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341" r:id="rId2"/>
    <p:sldId id="364" r:id="rId3"/>
    <p:sldId id="365" r:id="rId4"/>
    <p:sldId id="277" r:id="rId5"/>
    <p:sldId id="273" r:id="rId6"/>
    <p:sldId id="366" r:id="rId7"/>
    <p:sldId id="367" r:id="rId8"/>
    <p:sldId id="368" r:id="rId9"/>
    <p:sldId id="371" r:id="rId10"/>
    <p:sldId id="263" r:id="rId11"/>
    <p:sldId id="264" r:id="rId12"/>
    <p:sldId id="369" r:id="rId13"/>
    <p:sldId id="370" r:id="rId14"/>
    <p:sldId id="372" r:id="rId15"/>
    <p:sldId id="373" r:id="rId16"/>
    <p:sldId id="374" r:id="rId17"/>
    <p:sldId id="375" r:id="rId18"/>
    <p:sldId id="270" r:id="rId19"/>
    <p:sldId id="379" r:id="rId20"/>
    <p:sldId id="382" r:id="rId21"/>
    <p:sldId id="380" r:id="rId22"/>
    <p:sldId id="383" r:id="rId23"/>
    <p:sldId id="350" r:id="rId24"/>
    <p:sldId id="266" r:id="rId25"/>
    <p:sldId id="269" r:id="rId26"/>
    <p:sldId id="268" r:id="rId27"/>
    <p:sldId id="376" r:id="rId28"/>
    <p:sldId id="378" r:id="rId29"/>
    <p:sldId id="351" r:id="rId30"/>
  </p:sldIdLst>
  <p:sldSz cx="9144000" cy="6858000" type="screen4x3"/>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8" autoAdjust="0"/>
    <p:restoredTop sz="86376" autoAdjust="0"/>
  </p:normalViewPr>
  <p:slideViewPr>
    <p:cSldViewPr snapToGrid="0" snapToObjects="1">
      <p:cViewPr varScale="1">
        <p:scale>
          <a:sx n="80" d="100"/>
          <a:sy n="80" d="100"/>
        </p:scale>
        <p:origin x="-102" y="-444"/>
      </p:cViewPr>
      <p:guideLst>
        <p:guide orient="horz" pos="2160"/>
        <p:guide pos="2880"/>
      </p:guideLst>
    </p:cSldViewPr>
  </p:slideViewPr>
  <p:outlineViewPr>
    <p:cViewPr>
      <p:scale>
        <a:sx n="33" d="100"/>
        <a:sy n="33" d="100"/>
      </p:scale>
      <p:origin x="0" y="265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927E8-1AE8-480C-AEFB-355AAF24A3DC}" type="datetimeFigureOut">
              <a:rPr lang="en-US" smtClean="0"/>
              <a:pPr/>
              <a:t>4/3/2017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4D045-8584-49AF-A8BB-EACC169C7F69}" type="slidenum">
              <a:rPr lang="en-US" smtClean="0"/>
              <a:pPr/>
              <a:t>‹#›</a:t>
            </a:fld>
            <a:endParaRPr lang="en-US"/>
          </a:p>
        </p:txBody>
      </p:sp>
    </p:spTree>
    <p:extLst>
      <p:ext uri="{BB962C8B-B14F-4D97-AF65-F5344CB8AC3E}">
        <p14:creationId xmlns:p14="http://schemas.microsoft.com/office/powerpoint/2010/main" val="165230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training is important</a:t>
            </a:r>
            <a:r>
              <a:rPr lang="en-US" baseline="0" dirty="0" smtClean="0"/>
              <a:t> but is not the single answer.  Estimates are that 1 out of every 10,000 trained will perform CPR.  </a:t>
            </a:r>
            <a:endParaRPr lang="en-US" dirty="0"/>
          </a:p>
        </p:txBody>
      </p:sp>
      <p:sp>
        <p:nvSpPr>
          <p:cNvPr id="4" name="Slide Number Placeholder 3"/>
          <p:cNvSpPr>
            <a:spLocks noGrp="1"/>
          </p:cNvSpPr>
          <p:nvPr>
            <p:ph type="sldNum" sz="quarter" idx="10"/>
          </p:nvPr>
        </p:nvSpPr>
        <p:spPr/>
        <p:txBody>
          <a:bodyPr/>
          <a:lstStyle/>
          <a:p>
            <a:fld id="{D75F623A-94CA-4015-90B5-A972BBF6FF82}" type="slidenum">
              <a:rPr lang="en-US" smtClean="0"/>
              <a:pPr/>
              <a:t>2</a:t>
            </a:fld>
            <a:endParaRPr lang="en-US"/>
          </a:p>
        </p:txBody>
      </p:sp>
    </p:spTree>
    <p:extLst>
      <p:ext uri="{BB962C8B-B14F-4D97-AF65-F5344CB8AC3E}">
        <p14:creationId xmlns:p14="http://schemas.microsoft.com/office/powerpoint/2010/main" val="253513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 the reality of the telecommunicator.  In King County, each telecommunicator will have an active role in 2 CPRs every year.  It’s a highly efficient and complimentary approach.  </a:t>
            </a:r>
            <a:endParaRPr lang="en-US" dirty="0"/>
          </a:p>
        </p:txBody>
      </p:sp>
      <p:sp>
        <p:nvSpPr>
          <p:cNvPr id="4" name="Slide Number Placeholder 3"/>
          <p:cNvSpPr>
            <a:spLocks noGrp="1"/>
          </p:cNvSpPr>
          <p:nvPr>
            <p:ph type="sldNum" sz="quarter" idx="10"/>
          </p:nvPr>
        </p:nvSpPr>
        <p:spPr/>
        <p:txBody>
          <a:bodyPr/>
          <a:lstStyle/>
          <a:p>
            <a:fld id="{D75F623A-94CA-4015-90B5-A972BBF6FF82}" type="slidenum">
              <a:rPr lang="en-US" smtClean="0"/>
              <a:pPr/>
              <a:t>3</a:t>
            </a:fld>
            <a:endParaRPr lang="en-US" dirty="0"/>
          </a:p>
        </p:txBody>
      </p:sp>
    </p:spTree>
    <p:extLst>
      <p:ext uri="{BB962C8B-B14F-4D97-AF65-F5344CB8AC3E}">
        <p14:creationId xmlns:p14="http://schemas.microsoft.com/office/powerpoint/2010/main" val="208028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is important</a:t>
            </a:r>
          </a:p>
          <a:p>
            <a:r>
              <a:rPr lang="en-US" dirty="0" smtClean="0"/>
              <a:t>Deals</a:t>
            </a:r>
            <a:r>
              <a:rPr lang="en-US" baseline="0" dirty="0" smtClean="0"/>
              <a:t> with not know victims</a:t>
            </a:r>
            <a:endParaRPr lang="en-US" dirty="0"/>
          </a:p>
        </p:txBody>
      </p:sp>
      <p:sp>
        <p:nvSpPr>
          <p:cNvPr id="4" name="Slide Number Placeholder 3"/>
          <p:cNvSpPr>
            <a:spLocks noGrp="1"/>
          </p:cNvSpPr>
          <p:nvPr>
            <p:ph type="sldNum" sz="quarter" idx="10"/>
          </p:nvPr>
        </p:nvSpPr>
        <p:spPr/>
        <p:txBody>
          <a:bodyPr/>
          <a:lstStyle/>
          <a:p>
            <a:fld id="{72F4D045-8584-49AF-A8BB-EACC169C7F69}" type="slidenum">
              <a:rPr lang="en-US" smtClean="0"/>
              <a:pPr/>
              <a:t>7</a:t>
            </a:fld>
            <a:endParaRPr lang="en-US"/>
          </a:p>
        </p:txBody>
      </p:sp>
    </p:spTree>
    <p:extLst>
      <p:ext uri="{BB962C8B-B14F-4D97-AF65-F5344CB8AC3E}">
        <p14:creationId xmlns:p14="http://schemas.microsoft.com/office/powerpoint/2010/main" val="69910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CE1986-FABA-0C48-8B10-A4E9E9B860A3}"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E1986-FABA-0C48-8B10-A4E9E9B860A3}"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E1986-FABA-0C48-8B10-A4E9E9B860A3}"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E1986-FABA-0C48-8B10-A4E9E9B860A3}"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E1986-FABA-0C48-8B10-A4E9E9B860A3}"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CE1986-FABA-0C48-8B10-A4E9E9B860A3}" type="datetimeFigureOut">
              <a:rPr lang="en-US" smtClean="0"/>
              <a:pPr/>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E1986-FABA-0C48-8B10-A4E9E9B860A3}" type="datetimeFigureOut">
              <a:rPr lang="en-US" smtClean="0"/>
              <a:pPr/>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E1986-FABA-0C48-8B10-A4E9E9B860A3}" type="datetimeFigureOut">
              <a:rPr lang="en-US" smtClean="0"/>
              <a:pPr/>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E1986-FABA-0C48-8B10-A4E9E9B860A3}" type="datetimeFigureOut">
              <a:rPr lang="en-US" smtClean="0"/>
              <a:pPr/>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E1986-FABA-0C48-8B10-A4E9E9B860A3}" type="datetimeFigureOut">
              <a:rPr lang="en-US" smtClean="0"/>
              <a:pPr/>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3B779-3745-7D4E-BCD4-03F51205024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0CE1986-FABA-0C48-8B10-A4E9E9B860A3}" type="datetimeFigureOut">
              <a:rPr lang="en-US" smtClean="0"/>
              <a:pPr/>
              <a:t>4/3/2017</a:t>
            </a:fld>
            <a:endParaRPr lang="en-US"/>
          </a:p>
        </p:txBody>
      </p:sp>
      <p:sp>
        <p:nvSpPr>
          <p:cNvPr id="9" name="Slide Number Placeholder 8"/>
          <p:cNvSpPr>
            <a:spLocks noGrp="1"/>
          </p:cNvSpPr>
          <p:nvPr>
            <p:ph type="sldNum" sz="quarter" idx="11"/>
          </p:nvPr>
        </p:nvSpPr>
        <p:spPr/>
        <p:txBody>
          <a:bodyPr/>
          <a:lstStyle/>
          <a:p>
            <a:fld id="{6D73B779-3745-7D4E-BCD4-03F51205024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D73B779-3745-7D4E-BCD4-03F51205024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0CE1986-FABA-0C48-8B10-A4E9E9B860A3}" type="datetimeFigureOut">
              <a:rPr lang="en-US" smtClean="0"/>
              <a:pPr/>
              <a:t>4/3/2017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0" i="0" u="none"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media" Target="../media/media4.mp3"/><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audio" Target="../media/media4.mp3"/></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Instructions</a:t>
            </a:r>
            <a:endParaRPr lang="en-US" dirty="0"/>
          </a:p>
        </p:txBody>
      </p:sp>
      <p:sp>
        <p:nvSpPr>
          <p:cNvPr id="5" name="Subtitle 4"/>
          <p:cNvSpPr>
            <a:spLocks noGrp="1"/>
          </p:cNvSpPr>
          <p:nvPr>
            <p:ph type="subTitle" idx="1"/>
          </p:nvPr>
        </p:nvSpPr>
        <p:spPr>
          <a:xfrm>
            <a:off x="2381324" y="4571999"/>
            <a:ext cx="5567762" cy="1891928"/>
          </a:xfrm>
        </p:spPr>
        <p:txBody>
          <a:bodyPr>
            <a:normAutofit/>
          </a:bodyPr>
          <a:lstStyle/>
          <a:p>
            <a:r>
              <a:rPr lang="en-US" sz="2800" dirty="0" smtClean="0"/>
              <a:t>“</a:t>
            </a:r>
            <a:r>
              <a:rPr lang="en-US" sz="2800" dirty="0"/>
              <a:t>Instruction does much, </a:t>
            </a:r>
            <a:r>
              <a:rPr lang="en-US" sz="2800" dirty="0" smtClean="0"/>
              <a:t>but encouragement </a:t>
            </a:r>
            <a:r>
              <a:rPr lang="en-US" sz="2800" dirty="0"/>
              <a:t>everything."</a:t>
            </a:r>
          </a:p>
          <a:p>
            <a:r>
              <a:rPr lang="en-US" sz="2800" dirty="0" smtClean="0"/>
              <a:t>― </a:t>
            </a:r>
            <a:r>
              <a:rPr lang="en-US" sz="2800" dirty="0"/>
              <a:t>Johann Wolfgang von </a:t>
            </a:r>
            <a:r>
              <a:rPr lang="en-US" sz="2800" dirty="0" smtClean="0"/>
              <a:t>Goethe</a:t>
            </a:r>
          </a:p>
          <a:p>
            <a:endParaRPr lang="en-US" dirty="0"/>
          </a:p>
        </p:txBody>
      </p:sp>
    </p:spTree>
    <p:extLst>
      <p:ext uri="{BB962C8B-B14F-4D97-AF65-F5344CB8AC3E}">
        <p14:creationId xmlns:p14="http://schemas.microsoft.com/office/powerpoint/2010/main" val="551676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Coaching</a:t>
            </a:r>
            <a:endParaRPr lang="en-US" dirty="0"/>
          </a:p>
        </p:txBody>
      </p:sp>
      <p:sp>
        <p:nvSpPr>
          <p:cNvPr id="3" name="Content Placeholder 2"/>
          <p:cNvSpPr>
            <a:spLocks noGrp="1"/>
          </p:cNvSpPr>
          <p:nvPr>
            <p:ph idx="1"/>
          </p:nvPr>
        </p:nvSpPr>
        <p:spPr>
          <a:xfrm>
            <a:off x="457200" y="1600200"/>
            <a:ext cx="7620000" cy="3060632"/>
          </a:xfrm>
        </p:spPr>
        <p:txBody>
          <a:bodyPr>
            <a:normAutofit/>
          </a:bodyPr>
          <a:lstStyle/>
          <a:p>
            <a:r>
              <a:rPr lang="en-US" dirty="0" smtClean="0"/>
              <a:t>“Keep going. Push HARD and FAST and COUNT OUT LOUD. I’ll stay on the phone. Keep going until help arrives.”	</a:t>
            </a:r>
          </a:p>
          <a:p>
            <a:pPr lvl="1"/>
            <a:r>
              <a:rPr lang="en-US" dirty="0" smtClean="0"/>
              <a:t>If caller is tired, ask if they are keeping  their arms straight</a:t>
            </a:r>
          </a:p>
          <a:p>
            <a:pPr lvl="1"/>
            <a:r>
              <a:rPr lang="en-US" dirty="0" smtClean="0"/>
              <a:t>If others are present have them take over </a:t>
            </a:r>
          </a:p>
          <a:p>
            <a:pPr lvl="2"/>
            <a:r>
              <a:rPr lang="en-US" dirty="0" smtClean="0"/>
              <a:t>Approximately every 2 minutes</a:t>
            </a:r>
            <a:endParaRPr lang="en-US" dirty="0"/>
          </a:p>
          <a:p>
            <a:pPr lvl="1"/>
            <a:r>
              <a:rPr lang="en-US" dirty="0" smtClean="0"/>
              <a:t>If alone, can suggest a short rest tell them to resume compressions as soon as possible</a:t>
            </a:r>
          </a:p>
          <a:p>
            <a:pPr>
              <a:buNone/>
            </a:pPr>
            <a:endParaRPr lang="en-US" dirty="0"/>
          </a:p>
        </p:txBody>
      </p:sp>
      <p:sp>
        <p:nvSpPr>
          <p:cNvPr id="4" name="TextBox 3"/>
          <p:cNvSpPr txBox="1"/>
          <p:nvPr/>
        </p:nvSpPr>
        <p:spPr>
          <a:xfrm>
            <a:off x="580606" y="4961734"/>
            <a:ext cx="3514266" cy="646331"/>
          </a:xfrm>
          <a:prstGeom prst="rect">
            <a:avLst/>
          </a:prstGeom>
          <a:noFill/>
          <a:ln w="57150" cmpd="sng">
            <a:solidFill>
              <a:srgbClr val="FF0000"/>
            </a:solidFill>
          </a:ln>
        </p:spPr>
        <p:txBody>
          <a:bodyPr wrap="none" rtlCol="0">
            <a:spAutoFit/>
          </a:bodyPr>
          <a:lstStyle/>
          <a:p>
            <a:r>
              <a:rPr lang="en-US" dirty="0" smtClean="0">
                <a:solidFill>
                  <a:srgbClr val="FF0000"/>
                </a:solidFill>
              </a:rPr>
              <a:t>Remember:</a:t>
            </a:r>
          </a:p>
          <a:p>
            <a:r>
              <a:rPr lang="en-US" dirty="0" smtClean="0">
                <a:solidFill>
                  <a:srgbClr val="FF0000"/>
                </a:solidFill>
              </a:rPr>
              <a:t>Your job is to turn callers into lions!</a:t>
            </a:r>
            <a:endParaRPr lang="en-US" dirty="0">
              <a:solidFill>
                <a:srgbClr val="FF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389" y="3931993"/>
            <a:ext cx="2390422" cy="266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Tactics and Tips</a:t>
            </a:r>
            <a:endParaRPr lang="en-US" dirty="0"/>
          </a:p>
        </p:txBody>
      </p:sp>
      <p:sp>
        <p:nvSpPr>
          <p:cNvPr id="3" name="Content Placeholder 2"/>
          <p:cNvSpPr>
            <a:spLocks noGrp="1"/>
          </p:cNvSpPr>
          <p:nvPr>
            <p:ph idx="1"/>
          </p:nvPr>
        </p:nvSpPr>
        <p:spPr/>
        <p:txBody>
          <a:bodyPr>
            <a:normAutofit/>
          </a:bodyPr>
          <a:lstStyle/>
          <a:p>
            <a:r>
              <a:rPr lang="en-US" dirty="0" smtClean="0"/>
              <a:t>Count out rate at 100 beats/minute</a:t>
            </a:r>
          </a:p>
          <a:p>
            <a:pPr lvl="1"/>
            <a:r>
              <a:rPr lang="en-US" dirty="0" smtClean="0"/>
              <a:t>Beat set to disco classic “</a:t>
            </a:r>
            <a:r>
              <a:rPr lang="en-US" dirty="0" err="1" smtClean="0"/>
              <a:t>Stayin</a:t>
            </a:r>
            <a:r>
              <a:rPr lang="en-US" dirty="0" smtClean="0"/>
              <a:t>’ Alive”</a:t>
            </a:r>
          </a:p>
          <a:p>
            <a:r>
              <a:rPr lang="en-US" dirty="0" smtClean="0"/>
              <a:t>Let caller take over counting</a:t>
            </a:r>
          </a:p>
          <a:p>
            <a:pPr lvl="1"/>
            <a:r>
              <a:rPr lang="en-US" dirty="0" smtClean="0"/>
              <a:t>Allows you to  monitor speed and rate </a:t>
            </a:r>
          </a:p>
          <a:p>
            <a:r>
              <a:rPr lang="en-US" dirty="0" smtClean="0"/>
              <a:t>Remind rescuer to press “hard and fast”</a:t>
            </a:r>
          </a:p>
          <a:p>
            <a:r>
              <a:rPr lang="en-US" dirty="0" smtClean="0"/>
              <a:t>Don’t talk too much</a:t>
            </a:r>
          </a:p>
          <a:p>
            <a:r>
              <a:rPr lang="en-US" dirty="0" smtClean="0"/>
              <a:t>If multiple willing bystanders, tell them to switch if tired</a:t>
            </a:r>
          </a:p>
          <a:p>
            <a:r>
              <a:rPr lang="en-US" dirty="0" smtClean="0"/>
              <a:t>Stay with caller until EMS takes over</a:t>
            </a:r>
          </a:p>
        </p:txBody>
      </p:sp>
      <p:pic>
        <p:nvPicPr>
          <p:cNvPr id="4" name="Stayin' Alive, Stayin' Aliv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95908" y="503612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5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Breathing</a:t>
            </a:r>
            <a:endParaRPr lang="en-US" dirty="0"/>
          </a:p>
        </p:txBody>
      </p:sp>
      <p:sp>
        <p:nvSpPr>
          <p:cNvPr id="3" name="Content Placeholder 2"/>
          <p:cNvSpPr>
            <a:spLocks noGrp="1"/>
          </p:cNvSpPr>
          <p:nvPr>
            <p:ph idx="1"/>
          </p:nvPr>
        </p:nvSpPr>
        <p:spPr>
          <a:xfrm>
            <a:off x="366483" y="1294014"/>
            <a:ext cx="7932424" cy="5771940"/>
          </a:xfrm>
        </p:spPr>
        <p:txBody>
          <a:bodyPr>
            <a:normAutofit fontScale="77500" lnSpcReduction="20000"/>
          </a:bodyPr>
          <a:lstStyle/>
          <a:p>
            <a:pPr marL="0" marR="0">
              <a:lnSpc>
                <a:spcPct val="115000"/>
              </a:lnSpc>
              <a:spcBef>
                <a:spcPts val="0"/>
              </a:spcBef>
              <a:spcAft>
                <a:spcPts val="0"/>
              </a:spcAft>
            </a:pPr>
            <a:r>
              <a:rPr lang="en-US" sz="3400" dirty="0" smtClean="0">
                <a:ea typeface="Calibri"/>
                <a:cs typeface="Times New Roman"/>
              </a:rPr>
              <a:t>Page 3 – only if obvious respiratory cause</a:t>
            </a:r>
            <a:br>
              <a:rPr lang="en-US" sz="3400" dirty="0" smtClean="0">
                <a:ea typeface="Calibri"/>
                <a:cs typeface="Times New Roman"/>
              </a:rPr>
            </a:br>
            <a:endParaRPr lang="en-US" sz="3400" dirty="0" smtClean="0">
              <a:ea typeface="Calibri"/>
              <a:cs typeface="Times New Roman"/>
            </a:endParaRPr>
          </a:p>
          <a:p>
            <a:pPr marL="0" marR="0">
              <a:lnSpc>
                <a:spcPct val="115000"/>
              </a:lnSpc>
              <a:spcBef>
                <a:spcPts val="0"/>
              </a:spcBef>
              <a:spcAft>
                <a:spcPts val="0"/>
              </a:spcAft>
            </a:pPr>
            <a:r>
              <a:rPr lang="en-US" sz="3400" dirty="0" smtClean="0">
                <a:ea typeface="Calibri"/>
                <a:cs typeface="Times New Roman"/>
              </a:rPr>
              <a:t>30:2</a:t>
            </a:r>
          </a:p>
          <a:p>
            <a:pPr marL="0" marR="0" indent="0">
              <a:lnSpc>
                <a:spcPct val="115000"/>
              </a:lnSpc>
              <a:spcBef>
                <a:spcPts val="0"/>
              </a:spcBef>
              <a:spcAft>
                <a:spcPts val="0"/>
              </a:spcAft>
              <a:buNone/>
            </a:pPr>
            <a:r>
              <a:rPr lang="en-US" sz="3400" dirty="0" smtClean="0">
                <a:ea typeface="Calibri"/>
                <a:cs typeface="Times New Roman"/>
              </a:rPr>
              <a:t>(Breathing</a:t>
            </a:r>
            <a:r>
              <a:rPr lang="en-US" sz="3400" dirty="0">
                <a:ea typeface="Calibri"/>
                <a:cs typeface="Times New Roman"/>
              </a:rPr>
              <a:t>)</a:t>
            </a:r>
            <a:r>
              <a:rPr lang="en-US" sz="3400" b="1" dirty="0">
                <a:ea typeface="Calibri"/>
                <a:cs typeface="Times New Roman"/>
              </a:rPr>
              <a:t> </a:t>
            </a:r>
            <a:r>
              <a:rPr lang="en-US" sz="3400" b="1" dirty="0">
                <a:solidFill>
                  <a:srgbClr val="FF0000"/>
                </a:solidFill>
                <a:ea typeface="Calibri"/>
                <a:cs typeface="Times New Roman"/>
              </a:rPr>
              <a:t>Listen carefully. I’ll tell you what to do next.</a:t>
            </a:r>
            <a:endParaRPr lang="en-US" sz="2300" dirty="0">
              <a:ea typeface="Calibri"/>
              <a:cs typeface="Times New Roman"/>
            </a:endParaRPr>
          </a:p>
          <a:p>
            <a:pPr lvl="0" indent="-342900">
              <a:lnSpc>
                <a:spcPct val="115000"/>
              </a:lnSpc>
              <a:spcBef>
                <a:spcPts val="0"/>
              </a:spcBef>
              <a:buClr>
                <a:srgbClr val="FF0000"/>
              </a:buClr>
              <a:buFont typeface="+mj-lt"/>
              <a:buAutoNum type="arabicPeriod"/>
            </a:pPr>
            <a:r>
              <a:rPr lang="en-US" sz="3400" b="1" dirty="0">
                <a:solidFill>
                  <a:srgbClr val="FF0000"/>
                </a:solidFill>
                <a:ea typeface="Calibri"/>
                <a:cs typeface="Times New Roman"/>
              </a:rPr>
              <a:t>PINCH the nose.</a:t>
            </a:r>
            <a:endParaRPr lang="en-US" sz="2300" dirty="0">
              <a:ea typeface="Calibri"/>
              <a:cs typeface="Times New Roman"/>
            </a:endParaRPr>
          </a:p>
          <a:p>
            <a:pPr lvl="0" indent="-342900">
              <a:lnSpc>
                <a:spcPct val="115000"/>
              </a:lnSpc>
              <a:spcBef>
                <a:spcPts val="0"/>
              </a:spcBef>
              <a:buClr>
                <a:srgbClr val="FF0000"/>
              </a:buClr>
              <a:buFont typeface="+mj-lt"/>
              <a:buAutoNum type="arabicPeriod"/>
            </a:pPr>
            <a:r>
              <a:rPr lang="en-US" sz="3400" b="1" dirty="0">
                <a:solidFill>
                  <a:srgbClr val="FF0000"/>
                </a:solidFill>
                <a:ea typeface="Calibri"/>
                <a:cs typeface="Times New Roman"/>
              </a:rPr>
              <a:t>With your OTHER hand, LIFT the CHIN so the head BENDS BACK.</a:t>
            </a:r>
            <a:endParaRPr lang="en-US" sz="2300" dirty="0">
              <a:ea typeface="Calibri"/>
              <a:cs typeface="Times New Roman"/>
            </a:endParaRPr>
          </a:p>
          <a:p>
            <a:pPr marL="0" marR="0">
              <a:lnSpc>
                <a:spcPct val="115000"/>
              </a:lnSpc>
              <a:spcBef>
                <a:spcPts val="0"/>
              </a:spcBef>
              <a:spcAft>
                <a:spcPts val="0"/>
              </a:spcAft>
            </a:pPr>
            <a:r>
              <a:rPr lang="en-US" sz="3400" dirty="0">
                <a:ea typeface="Calibri"/>
                <a:cs typeface="Times New Roman"/>
              </a:rPr>
              <a:t>If possible choking: “</a:t>
            </a:r>
            <a:r>
              <a:rPr lang="en-US" sz="3400" dirty="0">
                <a:solidFill>
                  <a:srgbClr val="FF0000"/>
                </a:solidFill>
                <a:ea typeface="Calibri"/>
                <a:cs typeface="Times New Roman"/>
              </a:rPr>
              <a:t>Look inside mouth, remove any obvious obstruction</a:t>
            </a:r>
            <a:r>
              <a:rPr lang="en-US" sz="3400" dirty="0">
                <a:ea typeface="Calibri"/>
                <a:cs typeface="Times New Roman"/>
              </a:rPr>
              <a:t>”.</a:t>
            </a:r>
            <a:endParaRPr lang="en-US" sz="2300" dirty="0">
              <a:ea typeface="Calibri"/>
              <a:cs typeface="Times New Roman"/>
            </a:endParaRPr>
          </a:p>
          <a:p>
            <a:pPr lvl="0" indent="-342900">
              <a:lnSpc>
                <a:spcPct val="115000"/>
              </a:lnSpc>
              <a:spcBef>
                <a:spcPts val="0"/>
              </a:spcBef>
              <a:buClr>
                <a:srgbClr val="FF0000"/>
              </a:buClr>
              <a:buFont typeface="+mj-lt"/>
              <a:buAutoNum type="arabicPeriod"/>
            </a:pPr>
            <a:r>
              <a:rPr lang="en-US" sz="3400" b="1" dirty="0">
                <a:solidFill>
                  <a:srgbClr val="FF0000"/>
                </a:solidFill>
                <a:ea typeface="Calibri"/>
                <a:cs typeface="Times New Roman"/>
              </a:rPr>
              <a:t>COMPLETELY COVER their mouth with your mouth.</a:t>
            </a:r>
            <a:endParaRPr lang="en-US" sz="2300" dirty="0">
              <a:ea typeface="Calibri"/>
              <a:cs typeface="Times New Roman"/>
            </a:endParaRPr>
          </a:p>
          <a:p>
            <a:pPr lvl="0" indent="-342900">
              <a:lnSpc>
                <a:spcPct val="115000"/>
              </a:lnSpc>
              <a:spcBef>
                <a:spcPts val="0"/>
              </a:spcBef>
              <a:buClr>
                <a:srgbClr val="FF0000"/>
              </a:buClr>
              <a:buFont typeface="+mj-lt"/>
              <a:buAutoNum type="arabicPeriod"/>
            </a:pPr>
            <a:r>
              <a:rPr lang="en-US" sz="3400" b="1" dirty="0">
                <a:solidFill>
                  <a:srgbClr val="FF0000"/>
                </a:solidFill>
                <a:ea typeface="Calibri"/>
                <a:cs typeface="Times New Roman"/>
              </a:rPr>
              <a:t>GIVE 2 breaths of air.  </a:t>
            </a:r>
            <a:r>
              <a:rPr lang="en-US" sz="3400" b="1" dirty="0">
                <a:ea typeface="Calibri"/>
                <a:cs typeface="Times New Roman"/>
              </a:rPr>
              <a:t/>
            </a:r>
            <a:br>
              <a:rPr lang="en-US" sz="3400" b="1" dirty="0">
                <a:ea typeface="Calibri"/>
                <a:cs typeface="Times New Roman"/>
              </a:rPr>
            </a:br>
            <a:r>
              <a:rPr lang="en-US" sz="3400" dirty="0">
                <a:ea typeface="Calibri"/>
                <a:cs typeface="Times New Roman"/>
              </a:rPr>
              <a:t>***If they don’t want to give breaths continue with compression only***</a:t>
            </a:r>
            <a:endParaRPr lang="en-US" sz="2300" dirty="0">
              <a:ea typeface="Calibri"/>
              <a:cs typeface="Times New Roman"/>
            </a:endParaRPr>
          </a:p>
          <a:p>
            <a:pPr lvl="0" indent="-342900">
              <a:lnSpc>
                <a:spcPct val="115000"/>
              </a:lnSpc>
              <a:spcBef>
                <a:spcPts val="0"/>
              </a:spcBef>
              <a:buClr>
                <a:srgbClr val="FF0000"/>
              </a:buClr>
              <a:buFont typeface="+mj-lt"/>
              <a:buAutoNum type="arabicPeriod"/>
            </a:pPr>
            <a:r>
              <a:rPr lang="en-US" sz="3400" b="1" dirty="0">
                <a:solidFill>
                  <a:srgbClr val="FF0000"/>
                </a:solidFill>
                <a:ea typeface="Calibri"/>
                <a:cs typeface="Times New Roman"/>
              </a:rPr>
              <a:t> THEN, COME BACK TO THE PHONE! </a:t>
            </a:r>
            <a:endParaRPr lang="en-US" sz="2300" dirty="0">
              <a:ea typeface="Calibri"/>
              <a:cs typeface="Times New Roman"/>
            </a:endParaRPr>
          </a:p>
          <a:p>
            <a:pPr marL="11430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271" y="5358392"/>
            <a:ext cx="79851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577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Over 8</a:t>
            </a:r>
            <a:endParaRPr lang="en-US" dirty="0"/>
          </a:p>
        </p:txBody>
      </p:sp>
      <p:sp>
        <p:nvSpPr>
          <p:cNvPr id="3" name="Content Placeholder 2"/>
          <p:cNvSpPr>
            <a:spLocks noGrp="1"/>
          </p:cNvSpPr>
          <p:nvPr>
            <p:ph idx="1"/>
          </p:nvPr>
        </p:nvSpPr>
        <p:spPr/>
        <p:txBody>
          <a:bodyPr>
            <a:normAutofit/>
          </a:bodyPr>
          <a:lstStyle/>
          <a:p>
            <a:r>
              <a:rPr lang="en-US" sz="4000" dirty="0" smtClean="0"/>
              <a:t>Treat the same as an adult page 2</a:t>
            </a:r>
          </a:p>
        </p:txBody>
      </p:sp>
      <p:sp>
        <p:nvSpPr>
          <p:cNvPr id="6" name="TextBox 5"/>
          <p:cNvSpPr txBox="1"/>
          <p:nvPr/>
        </p:nvSpPr>
        <p:spPr>
          <a:xfrm>
            <a:off x="1908920" y="2987377"/>
            <a:ext cx="4622711" cy="1077218"/>
          </a:xfrm>
          <a:prstGeom prst="rect">
            <a:avLst/>
          </a:prstGeom>
          <a:noFill/>
          <a:ln w="76200" cmpd="sng">
            <a:solidFill>
              <a:srgbClr val="FF0000"/>
            </a:solidFill>
          </a:ln>
        </p:spPr>
        <p:txBody>
          <a:bodyPr wrap="square" rtlCol="0">
            <a:spAutoFit/>
          </a:bodyPr>
          <a:lstStyle/>
          <a:p>
            <a:r>
              <a:rPr lang="en-US" sz="3200" dirty="0" smtClean="0">
                <a:solidFill>
                  <a:srgbClr val="FF0000"/>
                </a:solidFill>
              </a:rPr>
              <a:t>What will be the likely Challenges?</a:t>
            </a:r>
            <a:endParaRPr lang="en-US" sz="3200" dirty="0">
              <a:solidFill>
                <a:srgbClr val="FF0000"/>
              </a:solidFill>
            </a:endParaRPr>
          </a:p>
        </p:txBody>
      </p:sp>
    </p:spTree>
    <p:extLst>
      <p:ext uri="{BB962C8B-B14F-4D97-AF65-F5344CB8AC3E}">
        <p14:creationId xmlns:p14="http://schemas.microsoft.com/office/powerpoint/2010/main" val="2828661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Between 1 and 8</a:t>
            </a:r>
            <a:endParaRPr lang="en-US" dirty="0"/>
          </a:p>
        </p:txBody>
      </p:sp>
      <p:sp>
        <p:nvSpPr>
          <p:cNvPr id="3" name="Content Placeholder 2"/>
          <p:cNvSpPr>
            <a:spLocks noGrp="1"/>
          </p:cNvSpPr>
          <p:nvPr>
            <p:ph idx="1"/>
          </p:nvPr>
        </p:nvSpPr>
        <p:spPr/>
        <p:txBody>
          <a:bodyPr>
            <a:noAutofit/>
          </a:bodyPr>
          <a:lstStyle/>
          <a:p>
            <a:pPr lvl="1"/>
            <a:r>
              <a:rPr lang="en-US" sz="3200" dirty="0"/>
              <a:t>P</a:t>
            </a:r>
            <a:r>
              <a:rPr lang="en-US" sz="3200" dirty="0" smtClean="0"/>
              <a:t>age 5</a:t>
            </a:r>
          </a:p>
          <a:p>
            <a:pPr lvl="2"/>
            <a:r>
              <a:rPr lang="en-US" sz="2800" dirty="0" smtClean="0"/>
              <a:t>2:30</a:t>
            </a:r>
          </a:p>
          <a:p>
            <a:pPr lvl="2"/>
            <a:r>
              <a:rPr lang="en-US" sz="2800" b="1" dirty="0" smtClean="0">
                <a:solidFill>
                  <a:srgbClr val="FF0000"/>
                </a:solidFill>
              </a:rPr>
              <a:t>Completely COVER their mouth with your mouth and give 2 breaths.</a:t>
            </a:r>
            <a:r>
              <a:rPr lang="en-US" sz="2800" dirty="0" smtClean="0">
                <a:solidFill>
                  <a:srgbClr val="FF0000"/>
                </a:solidFill>
              </a:rPr>
              <a:t> </a:t>
            </a:r>
            <a:endParaRPr lang="en-US" sz="2800" b="1" dirty="0" smtClean="0">
              <a:solidFill>
                <a:srgbClr val="FF0000"/>
              </a:solidFill>
            </a:endParaRPr>
          </a:p>
          <a:p>
            <a:pPr lvl="2"/>
            <a:r>
              <a:rPr lang="en-US" sz="2800" b="1" dirty="0" smtClean="0">
                <a:solidFill>
                  <a:srgbClr val="FF0000"/>
                </a:solidFill>
              </a:rPr>
              <a:t>Put the HEEL of </a:t>
            </a:r>
            <a:r>
              <a:rPr lang="en-US" sz="2800" b="1" u="sng" dirty="0" smtClean="0">
                <a:solidFill>
                  <a:srgbClr val="FF0000"/>
                </a:solidFill>
              </a:rPr>
              <a:t>ONLY ONE</a:t>
            </a:r>
            <a:r>
              <a:rPr lang="en-US" sz="2800" b="1" dirty="0" smtClean="0">
                <a:solidFill>
                  <a:srgbClr val="FF0000"/>
                </a:solidFill>
              </a:rPr>
              <a:t> HAND on the CENTER of the chest, right BETWEEN the NIPPLES.</a:t>
            </a:r>
          </a:p>
          <a:p>
            <a:pPr lvl="2"/>
            <a:r>
              <a:rPr lang="en-US" sz="2800" b="1" dirty="0">
                <a:solidFill>
                  <a:srgbClr val="FF0000"/>
                </a:solidFill>
              </a:rPr>
              <a:t>PUSH down firmly one-half the depth of the chest</a:t>
            </a:r>
            <a:r>
              <a:rPr lang="en-US" sz="2800" b="1" dirty="0" smtClean="0">
                <a:solidFill>
                  <a:srgbClr val="FF0000"/>
                </a:solidFill>
              </a:rPr>
              <a:t>.</a:t>
            </a:r>
          </a:p>
        </p:txBody>
      </p:sp>
    </p:spTree>
    <p:extLst>
      <p:ext uri="{BB962C8B-B14F-4D97-AF65-F5344CB8AC3E}">
        <p14:creationId xmlns:p14="http://schemas.microsoft.com/office/powerpoint/2010/main" val="1858124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Less than 1</a:t>
            </a:r>
            <a:endParaRPr lang="en-US" dirty="0"/>
          </a:p>
        </p:txBody>
      </p:sp>
      <p:sp>
        <p:nvSpPr>
          <p:cNvPr id="3" name="Content Placeholder 2"/>
          <p:cNvSpPr>
            <a:spLocks noGrp="1"/>
          </p:cNvSpPr>
          <p:nvPr>
            <p:ph idx="1"/>
          </p:nvPr>
        </p:nvSpPr>
        <p:spPr/>
        <p:txBody>
          <a:bodyPr>
            <a:normAutofit lnSpcReduction="10000"/>
          </a:bodyPr>
          <a:lstStyle/>
          <a:p>
            <a:pPr lvl="1"/>
            <a:r>
              <a:rPr lang="en-US" sz="3200" dirty="0" smtClean="0"/>
              <a:t>Less than 1 two fingers page 6</a:t>
            </a:r>
          </a:p>
          <a:p>
            <a:pPr lvl="2"/>
            <a:r>
              <a:rPr lang="en-US" sz="2800" dirty="0" smtClean="0"/>
              <a:t>2:30</a:t>
            </a:r>
          </a:p>
          <a:p>
            <a:pPr lvl="2"/>
            <a:r>
              <a:rPr lang="en-US" sz="2800" b="1" dirty="0" smtClean="0">
                <a:solidFill>
                  <a:srgbClr val="FF0000"/>
                </a:solidFill>
              </a:rPr>
              <a:t>TIGHTLY COVER the baby’s MOUTH AND NOSE with your mouth.</a:t>
            </a:r>
            <a:endParaRPr lang="en-US" sz="2000" dirty="0" smtClean="0">
              <a:solidFill>
                <a:srgbClr val="FF0000"/>
              </a:solidFill>
            </a:endParaRPr>
          </a:p>
          <a:p>
            <a:pPr lvl="2"/>
            <a:r>
              <a:rPr lang="en-US" sz="2800" b="1" dirty="0" smtClean="0">
                <a:solidFill>
                  <a:srgbClr val="FF0000"/>
                </a:solidFill>
              </a:rPr>
              <a:t>GIVE 2 small BREATHS of air.</a:t>
            </a:r>
            <a:r>
              <a:rPr lang="en-US" sz="2800" dirty="0" smtClean="0">
                <a:solidFill>
                  <a:srgbClr val="FF0000"/>
                </a:solidFill>
              </a:rPr>
              <a:t> </a:t>
            </a:r>
          </a:p>
          <a:p>
            <a:pPr lvl="2"/>
            <a:r>
              <a:rPr lang="en-US" sz="2800" b="1" dirty="0" smtClean="0">
                <a:solidFill>
                  <a:srgbClr val="FF0000"/>
                </a:solidFill>
              </a:rPr>
              <a:t>Put your FIRST AND MIDDLE fingertips of </a:t>
            </a:r>
            <a:r>
              <a:rPr lang="en-US" sz="2800" b="1" u="sng" dirty="0" smtClean="0">
                <a:solidFill>
                  <a:srgbClr val="FF0000"/>
                </a:solidFill>
              </a:rPr>
              <a:t>ONE HAND</a:t>
            </a:r>
            <a:r>
              <a:rPr lang="en-US" sz="2800" b="1" dirty="0" smtClean="0">
                <a:solidFill>
                  <a:srgbClr val="FF0000"/>
                </a:solidFill>
              </a:rPr>
              <a:t> on the CENTER of the chest, right BETWEEN the NIPPLES.</a:t>
            </a:r>
            <a:endParaRPr lang="en-US" sz="2000" dirty="0" smtClean="0">
              <a:solidFill>
                <a:srgbClr val="FF0000"/>
              </a:solidFill>
            </a:endParaRPr>
          </a:p>
          <a:p>
            <a:pPr lvl="2"/>
            <a:r>
              <a:rPr lang="en-US" sz="2800" b="1" dirty="0" smtClean="0">
                <a:solidFill>
                  <a:srgbClr val="FF0000"/>
                </a:solidFill>
              </a:rPr>
              <a:t> PUSH down one-half the depth of the chest. </a:t>
            </a:r>
            <a:endParaRPr lang="en-US" sz="2800" dirty="0" smtClean="0">
              <a:solidFill>
                <a:srgbClr val="FF0000"/>
              </a:solidFill>
            </a:endParaRPr>
          </a:p>
          <a:p>
            <a:pPr lvl="2"/>
            <a:endParaRPr lang="en-US" dirty="0" smtClean="0"/>
          </a:p>
          <a:p>
            <a:pPr lvl="2"/>
            <a:endParaRPr lang="en-US" dirty="0"/>
          </a:p>
        </p:txBody>
      </p:sp>
      <p:pic>
        <p:nvPicPr>
          <p:cNvPr id="4" name="Infant CPR - 5-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88270" y="5661744"/>
            <a:ext cx="609600" cy="609600"/>
          </a:xfrm>
          <a:prstGeom prst="rect">
            <a:avLst/>
          </a:prstGeom>
        </p:spPr>
      </p:pic>
      <p:pic>
        <p:nvPicPr>
          <p:cNvPr id="5" name="Infant CPR - 30-2  .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531296" y="5661744"/>
            <a:ext cx="609600" cy="609600"/>
          </a:xfrm>
          <a:prstGeom prst="rect">
            <a:avLst/>
          </a:prstGeom>
        </p:spPr>
      </p:pic>
    </p:spTree>
    <p:extLst>
      <p:ext uri="{BB962C8B-B14F-4D97-AF65-F5344CB8AC3E}">
        <p14:creationId xmlns:p14="http://schemas.microsoft.com/office/powerpoint/2010/main" val="2722957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05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4351"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Neonate</a:t>
            </a:r>
            <a:r>
              <a:rPr lang="en-US" baseline="0" dirty="0" smtClean="0"/>
              <a:t> (field delivery)</a:t>
            </a:r>
            <a:endParaRPr lang="en-US" dirty="0"/>
          </a:p>
        </p:txBody>
      </p:sp>
      <p:sp>
        <p:nvSpPr>
          <p:cNvPr id="3" name="Content Placeholder 2"/>
          <p:cNvSpPr>
            <a:spLocks noGrp="1"/>
          </p:cNvSpPr>
          <p:nvPr>
            <p:ph idx="1"/>
          </p:nvPr>
        </p:nvSpPr>
        <p:spPr/>
        <p:txBody>
          <a:bodyPr/>
          <a:lstStyle/>
          <a:p>
            <a:r>
              <a:rPr lang="en-US" sz="2800" dirty="0" smtClean="0"/>
              <a:t>Children 1:3</a:t>
            </a:r>
          </a:p>
          <a:p>
            <a:pPr lvl="1"/>
            <a:r>
              <a:rPr lang="en-US" sz="2800" b="1" dirty="0">
                <a:solidFill>
                  <a:srgbClr val="FF0000"/>
                </a:solidFill>
              </a:rPr>
              <a:t>TIGHTLY COVER the baby’s MOUTH AND NOSE with your mouth.</a:t>
            </a:r>
            <a:endParaRPr lang="en-US" dirty="0">
              <a:solidFill>
                <a:srgbClr val="FF0000"/>
              </a:solidFill>
            </a:endParaRPr>
          </a:p>
          <a:p>
            <a:pPr lvl="1"/>
            <a:r>
              <a:rPr lang="en-US" sz="2800" b="1" dirty="0">
                <a:solidFill>
                  <a:srgbClr val="FF0000"/>
                </a:solidFill>
              </a:rPr>
              <a:t>GIVE 1 short PUFF of air.</a:t>
            </a:r>
            <a:endParaRPr lang="en-US" dirty="0">
              <a:solidFill>
                <a:srgbClr val="FF0000"/>
              </a:solidFill>
            </a:endParaRPr>
          </a:p>
          <a:p>
            <a:pPr lvl="1"/>
            <a:r>
              <a:rPr lang="en-US" sz="2800" b="1" dirty="0">
                <a:solidFill>
                  <a:srgbClr val="FF0000"/>
                </a:solidFill>
              </a:rPr>
              <a:t>Put your FIRST AND MIDDLE fingertips on the CENTER of the chest, right BETWEEN the NIPPLES.</a:t>
            </a:r>
            <a:endParaRPr lang="en-US" dirty="0">
              <a:solidFill>
                <a:srgbClr val="FF0000"/>
              </a:solidFill>
            </a:endParaRPr>
          </a:p>
          <a:p>
            <a:pPr lvl="1"/>
            <a:r>
              <a:rPr lang="en-US" sz="2800" b="1" dirty="0">
                <a:solidFill>
                  <a:srgbClr val="FF0000"/>
                </a:solidFill>
              </a:rPr>
              <a:t>PUSH down one-half the depth of the chest, 3 times. Count OUTLOUD 1-2-3.</a:t>
            </a:r>
            <a:endParaRPr lang="en-US" dirty="0">
              <a:solidFill>
                <a:srgbClr val="FF0000"/>
              </a:solidFill>
            </a:endParaRPr>
          </a:p>
          <a:p>
            <a:pPr lvl="1"/>
            <a:endParaRPr lang="en-US" dirty="0"/>
          </a:p>
        </p:txBody>
      </p:sp>
    </p:spTree>
    <p:extLst>
      <p:ext uri="{BB962C8B-B14F-4D97-AF65-F5344CB8AC3E}">
        <p14:creationId xmlns:p14="http://schemas.microsoft.com/office/powerpoint/2010/main" val="117571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9490" cy="1143000"/>
          </a:xfrm>
        </p:spPr>
        <p:txBody>
          <a:bodyPr/>
          <a:lstStyle/>
          <a:p>
            <a:r>
              <a:rPr lang="en-US" sz="4400" dirty="0" smtClean="0"/>
              <a:t>Pregnant Women Third Trimester</a:t>
            </a:r>
            <a:endParaRPr lang="en-US" sz="4400" dirty="0"/>
          </a:p>
        </p:txBody>
      </p:sp>
      <p:sp>
        <p:nvSpPr>
          <p:cNvPr id="3" name="Content Placeholder 2"/>
          <p:cNvSpPr>
            <a:spLocks noGrp="1"/>
          </p:cNvSpPr>
          <p:nvPr>
            <p:ph idx="1"/>
          </p:nvPr>
        </p:nvSpPr>
        <p:spPr/>
        <p:txBody>
          <a:bodyPr/>
          <a:lstStyle/>
          <a:p>
            <a:r>
              <a:rPr lang="en-US" dirty="0" smtClean="0"/>
              <a:t>DO NOT ASK!!!</a:t>
            </a:r>
          </a:p>
          <a:p>
            <a:endParaRPr lang="en-US" dirty="0"/>
          </a:p>
          <a:p>
            <a:r>
              <a:rPr lang="en-US" dirty="0" smtClean="0"/>
              <a:t>30:2</a:t>
            </a:r>
            <a:br>
              <a:rPr lang="en-US" dirty="0" smtClean="0"/>
            </a:br>
            <a:endParaRPr lang="en-US" dirty="0" smtClean="0"/>
          </a:p>
          <a:p>
            <a:pPr lvl="0"/>
            <a:r>
              <a:rPr lang="en-US" b="1" dirty="0">
                <a:solidFill>
                  <a:srgbClr val="FF0000"/>
                </a:solidFill>
              </a:rPr>
              <a:t>Get a pillow or folded blanket and WEDGE it under her RIGHT Side at the SMALL of the BACK.</a:t>
            </a:r>
            <a:endParaRPr lang="en-US" dirty="0">
              <a:solidFill>
                <a:srgbClr val="FF0000"/>
              </a:solidFill>
            </a:endParaRPr>
          </a:p>
          <a:p>
            <a:endParaRPr lang="en-US" dirty="0" smtClean="0"/>
          </a:p>
          <a:p>
            <a:endParaRPr lang="en-US" dirty="0"/>
          </a:p>
        </p:txBody>
      </p:sp>
    </p:spTree>
    <p:extLst>
      <p:ext uri="{BB962C8B-B14F-4D97-AF65-F5344CB8AC3E}">
        <p14:creationId xmlns:p14="http://schemas.microsoft.com/office/powerpoint/2010/main" val="471430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 with </a:t>
            </a:r>
            <a:r>
              <a:rPr lang="en-US" dirty="0" err="1" smtClean="0"/>
              <a:t>Trach</a:t>
            </a:r>
            <a:endParaRPr lang="en-US" dirty="0"/>
          </a:p>
        </p:txBody>
      </p:sp>
      <p:pic>
        <p:nvPicPr>
          <p:cNvPr id="4" name="Adult CPR - Trach.mp3">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4"/>
          <a:stretch>
            <a:fillRect/>
          </a:stretch>
        </p:blipFill>
        <p:spPr>
          <a:xfrm>
            <a:off x="4449410" y="5510045"/>
            <a:ext cx="609600" cy="609600"/>
          </a:xfrm>
        </p:spPr>
      </p:pic>
      <p:sp>
        <p:nvSpPr>
          <p:cNvPr id="7" name="Content Placeholder 6"/>
          <p:cNvSpPr>
            <a:spLocks noGrp="1"/>
          </p:cNvSpPr>
          <p:nvPr>
            <p:ph sz="quarter" idx="4"/>
          </p:nvPr>
        </p:nvSpPr>
        <p:spPr>
          <a:xfrm>
            <a:off x="242573" y="1558757"/>
            <a:ext cx="7486976" cy="3951288"/>
          </a:xfrm>
        </p:spPr>
        <p:txBody>
          <a:bodyPr>
            <a:normAutofit lnSpcReduction="10000"/>
          </a:bodyPr>
          <a:lstStyle/>
          <a:p>
            <a:r>
              <a:rPr lang="en-US" dirty="0" smtClean="0"/>
              <a:t>Rare</a:t>
            </a:r>
          </a:p>
          <a:p>
            <a:r>
              <a:rPr lang="en-US" dirty="0" smtClean="0"/>
              <a:t>Don’t need to ask any questions</a:t>
            </a:r>
          </a:p>
          <a:p>
            <a:r>
              <a:rPr lang="en-US" dirty="0" smtClean="0"/>
              <a:t>If volunteer information follow </a:t>
            </a:r>
            <a:r>
              <a:rPr lang="en-US" dirty="0" err="1" smtClean="0"/>
              <a:t>trach</a:t>
            </a:r>
            <a:r>
              <a:rPr lang="en-US" dirty="0" smtClean="0"/>
              <a:t> script</a:t>
            </a:r>
          </a:p>
          <a:p>
            <a:r>
              <a:rPr lang="en-US" dirty="0" smtClean="0"/>
              <a:t>If refuse breaths give compressions</a:t>
            </a:r>
            <a:br>
              <a:rPr lang="en-US" dirty="0" smtClean="0"/>
            </a:br>
            <a:r>
              <a:rPr lang="en-US" dirty="0" smtClean="0"/>
              <a:t/>
            </a:r>
            <a:br>
              <a:rPr lang="en-US" dirty="0" smtClean="0"/>
            </a:br>
            <a:r>
              <a:rPr lang="en-US" dirty="0" smtClean="0"/>
              <a:t>30:2</a:t>
            </a:r>
          </a:p>
          <a:p>
            <a:pPr lvl="0"/>
            <a:r>
              <a:rPr lang="en-US" b="1" dirty="0">
                <a:solidFill>
                  <a:srgbClr val="FF0000"/>
                </a:solidFill>
              </a:rPr>
              <a:t>COMPLETELY SEAL their MOUTH by covering it with your hand and PINCH the NOSE shut.</a:t>
            </a:r>
            <a:endParaRPr lang="en-US" dirty="0">
              <a:solidFill>
                <a:srgbClr val="FF0000"/>
              </a:solidFill>
            </a:endParaRPr>
          </a:p>
          <a:p>
            <a:pPr lvl="0"/>
            <a:r>
              <a:rPr lang="en-US" b="1" dirty="0">
                <a:solidFill>
                  <a:srgbClr val="FF0000"/>
                </a:solidFill>
              </a:rPr>
              <a:t>COMPLETELY COVER the stoma with your MOUTH and GIVE 2 BREATHS of AIR into their LUNGS.</a:t>
            </a:r>
            <a:endParaRPr lang="en-US" dirty="0">
              <a:solidFill>
                <a:srgbClr val="FF0000"/>
              </a:solidFill>
            </a:endParaRPr>
          </a:p>
          <a:p>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44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Not in Cardiac Arrest</a:t>
            </a:r>
            <a:endParaRPr lang="en-US" dirty="0"/>
          </a:p>
        </p:txBody>
      </p:sp>
      <p:sp>
        <p:nvSpPr>
          <p:cNvPr id="4" name="Content Placeholder 3"/>
          <p:cNvSpPr>
            <a:spLocks noGrp="1"/>
          </p:cNvSpPr>
          <p:nvPr>
            <p:ph idx="1"/>
          </p:nvPr>
        </p:nvSpPr>
        <p:spPr/>
        <p:txBody>
          <a:bodyPr>
            <a:normAutofit lnSpcReduction="10000"/>
          </a:bodyPr>
          <a:lstStyle/>
          <a:p>
            <a:pPr marL="114300" indent="0">
              <a:buNone/>
            </a:pPr>
            <a:r>
              <a:rPr lang="en-US" dirty="0"/>
              <a:t>If you determine the patient is unlikely to be in cardiac arrest, use any or all of the following suggested prompts:</a:t>
            </a:r>
          </a:p>
          <a:p>
            <a:endParaRPr lang="en-US" dirty="0"/>
          </a:p>
          <a:p>
            <a:pPr marL="571500" lvl="0" indent="-457200">
              <a:buFont typeface="+mj-lt"/>
              <a:buAutoNum type="arabicPeriod"/>
            </a:pPr>
            <a:r>
              <a:rPr lang="en-US" dirty="0"/>
              <a:t>If the patient is lying down they can place them in the recovery position.  </a:t>
            </a:r>
            <a:r>
              <a:rPr lang="en-US" dirty="0" smtClean="0"/>
              <a:t/>
            </a:r>
            <a:br>
              <a:rPr lang="en-US" dirty="0" smtClean="0"/>
            </a:br>
            <a:r>
              <a:rPr lang="en-US" dirty="0" smtClean="0">
                <a:solidFill>
                  <a:srgbClr val="FF0000"/>
                </a:solidFill>
              </a:rPr>
              <a:t>OK</a:t>
            </a:r>
            <a:r>
              <a:rPr lang="en-US" dirty="0">
                <a:solidFill>
                  <a:srgbClr val="FF0000"/>
                </a:solidFill>
              </a:rPr>
              <a:t>, help is on the way; while you are waiting can you turn the patient on their side</a:t>
            </a:r>
            <a:r>
              <a:rPr lang="en-US" dirty="0" smtClean="0">
                <a:solidFill>
                  <a:srgbClr val="FF0000"/>
                </a:solidFill>
              </a:rPr>
              <a:t>?</a:t>
            </a:r>
            <a:br>
              <a:rPr lang="en-US" dirty="0" smtClean="0">
                <a:solidFill>
                  <a:srgbClr val="FF0000"/>
                </a:solidFill>
              </a:rPr>
            </a:br>
            <a:r>
              <a:rPr lang="en-US" dirty="0" smtClean="0"/>
              <a:t>***</a:t>
            </a:r>
            <a:r>
              <a:rPr lang="en-US" dirty="0"/>
              <a:t>Note if the patient is having difficulty breathing place them in the position of comfort.   Avoid placing patients who are having difficulty breathing on their </a:t>
            </a:r>
            <a:r>
              <a:rPr lang="en-US" dirty="0" smtClean="0"/>
              <a:t>backs.</a:t>
            </a:r>
            <a:br>
              <a:rPr lang="en-US" dirty="0" smtClean="0"/>
            </a:br>
            <a:r>
              <a:rPr lang="en-US" dirty="0" smtClean="0">
                <a:solidFill>
                  <a:srgbClr val="FF0000"/>
                </a:solidFill>
              </a:rPr>
              <a:t>Ok</a:t>
            </a:r>
            <a:r>
              <a:rPr lang="en-US" dirty="0">
                <a:solidFill>
                  <a:srgbClr val="FF0000"/>
                </a:solidFill>
              </a:rPr>
              <a:t>, help is on the way; while you are waiting help him/her get in the position that seems most comfortable for their breathing.</a:t>
            </a:r>
            <a:r>
              <a:rPr lang="en-US" dirty="0"/>
              <a:t/>
            </a:r>
            <a:br>
              <a:rPr lang="en-US" dirty="0"/>
            </a:br>
            <a:endParaRPr lang="en-US" dirty="0"/>
          </a:p>
        </p:txBody>
      </p:sp>
    </p:spTree>
    <p:extLst>
      <p:ext uri="{BB962C8B-B14F-4D97-AF65-F5344CB8AC3E}">
        <p14:creationId xmlns:p14="http://schemas.microsoft.com/office/powerpoint/2010/main" val="309023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990600"/>
          </a:xfrm>
        </p:spPr>
        <p:txBody>
          <a:bodyPr>
            <a:normAutofit/>
          </a:bodyPr>
          <a:lstStyle/>
          <a:p>
            <a:r>
              <a:rPr lang="en-US" sz="5400" dirty="0"/>
              <a:t>Simple Math </a:t>
            </a:r>
            <a:r>
              <a:rPr lang="en-US" sz="5400" dirty="0" smtClean="0"/>
              <a:t>Perspective</a:t>
            </a:r>
            <a:endParaRPr lang="en-US" sz="5400" dirty="0"/>
          </a:p>
        </p:txBody>
      </p:sp>
      <p:cxnSp>
        <p:nvCxnSpPr>
          <p:cNvPr id="5" name="Straight Connector 4"/>
          <p:cNvCxnSpPr/>
          <p:nvPr/>
        </p:nvCxnSpPr>
        <p:spPr>
          <a:xfrm>
            <a:off x="457200" y="135255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1905000"/>
            <a:ext cx="7427191" cy="369332"/>
          </a:xfrm>
          <a:prstGeom prst="rect">
            <a:avLst/>
          </a:prstGeom>
          <a:noFill/>
        </p:spPr>
        <p:txBody>
          <a:bodyPr wrap="square" rtlCol="0">
            <a:spAutoFit/>
          </a:bodyPr>
          <a:lstStyle/>
          <a:p>
            <a:endParaRPr lang="en-US" dirty="0"/>
          </a:p>
        </p:txBody>
      </p:sp>
      <p:sp>
        <p:nvSpPr>
          <p:cNvPr id="6" name="TextBox 5"/>
          <p:cNvSpPr txBox="1"/>
          <p:nvPr/>
        </p:nvSpPr>
        <p:spPr>
          <a:xfrm>
            <a:off x="457200" y="1905000"/>
            <a:ext cx="8305800" cy="584775"/>
          </a:xfrm>
          <a:prstGeom prst="rect">
            <a:avLst/>
          </a:prstGeom>
          <a:noFill/>
        </p:spPr>
        <p:txBody>
          <a:bodyPr wrap="square" rtlCol="0">
            <a:spAutoFit/>
          </a:bodyPr>
          <a:lstStyle/>
          <a:p>
            <a:pPr algn="ctr"/>
            <a:r>
              <a:rPr lang="en-US" sz="3200" dirty="0"/>
              <a:t>T</a:t>
            </a:r>
            <a:r>
              <a:rPr lang="en-US" sz="3200" dirty="0" smtClean="0"/>
              <a:t>rain ~10,000 laypersons = 1 bystander CPR</a:t>
            </a:r>
            <a:endParaRPr lang="en-US" sz="3200" dirty="0"/>
          </a:p>
        </p:txBody>
      </p:sp>
      <p:pic>
        <p:nvPicPr>
          <p:cNvPr id="11266" name="Picture 2" descr="http://www.jmlaw.co.uk/Sites/JMLaw/library/images/Main%20header%20images-1-Group-of-people-representing-all-walks-of-li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4" y="3442796"/>
            <a:ext cx="8336159" cy="306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475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84"/>
            <a:ext cx="7620000" cy="1143000"/>
          </a:xfrm>
        </p:spPr>
        <p:txBody>
          <a:bodyPr/>
          <a:lstStyle/>
          <a:p>
            <a:pPr lvl="0"/>
            <a:r>
              <a:rPr lang="en-US" dirty="0" smtClean="0"/>
              <a:t> Not in Cardiac Arrest</a:t>
            </a:r>
            <a:endParaRPr lang="en-US" dirty="0"/>
          </a:p>
        </p:txBody>
      </p:sp>
      <p:sp>
        <p:nvSpPr>
          <p:cNvPr id="3" name="Content Placeholder 2"/>
          <p:cNvSpPr>
            <a:spLocks noGrp="1"/>
          </p:cNvSpPr>
          <p:nvPr>
            <p:ph idx="1"/>
          </p:nvPr>
        </p:nvSpPr>
        <p:spPr>
          <a:xfrm>
            <a:off x="374072" y="1037628"/>
            <a:ext cx="7891153" cy="5257800"/>
          </a:xfrm>
        </p:spPr>
        <p:txBody>
          <a:bodyPr>
            <a:noAutofit/>
          </a:bodyPr>
          <a:lstStyle/>
          <a:p>
            <a:pPr marL="571500" lvl="0" indent="-457200">
              <a:buFont typeface="+mj-lt"/>
              <a:buAutoNum type="arabicPeriod" startAt="2"/>
            </a:pPr>
            <a:r>
              <a:rPr lang="en-US" sz="1550" dirty="0" smtClean="0"/>
              <a:t>Verify that EMS can enter the house.</a:t>
            </a:r>
            <a:br>
              <a:rPr lang="en-US" sz="1550" dirty="0" smtClean="0"/>
            </a:br>
            <a:r>
              <a:rPr lang="en-US" sz="1550" dirty="0" smtClean="0">
                <a:solidFill>
                  <a:srgbClr val="FF0000"/>
                </a:solidFill>
              </a:rPr>
              <a:t>OK, help is on the way; while you are waiting do you know if your house is unlocked?  Please make sure your door is open so when help arrives they can get in.</a:t>
            </a:r>
            <a:br>
              <a:rPr lang="en-US" sz="1550" dirty="0" smtClean="0">
                <a:solidFill>
                  <a:srgbClr val="FF0000"/>
                </a:solidFill>
              </a:rPr>
            </a:br>
            <a:r>
              <a:rPr lang="en-US" sz="1550" dirty="0" smtClean="0">
                <a:solidFill>
                  <a:srgbClr val="FF0000"/>
                </a:solidFill>
              </a:rPr>
              <a:t/>
            </a:r>
            <a:br>
              <a:rPr lang="en-US" sz="1550" dirty="0" smtClean="0">
                <a:solidFill>
                  <a:srgbClr val="FF0000"/>
                </a:solidFill>
              </a:rPr>
            </a:br>
            <a:r>
              <a:rPr lang="en-US" sz="1550" dirty="0" smtClean="0">
                <a:solidFill>
                  <a:srgbClr val="FF0000"/>
                </a:solidFill>
              </a:rPr>
              <a:t>Do you have a dog?  Can you put them in another room so that when help arrives they can get in? </a:t>
            </a:r>
            <a:br>
              <a:rPr lang="en-US" sz="1550" dirty="0" smtClean="0">
                <a:solidFill>
                  <a:srgbClr val="FF0000"/>
                </a:solidFill>
              </a:rPr>
            </a:br>
            <a:r>
              <a:rPr lang="en-US" sz="1550" dirty="0" smtClean="0">
                <a:solidFill>
                  <a:srgbClr val="FF0000"/>
                </a:solidFill>
              </a:rPr>
              <a:t/>
            </a:r>
            <a:br>
              <a:rPr lang="en-US" sz="1550" dirty="0" smtClean="0">
                <a:solidFill>
                  <a:srgbClr val="FF0000"/>
                </a:solidFill>
              </a:rPr>
            </a:br>
            <a:r>
              <a:rPr lang="en-US" sz="1550" dirty="0" smtClean="0"/>
              <a:t>(If it’s dark) </a:t>
            </a:r>
            <a:r>
              <a:rPr lang="en-US" sz="1550" dirty="0" smtClean="0">
                <a:solidFill>
                  <a:srgbClr val="FF0000"/>
                </a:solidFill>
              </a:rPr>
              <a:t>Is your front porch/door light on so that when help arrives they can easily see your house?</a:t>
            </a:r>
            <a:br>
              <a:rPr lang="en-US" sz="1550" dirty="0" smtClean="0">
                <a:solidFill>
                  <a:srgbClr val="FF0000"/>
                </a:solidFill>
              </a:rPr>
            </a:br>
            <a:r>
              <a:rPr lang="en-US" sz="1550" dirty="0" smtClean="0">
                <a:solidFill>
                  <a:srgbClr val="FF0000"/>
                </a:solidFill>
              </a:rPr>
              <a:t/>
            </a:r>
            <a:br>
              <a:rPr lang="en-US" sz="1550" dirty="0" smtClean="0">
                <a:solidFill>
                  <a:srgbClr val="FF0000"/>
                </a:solidFill>
              </a:rPr>
            </a:br>
            <a:r>
              <a:rPr lang="en-US" sz="1550" dirty="0" smtClean="0">
                <a:solidFill>
                  <a:srgbClr val="FF0000"/>
                </a:solidFill>
              </a:rPr>
              <a:t>Is there someone else there you can send outside to show where your house is when help arrives?</a:t>
            </a:r>
            <a:br>
              <a:rPr lang="en-US" sz="1550" dirty="0" smtClean="0">
                <a:solidFill>
                  <a:srgbClr val="FF0000"/>
                </a:solidFill>
              </a:rPr>
            </a:br>
            <a:endParaRPr lang="en-US" sz="1550" dirty="0" smtClean="0">
              <a:solidFill>
                <a:srgbClr val="FF0000"/>
              </a:solidFill>
            </a:endParaRPr>
          </a:p>
          <a:p>
            <a:pPr marL="571500" lvl="0" indent="-457200">
              <a:buFont typeface="+mj-lt"/>
              <a:buAutoNum type="arabicPeriod" startAt="2"/>
            </a:pPr>
            <a:r>
              <a:rPr lang="en-US" sz="1550" dirty="0" smtClean="0"/>
              <a:t>Get a medication list or their medications for the EMS providers if the patient is at home.</a:t>
            </a:r>
            <a:br>
              <a:rPr lang="en-US" sz="1550" dirty="0" smtClean="0"/>
            </a:br>
            <a:r>
              <a:rPr lang="en-US" sz="1550" dirty="0" smtClean="0"/>
              <a:t/>
            </a:r>
            <a:br>
              <a:rPr lang="en-US" sz="1550" dirty="0" smtClean="0"/>
            </a:br>
            <a:r>
              <a:rPr lang="en-US" sz="1550" dirty="0" smtClean="0">
                <a:solidFill>
                  <a:srgbClr val="FF0000"/>
                </a:solidFill>
              </a:rPr>
              <a:t>Do you know if the patient takes any medications?  Do you have a list of those medications so that when help arrives you can give it to them or can you gather the actual pill bottles?</a:t>
            </a:r>
            <a:br>
              <a:rPr lang="en-US" sz="1550" dirty="0" smtClean="0">
                <a:solidFill>
                  <a:srgbClr val="FF0000"/>
                </a:solidFill>
              </a:rPr>
            </a:br>
            <a:endParaRPr lang="en-US" sz="1550" dirty="0" smtClean="0">
              <a:solidFill>
                <a:srgbClr val="FF0000"/>
              </a:solidFill>
            </a:endParaRPr>
          </a:p>
          <a:p>
            <a:pPr marL="571500" lvl="0" indent="-457200">
              <a:buFont typeface="+mj-lt"/>
              <a:buAutoNum type="arabicPeriod" startAt="2"/>
            </a:pPr>
            <a:r>
              <a:rPr lang="en-US" sz="1550" dirty="0" smtClean="0"/>
              <a:t>Remind the caller not to give the patient anything to eat or drink.  However, if a caller asks you if they should give a medication such as </a:t>
            </a:r>
            <a:r>
              <a:rPr lang="en-US" sz="1550" dirty="0" err="1" smtClean="0"/>
              <a:t>Narcan</a:t>
            </a:r>
            <a:r>
              <a:rPr lang="en-US" sz="1550" dirty="0" smtClean="0"/>
              <a:t> or an epi pen, you can let them give it.</a:t>
            </a:r>
            <a:br>
              <a:rPr lang="en-US" sz="1550" dirty="0" smtClean="0"/>
            </a:br>
            <a:r>
              <a:rPr lang="en-US" sz="1550" dirty="0" smtClean="0">
                <a:solidFill>
                  <a:srgbClr val="FF0000"/>
                </a:solidFill>
              </a:rPr>
              <a:t>Do you have that medication to use when this happens?  You should follow those recommendations.</a:t>
            </a:r>
          </a:p>
        </p:txBody>
      </p:sp>
    </p:spTree>
    <p:extLst>
      <p:ext uri="{BB962C8B-B14F-4D97-AF65-F5344CB8AC3E}">
        <p14:creationId xmlns:p14="http://schemas.microsoft.com/office/powerpoint/2010/main" val="3347907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Medications</a:t>
            </a:r>
            <a:endParaRPr lang="en-US" dirty="0"/>
          </a:p>
        </p:txBody>
      </p:sp>
      <p:sp>
        <p:nvSpPr>
          <p:cNvPr id="3" name="Content Placeholder 2"/>
          <p:cNvSpPr>
            <a:spLocks noGrp="1"/>
          </p:cNvSpPr>
          <p:nvPr>
            <p:ph idx="1"/>
          </p:nvPr>
        </p:nvSpPr>
        <p:spPr/>
        <p:txBody>
          <a:bodyPr/>
          <a:lstStyle/>
          <a:p>
            <a:r>
              <a:rPr lang="en-US" b="1" dirty="0"/>
              <a:t>Callers who ask about giving medications:</a:t>
            </a:r>
            <a:r>
              <a:rPr lang="en-US" dirty="0"/>
              <a:t>  </a:t>
            </a:r>
            <a:endParaRPr lang="en-US" dirty="0" smtClean="0"/>
          </a:p>
          <a:p>
            <a:pPr lvl="1"/>
            <a:r>
              <a:rPr lang="en-US" dirty="0" smtClean="0"/>
              <a:t>Only if the </a:t>
            </a:r>
            <a:r>
              <a:rPr lang="en-US" dirty="0"/>
              <a:t>caller asks </a:t>
            </a:r>
            <a:endParaRPr lang="en-US" dirty="0" smtClean="0"/>
          </a:p>
          <a:p>
            <a:pPr lvl="1"/>
            <a:r>
              <a:rPr lang="en-US" dirty="0" smtClean="0"/>
              <a:t>Examples: </a:t>
            </a:r>
            <a:r>
              <a:rPr lang="en-US" dirty="0" err="1" smtClean="0"/>
              <a:t>narcan</a:t>
            </a:r>
            <a:r>
              <a:rPr lang="en-US" dirty="0" smtClean="0"/>
              <a:t> </a:t>
            </a:r>
            <a:r>
              <a:rPr lang="en-US" dirty="0"/>
              <a:t>or </a:t>
            </a:r>
            <a:r>
              <a:rPr lang="en-US" dirty="0" err="1"/>
              <a:t>epi</a:t>
            </a:r>
            <a:r>
              <a:rPr lang="en-US" dirty="0"/>
              <a:t>.  </a:t>
            </a:r>
            <a:endParaRPr lang="en-US" dirty="0" smtClean="0"/>
          </a:p>
          <a:p>
            <a:pPr lvl="1"/>
            <a:endParaRPr lang="en-US" dirty="0"/>
          </a:p>
          <a:p>
            <a:pPr lvl="1"/>
            <a:r>
              <a:rPr lang="en-US" dirty="0" smtClean="0">
                <a:solidFill>
                  <a:srgbClr val="FF0000"/>
                </a:solidFill>
              </a:rPr>
              <a:t>Do </a:t>
            </a:r>
            <a:r>
              <a:rPr lang="en-US" dirty="0">
                <a:solidFill>
                  <a:srgbClr val="FF0000"/>
                </a:solidFill>
              </a:rPr>
              <a:t>you have that medication to use when this happens?  You should follow those recommendations.</a:t>
            </a:r>
          </a:p>
          <a:p>
            <a:pPr lvl="1"/>
            <a:endParaRPr lang="en-US" dirty="0">
              <a:solidFill>
                <a:srgbClr val="FF0000"/>
              </a:solidFill>
            </a:endParaRPr>
          </a:p>
        </p:txBody>
      </p:sp>
    </p:spTree>
    <p:extLst>
      <p:ext uri="{BB962C8B-B14F-4D97-AF65-F5344CB8AC3E}">
        <p14:creationId xmlns:p14="http://schemas.microsoft.com/office/powerpoint/2010/main" val="2357030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 Not In Cardiac</a:t>
            </a:r>
            <a:r>
              <a:rPr lang="en-US" baseline="0" dirty="0" smtClean="0"/>
              <a:t> Arrest</a:t>
            </a:r>
            <a:endParaRPr lang="en-US" dirty="0"/>
          </a:p>
        </p:txBody>
      </p:sp>
      <p:sp>
        <p:nvSpPr>
          <p:cNvPr id="3" name="Content Placeholder 2"/>
          <p:cNvSpPr>
            <a:spLocks noGrp="1"/>
          </p:cNvSpPr>
          <p:nvPr>
            <p:ph idx="1"/>
          </p:nvPr>
        </p:nvSpPr>
        <p:spPr/>
        <p:txBody>
          <a:bodyPr>
            <a:normAutofit fontScale="92500" lnSpcReduction="10000"/>
          </a:bodyPr>
          <a:lstStyle/>
          <a:p>
            <a:pPr marL="571500" indent="-457200" rtl="0" eaLnBrk="1" latinLnBrk="0" hangingPunct="1">
              <a:buFont typeface="+mj-lt"/>
              <a:buAutoNum type="arabicPeriod" startAt="5"/>
            </a:pPr>
            <a:r>
              <a:rPr lang="en-US" sz="2200" kern="1200" dirty="0" smtClean="0">
                <a:solidFill>
                  <a:schemeClr val="tx1"/>
                </a:solidFill>
                <a:effectLst/>
                <a:latin typeface="+mn-lt"/>
                <a:ea typeface="+mn-ea"/>
                <a:cs typeface="+mn-cs"/>
              </a:rPr>
              <a:t>Verify that the patient is still not in cardiac arrest and if you have no concern the patient will arrest prior to EMS arrival </a:t>
            </a:r>
            <a:r>
              <a:rPr lang="en-US" dirty="0"/>
              <a:t/>
            </a:r>
            <a:br>
              <a:rPr lang="en-US" dirty="0"/>
            </a:br>
            <a:r>
              <a:rPr lang="en-US" dirty="0" smtClean="0"/>
              <a:t/>
            </a:r>
            <a:br>
              <a:rPr lang="en-US" dirty="0" smtClean="0"/>
            </a:br>
            <a:r>
              <a:rPr lang="en-US" sz="2200" kern="1200" dirty="0" smtClean="0">
                <a:solidFill>
                  <a:srgbClr val="FF0000"/>
                </a:solidFill>
                <a:effectLst/>
              </a:rPr>
              <a:t>How is the patient?  Are they still awake and breathing normally?  Would you like me to stay on the line until help arrives?</a:t>
            </a: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sz="2200" kern="1200" dirty="0" smtClean="0">
                <a:solidFill>
                  <a:schemeClr val="tx1"/>
                </a:solidFill>
                <a:effectLst/>
                <a:latin typeface="+mn-lt"/>
                <a:ea typeface="+mn-ea"/>
                <a:cs typeface="+mn-cs"/>
              </a:rPr>
              <a:t>If they do not want to stay on the line say, </a:t>
            </a:r>
            <a:r>
              <a:rPr lang="en-US" sz="2200" kern="1200" dirty="0" smtClean="0">
                <a:solidFill>
                  <a:srgbClr val="FF0000"/>
                </a:solidFill>
                <a:effectLst/>
              </a:rPr>
              <a:t>“OK call 911 again if anything changes.”</a:t>
            </a: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sz="2200" kern="1200" dirty="0" smtClean="0">
                <a:solidFill>
                  <a:schemeClr val="tx1"/>
                </a:solidFill>
                <a:effectLst/>
                <a:latin typeface="+mn-lt"/>
                <a:ea typeface="+mn-ea"/>
                <a:cs typeface="+mn-cs"/>
              </a:rPr>
              <a:t>If they do want to stay on the line or you have concern the patient’s condition might change say</a:t>
            </a:r>
            <a:r>
              <a:rPr lang="en-US" sz="2200" kern="1200" dirty="0" smtClean="0">
                <a:solidFill>
                  <a:srgbClr val="FF0000"/>
                </a:solidFill>
                <a:effectLst/>
              </a:rPr>
              <a:t>, “OK I am going to stay on the line with you.  You may not hear me for a little while but I am here and will check on you, if anything changes just let me know”</a:t>
            </a: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sz="2200" kern="1200" dirty="0" smtClean="0">
                <a:solidFill>
                  <a:schemeClr val="tx1"/>
                </a:solidFill>
                <a:effectLst/>
                <a:latin typeface="+mn-lt"/>
                <a:ea typeface="+mn-ea"/>
                <a:cs typeface="+mn-cs"/>
              </a:rPr>
              <a:t>***check back that the patient is still awake and breathing normally at least every 30 seconds but it is ok to remain silent.</a:t>
            </a:r>
          </a:p>
        </p:txBody>
      </p:sp>
    </p:spTree>
    <p:extLst>
      <p:ext uri="{BB962C8B-B14F-4D97-AF65-F5344CB8AC3E}">
        <p14:creationId xmlns:p14="http://schemas.microsoft.com/office/powerpoint/2010/main" val="1634529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95162"/>
            <a:ext cx="7543800" cy="2593975"/>
          </a:xfrm>
        </p:spPr>
        <p:txBody>
          <a:bodyPr/>
          <a:lstStyle/>
          <a:p>
            <a:r>
              <a:rPr lang="en-US" dirty="0" smtClean="0"/>
              <a:t>Quality Improvement</a:t>
            </a:r>
            <a:endParaRPr lang="en-US" dirty="0"/>
          </a:p>
        </p:txBody>
      </p:sp>
      <p:sp>
        <p:nvSpPr>
          <p:cNvPr id="6" name="Rectangle 5"/>
          <p:cNvSpPr/>
          <p:nvPr/>
        </p:nvSpPr>
        <p:spPr>
          <a:xfrm>
            <a:off x="2384240" y="4486370"/>
            <a:ext cx="5845359" cy="1200328"/>
          </a:xfrm>
          <a:prstGeom prst="rect">
            <a:avLst/>
          </a:prstGeom>
        </p:spPr>
        <p:txBody>
          <a:bodyPr wrap="square">
            <a:spAutoFit/>
          </a:bodyPr>
          <a:lstStyle/>
          <a:p>
            <a:r>
              <a:rPr lang="en-US" sz="2400" dirty="0" smtClean="0"/>
              <a:t>“</a:t>
            </a:r>
            <a:r>
              <a:rPr lang="en-US" sz="2400" dirty="0"/>
              <a:t>Sometimes, you have to look back in order to understand the things that lie ahead.” </a:t>
            </a:r>
          </a:p>
          <a:p>
            <a:r>
              <a:rPr lang="en-US" sz="2400" dirty="0"/>
              <a:t>― Yvonne </a:t>
            </a:r>
            <a:r>
              <a:rPr lang="en-US" sz="2400" dirty="0" err="1"/>
              <a:t>Woon</a:t>
            </a:r>
            <a:r>
              <a:rPr lang="en-US" sz="2400" dirty="0"/>
              <a:t>, Dead Beautiful </a:t>
            </a:r>
          </a:p>
        </p:txBody>
      </p:sp>
    </p:spTree>
    <p:extLst>
      <p:ext uri="{BB962C8B-B14F-4D97-AF65-F5344CB8AC3E}">
        <p14:creationId xmlns:p14="http://schemas.microsoft.com/office/powerpoint/2010/main" val="3497602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Dispatcher Feedback</a:t>
            </a:r>
            <a:endParaRPr lang="en-US" dirty="0"/>
          </a:p>
        </p:txBody>
      </p:sp>
      <p:sp>
        <p:nvSpPr>
          <p:cNvPr id="3" name="Content Placeholder 2"/>
          <p:cNvSpPr>
            <a:spLocks noGrp="1"/>
          </p:cNvSpPr>
          <p:nvPr>
            <p:ph idx="1"/>
          </p:nvPr>
        </p:nvSpPr>
        <p:spPr/>
        <p:txBody>
          <a:bodyPr>
            <a:normAutofit/>
          </a:bodyPr>
          <a:lstStyle/>
          <a:p>
            <a:r>
              <a:rPr lang="en-US" sz="3200" dirty="0" smtClean="0"/>
              <a:t>100% QI for </a:t>
            </a:r>
            <a:r>
              <a:rPr lang="en-US" sz="3200" smtClean="0"/>
              <a:t>first 2 </a:t>
            </a:r>
            <a:r>
              <a:rPr lang="en-US" sz="3200" dirty="0" smtClean="0"/>
              <a:t>years</a:t>
            </a:r>
          </a:p>
          <a:p>
            <a:r>
              <a:rPr lang="en-US" sz="3200" dirty="0" smtClean="0"/>
              <a:t>In-person feedback provided for first 3-5 calls</a:t>
            </a:r>
          </a:p>
          <a:p>
            <a:r>
              <a:rPr lang="en-US" sz="3200" dirty="0" smtClean="0"/>
              <a:t>Feedback emailed to dispatcher at regular intervals after initial process</a:t>
            </a:r>
          </a:p>
          <a:p>
            <a:pPr lvl="1"/>
            <a:r>
              <a:rPr lang="en-US" sz="3200" dirty="0" smtClean="0"/>
              <a:t>Will meet as needed</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QI Review Items</a:t>
            </a:r>
            <a:endParaRPr lang="en-US" dirty="0"/>
          </a:p>
        </p:txBody>
      </p:sp>
      <p:sp>
        <p:nvSpPr>
          <p:cNvPr id="3" name="Content Placeholder 2"/>
          <p:cNvSpPr>
            <a:spLocks noGrp="1"/>
          </p:cNvSpPr>
          <p:nvPr>
            <p:ph idx="1"/>
          </p:nvPr>
        </p:nvSpPr>
        <p:spPr/>
        <p:txBody>
          <a:bodyPr/>
          <a:lstStyle/>
          <a:p>
            <a:pPr lvl="1"/>
            <a:r>
              <a:rPr lang="en-US" sz="3200" dirty="0" smtClean="0"/>
              <a:t>Evolving </a:t>
            </a:r>
          </a:p>
          <a:p>
            <a:pPr lvl="2"/>
            <a:r>
              <a:rPr lang="en-US" sz="3000" dirty="0"/>
              <a:t>T</a:t>
            </a:r>
            <a:r>
              <a:rPr lang="en-US" sz="3000" dirty="0" smtClean="0"/>
              <a:t>ime intervals</a:t>
            </a:r>
          </a:p>
          <a:p>
            <a:pPr lvl="2"/>
            <a:r>
              <a:rPr lang="en-US" sz="3000" dirty="0"/>
              <a:t>T</a:t>
            </a:r>
            <a:r>
              <a:rPr lang="en-US" sz="3000" dirty="0" smtClean="0"/>
              <a:t>reatment steps</a:t>
            </a:r>
          </a:p>
          <a:p>
            <a:pPr lvl="2"/>
            <a:r>
              <a:rPr lang="en-US" sz="3000" dirty="0" smtClean="0"/>
              <a:t>Direction conflicts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Specifics</a:t>
            </a:r>
            <a:endParaRPr lang="en-US" dirty="0"/>
          </a:p>
        </p:txBody>
      </p:sp>
      <p:sp>
        <p:nvSpPr>
          <p:cNvPr id="3" name="Content Placeholder 2"/>
          <p:cNvSpPr>
            <a:spLocks noGrp="1"/>
          </p:cNvSpPr>
          <p:nvPr>
            <p:ph idx="1"/>
          </p:nvPr>
        </p:nvSpPr>
        <p:spPr>
          <a:xfrm>
            <a:off x="249472" y="1417638"/>
            <a:ext cx="7827728" cy="4983162"/>
          </a:xfrm>
        </p:spPr>
        <p:txBody>
          <a:bodyPr>
            <a:normAutofit fontScale="92500" lnSpcReduction="10000"/>
          </a:bodyPr>
          <a:lstStyle/>
          <a:p>
            <a:r>
              <a:rPr lang="en-US" sz="2800" dirty="0" smtClean="0"/>
              <a:t>Evaluation of time intervals using recordings’ time stamps</a:t>
            </a:r>
          </a:p>
          <a:p>
            <a:pPr lvl="1"/>
            <a:r>
              <a:rPr lang="en-US" sz="2800" dirty="0" smtClean="0"/>
              <a:t>Time to first compression</a:t>
            </a:r>
          </a:p>
          <a:p>
            <a:pPr lvl="2"/>
            <a:r>
              <a:rPr lang="en-US" sz="2400" dirty="0" smtClean="0"/>
              <a:t>Give averages and compare to overall average for all contacts</a:t>
            </a:r>
          </a:p>
          <a:p>
            <a:r>
              <a:rPr lang="en-US" sz="2800" dirty="0"/>
              <a:t>T</a:t>
            </a:r>
            <a:r>
              <a:rPr lang="en-US" sz="2800" dirty="0" smtClean="0"/>
              <a:t>reatment steps</a:t>
            </a:r>
          </a:p>
          <a:p>
            <a:pPr lvl="1"/>
            <a:r>
              <a:rPr lang="en-US" sz="2800" dirty="0" smtClean="0"/>
              <a:t>Tell caller what to do, offer compressions first, correct protocol for patient age</a:t>
            </a:r>
          </a:p>
          <a:p>
            <a:r>
              <a:rPr lang="en-US" sz="2800" dirty="0" smtClean="0"/>
              <a:t>Direction conflicts</a:t>
            </a:r>
          </a:p>
          <a:p>
            <a:pPr lvl="1"/>
            <a:r>
              <a:rPr lang="en-US" sz="2800" dirty="0" smtClean="0"/>
              <a:t>If stop advising compressions, why</a:t>
            </a:r>
          </a:p>
          <a:p>
            <a:pPr lvl="1"/>
            <a:r>
              <a:rPr lang="en-US" sz="2800" dirty="0"/>
              <a:t>R</a:t>
            </a:r>
            <a:r>
              <a:rPr lang="en-US" sz="2800" dirty="0" smtClean="0"/>
              <a:t>esponse to EMS delayed arrival</a:t>
            </a:r>
          </a:p>
          <a:p>
            <a:pPr lvl="1"/>
            <a:r>
              <a:rPr lang="en-US" sz="2800" dirty="0" smtClean="0"/>
              <a:t>Reason’s and frequency of calls placed on hold</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normAutofit/>
          </a:bodyPr>
          <a:lstStyle/>
          <a:p>
            <a:r>
              <a:rPr lang="en-US" sz="2800" dirty="0" smtClean="0"/>
              <a:t>Evolve and improve in the first year!</a:t>
            </a:r>
          </a:p>
          <a:p>
            <a:r>
              <a:rPr lang="en-US" sz="2800" dirty="0" smtClean="0"/>
              <a:t>QI 100%</a:t>
            </a:r>
          </a:p>
          <a:p>
            <a:r>
              <a:rPr lang="en-US" sz="2800" dirty="0"/>
              <a:t>C</a:t>
            </a:r>
            <a:r>
              <a:rPr lang="en-US" sz="2800" dirty="0" smtClean="0"/>
              <a:t>hange script and procedures until we are all happy and successful</a:t>
            </a:r>
          </a:p>
          <a:p>
            <a:r>
              <a:rPr lang="en-US" sz="2800" dirty="0" smtClean="0"/>
              <a:t>Today is the first day in our partnership for this program</a:t>
            </a:r>
          </a:p>
          <a:p>
            <a:r>
              <a:rPr lang="en-US" sz="2800" dirty="0" smtClean="0"/>
              <a:t>Give feedback, share your experiences and suggestions</a:t>
            </a:r>
          </a:p>
          <a:p>
            <a:r>
              <a:rPr lang="en-US" sz="2800" dirty="0" smtClean="0"/>
              <a:t>No freelance, but work together for best practice!</a:t>
            </a:r>
            <a:endParaRPr lang="en-US" sz="2800" dirty="0"/>
          </a:p>
        </p:txBody>
      </p:sp>
    </p:spTree>
    <p:extLst>
      <p:ext uri="{BB962C8B-B14F-4D97-AF65-F5344CB8AC3E}">
        <p14:creationId xmlns:p14="http://schemas.microsoft.com/office/powerpoint/2010/main" val="484450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221257" y="3025299"/>
            <a:ext cx="6135687" cy="1633538"/>
          </a:xfrm>
        </p:spPr>
        <p:txBody>
          <a:bodyPr>
            <a:noAutofit/>
          </a:bodyPr>
          <a:lstStyle/>
          <a:p>
            <a:r>
              <a:rPr lang="en-US" sz="9600" dirty="0" smtClean="0"/>
              <a:t>Questions/Discussion</a:t>
            </a:r>
            <a:endParaRPr lang="en-US" sz="9600" dirty="0"/>
          </a:p>
        </p:txBody>
      </p:sp>
    </p:spTree>
    <p:extLst>
      <p:ext uri="{BB962C8B-B14F-4D97-AF65-F5344CB8AC3E}">
        <p14:creationId xmlns:p14="http://schemas.microsoft.com/office/powerpoint/2010/main" val="1849494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Practice</a:t>
            </a:r>
            <a:endParaRPr lang="en-US" dirty="0"/>
          </a:p>
        </p:txBody>
      </p:sp>
      <p:sp>
        <p:nvSpPr>
          <p:cNvPr id="5" name="Subtitle 4"/>
          <p:cNvSpPr>
            <a:spLocks noGrp="1"/>
          </p:cNvSpPr>
          <p:nvPr>
            <p:ph type="subTitle" idx="1"/>
          </p:nvPr>
        </p:nvSpPr>
        <p:spPr>
          <a:xfrm>
            <a:off x="2728086" y="4572000"/>
            <a:ext cx="5209660" cy="1066800"/>
          </a:xfrm>
        </p:spPr>
        <p:txBody>
          <a:bodyPr>
            <a:noAutofit/>
          </a:bodyPr>
          <a:lstStyle/>
          <a:p>
            <a:r>
              <a:rPr lang="en-US" sz="2800" dirty="0"/>
              <a:t>“You are what you practice most.” </a:t>
            </a:r>
          </a:p>
          <a:p>
            <a:r>
              <a:rPr lang="en-US" sz="2800" dirty="0"/>
              <a:t>― Richard Carlson </a:t>
            </a:r>
          </a:p>
        </p:txBody>
      </p:sp>
    </p:spTree>
    <p:extLst>
      <p:ext uri="{BB962C8B-B14F-4D97-AF65-F5344CB8AC3E}">
        <p14:creationId xmlns:p14="http://schemas.microsoft.com/office/powerpoint/2010/main" val="3271380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990600"/>
          </a:xfrm>
        </p:spPr>
        <p:txBody>
          <a:bodyPr/>
          <a:lstStyle/>
          <a:p>
            <a:r>
              <a:rPr lang="en-US" sz="5400" dirty="0" smtClean="0"/>
              <a:t>Simple Math Perspective</a:t>
            </a:r>
            <a:endParaRPr lang="en-US" sz="5400" dirty="0"/>
          </a:p>
        </p:txBody>
      </p:sp>
      <p:cxnSp>
        <p:nvCxnSpPr>
          <p:cNvPr id="5" name="Straight Connector 4"/>
          <p:cNvCxnSpPr/>
          <p:nvPr/>
        </p:nvCxnSpPr>
        <p:spPr>
          <a:xfrm>
            <a:off x="457200" y="135255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62737" y="1670674"/>
            <a:ext cx="9448800" cy="553998"/>
          </a:xfrm>
          <a:prstGeom prst="rect">
            <a:avLst/>
          </a:prstGeom>
          <a:noFill/>
        </p:spPr>
        <p:txBody>
          <a:bodyPr wrap="square" rtlCol="0">
            <a:spAutoFit/>
          </a:bodyPr>
          <a:lstStyle/>
          <a:p>
            <a:pPr algn="ctr"/>
            <a:r>
              <a:rPr lang="en-US" sz="3000" dirty="0"/>
              <a:t>T</a:t>
            </a:r>
            <a:r>
              <a:rPr lang="en-US" sz="3000" dirty="0" smtClean="0"/>
              <a:t>rain </a:t>
            </a:r>
            <a:r>
              <a:rPr lang="en-US" sz="3000" dirty="0"/>
              <a:t>1</a:t>
            </a:r>
            <a:r>
              <a:rPr lang="en-US" sz="3000" dirty="0" smtClean="0"/>
              <a:t> communicator (well) = 2 bystander CPR</a:t>
            </a:r>
            <a:endParaRPr lang="en-US" sz="3000" dirty="0"/>
          </a:p>
        </p:txBody>
      </p:sp>
      <p:pic>
        <p:nvPicPr>
          <p:cNvPr id="11" name="Picture 10"/>
          <p:cNvPicPr/>
          <p:nvPr/>
        </p:nvPicPr>
        <p:blipFill rotWithShape="1">
          <a:blip r:embed="rId3" cstate="print">
            <a:extLst>
              <a:ext uri="{28A0092B-C50C-407E-A947-70E740481C1C}">
                <a14:useLocalDpi xmlns:a14="http://schemas.microsoft.com/office/drawing/2010/main"/>
              </a:ext>
            </a:extLst>
          </a:blip>
          <a:srcRect t="6470" b="28139"/>
          <a:stretch/>
        </p:blipFill>
        <p:spPr>
          <a:xfrm>
            <a:off x="130233" y="2954797"/>
            <a:ext cx="8327967" cy="3629608"/>
          </a:xfrm>
          <a:prstGeom prst="rect">
            <a:avLst/>
          </a:prstGeom>
          <a:ln w="285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8819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Compressions</a:t>
            </a:r>
            <a:endParaRPr lang="en-US" dirty="0"/>
          </a:p>
        </p:txBody>
      </p:sp>
      <p:sp>
        <p:nvSpPr>
          <p:cNvPr id="3" name="Content Placeholder 2"/>
          <p:cNvSpPr>
            <a:spLocks noGrp="1"/>
          </p:cNvSpPr>
          <p:nvPr>
            <p:ph idx="1"/>
          </p:nvPr>
        </p:nvSpPr>
        <p:spPr/>
        <p:txBody>
          <a:bodyPr>
            <a:normAutofit/>
          </a:bodyPr>
          <a:lstStyle/>
          <a:p>
            <a:r>
              <a:rPr lang="en-US" sz="3200" dirty="0" smtClean="0"/>
              <a:t>Identify cardiac arrest</a:t>
            </a:r>
          </a:p>
          <a:p>
            <a:pPr lvl="2"/>
            <a:r>
              <a:rPr lang="en-US" sz="2800" dirty="0" smtClean="0"/>
              <a:t>Two-Question Model</a:t>
            </a:r>
          </a:p>
          <a:p>
            <a:r>
              <a:rPr lang="en-US" sz="3200" dirty="0" smtClean="0"/>
              <a:t>Start CPR Instructions </a:t>
            </a:r>
            <a:r>
              <a:rPr lang="en-US" sz="3200" dirty="0"/>
              <a:t>for </a:t>
            </a:r>
            <a:r>
              <a:rPr lang="en-US" sz="3200" dirty="0" smtClean="0"/>
              <a:t>quality CPR</a:t>
            </a:r>
          </a:p>
        </p:txBody>
      </p:sp>
      <p:sp>
        <p:nvSpPr>
          <p:cNvPr id="4" name="TextBox 3"/>
          <p:cNvSpPr txBox="1"/>
          <p:nvPr/>
        </p:nvSpPr>
        <p:spPr>
          <a:xfrm>
            <a:off x="69981" y="3726818"/>
            <a:ext cx="8253606" cy="892552"/>
          </a:xfrm>
          <a:prstGeom prst="rect">
            <a:avLst/>
          </a:prstGeom>
          <a:noFill/>
        </p:spPr>
        <p:txBody>
          <a:bodyPr wrap="none" rtlCol="0">
            <a:spAutoFit/>
          </a:bodyPr>
          <a:lstStyle/>
          <a:p>
            <a:r>
              <a:rPr lang="en-US" sz="2600" dirty="0" smtClean="0">
                <a:solidFill>
                  <a:srgbClr val="FF0000"/>
                </a:solidFill>
              </a:rPr>
              <a:t>When call is transferred from PSAP:</a:t>
            </a:r>
          </a:p>
          <a:p>
            <a:r>
              <a:rPr lang="en-US" sz="2600" dirty="0">
                <a:solidFill>
                  <a:srgbClr val="FF0000"/>
                </a:solidFill>
              </a:rPr>
              <a:t>	</a:t>
            </a:r>
            <a:r>
              <a:rPr lang="en-US" sz="2600" dirty="0" smtClean="0">
                <a:solidFill>
                  <a:srgbClr val="FF0000"/>
                </a:solidFill>
              </a:rPr>
              <a:t>	 THERE IS NO NEED TO CONFIRM ARREST JUST START</a:t>
            </a:r>
          </a:p>
        </p:txBody>
      </p:sp>
      <p:sp>
        <p:nvSpPr>
          <p:cNvPr id="5" name="TextBox 4"/>
          <p:cNvSpPr txBox="1"/>
          <p:nvPr/>
        </p:nvSpPr>
        <p:spPr>
          <a:xfrm>
            <a:off x="2755533" y="5080420"/>
            <a:ext cx="3889494" cy="1569660"/>
          </a:xfrm>
          <a:prstGeom prst="rect">
            <a:avLst/>
          </a:prstGeom>
          <a:noFill/>
          <a:ln w="57150" cmpd="sng">
            <a:solidFill>
              <a:srgbClr val="FF0000"/>
            </a:solidFill>
          </a:ln>
        </p:spPr>
        <p:txBody>
          <a:bodyPr wrap="square" rtlCol="0">
            <a:spAutoFit/>
          </a:bodyPr>
          <a:lstStyle/>
          <a:p>
            <a:r>
              <a:rPr lang="en-US" sz="3200" b="1" dirty="0" smtClean="0">
                <a:solidFill>
                  <a:srgbClr val="FF0000"/>
                </a:solidFill>
              </a:rPr>
              <a:t>What will happen if they are not in arrest??</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 Instructions</a:t>
            </a:r>
            <a:endParaRPr lang="en-US" dirty="0"/>
          </a:p>
        </p:txBody>
      </p:sp>
      <p:sp>
        <p:nvSpPr>
          <p:cNvPr id="3" name="Content Placeholder 2"/>
          <p:cNvSpPr>
            <a:spLocks noGrp="1"/>
          </p:cNvSpPr>
          <p:nvPr>
            <p:ph idx="1"/>
          </p:nvPr>
        </p:nvSpPr>
        <p:spPr>
          <a:xfrm>
            <a:off x="457200" y="1152535"/>
            <a:ext cx="7620000" cy="4800600"/>
          </a:xfrm>
        </p:spPr>
        <p:txBody>
          <a:bodyPr/>
          <a:lstStyle/>
          <a:p>
            <a:r>
              <a:rPr lang="en-US" sz="2800" dirty="0" smtClean="0"/>
              <a:t>Adult  </a:t>
            </a:r>
          </a:p>
          <a:p>
            <a:r>
              <a:rPr lang="en-US" sz="2800" dirty="0" smtClean="0"/>
              <a:t>Adult Respiratory cause</a:t>
            </a:r>
          </a:p>
          <a:p>
            <a:r>
              <a:rPr lang="en-US" sz="2800" dirty="0" smtClean="0"/>
              <a:t>Children over 8 years old</a:t>
            </a:r>
          </a:p>
          <a:p>
            <a:r>
              <a:rPr lang="en-US" sz="2800" dirty="0" smtClean="0"/>
              <a:t>Children (1-8 years old)</a:t>
            </a:r>
          </a:p>
          <a:p>
            <a:r>
              <a:rPr lang="en-US" sz="2800" dirty="0" smtClean="0"/>
              <a:t>Neonate (Field Delivery)</a:t>
            </a:r>
          </a:p>
          <a:p>
            <a:r>
              <a:rPr lang="en-US" sz="2800" dirty="0" smtClean="0"/>
              <a:t>Infant (0-12 months)</a:t>
            </a:r>
          </a:p>
          <a:p>
            <a:r>
              <a:rPr lang="en-US" sz="2800" dirty="0" smtClean="0"/>
              <a:t>Pregnant Women (3</a:t>
            </a:r>
            <a:r>
              <a:rPr lang="en-US" sz="2800" baseline="30000" dirty="0" smtClean="0"/>
              <a:t>rd</a:t>
            </a:r>
            <a:r>
              <a:rPr lang="en-US" sz="2800" dirty="0" smtClean="0"/>
              <a:t> trimester)</a:t>
            </a:r>
          </a:p>
          <a:p>
            <a:r>
              <a:rPr lang="en-US" sz="2800" dirty="0" smtClean="0"/>
              <a:t>Tracheostomy/Laryngectomy (Stoma</a:t>
            </a:r>
            <a:r>
              <a:rPr lang="en-US" sz="2800" dirty="0" smtClean="0"/>
              <a:t>)</a:t>
            </a:r>
          </a:p>
          <a:p>
            <a:r>
              <a:rPr lang="en-US" sz="2800" dirty="0" smtClean="0"/>
              <a:t>Not in Cardiac Arrest</a:t>
            </a:r>
            <a:endParaRPr lang="en-US" sz="2800" dirty="0" smtClean="0"/>
          </a:p>
          <a:p>
            <a:endParaRPr lang="en-US" dirty="0"/>
          </a:p>
        </p:txBody>
      </p:sp>
      <p:sp>
        <p:nvSpPr>
          <p:cNvPr id="4" name="TextBox 3"/>
          <p:cNvSpPr txBox="1"/>
          <p:nvPr/>
        </p:nvSpPr>
        <p:spPr>
          <a:xfrm>
            <a:off x="4865191" y="5277636"/>
            <a:ext cx="3472211" cy="1569660"/>
          </a:xfrm>
          <a:prstGeom prst="rect">
            <a:avLst/>
          </a:prstGeom>
          <a:noFill/>
          <a:ln w="57150" cmpd="sng">
            <a:solidFill>
              <a:srgbClr val="FF0000"/>
            </a:solidFill>
          </a:ln>
        </p:spPr>
        <p:txBody>
          <a:bodyPr wrap="square" rtlCol="0">
            <a:spAutoFit/>
          </a:bodyPr>
          <a:lstStyle/>
          <a:p>
            <a:r>
              <a:rPr lang="en-US" sz="3200" dirty="0" smtClean="0">
                <a:solidFill>
                  <a:srgbClr val="FF0000"/>
                </a:solidFill>
              </a:rPr>
              <a:t>Which instruction do you think we will use most???</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the Right Script</a:t>
            </a:r>
            <a:endParaRPr lang="en-US" dirty="0"/>
          </a:p>
        </p:txBody>
      </p:sp>
      <p:sp>
        <p:nvSpPr>
          <p:cNvPr id="3" name="Content Placeholder 2"/>
          <p:cNvSpPr>
            <a:spLocks noGrp="1"/>
          </p:cNvSpPr>
          <p:nvPr>
            <p:ph idx="1"/>
          </p:nvPr>
        </p:nvSpPr>
        <p:spPr>
          <a:xfrm>
            <a:off x="457199" y="1417637"/>
            <a:ext cx="7805935" cy="5183215"/>
          </a:xfrm>
        </p:spPr>
        <p:txBody>
          <a:bodyPr>
            <a:normAutofit fontScale="77500" lnSpcReduction="20000"/>
          </a:bodyPr>
          <a:lstStyle/>
          <a:p>
            <a:r>
              <a:rPr lang="en-US" b="1" dirty="0" smtClean="0">
                <a:solidFill>
                  <a:srgbClr val="FF0000"/>
                </a:solidFill>
              </a:rPr>
              <a:t>Majority will be hands-only adult</a:t>
            </a:r>
            <a:br>
              <a:rPr lang="en-US" b="1" dirty="0" smtClean="0">
                <a:solidFill>
                  <a:srgbClr val="FF0000"/>
                </a:solidFill>
              </a:rPr>
            </a:br>
            <a:endParaRPr lang="en-US" b="1" dirty="0" smtClean="0">
              <a:solidFill>
                <a:srgbClr val="FF0000"/>
              </a:solidFill>
            </a:endParaRPr>
          </a:p>
          <a:p>
            <a:r>
              <a:rPr lang="en-US" dirty="0" smtClean="0"/>
              <a:t>How to begin:</a:t>
            </a:r>
            <a:br>
              <a:rPr lang="en-US" dirty="0" smtClean="0"/>
            </a:br>
            <a:endParaRPr lang="en-US" dirty="0" smtClean="0">
              <a:solidFill>
                <a:srgbClr val="FF0000"/>
              </a:solidFill>
            </a:endParaRPr>
          </a:p>
          <a:p>
            <a:r>
              <a:rPr lang="en-US" sz="2400" b="1" dirty="0">
                <a:solidFill>
                  <a:srgbClr val="FF0000"/>
                </a:solidFill>
              </a:rPr>
              <a:t>Hello, my name is ____.  Help is on the way.  I am going to tell you what to do until they arrive.</a:t>
            </a:r>
            <a:endParaRPr lang="en-US" sz="1800" dirty="0">
              <a:solidFill>
                <a:srgbClr val="FF0000"/>
              </a:solidFill>
            </a:endParaRPr>
          </a:p>
          <a:p>
            <a:pPr lvl="0"/>
            <a:r>
              <a:rPr lang="en-US" sz="2400" dirty="0"/>
              <a:t>Actively listen to the story the caller and PSAP dispatcher are telling you:</a:t>
            </a:r>
            <a:endParaRPr lang="en-US" sz="1800" dirty="0"/>
          </a:p>
          <a:p>
            <a:pPr lvl="1"/>
            <a:r>
              <a:rPr lang="en-US" dirty="0"/>
              <a:t>If they say how old the patient is go directly to the appropriate script. If the patient is an adult and you suspect the arrest is secondary to respiratory arrest (e.g., drown, choking) go to </a:t>
            </a:r>
            <a:r>
              <a:rPr lang="en-US" u="sng" dirty="0"/>
              <a:t>page 3</a:t>
            </a:r>
            <a:r>
              <a:rPr lang="en-US" dirty="0"/>
              <a:t>  </a:t>
            </a:r>
            <a:br>
              <a:rPr lang="en-US" dirty="0"/>
            </a:br>
            <a:r>
              <a:rPr lang="en-US" dirty="0"/>
              <a:t>***based on what PSAP/caller tells you – do not ask questions***</a:t>
            </a:r>
            <a:endParaRPr lang="en-US" sz="1600" dirty="0"/>
          </a:p>
          <a:p>
            <a:pPr lvl="1"/>
            <a:r>
              <a:rPr lang="en-US" dirty="0"/>
              <a:t>If they say the patient is pregnant in third trimester go to </a:t>
            </a:r>
            <a:r>
              <a:rPr lang="en-US" u="sng" dirty="0"/>
              <a:t>page 8</a:t>
            </a:r>
            <a:endParaRPr lang="en-US" sz="1600" dirty="0"/>
          </a:p>
          <a:p>
            <a:pPr lvl="1"/>
            <a:r>
              <a:rPr lang="en-US" dirty="0"/>
              <a:t>If they say the patient is a neonate (field delivery) go to </a:t>
            </a:r>
            <a:r>
              <a:rPr lang="en-US" u="sng" dirty="0"/>
              <a:t>page 7</a:t>
            </a:r>
            <a:endParaRPr lang="en-US" sz="1600" dirty="0"/>
          </a:p>
          <a:p>
            <a:pPr lvl="1"/>
            <a:r>
              <a:rPr lang="en-US" dirty="0"/>
              <a:t>If they say the patient has a Tracheostomy/</a:t>
            </a:r>
            <a:r>
              <a:rPr lang="en-US" dirty="0" err="1"/>
              <a:t>Laryngectomy</a:t>
            </a:r>
            <a:r>
              <a:rPr lang="en-US" dirty="0"/>
              <a:t> Patients (Stoma)</a:t>
            </a:r>
            <a:r>
              <a:rPr lang="en-US" u="sng" dirty="0"/>
              <a:t> page 9</a:t>
            </a:r>
            <a:endParaRPr lang="en-US" sz="1600" dirty="0"/>
          </a:p>
          <a:p>
            <a:pPr lvl="1"/>
            <a:r>
              <a:rPr lang="en-US" u="sng" dirty="0"/>
              <a:t>If you suspect the patient is not in arrest (e.g., you hear the patient talking/crying, hear someone say they are breathing at a normal rate, or have a blood pressure), confirm the patient is in cardiac arrest:</a:t>
            </a:r>
            <a:endParaRPr lang="en-US" sz="1600" dirty="0"/>
          </a:p>
          <a:p>
            <a:pPr lvl="2"/>
            <a:r>
              <a:rPr lang="en-US" b="1" dirty="0">
                <a:solidFill>
                  <a:srgbClr val="FF0000"/>
                </a:solidFill>
              </a:rPr>
              <a:t>Is the patient awake?</a:t>
            </a:r>
            <a:endParaRPr lang="en-US" sz="1400" dirty="0">
              <a:solidFill>
                <a:srgbClr val="FF0000"/>
              </a:solidFill>
            </a:endParaRPr>
          </a:p>
          <a:p>
            <a:pPr lvl="2"/>
            <a:r>
              <a:rPr lang="en-US" b="1" dirty="0">
                <a:solidFill>
                  <a:srgbClr val="FF0000"/>
                </a:solidFill>
              </a:rPr>
              <a:t>Is the patient breathing normally?</a:t>
            </a:r>
            <a:endParaRPr lang="en-US" sz="1400" dirty="0">
              <a:solidFill>
                <a:srgbClr val="FF0000"/>
              </a:solidFill>
            </a:endParaRPr>
          </a:p>
          <a:p>
            <a:pPr lvl="3"/>
            <a:r>
              <a:rPr lang="en-US" dirty="0"/>
              <a:t>Any Yes: Go to page 10</a:t>
            </a:r>
            <a:endParaRPr lang="en-US" sz="1200" dirty="0"/>
          </a:p>
          <a:p>
            <a:pPr lvl="3"/>
            <a:r>
              <a:rPr lang="en-US" dirty="0"/>
              <a:t>Both No: Go to correct script for age and situation*</a:t>
            </a:r>
            <a:endParaRPr lang="en-US" sz="1200" dirty="0"/>
          </a:p>
          <a:p>
            <a:pPr lvl="2"/>
            <a:r>
              <a:rPr lang="en-US" dirty="0"/>
              <a:t>**If in your judgment the patient is unlikely to be in cardiac arrest go to page 10** </a:t>
            </a:r>
            <a:endParaRPr lang="en-US" sz="1400" dirty="0"/>
          </a:p>
          <a:p>
            <a:endParaRPr lang="en-US" dirty="0"/>
          </a:p>
        </p:txBody>
      </p:sp>
    </p:spTree>
    <p:extLst>
      <p:ext uri="{BB962C8B-B14F-4D97-AF65-F5344CB8AC3E}">
        <p14:creationId xmlns:p14="http://schemas.microsoft.com/office/powerpoint/2010/main" val="580079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Age</a:t>
            </a:r>
            <a:endParaRPr lang="en-US" dirty="0"/>
          </a:p>
        </p:txBody>
      </p:sp>
      <p:sp>
        <p:nvSpPr>
          <p:cNvPr id="3" name="Content Placeholder 2"/>
          <p:cNvSpPr>
            <a:spLocks noGrp="1"/>
          </p:cNvSpPr>
          <p:nvPr>
            <p:ph idx="1"/>
          </p:nvPr>
        </p:nvSpPr>
        <p:spPr/>
        <p:txBody>
          <a:bodyPr/>
          <a:lstStyle/>
          <a:p>
            <a:r>
              <a:rPr lang="en-US" sz="3200" b="1" dirty="0">
                <a:solidFill>
                  <a:srgbClr val="FF0000"/>
                </a:solidFill>
              </a:rPr>
              <a:t>Is the person an adult or a child?</a:t>
            </a:r>
            <a:endParaRPr lang="en-US" sz="3200" dirty="0">
              <a:solidFill>
                <a:srgbClr val="FF0000"/>
              </a:solidFill>
            </a:endParaRPr>
          </a:p>
          <a:p>
            <a:pPr marL="457200" marR="0">
              <a:lnSpc>
                <a:spcPct val="115000"/>
              </a:lnSpc>
              <a:spcBef>
                <a:spcPts val="0"/>
              </a:spcBef>
              <a:spcAft>
                <a:spcPts val="1000"/>
              </a:spcAft>
            </a:pPr>
            <a:r>
              <a:rPr lang="en-US" sz="2400" dirty="0">
                <a:ea typeface="Calibri"/>
                <a:cs typeface="Times New Roman"/>
              </a:rPr>
              <a:t>Adult: go to Adult CPR script </a:t>
            </a:r>
            <a:r>
              <a:rPr lang="en-US" sz="2400" u="sng" dirty="0">
                <a:ea typeface="Calibri"/>
                <a:cs typeface="Times New Roman"/>
              </a:rPr>
              <a:t>page 2</a:t>
            </a:r>
            <a:endParaRPr lang="en-US" sz="1800" dirty="0">
              <a:ea typeface="Calibri"/>
              <a:cs typeface="Times New Roman"/>
            </a:endParaRPr>
          </a:p>
          <a:p>
            <a:pPr marL="457200" marR="0">
              <a:lnSpc>
                <a:spcPct val="115000"/>
              </a:lnSpc>
              <a:spcBef>
                <a:spcPts val="0"/>
              </a:spcBef>
              <a:spcAft>
                <a:spcPts val="1000"/>
              </a:spcAft>
            </a:pPr>
            <a:r>
              <a:rPr lang="en-US" sz="2400" dirty="0">
                <a:ea typeface="Calibri"/>
                <a:cs typeface="Times New Roman"/>
              </a:rPr>
              <a:t>Child: </a:t>
            </a:r>
            <a:r>
              <a:rPr lang="en-US" sz="2400" b="1" dirty="0">
                <a:solidFill>
                  <a:srgbClr val="FF0000"/>
                </a:solidFill>
                <a:ea typeface="Calibri"/>
                <a:cs typeface="Times New Roman"/>
              </a:rPr>
              <a:t>Is the child older than 8?</a:t>
            </a:r>
            <a:endParaRPr lang="en-US" sz="1800" dirty="0">
              <a:ea typeface="Calibri"/>
              <a:cs typeface="Times New Roman"/>
            </a:endParaRPr>
          </a:p>
          <a:p>
            <a:pPr marL="914400" marR="0">
              <a:lnSpc>
                <a:spcPct val="115000"/>
              </a:lnSpc>
              <a:spcBef>
                <a:spcPts val="0"/>
              </a:spcBef>
              <a:spcAft>
                <a:spcPts val="1000"/>
              </a:spcAft>
            </a:pPr>
            <a:r>
              <a:rPr lang="en-US" sz="2400" dirty="0">
                <a:ea typeface="Calibri"/>
                <a:cs typeface="Times New Roman"/>
              </a:rPr>
              <a:t>Yes: go to Child Over 8 Years Old CPR script </a:t>
            </a:r>
            <a:r>
              <a:rPr lang="en-US" sz="2400" u="sng" dirty="0">
                <a:ea typeface="Calibri"/>
                <a:cs typeface="Times New Roman"/>
              </a:rPr>
              <a:t>page 4</a:t>
            </a:r>
            <a:endParaRPr lang="en-US" sz="1800" dirty="0">
              <a:ea typeface="Calibri"/>
              <a:cs typeface="Times New Roman"/>
            </a:endParaRPr>
          </a:p>
          <a:p>
            <a:pPr marL="914400" marR="0">
              <a:lnSpc>
                <a:spcPct val="115000"/>
              </a:lnSpc>
              <a:spcBef>
                <a:spcPts val="0"/>
              </a:spcBef>
              <a:spcAft>
                <a:spcPts val="1000"/>
              </a:spcAft>
            </a:pPr>
            <a:r>
              <a:rPr lang="en-US" sz="2400" dirty="0">
                <a:ea typeface="Calibri"/>
                <a:cs typeface="Times New Roman"/>
              </a:rPr>
              <a:t>No: </a:t>
            </a:r>
            <a:r>
              <a:rPr lang="en-US" sz="2400" b="1" dirty="0">
                <a:solidFill>
                  <a:srgbClr val="FF0000"/>
                </a:solidFill>
                <a:ea typeface="Calibri"/>
                <a:cs typeface="Times New Roman"/>
              </a:rPr>
              <a:t>Is the child older than 1 year?</a:t>
            </a:r>
            <a:endParaRPr lang="en-US" sz="1800" dirty="0">
              <a:ea typeface="Calibri"/>
              <a:cs typeface="Times New Roman"/>
            </a:endParaRPr>
          </a:p>
          <a:p>
            <a:pPr marL="1371600" marR="0">
              <a:lnSpc>
                <a:spcPct val="115000"/>
              </a:lnSpc>
              <a:spcBef>
                <a:spcPts val="0"/>
              </a:spcBef>
              <a:spcAft>
                <a:spcPts val="1000"/>
              </a:spcAft>
            </a:pPr>
            <a:r>
              <a:rPr lang="en-US" sz="2400" dirty="0">
                <a:ea typeface="Calibri"/>
                <a:cs typeface="Times New Roman"/>
              </a:rPr>
              <a:t>Yes: go to Child 1-8 CPR script </a:t>
            </a:r>
            <a:r>
              <a:rPr lang="en-US" sz="2400" u="sng" dirty="0">
                <a:ea typeface="Calibri"/>
                <a:cs typeface="Times New Roman"/>
              </a:rPr>
              <a:t>page 5</a:t>
            </a:r>
            <a:endParaRPr lang="en-US" sz="1800" dirty="0">
              <a:ea typeface="Calibri"/>
              <a:cs typeface="Times New Roman"/>
            </a:endParaRPr>
          </a:p>
          <a:p>
            <a:pPr marL="1371600" marR="0">
              <a:lnSpc>
                <a:spcPct val="115000"/>
              </a:lnSpc>
              <a:spcBef>
                <a:spcPts val="0"/>
              </a:spcBef>
              <a:spcAft>
                <a:spcPts val="1000"/>
              </a:spcAft>
            </a:pPr>
            <a:r>
              <a:rPr lang="en-US" sz="2400" dirty="0">
                <a:ea typeface="Calibri"/>
                <a:cs typeface="Times New Roman"/>
              </a:rPr>
              <a:t>No: go to infant CPR script </a:t>
            </a:r>
            <a:r>
              <a:rPr lang="en-US" sz="2400" u="sng" dirty="0">
                <a:ea typeface="Calibri"/>
                <a:cs typeface="Times New Roman"/>
              </a:rPr>
              <a:t>page 6</a:t>
            </a:r>
            <a:endParaRPr lang="en-US" sz="1800" dirty="0">
              <a:ea typeface="Calibri"/>
              <a:cs typeface="Times New Roman"/>
            </a:endParaRPr>
          </a:p>
          <a:p>
            <a:endParaRPr lang="en-US" dirty="0"/>
          </a:p>
        </p:txBody>
      </p:sp>
      <p:pic>
        <p:nvPicPr>
          <p:cNvPr id="4" name="Asking patient's age delays delivery of CP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17114" y="5650968"/>
            <a:ext cx="609600" cy="609600"/>
          </a:xfrm>
          <a:prstGeom prst="rect">
            <a:avLst/>
          </a:prstGeom>
        </p:spPr>
      </p:pic>
      <p:sp>
        <p:nvSpPr>
          <p:cNvPr id="5" name="TextBox 4"/>
          <p:cNvSpPr txBox="1"/>
          <p:nvPr/>
        </p:nvSpPr>
        <p:spPr>
          <a:xfrm>
            <a:off x="4400139" y="5509956"/>
            <a:ext cx="3677061" cy="1200329"/>
          </a:xfrm>
          <a:prstGeom prst="rect">
            <a:avLst/>
          </a:prstGeom>
          <a:noFill/>
          <a:ln w="76200" cmpd="sng">
            <a:solidFill>
              <a:srgbClr val="FF0000"/>
            </a:solidFill>
          </a:ln>
        </p:spPr>
        <p:txBody>
          <a:bodyPr wrap="square" rtlCol="0">
            <a:spAutoFit/>
          </a:bodyPr>
          <a:lstStyle/>
          <a:p>
            <a:r>
              <a:rPr lang="en-US" sz="3600" dirty="0" smtClean="0">
                <a:solidFill>
                  <a:srgbClr val="FF0000"/>
                </a:solidFill>
              </a:rPr>
              <a:t>Why don’t we ask for age?</a:t>
            </a:r>
            <a:endParaRPr lang="en-US" sz="3600" dirty="0">
              <a:solidFill>
                <a:srgbClr val="FF0000"/>
              </a:solidFill>
            </a:endParaRPr>
          </a:p>
        </p:txBody>
      </p:sp>
    </p:spTree>
    <p:extLst>
      <p:ext uri="{BB962C8B-B14F-4D97-AF65-F5344CB8AC3E}">
        <p14:creationId xmlns:p14="http://schemas.microsoft.com/office/powerpoint/2010/main" val="13096765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CPR/Adults – Page 2</a:t>
            </a:r>
          </a:p>
        </p:txBody>
      </p:sp>
      <p:sp>
        <p:nvSpPr>
          <p:cNvPr id="3" name="Content Placeholder 2"/>
          <p:cNvSpPr>
            <a:spLocks noGrp="1"/>
          </p:cNvSpPr>
          <p:nvPr>
            <p:ph idx="1"/>
          </p:nvPr>
        </p:nvSpPr>
        <p:spPr>
          <a:xfrm>
            <a:off x="457199" y="1301423"/>
            <a:ext cx="7931415" cy="5212780"/>
          </a:xfrm>
        </p:spPr>
        <p:txBody>
          <a:bodyPr>
            <a:noAutofit/>
          </a:bodyPr>
          <a:lstStyle/>
          <a:p>
            <a:pPr marL="0" marR="0" indent="0">
              <a:spcBef>
                <a:spcPts val="0"/>
              </a:spcBef>
              <a:buNone/>
            </a:pPr>
            <a:r>
              <a:rPr lang="en-US" sz="2400" b="1" dirty="0">
                <a:solidFill>
                  <a:srgbClr val="FF0000"/>
                </a:solidFill>
                <a:ea typeface="Calibri"/>
                <a:cs typeface="Times New Roman"/>
              </a:rPr>
              <a:t>Get the phone NEXT to the person -- if possible put your phone on speaker.</a:t>
            </a:r>
            <a:endParaRPr lang="en-US" sz="1600" dirty="0">
              <a:ea typeface="Calibri"/>
              <a:cs typeface="Times New Roman"/>
            </a:endParaRPr>
          </a:p>
          <a:p>
            <a:pPr marL="0" marR="0" indent="0">
              <a:spcBef>
                <a:spcPts val="0"/>
              </a:spcBef>
              <a:buNone/>
            </a:pPr>
            <a:r>
              <a:rPr lang="en-US" sz="2400" b="1" dirty="0">
                <a:solidFill>
                  <a:srgbClr val="FF0000"/>
                </a:solidFill>
                <a:ea typeface="Calibri"/>
                <a:cs typeface="Times New Roman"/>
              </a:rPr>
              <a:t>Listen carefully. I’ll tell you what to do.</a:t>
            </a:r>
            <a:endParaRPr lang="en-US" sz="1600" dirty="0">
              <a:ea typeface="Calibri"/>
              <a:cs typeface="Times New Roman"/>
            </a:endParaRPr>
          </a:p>
          <a:p>
            <a:pPr lvl="0" indent="-342900">
              <a:spcBef>
                <a:spcPts val="0"/>
              </a:spcBef>
              <a:buClr>
                <a:srgbClr val="FF0000"/>
              </a:buClr>
              <a:buFont typeface="+mj-lt"/>
              <a:buAutoNum type="arabicPeriod"/>
            </a:pPr>
            <a:r>
              <a:rPr lang="en-US" sz="2400" b="1" dirty="0">
                <a:solidFill>
                  <a:srgbClr val="FF0000"/>
                </a:solidFill>
                <a:ea typeface="Calibri"/>
                <a:cs typeface="Times New Roman"/>
              </a:rPr>
              <a:t>Get them FLAT on their back on the floor.</a:t>
            </a:r>
            <a:endParaRPr lang="en-US" sz="1600" dirty="0">
              <a:ea typeface="Calibri"/>
              <a:cs typeface="Times New Roman"/>
            </a:endParaRPr>
          </a:p>
          <a:p>
            <a:pPr lvl="0" indent="-342900">
              <a:spcBef>
                <a:spcPts val="0"/>
              </a:spcBef>
              <a:buClr>
                <a:srgbClr val="FF0000"/>
              </a:buClr>
              <a:buFont typeface="+mj-lt"/>
              <a:buAutoNum type="arabicPeriod"/>
            </a:pPr>
            <a:r>
              <a:rPr lang="en-US" sz="2400" b="1" dirty="0">
                <a:solidFill>
                  <a:srgbClr val="FF0000"/>
                </a:solidFill>
                <a:ea typeface="Calibri"/>
                <a:cs typeface="Times New Roman"/>
              </a:rPr>
              <a:t>KNEEL by their side.</a:t>
            </a:r>
            <a:endParaRPr lang="en-US" sz="1600" dirty="0">
              <a:ea typeface="Calibri"/>
              <a:cs typeface="Times New Roman"/>
            </a:endParaRPr>
          </a:p>
          <a:p>
            <a:pPr lvl="0" indent="-342900">
              <a:spcBef>
                <a:spcPts val="0"/>
              </a:spcBef>
              <a:buClr>
                <a:srgbClr val="FF0000"/>
              </a:buClr>
              <a:buFont typeface="+mj-lt"/>
              <a:buAutoNum type="arabicPeriod"/>
            </a:pPr>
            <a:r>
              <a:rPr lang="en-US" sz="2400" b="1" dirty="0">
                <a:solidFill>
                  <a:srgbClr val="FF0000"/>
                </a:solidFill>
                <a:ea typeface="Calibri"/>
                <a:cs typeface="Times New Roman"/>
              </a:rPr>
              <a:t>Put the HEEL of your HAND on the CENTER of their CHEST, right BETWEEN the NIPPLES</a:t>
            </a:r>
            <a:r>
              <a:rPr lang="en-US" sz="2400" dirty="0">
                <a:solidFill>
                  <a:srgbClr val="FF0000"/>
                </a:solidFill>
                <a:ea typeface="Calibri"/>
                <a:cs typeface="Times New Roman"/>
              </a:rPr>
              <a:t>.</a:t>
            </a:r>
            <a:r>
              <a:rPr lang="en-US" sz="2400" dirty="0">
                <a:ea typeface="Calibri"/>
                <a:cs typeface="Times New Roman"/>
              </a:rPr>
              <a:t>***can instruct to bare chest if needed</a:t>
            </a:r>
            <a:endParaRPr lang="en-US" sz="1600" dirty="0">
              <a:ea typeface="Calibri"/>
              <a:cs typeface="Times New Roman"/>
            </a:endParaRPr>
          </a:p>
          <a:p>
            <a:pPr lvl="0" indent="-342900">
              <a:spcBef>
                <a:spcPts val="0"/>
              </a:spcBef>
              <a:buClr>
                <a:srgbClr val="FF0000"/>
              </a:buClr>
              <a:buFont typeface="+mj-lt"/>
              <a:buAutoNum type="arabicPeriod"/>
            </a:pPr>
            <a:r>
              <a:rPr lang="en-US" sz="2400" b="1" dirty="0">
                <a:solidFill>
                  <a:srgbClr val="FF0000"/>
                </a:solidFill>
                <a:ea typeface="Calibri"/>
                <a:cs typeface="Times New Roman"/>
              </a:rPr>
              <a:t>Put your OTHER HAND ON TOP of THAT hand.</a:t>
            </a:r>
            <a:endParaRPr lang="en-US" sz="1600" dirty="0">
              <a:ea typeface="Calibri"/>
              <a:cs typeface="Times New Roman"/>
            </a:endParaRPr>
          </a:p>
          <a:p>
            <a:pPr lvl="0" indent="-342900">
              <a:spcBef>
                <a:spcPts val="0"/>
              </a:spcBef>
              <a:buClr>
                <a:srgbClr val="FF0000"/>
              </a:buClr>
              <a:buFont typeface="+mj-lt"/>
              <a:buAutoNum type="arabicPeriod"/>
            </a:pPr>
            <a:r>
              <a:rPr lang="en-US" sz="2400" b="1" dirty="0">
                <a:solidFill>
                  <a:srgbClr val="FF0000"/>
                </a:solidFill>
                <a:ea typeface="Calibri"/>
                <a:cs typeface="Times New Roman"/>
              </a:rPr>
              <a:t>With your arms straight PUSH DOWN FIRMLY, ONLY on the HEELS of your hands, as hard and fast as you can.</a:t>
            </a:r>
            <a:endParaRPr lang="en-US" sz="1600" dirty="0">
              <a:ea typeface="Calibri"/>
              <a:cs typeface="Times New Roman"/>
            </a:endParaRPr>
          </a:p>
          <a:p>
            <a:pPr lvl="0" indent="-342900">
              <a:spcBef>
                <a:spcPts val="0"/>
              </a:spcBef>
              <a:buClr>
                <a:srgbClr val="FF0000"/>
              </a:buClr>
              <a:buFont typeface="+mj-lt"/>
              <a:buAutoNum type="arabicPeriod"/>
            </a:pPr>
            <a:r>
              <a:rPr lang="en-US" sz="2400" b="1" dirty="0">
                <a:solidFill>
                  <a:srgbClr val="FF0000"/>
                </a:solidFill>
                <a:ea typeface="Calibri"/>
                <a:cs typeface="Times New Roman"/>
              </a:rPr>
              <a:t>Do it 50 times, just like you’re PUMPING the chest. Count OUTLOUD 1-2-3....</a:t>
            </a:r>
            <a:r>
              <a:rPr lang="en-US" sz="2400" dirty="0">
                <a:ea typeface="Calibri"/>
                <a:cs typeface="Times New Roman"/>
              </a:rPr>
              <a:t> ***(correct rate if needed</a:t>
            </a:r>
            <a:r>
              <a:rPr lang="en-US" sz="2400" dirty="0" smtClean="0">
                <a:ea typeface="Calibri"/>
                <a:cs typeface="Times New Roman"/>
              </a:rPr>
              <a:t>)</a:t>
            </a:r>
          </a:p>
        </p:txBody>
      </p:sp>
    </p:spTree>
    <p:extLst>
      <p:ext uri="{BB962C8B-B14F-4D97-AF65-F5344CB8AC3E}">
        <p14:creationId xmlns:p14="http://schemas.microsoft.com/office/powerpoint/2010/main" val="410133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CPR/Adults-</a:t>
            </a:r>
            <a:r>
              <a:rPr lang="en-US" baseline="0" dirty="0" smtClean="0"/>
              <a:t> Page 2 Continued</a:t>
            </a:r>
            <a:endParaRPr lang="en-US" dirty="0"/>
          </a:p>
        </p:txBody>
      </p:sp>
      <p:sp>
        <p:nvSpPr>
          <p:cNvPr id="3" name="Content Placeholder 2"/>
          <p:cNvSpPr>
            <a:spLocks noGrp="1"/>
          </p:cNvSpPr>
          <p:nvPr>
            <p:ph idx="1"/>
          </p:nvPr>
        </p:nvSpPr>
        <p:spPr>
          <a:xfrm>
            <a:off x="457200" y="1127320"/>
            <a:ext cx="7620000" cy="4800600"/>
          </a:xfrm>
        </p:spPr>
        <p:txBody>
          <a:bodyPr>
            <a:noAutofit/>
          </a:bodyPr>
          <a:lstStyle/>
          <a:p>
            <a:pPr lvl="0" indent="-342900">
              <a:spcBef>
                <a:spcPts val="0"/>
              </a:spcBef>
              <a:buClr>
                <a:srgbClr val="FF0000"/>
              </a:buClr>
              <a:buFont typeface="+mj-lt"/>
              <a:buAutoNum type="arabicPeriod"/>
            </a:pPr>
            <a:r>
              <a:rPr lang="en-US" sz="2000" b="1" dirty="0" smtClean="0">
                <a:solidFill>
                  <a:srgbClr val="FF0000"/>
                </a:solidFill>
                <a:ea typeface="Calibri"/>
                <a:cs typeface="Times New Roman"/>
              </a:rPr>
              <a:t>Great job, keep going, PUMP the chest as hard and fast as you can another 50 times. Count OUTLOUD 1-2-3....</a:t>
            </a:r>
            <a:r>
              <a:rPr lang="en-US" sz="2000" dirty="0" smtClean="0">
                <a:solidFill>
                  <a:srgbClr val="FF0000"/>
                </a:solidFill>
                <a:ea typeface="Calibri"/>
                <a:cs typeface="Times New Roman"/>
              </a:rPr>
              <a:t> </a:t>
            </a:r>
            <a:r>
              <a:rPr lang="en-US" sz="2000" dirty="0" smtClean="0">
                <a:ea typeface="Calibri"/>
                <a:cs typeface="Times New Roman"/>
              </a:rPr>
              <a:t>***(correct rate if needed, can restart counting at lower numbers if needed)</a:t>
            </a:r>
            <a:endParaRPr lang="en-US" sz="1400" dirty="0" smtClean="0">
              <a:ea typeface="Calibri"/>
              <a:cs typeface="Times New Roman"/>
            </a:endParaRPr>
          </a:p>
          <a:p>
            <a:pPr lvl="0" indent="-342900">
              <a:spcBef>
                <a:spcPts val="0"/>
              </a:spcBef>
              <a:buClr>
                <a:srgbClr val="FF0000"/>
              </a:buClr>
              <a:buFont typeface="+mj-lt"/>
              <a:buAutoNum type="arabicPeriod"/>
            </a:pPr>
            <a:r>
              <a:rPr lang="en-US" sz="2000" b="1" dirty="0" smtClean="0">
                <a:solidFill>
                  <a:srgbClr val="FF0000"/>
                </a:solidFill>
                <a:ea typeface="Calibri"/>
                <a:cs typeface="Times New Roman"/>
              </a:rPr>
              <a:t>Great job, keep going, PUMP the chest as hard and fast as you can another 50 times. Count OUTLOUD 1-2-3....</a:t>
            </a:r>
            <a:r>
              <a:rPr lang="en-US" sz="2000" dirty="0" smtClean="0">
                <a:ea typeface="Calibri"/>
                <a:cs typeface="Times New Roman"/>
              </a:rPr>
              <a:t> ***(correct rate if needed, can restart counting at lower numbers if needed)</a:t>
            </a:r>
            <a:endParaRPr lang="en-US" sz="1400" dirty="0" smtClean="0">
              <a:ea typeface="Calibri"/>
              <a:cs typeface="Times New Roman"/>
            </a:endParaRPr>
          </a:p>
          <a:p>
            <a:pPr lvl="0" indent="-342900">
              <a:spcBef>
                <a:spcPts val="0"/>
              </a:spcBef>
              <a:buClr>
                <a:srgbClr val="FF0000"/>
              </a:buClr>
              <a:buFont typeface="+mj-lt"/>
              <a:buAutoNum type="arabicPeriod"/>
            </a:pPr>
            <a:r>
              <a:rPr lang="en-US" sz="2000" b="1" dirty="0" smtClean="0">
                <a:solidFill>
                  <a:srgbClr val="FF0000"/>
                </a:solidFill>
                <a:ea typeface="Calibri"/>
                <a:cs typeface="Times New Roman"/>
              </a:rPr>
              <a:t>Great job, keep going, PUMP the chest as hard and fast as you can another 50 times. Count OUTLOUD 1-2-3....</a:t>
            </a:r>
            <a:r>
              <a:rPr lang="en-US" sz="2000" dirty="0" smtClean="0">
                <a:ea typeface="Calibri"/>
                <a:cs typeface="Times New Roman"/>
              </a:rPr>
              <a:t> ***(correct rate if needed) </a:t>
            </a:r>
            <a:br>
              <a:rPr lang="en-US" sz="2000" dirty="0" smtClean="0">
                <a:ea typeface="Calibri"/>
                <a:cs typeface="Times New Roman"/>
              </a:rPr>
            </a:br>
            <a:r>
              <a:rPr lang="en-US" sz="2000" dirty="0" smtClean="0">
                <a:ea typeface="Calibri"/>
                <a:cs typeface="Times New Roman"/>
              </a:rPr>
              <a:t>If help has not arrived after ~600 compressions go to page 3 Breathing bullet 8</a:t>
            </a:r>
            <a:endParaRPr lang="en-US" sz="1400" dirty="0" smtClean="0">
              <a:ea typeface="Calibri"/>
              <a:cs typeface="Times New Roman"/>
            </a:endParaRPr>
          </a:p>
          <a:p>
            <a:pPr marL="228600" marR="0" indent="0">
              <a:spcBef>
                <a:spcPts val="0"/>
              </a:spcBef>
              <a:buNone/>
            </a:pPr>
            <a:r>
              <a:rPr lang="en-US" sz="2000" dirty="0" smtClean="0">
                <a:ea typeface="Calibri"/>
                <a:cs typeface="Times New Roman"/>
              </a:rPr>
              <a:t>***If rescuer becomes too tired to continue instruct them to rest a short time then continue compressions as soon as possible.***</a:t>
            </a:r>
          </a:p>
          <a:p>
            <a:pPr marL="344488" marR="0" indent="-341313">
              <a:spcBef>
                <a:spcPts val="0"/>
              </a:spcBef>
              <a:buNone/>
            </a:pPr>
            <a:r>
              <a:rPr lang="en-US" sz="2000" b="1" dirty="0" smtClean="0">
                <a:solidFill>
                  <a:srgbClr val="FF0000"/>
                </a:solidFill>
                <a:cs typeface="Times New Roman"/>
              </a:rPr>
              <a:t>4. 	</a:t>
            </a:r>
            <a:r>
              <a:rPr lang="en-US" sz="2000" b="1" dirty="0" smtClean="0">
                <a:solidFill>
                  <a:srgbClr val="FF0000"/>
                </a:solidFill>
              </a:rPr>
              <a:t>Keep </a:t>
            </a:r>
            <a:r>
              <a:rPr lang="en-US" sz="2000" b="1" dirty="0">
                <a:solidFill>
                  <a:srgbClr val="FF0000"/>
                </a:solidFill>
              </a:rPr>
              <a:t>doing it until help takes over. I‘ll stay on the line.</a:t>
            </a:r>
            <a:endParaRPr lang="en-US" sz="2000" dirty="0" smtClean="0">
              <a:solidFill>
                <a:srgbClr val="FF0000"/>
              </a:solidFill>
              <a:ea typeface="Calibri"/>
              <a:cs typeface="Times New Roman"/>
            </a:endParaRPr>
          </a:p>
          <a:p>
            <a:pPr marL="0" marR="0" indent="0">
              <a:spcBef>
                <a:spcPts val="0"/>
              </a:spcBef>
              <a:buNone/>
            </a:pPr>
            <a:r>
              <a:rPr lang="en-US" sz="2000" dirty="0" smtClean="0">
                <a:ea typeface="Calibri"/>
                <a:cs typeface="Times New Roman"/>
              </a:rPr>
              <a:t>NOTE: IF CALLER REPORTS VOMITING, INSTRUCT CALLER TO:</a:t>
            </a:r>
            <a:endParaRPr lang="en-US" sz="1400" dirty="0" smtClean="0">
              <a:ea typeface="Calibri"/>
              <a:cs typeface="Times New Roman"/>
            </a:endParaRPr>
          </a:p>
          <a:p>
            <a:pPr marL="228600" marR="0" indent="0">
              <a:spcBef>
                <a:spcPts val="0"/>
              </a:spcBef>
              <a:buNone/>
            </a:pPr>
            <a:r>
              <a:rPr lang="en-US" sz="2000" b="1" dirty="0" smtClean="0">
                <a:ea typeface="Calibri"/>
                <a:cs typeface="Times New Roman"/>
              </a:rPr>
              <a:t>• </a:t>
            </a:r>
            <a:r>
              <a:rPr lang="en-US" sz="2000" b="1" dirty="0" smtClean="0">
                <a:solidFill>
                  <a:srgbClr val="FF0000"/>
                </a:solidFill>
                <a:ea typeface="Calibri"/>
                <a:cs typeface="Times New Roman"/>
              </a:rPr>
              <a:t>Turn their head to one side.</a:t>
            </a:r>
            <a:endParaRPr lang="en-US" sz="1400" dirty="0" smtClean="0">
              <a:ea typeface="Calibri"/>
              <a:cs typeface="Times New Roman"/>
            </a:endParaRPr>
          </a:p>
          <a:p>
            <a:pPr marL="228600" marR="0" indent="0">
              <a:spcBef>
                <a:spcPts val="0"/>
              </a:spcBef>
              <a:buNone/>
            </a:pPr>
            <a:r>
              <a:rPr lang="en-US" sz="2000" b="1" dirty="0" smtClean="0">
                <a:ea typeface="Calibri"/>
                <a:cs typeface="Times New Roman"/>
              </a:rPr>
              <a:t>• </a:t>
            </a:r>
            <a:r>
              <a:rPr lang="en-US" sz="2000" b="1" dirty="0" smtClean="0">
                <a:solidFill>
                  <a:srgbClr val="FF0000"/>
                </a:solidFill>
                <a:ea typeface="Calibri"/>
                <a:cs typeface="Times New Roman"/>
              </a:rPr>
              <a:t>Sweep out contents with your fingers before you resume.</a:t>
            </a:r>
            <a:r>
              <a:rPr lang="en-US" sz="2000" b="1" dirty="0" smtClean="0">
                <a:ea typeface="Calibri"/>
                <a:cs typeface="Times New Roman"/>
              </a:rPr>
              <a:t> </a:t>
            </a:r>
            <a:endParaRPr lang="en-US" sz="1400" dirty="0" smtClean="0">
              <a:ea typeface="Calibri"/>
              <a:cs typeface="Times New Roman"/>
            </a:endParaRPr>
          </a:p>
          <a:p>
            <a:pPr marL="114300" indent="0">
              <a:buNone/>
            </a:pPr>
            <a:r>
              <a:rPr lang="en-US" sz="2000" dirty="0" smtClean="0">
                <a:ea typeface="Calibri"/>
                <a:cs typeface="Times New Roman"/>
              </a:rPr>
              <a:t>***Go back to step 3</a:t>
            </a:r>
            <a:endParaRPr lang="en-US" sz="2800" dirty="0"/>
          </a:p>
        </p:txBody>
      </p:sp>
    </p:spTree>
    <p:extLst>
      <p:ext uri="{BB962C8B-B14F-4D97-AF65-F5344CB8AC3E}">
        <p14:creationId xmlns:p14="http://schemas.microsoft.com/office/powerpoint/2010/main" val="163862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996&quot;&gt;&lt;object type=&quot;3&quot; unique_id=&quot;11191&quot;&gt;&lt;property id=&quot;20148&quot; value=&quot;5&quot;/&gt;&lt;property id=&quot;20300&quot; value=&quot;Slide 25 - &amp;quot;QI Review Items&amp;quot;&quot;/&gt;&lt;property id=&quot;20307&quot; value=&quot;269&quot;/&gt;&lt;/object&gt;&lt;object type=&quot;3&quot; unique_id=&quot;11194&quot;&gt;&lt;property id=&quot;20148&quot; value=&quot;5&quot;/&gt;&lt;property id=&quot;20300&quot; value=&quot;Slide 18 - &amp;quot;CPR with Trach&amp;quot;&quot;/&gt;&lt;property id=&quot;20307&quot; value=&quot;270&quot;/&gt;&lt;/object&gt;&lt;object type=&quot;3&quot; unique_id=&quot;11207&quot;&gt;&lt;property id=&quot;20148&quot; value=&quot;5&quot;/&gt;&lt;property id=&quot;20300&quot; value=&quot;Slide 5 - &amp;quot;CPR Instructions&amp;quot;&quot;/&gt;&lt;property id=&quot;20307&quot; value=&quot;273&quot;/&gt;&lt;/object&gt;&lt;object type=&quot;3&quot; unique_id=&quot;11882&quot;&gt;&lt;property id=&quot;20148&quot; value=&quot;5&quot;/&gt;&lt;property id=&quot;20300&quot; value=&quot;Slide 4 - &amp;quot;Getting to Compressions&amp;quot;&quot;/&gt;&lt;property id=&quot;20307&quot; value=&quot;277&quot;/&gt;&lt;/object&gt;&lt;object type=&quot;3&quot; unique_id=&quot;11883&quot;&gt;&lt;property id=&quot;20148&quot; value=&quot;5&quot;/&gt;&lt;property id=&quot;20300&quot; value=&quot;Slide 10 - &amp;quot;Continuous Coaching&amp;quot;&quot;/&gt;&lt;property id=&quot;20307&quot; value=&quot;263&quot;/&gt;&lt;/object&gt;&lt;object type=&quot;3&quot; unique_id=&quot;11884&quot;&gt;&lt;property id=&quot;20148&quot; value=&quot;5&quot;/&gt;&lt;property id=&quot;20300&quot; value=&quot;Slide 11 - &amp;quot;Tactics and Tips&amp;quot;&quot;/&gt;&lt;property id=&quot;20307&quot; value=&quot;264&quot;/&gt;&lt;/object&gt;&lt;object type=&quot;3&quot; unique_id=&quot;11885&quot;&gt;&lt;property id=&quot;20148&quot; value=&quot;5&quot;/&gt;&lt;property id=&quot;20300&quot; value=&quot;Slide 24 - &amp;quot;Dispatcher Feedback&amp;quot;&quot;/&gt;&lt;property id=&quot;20307&quot; value=&quot;266&quot;/&gt;&lt;/object&gt;&lt;object type=&quot;3&quot; unique_id=&quot;11886&quot;&gt;&lt;property id=&quot;20148&quot; value=&quot;5&quot;/&gt;&lt;property id=&quot;20300&quot; value=&quot;Slide 26 - &amp;quot;Specifics&amp;quot;&quot;/&gt;&lt;property id=&quot;20307&quot; value=&quot;268&quot;/&gt;&lt;/object&gt;&lt;object type=&quot;3&quot; unique_id=&quot;13263&quot;&gt;&lt;property id=&quot;20148&quot; value=&quot;5&quot;/&gt;&lt;property id=&quot;20300&quot; value=&quot;Slide 1 - &amp;quot;The Instructions&amp;quot;&quot;/&gt;&lt;property id=&quot;20307&quot; value=&quot;341&quot;/&gt;&lt;/object&gt;&lt;object type=&quot;3&quot; unique_id=&quot;13733&quot;&gt;&lt;property id=&quot;20148&quot; value=&quot;5&quot;/&gt;&lt;property id=&quot;20300&quot; value=&quot;Slide 23 - &amp;quot;Quality Improvement&amp;quot;&quot;/&gt;&lt;property id=&quot;20307&quot; value=&quot;350&quot;/&gt;&lt;/object&gt;&lt;object type=&quot;3&quot; unique_id=&quot;13734&quot;&gt;&lt;property id=&quot;20148&quot; value=&quot;5&quot;/&gt;&lt;property id=&quot;20300&quot; value=&quot;Slide 29 - &amp;quot;Practice&amp;quot;&quot;/&gt;&lt;property id=&quot;20307&quot; value=&quot;351&quot;/&gt;&lt;/object&gt;&lt;object type=&quot;3&quot; unique_id=&quot;16058&quot;&gt;&lt;property id=&quot;20148&quot; value=&quot;5&quot;/&gt;&lt;property id=&quot;20300&quot; value=&quot;Slide 2 - &amp;quot;Simple Math Perspective&amp;quot;&quot;/&gt;&lt;property id=&quot;20307&quot; value=&quot;364&quot;/&gt;&lt;/object&gt;&lt;object type=&quot;3&quot; unique_id=&quot;16059&quot;&gt;&lt;property id=&quot;20148&quot; value=&quot;5&quot;/&gt;&lt;property id=&quot;20300&quot; value=&quot;Slide 3 - &amp;quot;Simple Math Perspective&amp;quot;&quot;/&gt;&lt;property id=&quot;20307&quot; value=&quot;365&quot;/&gt;&lt;/object&gt;&lt;object type=&quot;3&quot; unique_id=&quot;16794&quot;&gt;&lt;property id=&quot;20148&quot; value=&quot;5&quot;/&gt;&lt;property id=&quot;20300&quot; value=&quot;Slide 6 - &amp;quot;Selecting the Right Script&amp;quot;&quot;/&gt;&lt;property id=&quot;20307&quot; value=&quot;366&quot;/&gt;&lt;/object&gt;&lt;object type=&quot;3&quot; unique_id=&quot;16795&quot;&gt;&lt;property id=&quot;20148&quot; value=&quot;5&quot;/&gt;&lt;property id=&quot;20300&quot; value=&quot;Slide 7 - &amp;quot;Getting the Age&amp;quot;&quot;/&gt;&lt;property id=&quot;20307&quot; value=&quot;367&quot;/&gt;&lt;/object&gt;&lt;object type=&quot;3&quot; unique_id=&quot;16970&quot;&gt;&lt;property id=&quot;20148&quot; value=&quot;5&quot;/&gt;&lt;property id=&quot;20300&quot; value=&quot;Slide 8 - &amp;quot;CPR/Adults – Page 2&amp;quot;&quot;/&gt;&lt;property id=&quot;20307&quot; value=&quot;368&quot;/&gt;&lt;/object&gt;&lt;object type=&quot;3&quot; unique_id=&quot;16971&quot;&gt;&lt;property id=&quot;20148&quot; value=&quot;5&quot;/&gt;&lt;property id=&quot;20300&quot; value=&quot;Slide 12 - &amp;quot;Breathing&amp;quot;&quot;/&gt;&lt;property id=&quot;20307&quot; value=&quot;369&quot;/&gt;&lt;/object&gt;&lt;object type=&quot;3&quot; unique_id=&quot;17443&quot;&gt;&lt;property id=&quot;20148&quot; value=&quot;5&quot;/&gt;&lt;property id=&quot;20300&quot; value=&quot;Slide 13 - &amp;quot;Children Over 8&amp;quot;&quot;/&gt;&lt;property id=&quot;20307&quot; value=&quot;370&quot;/&gt;&lt;/object&gt;&lt;object type=&quot;3&quot; unique_id=&quot;17445&quot;&gt;&lt;property id=&quot;20148&quot; value=&quot;5&quot;/&gt;&lt;property id=&quot;20300&quot; value=&quot;Slide 9 - &amp;quot;CPR/Adults- Page 2 Continued&amp;quot;&quot;/&gt;&lt;property id=&quot;20307&quot; value=&quot;371&quot;/&gt;&lt;/object&gt;&lt;object type=&quot;3&quot; unique_id=&quot;17446&quot;&gt;&lt;property id=&quot;20148&quot; value=&quot;5&quot;/&gt;&lt;property id=&quot;20300&quot; value=&quot;Slide 14 - &amp;quot;Children Between 1 and 8&amp;quot;&quot;/&gt;&lt;property id=&quot;20307&quot; value=&quot;372&quot;/&gt;&lt;/object&gt;&lt;object type=&quot;3&quot; unique_id=&quot;17447&quot;&gt;&lt;property id=&quot;20148&quot; value=&quot;5&quot;/&gt;&lt;property id=&quot;20300&quot; value=&quot;Slide 15 - &amp;quot;Children Less than 1&amp;quot;&quot;/&gt;&lt;property id=&quot;20307&quot; value=&quot;373&quot;/&gt;&lt;/object&gt;&lt;object type=&quot;3&quot; unique_id=&quot;17448&quot;&gt;&lt;property id=&quot;20148&quot; value=&quot;5&quot;/&gt;&lt;property id=&quot;20300&quot; value=&quot;Slide 16 - &amp;quot;Neonate (field delivery)&amp;quot;&quot;/&gt;&lt;property id=&quot;20307&quot; value=&quot;374&quot;/&gt;&lt;/object&gt;&lt;object type=&quot;3&quot; unique_id=&quot;17449&quot;&gt;&lt;property id=&quot;20148&quot; value=&quot;5&quot;/&gt;&lt;property id=&quot;20300&quot; value=&quot;Slide 17 - &amp;quot;Pregnant Women Third Trimester&amp;quot;&quot;/&gt;&lt;property id=&quot;20307&quot; value=&quot;375&quot;/&gt;&lt;/object&gt;&lt;object type=&quot;3&quot; unique_id=&quot;17451&quot;&gt;&lt;property id=&quot;20148&quot; value=&quot;5&quot;/&gt;&lt;property id=&quot;20300&quot; value=&quot;Slide 27 - &amp;quot;Goal&amp;quot;&quot;/&gt;&lt;property id=&quot;20307&quot; value=&quot;376&quot;/&gt;&lt;/object&gt;&lt;object type=&quot;3&quot; unique_id=&quot;17452&quot;&gt;&lt;property id=&quot;20148&quot; value=&quot;5&quot;/&gt;&lt;property id=&quot;20300&quot; value=&quot;Slide 28&quot;/&gt;&lt;property id=&quot;20307&quot; value=&quot;378&quot;/&gt;&lt;/object&gt;&lt;object type=&quot;3&quot; unique_id=&quot;17454&quot;&gt;&lt;property id=&quot;20148&quot; value=&quot;5&quot;/&gt;&lt;property id=&quot;20300&quot; value=&quot;Slide 19 - &amp;quot;Not in Cardiac Arrest&amp;quot;&quot;/&gt;&lt;property id=&quot;20307&quot; value=&quot;379&quot;/&gt;&lt;/object&gt;&lt;object type=&quot;3&quot; unique_id=&quot;17455&quot;&gt;&lt;property id=&quot;20148&quot; value=&quot;5&quot;/&gt;&lt;property id=&quot;20300&quot; value=&quot;Slide 21 - &amp;quot;Medications&amp;quot;&quot;/&gt;&lt;property id=&quot;20307&quot; value=&quot;380&quot;/&gt;&lt;/object&gt;&lt;object type=&quot;3&quot; unique_id=&quot;17949&quot;&gt;&lt;property id=&quot;20148&quot; value=&quot;5&quot;/&gt;&lt;property id=&quot;20300&quot; value=&quot;Slide 20 - &amp;quot; Not in Cardiac Arrest&amp;quot;&quot;/&gt;&lt;property id=&quot;20307&quot; value=&quot;382&quot;/&gt;&lt;/object&gt;&lt;object type=&quot;3&quot; unique_id=&quot;17950&quot;&gt;&lt;property id=&quot;20148&quot; value=&quot;5&quot;/&gt;&lt;property id=&quot;20300&quot; value=&quot;Slide 22 - &amp;quot; Not In Cardiac Arrest&amp;quot;&quot;/&gt;&lt;property id=&quot;20307&quot; value=&quot;383&quot;/&gt;&lt;/object&gt;&lt;/object&gt;&lt;object type=&quot;8&quot; unique_id=&quot;1157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2136</TotalTime>
  <Words>1144</Words>
  <Application>Microsoft Office PowerPoint</Application>
  <PresentationFormat>On-screen Show (4:3)</PresentationFormat>
  <Paragraphs>186</Paragraphs>
  <Slides>29</Slides>
  <Notes>3</Notes>
  <HiddenSlides>0</HiddenSlides>
  <MMClips>5</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The Instructions</vt:lpstr>
      <vt:lpstr>Simple Math Perspective</vt:lpstr>
      <vt:lpstr>Simple Math Perspective</vt:lpstr>
      <vt:lpstr>Getting to Compressions</vt:lpstr>
      <vt:lpstr>CPR Instructions</vt:lpstr>
      <vt:lpstr>Selecting the Right Script</vt:lpstr>
      <vt:lpstr>Getting the Age</vt:lpstr>
      <vt:lpstr>CPR/Adults – Page 2</vt:lpstr>
      <vt:lpstr>CPR/Adults- Page 2 Continued</vt:lpstr>
      <vt:lpstr>Continuous Coaching</vt:lpstr>
      <vt:lpstr>Tactics and Tips</vt:lpstr>
      <vt:lpstr>Breathing</vt:lpstr>
      <vt:lpstr>Children Over 8</vt:lpstr>
      <vt:lpstr>Children Between 1 and 8</vt:lpstr>
      <vt:lpstr>Children Less than 1</vt:lpstr>
      <vt:lpstr>Neonate (field delivery)</vt:lpstr>
      <vt:lpstr>Pregnant Women Third Trimester</vt:lpstr>
      <vt:lpstr>CPR with Trach</vt:lpstr>
      <vt:lpstr>Not in Cardiac Arrest</vt:lpstr>
      <vt:lpstr> Not in Cardiac Arrest</vt:lpstr>
      <vt:lpstr>Medications</vt:lpstr>
      <vt:lpstr> Not In Cardiac Arrest</vt:lpstr>
      <vt:lpstr>Quality Improvement</vt:lpstr>
      <vt:lpstr>Dispatcher Feedback</vt:lpstr>
      <vt:lpstr>QI Review Items</vt:lpstr>
      <vt:lpstr>Specifics</vt:lpstr>
      <vt:lpstr>Goal</vt:lpstr>
      <vt:lpstr>PowerPoint Presentation</vt:lpstr>
      <vt:lpstr>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Brittany Farrell</dc:creator>
  <cp:lastModifiedBy>E. Brooke Lerner</cp:lastModifiedBy>
  <cp:revision>118</cp:revision>
  <dcterms:created xsi:type="dcterms:W3CDTF">2015-02-26T13:16:19Z</dcterms:created>
  <dcterms:modified xsi:type="dcterms:W3CDTF">2017-04-03T22:25:41Z</dcterms:modified>
</cp:coreProperties>
</file>