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301" r:id="rId11"/>
    <p:sldId id="302" r:id="rId12"/>
    <p:sldId id="303" r:id="rId13"/>
    <p:sldId id="304" r:id="rId14"/>
    <p:sldId id="305" r:id="rId15"/>
    <p:sldId id="319" r:id="rId16"/>
    <p:sldId id="306" r:id="rId17"/>
    <p:sldId id="321" r:id="rId18"/>
    <p:sldId id="307" r:id="rId19"/>
    <p:sldId id="318" r:id="rId20"/>
    <p:sldId id="308" r:id="rId21"/>
    <p:sldId id="309" r:id="rId22"/>
    <p:sldId id="310" r:id="rId23"/>
    <p:sldId id="311" r:id="rId24"/>
    <p:sldId id="312" r:id="rId25"/>
    <p:sldId id="313" r:id="rId26"/>
    <p:sldId id="314" r:id="rId27"/>
    <p:sldId id="315" r:id="rId28"/>
    <p:sldId id="316" r:id="rId29"/>
    <p:sldId id="317" r:id="rId30"/>
    <p:sldId id="320" r:id="rId31"/>
    <p:sldId id="322" r:id="rId32"/>
    <p:sldId id="323" r:id="rId33"/>
    <p:sldId id="324" r:id="rId34"/>
  </p:sldIdLst>
  <p:sldSz cx="9144000" cy="6858000" type="screen4x3"/>
  <p:notesSz cx="6858000" cy="9144000"/>
  <p:custDataLst>
    <p:tags r:id="rId37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0099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9" autoAdjust="0"/>
    <p:restoredTop sz="81961" autoAdjust="0"/>
  </p:normalViewPr>
  <p:slideViewPr>
    <p:cSldViewPr snapToGrid="0" snapToObjects="1" showGuides="1">
      <p:cViewPr varScale="1">
        <p:scale>
          <a:sx n="58" d="100"/>
          <a:sy n="58" d="100"/>
        </p:scale>
        <p:origin x="71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3781EB-4FB3-3648-A6F1-521C35AF4CD7}" type="datetimeFigureOut">
              <a:rPr lang="en-US" smtClean="0"/>
              <a:pPr/>
              <a:t>6/16/2017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F0F673-3FE3-4644-A0AD-C862DAC4A9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73770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91D6BE-35D6-7746-85CA-91EA11600B8F}" type="datetimeFigureOut">
              <a:rPr lang="en-US" smtClean="0"/>
              <a:pPr/>
              <a:t>6/16/2017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6D829D-6F50-6945-B415-7FF26FA418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7609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6D829D-6F50-6945-B415-7FF26FA4187F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Arial" pitchFamily="34" charset="0"/>
              </a:rPr>
              <a:t>From NIH 101 slide deck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6D829D-6F50-6945-B415-7FF26FA4187F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Arial" pitchFamily="34" charset="0"/>
              </a:rPr>
              <a:t>Adapted from NIH 101 slide set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6D829D-6F50-6945-B415-7FF26FA4187F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 pitchFamily="34" charset="0"/>
                <a:ea typeface="ＭＳ Ｐゴシック"/>
                <a:cs typeface="ＭＳ Ｐゴシック"/>
              </a:rPr>
              <a:t>~89% of the NIH’s budget is distributed to scientists who do research at colleges, universities, and medical centers in every state across America.</a:t>
            </a:r>
          </a:p>
          <a:p>
            <a:endParaRPr lang="en-US" dirty="0">
              <a:latin typeface="Arial" pitchFamily="34" charset="0"/>
            </a:endParaRPr>
          </a:p>
          <a:p>
            <a:r>
              <a:rPr lang="en-US" dirty="0">
                <a:latin typeface="Arial" pitchFamily="34" charset="0"/>
              </a:rPr>
              <a:t>From NIH 101 slide deck</a:t>
            </a:r>
          </a:p>
          <a:p>
            <a:r>
              <a:rPr lang="en-US" dirty="0">
                <a:latin typeface="Arial" pitchFamily="34" charset="0"/>
              </a:rPr>
              <a:t>Numbers adjusted at NHLBI, August 2010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6D829D-6F50-6945-B415-7FF26FA4187F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Arial" pitchFamily="34" charset="0"/>
              </a:rPr>
              <a:t>From NIH 101 slide deck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6D829D-6F50-6945-B415-7FF26FA4187F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 pitchFamily="34" charset="0"/>
              </a:rPr>
              <a:t>NHLBI has 10% of total NIH FY 2009 enacted budget</a:t>
            </a:r>
          </a:p>
          <a:p>
            <a:r>
              <a:rPr lang="en-US" dirty="0">
                <a:latin typeface="Arial" pitchFamily="34" charset="0"/>
              </a:rPr>
              <a:t>Numbers do not include </a:t>
            </a:r>
            <a:r>
              <a:rPr lang="en-US" dirty="0" err="1">
                <a:latin typeface="Arial" pitchFamily="34" charset="0"/>
              </a:rPr>
              <a:t>ARRA</a:t>
            </a:r>
            <a:r>
              <a:rPr lang="en-US" dirty="0">
                <a:latin typeface="Arial" pitchFamily="34" charset="0"/>
              </a:rPr>
              <a:t>/Recovery Act funds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6D829D-6F50-6945-B415-7FF26FA4187F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5.gif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new title bgd large copy.jpg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5877" y="0"/>
            <a:ext cx="9159875" cy="6858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697" y="6006580"/>
            <a:ext cx="693291" cy="69953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153" y="6224522"/>
            <a:ext cx="1894128" cy="441614"/>
          </a:xfrm>
          <a:prstGeom prst="rect">
            <a:avLst/>
          </a:prstGeom>
        </p:spPr>
      </p:pic>
      <p:sp>
        <p:nvSpPr>
          <p:cNvPr id="10" name="Rectangle 45"/>
          <p:cNvSpPr>
            <a:spLocks noChangeArrowheads="1"/>
          </p:cNvSpPr>
          <p:nvPr userDrawn="1"/>
        </p:nvSpPr>
        <p:spPr bwMode="auto">
          <a:xfrm>
            <a:off x="-15876" y="0"/>
            <a:ext cx="9159876" cy="1524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/>
            </a:endParaRPr>
          </a:p>
        </p:txBody>
      </p:sp>
      <p:sp>
        <p:nvSpPr>
          <p:cNvPr id="11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43793" y="381000"/>
            <a:ext cx="6824663" cy="182245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new bgd lrg copy.jpg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5" name="Picture 15" descr="DHHS Logo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3169327" y="3958755"/>
            <a:ext cx="838154" cy="838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320" y="4098036"/>
            <a:ext cx="2400155" cy="559594"/>
          </a:xfrm>
          <a:prstGeom prst="rect">
            <a:avLst/>
          </a:prstGeom>
        </p:spPr>
      </p:pic>
      <p:sp>
        <p:nvSpPr>
          <p:cNvPr id="8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82599" y="6384925"/>
            <a:ext cx="584200" cy="374650"/>
          </a:xfrm>
        </p:spPr>
        <p:txBody>
          <a:bodyPr/>
          <a:lstStyle/>
          <a:p>
            <a:pPr>
              <a:defRPr/>
            </a:pPr>
            <a:fld id="{49C0EE74-1F2C-4D2D-91EC-B282DFC749D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Rectangle 45"/>
          <p:cNvSpPr>
            <a:spLocks noChangeArrowheads="1"/>
          </p:cNvSpPr>
          <p:nvPr userDrawn="1"/>
        </p:nvSpPr>
        <p:spPr bwMode="auto">
          <a:xfrm>
            <a:off x="0" y="0"/>
            <a:ext cx="9144000" cy="1524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82599" y="6384925"/>
            <a:ext cx="58420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  <a:latin typeface="Arial" charset="0"/>
                <a:ea typeface="ＭＳ Ｐゴシック" pitchFamily="48" charset="-128"/>
                <a:cs typeface="+mn-cs"/>
              </a:defRPr>
            </a:lvl1pPr>
          </a:lstStyle>
          <a:p>
            <a:pPr>
              <a:defRPr/>
            </a:pPr>
            <a:fld id="{49C0EE74-1F2C-4D2D-91EC-B282DFC749D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36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21705" y="144463"/>
            <a:ext cx="8294687" cy="84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add title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C0EE74-1F2C-4D2D-91EC-B282DFC749D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422275" y="144463"/>
            <a:ext cx="8294688" cy="846137"/>
          </a:xfrm>
        </p:spPr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482600" y="1357313"/>
            <a:ext cx="8234363" cy="4367212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482600" y="5854700"/>
            <a:ext cx="8234363" cy="295275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4F199F-5620-4BF4-87B3-75C3427C29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2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4163BB-A9E4-45FA-A154-B7168CE686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710" y="196347"/>
            <a:ext cx="8229600" cy="72573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330698-E3C1-4D28-AAE8-F64A5063BE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2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A42AFF-E73B-487B-9783-10FFC85EF6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6DED65-1D12-479A-8F23-EE0EEE44FA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52642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52642"/>
            <a:ext cx="5111750" cy="487352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66177"/>
            <a:ext cx="3008313" cy="355998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2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82D15B-4040-4AA2-96A9-33723CFC89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552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Rectangle 2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82599" y="6384925"/>
            <a:ext cx="58420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  <a:latin typeface="Arial" charset="0"/>
                <a:ea typeface="ＭＳ Ｐゴシック" pitchFamily="48" charset="-128"/>
                <a:cs typeface="+mn-cs"/>
              </a:defRPr>
            </a:lvl1pPr>
          </a:lstStyle>
          <a:p>
            <a:pPr>
              <a:defRPr/>
            </a:pPr>
            <a:fld id="{49C0EE74-1F2C-4D2D-91EC-B282DFC749D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9" name="Picture 30"/>
          <p:cNvPicPr>
            <a:picLocks noChangeAspect="1" noChangeArrowheads="1"/>
          </p:cNvPicPr>
          <p:nvPr userDrawn="1"/>
        </p:nvPicPr>
        <p:blipFill>
          <a:blip r:embed="rId12"/>
          <a:srcRect/>
          <a:stretch>
            <a:fillRect/>
          </a:stretch>
        </p:blipFill>
        <p:spPr bwMode="auto">
          <a:xfrm>
            <a:off x="0" y="10160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32"/>
          <p:cNvSpPr>
            <a:spLocks noChangeArrowheads="1"/>
          </p:cNvSpPr>
          <p:nvPr userDrawn="1"/>
        </p:nvSpPr>
        <p:spPr bwMode="auto">
          <a:xfrm>
            <a:off x="0" y="0"/>
            <a:ext cx="9144000" cy="104775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>
              <a:latin typeface="Arial" charset="0"/>
              <a:ea typeface="ＭＳ Ｐゴシック" pitchFamily="48" charset="-128"/>
              <a:cs typeface="+mn-cs"/>
            </a:endParaRPr>
          </a:p>
        </p:txBody>
      </p:sp>
      <p:sp>
        <p:nvSpPr>
          <p:cNvPr id="11" name="Line 33"/>
          <p:cNvSpPr>
            <a:spLocks noChangeShapeType="1"/>
          </p:cNvSpPr>
          <p:nvPr userDrawn="1"/>
        </p:nvSpPr>
        <p:spPr bwMode="auto">
          <a:xfrm flipH="1">
            <a:off x="533400" y="6311900"/>
            <a:ext cx="6261100" cy="0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1800">
              <a:latin typeface="Arial" charset="0"/>
              <a:ea typeface="+mn-ea"/>
              <a:cs typeface="+mn-cs"/>
            </a:endParaRPr>
          </a:p>
        </p:txBody>
      </p:sp>
      <p:sp>
        <p:nvSpPr>
          <p:cNvPr id="18" name="Rectangle 36"/>
          <p:cNvSpPr>
            <a:spLocks noGrp="1" noChangeArrowheads="1"/>
          </p:cNvSpPr>
          <p:nvPr>
            <p:ph type="title"/>
          </p:nvPr>
        </p:nvSpPr>
        <p:spPr bwMode="auto">
          <a:xfrm>
            <a:off x="421705" y="144463"/>
            <a:ext cx="8294687" cy="84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add title</a:t>
            </a:r>
          </a:p>
        </p:txBody>
      </p:sp>
      <p:pic>
        <p:nvPicPr>
          <p:cNvPr id="12" name="Picture 30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-5842" y="104648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6961" y="6114494"/>
            <a:ext cx="1894128" cy="44161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9" r:id="rId10"/>
  </p:sldLayoutIdLs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341313" indent="-341313" algn="l" defTabSz="457200" rtl="0" eaLnBrk="1" latinLnBrk="0" hangingPunct="1">
        <a:spcBef>
          <a:spcPct val="20000"/>
        </a:spcBef>
        <a:buClr>
          <a:srgbClr val="CC0000"/>
        </a:buClr>
        <a:buFont typeface="Wingdings" charset="2"/>
        <a:buChar char="§"/>
        <a:defRPr sz="3000" b="0" i="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tx1">
            <a:lumMod val="65000"/>
            <a:lumOff val="35000"/>
          </a:schemeClr>
        </a:buClr>
        <a:buFont typeface="Wingdings" charset="2"/>
        <a:buChar char="§"/>
        <a:defRPr sz="2600" b="0" i="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Lucida Grande"/>
        <a:buChar char="-"/>
        <a:defRPr sz="2400" b="0" i="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report.nih.gov/tutorial/matchmaker.aspx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hlbi.nih.gov/about/documents/strategic-vision" TargetMode="External"/><Relationship Id="rId2" Type="http://schemas.openxmlformats.org/officeDocument/2006/relationships/hyperlink" Target="https://www.nih.gov/institutes-nih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rants.nih.gov/funding/index.htm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grants.nih.gov/grants/guide/rfa-files/RFA-MH-18-410.html#_Section_V._Application" TargetMode="External"/><Relationship Id="rId3" Type="http://schemas.openxmlformats.org/officeDocument/2006/relationships/hyperlink" Target="https://grants.nih.gov/grants/guide/rfa-files/RFA-MH-18-410.html#_Part_2._Full" TargetMode="External"/><Relationship Id="rId7" Type="http://schemas.openxmlformats.org/officeDocument/2006/relationships/hyperlink" Target="https://grants.nih.gov/grants/guide/rfa-files/RFA-MH-18-410.html#_Section_IV._Application_1" TargetMode="External"/><Relationship Id="rId2" Type="http://schemas.openxmlformats.org/officeDocument/2006/relationships/hyperlink" Target="https://grants.nih.gov/grants/guide/rfa-files/RFA-MH-18-410.html#_Part_1._Overview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rants.nih.gov/grants/guide/rfa-files/RFA-MH-18-410.html#_Section_III._Eligibility" TargetMode="External"/><Relationship Id="rId11" Type="http://schemas.openxmlformats.org/officeDocument/2006/relationships/hyperlink" Target="https://grants.nih.gov/grants/guide/rfa-files/RFA-MH-18-410.html#_Section_VIII._Other" TargetMode="External"/><Relationship Id="rId5" Type="http://schemas.openxmlformats.org/officeDocument/2006/relationships/hyperlink" Target="https://grants.nih.gov/grants/guide/rfa-files/RFA-MH-18-410.html#_Section_II._Award_1" TargetMode="External"/><Relationship Id="rId10" Type="http://schemas.openxmlformats.org/officeDocument/2006/relationships/hyperlink" Target="https://grants.nih.gov/grants/guide/rfa-files/RFA-MH-18-410.html#_Section_VII._Agency" TargetMode="External"/><Relationship Id="rId4" Type="http://schemas.openxmlformats.org/officeDocument/2006/relationships/hyperlink" Target="https://grants.nih.gov/grants/guide/rfa-files/RFA-MH-18-410.html#_Section_I._Funding" TargetMode="External"/><Relationship Id="rId9" Type="http://schemas.openxmlformats.org/officeDocument/2006/relationships/hyperlink" Target="https://grants.nih.gov/grants/guide/rfa-files/RFA-MH-18-410.html#_Section_VI._Award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grants.nih.gov/grants/guide/rfa-files/RFA-MH-18-410.html#_Section_VIII._Other" TargetMode="External"/><Relationship Id="rId2" Type="http://schemas.openxmlformats.org/officeDocument/2006/relationships/hyperlink" Target="https://grants.nih.gov/grants/guide/rfa-files/RFA-MH-18-410.html#_Section_VII._Agency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report.nih.gov/" TargetMode="External"/><Relationship Id="rId2" Type="http://schemas.openxmlformats.org/officeDocument/2006/relationships/hyperlink" Target="https://www.nih.gov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rojectreporter.nih.gov/reporter.cfm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grants.nih.gov/grants/how-to-apply-application-guide/video/index.ht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grants.nih.gov/grants/how-to-apply-application-guide.html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grants.nih.gov/grants/peer/guidelines_general/Review_Criteria_at_a_glance.pdf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1"/>
          <p:cNvSpPr>
            <a:spLocks noGrp="1"/>
          </p:cNvSpPr>
          <p:nvPr>
            <p:ph type="subTitle" idx="1"/>
          </p:nvPr>
        </p:nvSpPr>
        <p:spPr>
          <a:xfrm>
            <a:off x="152400" y="381000"/>
            <a:ext cx="8780585" cy="1822450"/>
          </a:xfrm>
        </p:spPr>
        <p:txBody>
          <a:bodyPr/>
          <a:lstStyle/>
          <a:p>
            <a:r>
              <a:rPr lang="en-US" dirty="0"/>
              <a:t>How does NIH Work?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935038" y="3271838"/>
            <a:ext cx="7169150" cy="2693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solidFill>
                  <a:srgbClr val="CC0000"/>
                </a:solidFill>
                <a:cs typeface="Arial" pitchFamily="34" charset="0"/>
              </a:rPr>
              <a:t>Jane D. Scott, ScD, MSN</a:t>
            </a:r>
          </a:p>
          <a:p>
            <a:pPr algn="ctr"/>
            <a:r>
              <a:rPr lang="en-US" dirty="0">
                <a:cs typeface="Arial" pitchFamily="34" charset="0"/>
              </a:rPr>
              <a:t>Director, Office of Research Training &amp; Career Development</a:t>
            </a:r>
          </a:p>
          <a:p>
            <a:pPr algn="ctr"/>
            <a:r>
              <a:rPr lang="en-US" dirty="0">
                <a:cs typeface="Arial" pitchFamily="34" charset="0"/>
              </a:rPr>
              <a:t>Division of Cardiovascular Sciences</a:t>
            </a:r>
          </a:p>
          <a:p>
            <a:pPr algn="ctr"/>
            <a:r>
              <a:rPr lang="en-US" dirty="0">
                <a:cs typeface="Arial"/>
              </a:rPr>
              <a:t>National Heart, Lung, and Blood Institute</a:t>
            </a:r>
          </a:p>
          <a:p>
            <a:pPr algn="ctr"/>
            <a:endParaRPr lang="en-US" sz="2000" dirty="0"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2"/>
              </a:solidFill>
              <a:cs typeface="Arial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sz="2000" dirty="0">
                <a:solidFill>
                  <a:srgbClr val="333399"/>
                </a:solidFill>
                <a:cs typeface="Arial" pitchFamily="34" charset="0"/>
              </a:rPr>
              <a:t>HRSA PECARN EMS Research Meeting</a:t>
            </a:r>
          </a:p>
          <a:p>
            <a:pPr algn="ctr">
              <a:spcBef>
                <a:spcPct val="50000"/>
              </a:spcBef>
            </a:pPr>
            <a:r>
              <a:rPr lang="en-US" dirty="0">
                <a:cs typeface="Arial" pitchFamily="34" charset="0"/>
              </a:rPr>
              <a:t>June 14, 2016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45521"/>
            <a:ext cx="8229600" cy="4525963"/>
          </a:xfrm>
        </p:spPr>
        <p:txBody>
          <a:bodyPr>
            <a:noAutofit/>
          </a:bodyPr>
          <a:lstStyle/>
          <a:p>
            <a:pPr lvl="1"/>
            <a:r>
              <a:rPr lang="en-US" sz="2400" dirty="0"/>
              <a:t>27 Institutes &amp; Centers (ICs), 24 can fund grants</a:t>
            </a:r>
          </a:p>
          <a:p>
            <a:pPr lvl="1"/>
            <a:r>
              <a:rPr lang="en-US" sz="2400" dirty="0"/>
              <a:t>80% of the NIH budget supports investigators at more than 2,500 institutes world wide</a:t>
            </a:r>
          </a:p>
          <a:p>
            <a:pPr lvl="1"/>
            <a:r>
              <a:rPr lang="en-US" sz="2400" dirty="0"/>
              <a:t>10% funds NIH Intramural research (NIH on campus research)</a:t>
            </a:r>
          </a:p>
          <a:p>
            <a:pPr lvl="1"/>
            <a:r>
              <a:rPr lang="en-US" sz="2400" dirty="0"/>
              <a:t>Each IC has a distinct mission, so identify relevant Institutes that might fund your research</a:t>
            </a:r>
          </a:p>
          <a:p>
            <a:pPr lvl="1"/>
            <a:r>
              <a:rPr lang="en-US" sz="2400" dirty="0"/>
              <a:t>Find and understand funding opportunities</a:t>
            </a:r>
          </a:p>
          <a:p>
            <a:pPr lvl="1"/>
            <a:r>
              <a:rPr lang="en-US" sz="2400" dirty="0"/>
              <a:t>Program Announcements (PAs) &amp; Funding Opportunity Announcements (FOAs)</a:t>
            </a:r>
          </a:p>
          <a:p>
            <a:pPr lvl="1"/>
            <a:r>
              <a:rPr lang="en-US" sz="2400" dirty="0">
                <a:hlinkClick r:id="rId2"/>
              </a:rPr>
              <a:t>https://report.nih.gov/tutorial/matchmaker.aspx</a:t>
            </a:r>
            <a:r>
              <a:rPr lang="en-US" sz="2400" dirty="0"/>
              <a:t>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NIH Funding: </a:t>
            </a:r>
            <a:r>
              <a:rPr lang="en-US" sz="2800" b="1" dirty="0"/>
              <a:t>Where’s the money? </a:t>
            </a:r>
            <a:br>
              <a:rPr lang="en-US" sz="2800" b="1" dirty="0"/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766242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dirty="0"/>
              <a:t>NIH wants research of high scientific caliber and it must be unique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See IC specific website’s for their research priorities/strategic plan </a:t>
            </a:r>
            <a:r>
              <a:rPr lang="en-US" sz="2400" dirty="0">
                <a:hlinkClick r:id="rId2"/>
              </a:rPr>
              <a:t>https://www.nih.gov/institutes-nih</a:t>
            </a:r>
            <a:endParaRPr lang="en-US" sz="2400" dirty="0"/>
          </a:p>
          <a:p>
            <a:r>
              <a:rPr lang="en-US" sz="2400" dirty="0"/>
              <a:t>For NHLBI, </a:t>
            </a:r>
            <a:r>
              <a:rPr lang="en-US" sz="2400" dirty="0">
                <a:hlinkClick r:id="rId3"/>
              </a:rPr>
              <a:t>https://www.nhlbi.nih.gov/about/documents/strategic-vision</a:t>
            </a:r>
            <a:r>
              <a:rPr lang="en-US" sz="2400" dirty="0"/>
              <a:t> </a:t>
            </a:r>
          </a:p>
          <a:p>
            <a:r>
              <a:rPr lang="en-US" sz="2400" dirty="0"/>
              <a:t>Identify your research (topic, methods)</a:t>
            </a:r>
          </a:p>
          <a:p>
            <a:r>
              <a:rPr lang="en-US" sz="2400" dirty="0"/>
              <a:t>Find out where the research </a:t>
            </a:r>
            <a:r>
              <a:rPr lang="en-US" sz="2400" i="1" dirty="0"/>
              <a:t>could be </a:t>
            </a:r>
            <a:r>
              <a:rPr lang="en-US" sz="2400" dirty="0"/>
              <a:t>funded</a:t>
            </a:r>
          </a:p>
          <a:p>
            <a:r>
              <a:rPr lang="en-US" sz="2400" dirty="0"/>
              <a:t>Find a funding opportunity announcement:</a:t>
            </a:r>
          </a:p>
          <a:p>
            <a:pPr marL="457200" lvl="1" indent="0">
              <a:buNone/>
            </a:pPr>
            <a:r>
              <a:rPr lang="en-US" sz="2400" dirty="0">
                <a:hlinkClick r:id="rId4"/>
              </a:rPr>
              <a:t>grants.nih.gov/funding/index.htm</a:t>
            </a:r>
            <a:endParaRPr lang="en-US" sz="2400" dirty="0"/>
          </a:p>
          <a:p>
            <a:r>
              <a:rPr lang="en-US" sz="2400" dirty="0"/>
              <a:t>Read &amp; </a:t>
            </a:r>
            <a:r>
              <a:rPr lang="en-US" sz="2400" i="1" dirty="0"/>
              <a:t>understand</a:t>
            </a:r>
            <a:r>
              <a:rPr lang="en-US" sz="2400" dirty="0"/>
              <a:t> funding opportunity</a:t>
            </a:r>
          </a:p>
          <a:p>
            <a:endParaRPr lang="en-US" sz="2400" dirty="0"/>
          </a:p>
          <a:p>
            <a:pPr lvl="1"/>
            <a:endParaRPr lang="en-US" sz="2000" dirty="0"/>
          </a:p>
          <a:p>
            <a:endParaRPr lang="en-US" sz="2400" dirty="0"/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NIH Look For?</a:t>
            </a:r>
          </a:p>
        </p:txBody>
      </p:sp>
    </p:spTree>
    <p:extLst>
      <p:ext uri="{BB962C8B-B14F-4D97-AF65-F5344CB8AC3E}">
        <p14:creationId xmlns:p14="http://schemas.microsoft.com/office/powerpoint/2010/main" val="1429466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FOA Number (required grant first page)</a:t>
            </a:r>
          </a:p>
          <a:p>
            <a:r>
              <a:rPr lang="en-US" sz="2800" dirty="0"/>
              <a:t>Sponsoring Institute(s)</a:t>
            </a:r>
          </a:p>
          <a:p>
            <a:r>
              <a:rPr lang="en-US" sz="2800" dirty="0"/>
              <a:t>Date released, date of expiration</a:t>
            </a:r>
          </a:p>
          <a:p>
            <a:r>
              <a:rPr lang="en-US" sz="2800" dirty="0"/>
              <a:t>Activity code (R01, P01)</a:t>
            </a:r>
          </a:p>
          <a:p>
            <a:r>
              <a:rPr lang="en-US" sz="2800" dirty="0"/>
              <a:t>FOA purpose</a:t>
            </a:r>
          </a:p>
          <a:p>
            <a:r>
              <a:rPr lang="en-US" sz="2800" dirty="0"/>
              <a:t>Set aside funds?</a:t>
            </a:r>
          </a:p>
          <a:p>
            <a:r>
              <a:rPr lang="en-US" sz="2800" dirty="0"/>
              <a:t>Review criteria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56786" y="143453"/>
            <a:ext cx="8294687" cy="846137"/>
          </a:xfrm>
        </p:spPr>
        <p:txBody>
          <a:bodyPr/>
          <a:lstStyle/>
          <a:p>
            <a:r>
              <a:rPr lang="en-US" sz="2400" b="1" dirty="0"/>
              <a:t>A Key to Funding</a:t>
            </a:r>
            <a:r>
              <a:rPr lang="en-US" sz="2400" dirty="0"/>
              <a:t>: Program announcement (PA) &amp; Funding Opportunity Announcement (FOA) provide</a:t>
            </a:r>
            <a:r>
              <a:rPr lang="en-US" sz="2800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6951962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hlinkClick r:id="rId2"/>
              </a:rPr>
              <a:t>Part 1. Overview Information</a:t>
            </a:r>
            <a:br>
              <a:rPr lang="en-US" dirty="0"/>
            </a:br>
            <a:r>
              <a:rPr lang="en-US" dirty="0">
                <a:hlinkClick r:id="rId3"/>
              </a:rPr>
              <a:t>Part 2. Full Text of the Announcement</a:t>
            </a:r>
            <a:endParaRPr lang="en-US" dirty="0"/>
          </a:p>
          <a:p>
            <a:pPr lvl="1"/>
            <a:r>
              <a:rPr lang="en-US" dirty="0">
                <a:hlinkClick r:id="rId4"/>
              </a:rPr>
              <a:t>Section I. Funding Opportunity Description</a:t>
            </a:r>
            <a:br>
              <a:rPr lang="en-US" dirty="0"/>
            </a:br>
            <a:r>
              <a:rPr lang="en-US" dirty="0">
                <a:hlinkClick r:id="rId5"/>
              </a:rPr>
              <a:t>Section II. Award Information</a:t>
            </a:r>
            <a:br>
              <a:rPr lang="en-US" dirty="0"/>
            </a:br>
            <a:r>
              <a:rPr lang="en-US" dirty="0">
                <a:hlinkClick r:id="rId6"/>
              </a:rPr>
              <a:t>Section III. Eligibility Information</a:t>
            </a:r>
            <a:br>
              <a:rPr lang="en-US" dirty="0"/>
            </a:br>
            <a:r>
              <a:rPr lang="en-US" dirty="0">
                <a:hlinkClick r:id="rId7"/>
              </a:rPr>
              <a:t>Section IV. Application and Submission Information</a:t>
            </a:r>
            <a:br>
              <a:rPr lang="en-US" dirty="0"/>
            </a:br>
            <a:r>
              <a:rPr lang="en-US" dirty="0">
                <a:hlinkClick r:id="rId8"/>
              </a:rPr>
              <a:t>Section V. Application Review Information</a:t>
            </a:r>
            <a:br>
              <a:rPr lang="en-US" dirty="0"/>
            </a:br>
            <a:r>
              <a:rPr lang="en-US" dirty="0">
                <a:hlinkClick r:id="rId9"/>
              </a:rPr>
              <a:t>Section VI. Award Administration Information</a:t>
            </a:r>
            <a:br>
              <a:rPr lang="en-US" dirty="0"/>
            </a:br>
            <a:r>
              <a:rPr lang="en-US" dirty="0">
                <a:hlinkClick r:id="rId10"/>
              </a:rPr>
              <a:t>Section VII. Agency Contacts</a:t>
            </a:r>
            <a:br>
              <a:rPr lang="en-US" dirty="0"/>
            </a:br>
            <a:r>
              <a:rPr lang="en-US" dirty="0">
                <a:hlinkClick r:id="rId11"/>
              </a:rPr>
              <a:t>Section VIII. Other Information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FOA table of contents</a:t>
            </a:r>
          </a:p>
        </p:txBody>
      </p:sp>
    </p:spTree>
    <p:extLst>
      <p:ext uri="{BB962C8B-B14F-4D97-AF65-F5344CB8AC3E}">
        <p14:creationId xmlns:p14="http://schemas.microsoft.com/office/powerpoint/2010/main" val="30346449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3100" u="sng" dirty="0">
                <a:solidFill>
                  <a:srgbClr val="0000CC"/>
                </a:solidFill>
              </a:rPr>
              <a:t>Section V. Application Review Information </a:t>
            </a:r>
          </a:p>
          <a:p>
            <a:pPr marL="457200" lvl="1" indent="0">
              <a:buNone/>
            </a:pPr>
            <a:r>
              <a:rPr lang="en-US" sz="3100" dirty="0"/>
              <a:t> Critical </a:t>
            </a:r>
          </a:p>
          <a:p>
            <a:pPr marL="457200" lvl="1" indent="0">
              <a:buNone/>
            </a:pPr>
            <a:r>
              <a:rPr lang="en-US" sz="3100" dirty="0"/>
              <a:t> Write to the review criteria</a:t>
            </a:r>
          </a:p>
          <a:p>
            <a:pPr marL="457200" lvl="1" indent="0">
              <a:buNone/>
            </a:pPr>
            <a:r>
              <a:rPr lang="en-US" sz="3100" dirty="0"/>
              <a:t> Keep &amp; frequently re-review evaluation criteria</a:t>
            </a:r>
          </a:p>
          <a:p>
            <a:pPr marL="0" indent="0">
              <a:buNone/>
            </a:pPr>
            <a:endParaRPr lang="en-US" sz="3100" dirty="0"/>
          </a:p>
          <a:p>
            <a:r>
              <a:rPr lang="en-US" sz="3100" dirty="0">
                <a:hlinkClick r:id="rId2"/>
              </a:rPr>
              <a:t>Section VII. Agency Contacts</a:t>
            </a:r>
            <a:r>
              <a:rPr lang="en-US" sz="3100" dirty="0"/>
              <a:t> </a:t>
            </a:r>
          </a:p>
          <a:p>
            <a:pPr marL="0" indent="0">
              <a:buNone/>
            </a:pPr>
            <a:r>
              <a:rPr lang="en-US" sz="3100" dirty="0"/>
              <a:t>	Program contact</a:t>
            </a:r>
          </a:p>
          <a:p>
            <a:pPr marL="0" indent="0">
              <a:buNone/>
            </a:pPr>
            <a:r>
              <a:rPr lang="en-US" sz="3100" dirty="0"/>
              <a:t>	Grant management contact </a:t>
            </a:r>
          </a:p>
          <a:p>
            <a:pPr marL="0" indent="0">
              <a:buNone/>
            </a:pPr>
            <a:endParaRPr lang="en-US" sz="3100" dirty="0"/>
          </a:p>
          <a:p>
            <a:r>
              <a:rPr lang="en-US" sz="3100" dirty="0">
                <a:hlinkClick r:id="rId3"/>
              </a:rPr>
              <a:t>Section VIII. </a:t>
            </a:r>
            <a:r>
              <a:rPr lang="en-US" sz="3100" b="1" dirty="0">
                <a:hlinkClick r:id="rId3"/>
              </a:rPr>
              <a:t>Other Information</a:t>
            </a:r>
            <a:endParaRPr lang="en-US" sz="3100" b="1" dirty="0"/>
          </a:p>
          <a:p>
            <a:pPr marL="457200" lvl="1" indent="0">
              <a:buNone/>
            </a:pPr>
            <a:r>
              <a:rPr lang="en-US" sz="3100" dirty="0"/>
              <a:t>Institute specific rules for the announcement</a:t>
            </a:r>
          </a:p>
          <a:p>
            <a:pPr marL="457200" lvl="1" indent="0">
              <a:buNone/>
            </a:pPr>
            <a:r>
              <a:rPr lang="en-US" sz="3100" dirty="0"/>
              <a:t>A must….</a:t>
            </a:r>
          </a:p>
          <a:p>
            <a:pPr marL="457200" lvl="1" indent="0">
              <a:buNone/>
            </a:pPr>
            <a:r>
              <a:rPr lang="en-US" sz="3100" dirty="0"/>
              <a:t>NHLBI Parent K01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Pay particular attention to……..</a:t>
            </a:r>
          </a:p>
        </p:txBody>
      </p:sp>
    </p:spTree>
    <p:extLst>
      <p:ext uri="{BB962C8B-B14F-4D97-AF65-F5344CB8AC3E}">
        <p14:creationId xmlns:p14="http://schemas.microsoft.com/office/powerpoint/2010/main" val="8942244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hlinkClick r:id="rId2"/>
              </a:rPr>
              <a:t>https://www.nih.gov/</a:t>
            </a:r>
            <a:endParaRPr lang="en-US" dirty="0"/>
          </a:p>
          <a:p>
            <a:r>
              <a:rPr lang="en-US" dirty="0">
                <a:hlinkClick r:id="rId3"/>
              </a:rPr>
              <a:t>https://report.nih.gov/</a:t>
            </a:r>
            <a:r>
              <a:rPr lang="en-US" dirty="0"/>
              <a:t> </a:t>
            </a:r>
          </a:p>
          <a:p>
            <a:r>
              <a:rPr lang="en-US" dirty="0">
                <a:hlinkClick r:id="rId4"/>
              </a:rPr>
              <a:t>https://projectreporter.nih.gov/reporter.cfm</a:t>
            </a:r>
            <a:r>
              <a:rPr lang="en-US" dirty="0"/>
              <a:t> </a:t>
            </a:r>
          </a:p>
          <a:p>
            <a:r>
              <a:rPr lang="en-US" dirty="0"/>
              <a:t>Contains all NIH funded research</a:t>
            </a:r>
          </a:p>
          <a:p>
            <a:r>
              <a:rPr lang="en-US" dirty="0"/>
              <a:t>Funded years before findings published</a:t>
            </a:r>
          </a:p>
          <a:p>
            <a:r>
              <a:rPr lang="en-US" dirty="0"/>
              <a:t>Be sure your topic is competitive with currently funded grants</a:t>
            </a:r>
          </a:p>
          <a:p>
            <a:r>
              <a:rPr lang="en-US" dirty="0"/>
              <a:t>Search by IC, search terms, funding mechanism, geographic region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How unique is your topic?</a:t>
            </a:r>
          </a:p>
        </p:txBody>
      </p:sp>
    </p:spTree>
    <p:extLst>
      <p:ext uri="{BB962C8B-B14F-4D97-AF65-F5344CB8AC3E}">
        <p14:creationId xmlns:p14="http://schemas.microsoft.com/office/powerpoint/2010/main" val="31417019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Timeline &amp; list of requirements</a:t>
            </a:r>
          </a:p>
          <a:p>
            <a:r>
              <a:rPr lang="en-US" sz="2400" dirty="0"/>
              <a:t>Plan for a minimum of 6 months</a:t>
            </a:r>
          </a:p>
          <a:p>
            <a:r>
              <a:rPr lang="en-US" sz="2400" i="1" dirty="0"/>
              <a:t>Institutions submit grants </a:t>
            </a:r>
            <a:r>
              <a:rPr lang="en-US" sz="2400" dirty="0"/>
              <a:t>not individuals</a:t>
            </a:r>
          </a:p>
          <a:p>
            <a:r>
              <a:rPr lang="en-US" sz="2400" dirty="0"/>
              <a:t>Get to know your Grants &amp; Contracts Office (help them help you)</a:t>
            </a:r>
          </a:p>
          <a:p>
            <a:r>
              <a:rPr lang="en-US" sz="2400" dirty="0"/>
              <a:t>Notify your institute’s grant &amp; contracts officials a minimum of six weeks before submission</a:t>
            </a:r>
          </a:p>
          <a:p>
            <a:r>
              <a:rPr lang="en-US" sz="2400" dirty="0"/>
              <a:t>Understand your Institution’s role &amp; </a:t>
            </a:r>
            <a:r>
              <a:rPr lang="en-US" sz="2400" i="1" dirty="0"/>
              <a:t>requirements</a:t>
            </a:r>
          </a:p>
          <a:p>
            <a:r>
              <a:rPr lang="en-US" sz="2400" i="1" dirty="0"/>
              <a:t>What do they need &amp; when? (How long is their review?) </a:t>
            </a:r>
          </a:p>
          <a:p>
            <a:r>
              <a:rPr lang="en-US" sz="2400" dirty="0"/>
              <a:t>Share your PA or FOA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Have topic, FOA, Institute? Next step…</a:t>
            </a:r>
          </a:p>
        </p:txBody>
      </p:sp>
    </p:spTree>
    <p:extLst>
      <p:ext uri="{BB962C8B-B14F-4D97-AF65-F5344CB8AC3E}">
        <p14:creationId xmlns:p14="http://schemas.microsoft.com/office/powerpoint/2010/main" val="28853384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Scientific staff responsible for grant oversight</a:t>
            </a:r>
          </a:p>
          <a:p>
            <a:r>
              <a:rPr lang="en-US" dirty="0"/>
              <a:t>Talk with them in planning, during writing, &amp; after review</a:t>
            </a:r>
          </a:p>
          <a:p>
            <a:r>
              <a:rPr lang="en-US" dirty="0"/>
              <a:t>No contact between program &amp; PIs after submission until review is complete</a:t>
            </a:r>
          </a:p>
          <a:p>
            <a:r>
              <a:rPr lang="en-US" dirty="0"/>
              <a:t>Helpful in understanding summary statements &amp; next steps</a:t>
            </a:r>
          </a:p>
          <a:p>
            <a:r>
              <a:rPr lang="en-US" dirty="0"/>
              <a:t>Once funded, your assigned program officer is usually with you for the remainder of your grant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Program Officers/Directors</a:t>
            </a:r>
          </a:p>
        </p:txBody>
      </p:sp>
    </p:spTree>
    <p:extLst>
      <p:ext uri="{BB962C8B-B14F-4D97-AF65-F5344CB8AC3E}">
        <p14:creationId xmlns:p14="http://schemas.microsoft.com/office/powerpoint/2010/main" val="9738278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/>
              <a:t>Call and talk with program officers at IC for guidance as to relevance &amp; suitability of topic, methods</a:t>
            </a:r>
          </a:p>
          <a:p>
            <a:r>
              <a:rPr lang="en-US" sz="2800" dirty="0"/>
              <a:t>Talk with multiple program officers.</a:t>
            </a:r>
          </a:p>
          <a:p>
            <a:r>
              <a:rPr lang="en-US" sz="2800" dirty="0"/>
              <a:t>Find the form required for your FOA: </a:t>
            </a:r>
            <a:r>
              <a:rPr lang="en-US" sz="2800" u="sng" dirty="0">
                <a:solidFill>
                  <a:srgbClr val="0000CC"/>
                </a:solidFill>
              </a:rPr>
              <a:t>grants.nih.gov/grants/how-to-apply-application-guide.html </a:t>
            </a:r>
          </a:p>
          <a:p>
            <a:r>
              <a:rPr lang="en-US" sz="2800" dirty="0"/>
              <a:t>Write your application</a:t>
            </a:r>
          </a:p>
          <a:p>
            <a:r>
              <a:rPr lang="en-US" sz="2800" dirty="0"/>
              <a:t>Re-write your application, </a:t>
            </a:r>
          </a:p>
          <a:p>
            <a:r>
              <a:rPr lang="en-US" sz="2800" dirty="0"/>
              <a:t>Get multiple reviews &amp; edit, edit, edit…</a:t>
            </a:r>
          </a:p>
          <a:p>
            <a:r>
              <a:rPr lang="en-US" sz="2800" dirty="0"/>
              <a:t>Have you made a persuasive argument for your work?  </a:t>
            </a:r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Next, write, write, write &amp; Submit</a:t>
            </a:r>
          </a:p>
        </p:txBody>
      </p:sp>
    </p:spTree>
    <p:extLst>
      <p:ext uri="{BB962C8B-B14F-4D97-AF65-F5344CB8AC3E}">
        <p14:creationId xmlns:p14="http://schemas.microsoft.com/office/powerpoint/2010/main" val="3215916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Develop a budget</a:t>
            </a:r>
          </a:p>
          <a:p>
            <a:r>
              <a:rPr lang="en-US" sz="3200" dirty="0"/>
              <a:t>See guidance for biosketches, reference letters, data tables, page limits, format attachments (citations, electronic signatures, fillable PDFs, fonts)</a:t>
            </a:r>
          </a:p>
          <a:p>
            <a:r>
              <a:rPr lang="en-US" sz="3200" dirty="0">
                <a:hlinkClick r:id="rId2"/>
              </a:rPr>
              <a:t>https://grants.nih.gov/grants/how-to-apply-application-guide/video/index.htm</a:t>
            </a:r>
            <a:endParaRPr lang="en-US" sz="3200" dirty="0"/>
          </a:p>
          <a:p>
            <a:r>
              <a:rPr lang="en-US" sz="3200" dirty="0"/>
              <a:t>The first application is the hardest…..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Next, Write, write, write &amp; Submit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8398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National Institutes of Health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9C0EE74-1F2C-4D2D-91EC-B282DFC749DA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2719388" y="1419225"/>
            <a:ext cx="5592762" cy="19431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C0000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National Institutes of Health (NIH) is the largest source of funding for medical research in the world, making important medical discoveries that improve health and save lives. </a:t>
            </a:r>
          </a:p>
        </p:txBody>
      </p:sp>
      <p:pic>
        <p:nvPicPr>
          <p:cNvPr id="7" name="Picture 6" descr="BG1a_72dp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1463" y="3606800"/>
            <a:ext cx="3333750" cy="2482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3"/>
          <a:srcRect l="1514" t="12376" r="9810" b="7314"/>
          <a:stretch>
            <a:fillRect/>
          </a:stretch>
        </p:blipFill>
        <p:spPr bwMode="auto">
          <a:xfrm>
            <a:off x="574675" y="1346200"/>
            <a:ext cx="1727200" cy="1720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/>
              <a:t>Is everything done to perfection including grammar, spelling, punctuation? If not, defer.</a:t>
            </a:r>
          </a:p>
          <a:p>
            <a:r>
              <a:rPr lang="en-US" sz="2400" dirty="0"/>
              <a:t>Does the budget match the scope of work?</a:t>
            </a:r>
          </a:p>
          <a:p>
            <a:r>
              <a:rPr lang="en-US" sz="2400" dirty="0"/>
              <a:t>Is the plan &amp; scope of work feasible?</a:t>
            </a:r>
          </a:p>
          <a:p>
            <a:r>
              <a:rPr lang="en-US" sz="2400" dirty="0"/>
              <a:t>Do you have a solid research team to support your work?</a:t>
            </a:r>
          </a:p>
          <a:p>
            <a:r>
              <a:rPr lang="en-US" sz="2400" dirty="0"/>
              <a:t>Four part video series: </a:t>
            </a:r>
            <a:r>
              <a:rPr lang="en-US" sz="2400" dirty="0">
                <a:hlinkClick r:id="rId2"/>
              </a:rPr>
              <a:t>grants.nih.gov/grants/how-to-apply-application-guide.html</a:t>
            </a:r>
            <a:r>
              <a:rPr lang="en-US" sz="2400" dirty="0"/>
              <a:t> 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Does your cover letter clearly indicate your choice of  </a:t>
            </a:r>
          </a:p>
          <a:p>
            <a:pPr marL="0" indent="0">
              <a:buNone/>
            </a:pPr>
            <a:r>
              <a:rPr lang="en-US" sz="2400" dirty="0"/>
              <a:t>	1) institute &amp; 2) review panel?  Ask, don’t tell….</a:t>
            </a:r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your application ready for submission?</a:t>
            </a:r>
          </a:p>
        </p:txBody>
      </p:sp>
    </p:spTree>
    <p:extLst>
      <p:ext uri="{BB962C8B-B14F-4D97-AF65-F5344CB8AC3E}">
        <p14:creationId xmlns:p14="http://schemas.microsoft.com/office/powerpoint/2010/main" val="21442372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Center for Scientific Review (CSR) reviews &amp; triages grants</a:t>
            </a:r>
          </a:p>
          <a:p>
            <a:pPr lvl="1"/>
            <a:r>
              <a:rPr lang="en-US" sz="2400" dirty="0"/>
              <a:t>Grant is assigned an Institute </a:t>
            </a:r>
          </a:p>
          <a:p>
            <a:pPr lvl="1"/>
            <a:r>
              <a:rPr lang="en-US" sz="2400" dirty="0"/>
              <a:t>Then assigned a Peer review committee that may be organized through CSR or IC</a:t>
            </a:r>
          </a:p>
          <a:p>
            <a:pPr lvl="1"/>
            <a:r>
              <a:rPr lang="en-US" sz="2400" dirty="0"/>
              <a:t>Grant given a number that will stay with the project (1 HL number-01)</a:t>
            </a:r>
          </a:p>
          <a:p>
            <a:pPr lvl="1"/>
            <a:r>
              <a:rPr lang="en-US" sz="2400" dirty="0"/>
              <a:t>Once assigned to a Review Committee, the Scientific Review Officer (SRO), an NIH employee, reviews applications &amp; selects pertinent reviewers </a:t>
            </a:r>
          </a:p>
          <a:p>
            <a:pPr lvl="1"/>
            <a:endParaRPr lang="en-US" sz="2400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After submission, at NIH grant receipt, referral, and review</a:t>
            </a:r>
          </a:p>
        </p:txBody>
      </p:sp>
    </p:spTree>
    <p:extLst>
      <p:ext uri="{BB962C8B-B14F-4D97-AF65-F5344CB8AC3E}">
        <p14:creationId xmlns:p14="http://schemas.microsoft.com/office/powerpoint/2010/main" val="31273682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SROs dedicated to high quality, fair, &amp; objective reviews, manages conflicts of interest</a:t>
            </a:r>
          </a:p>
          <a:p>
            <a:r>
              <a:rPr lang="en-US" sz="2800" dirty="0"/>
              <a:t>Available to talk to if questions or concerns</a:t>
            </a:r>
          </a:p>
          <a:p>
            <a:r>
              <a:rPr lang="en-US" sz="2800" dirty="0"/>
              <a:t>At the meeting: SRO, Committee Chair, committee members, program and administrative staff may attend.</a:t>
            </a:r>
          </a:p>
          <a:p>
            <a:r>
              <a:rPr lang="en-US" sz="2800" dirty="0"/>
              <a:t>Standing &amp; ad hoc members, 18-20.</a:t>
            </a:r>
          </a:p>
          <a:p>
            <a:r>
              <a:rPr lang="en-US" sz="2800" dirty="0"/>
              <a:t>Assigned 3-4 grants for in-depth review, &amp; access to all to read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Scientific review officer (SRO)</a:t>
            </a:r>
          </a:p>
        </p:txBody>
      </p:sp>
    </p:spTree>
    <p:extLst>
      <p:ext uri="{BB962C8B-B14F-4D97-AF65-F5344CB8AC3E}">
        <p14:creationId xmlns:p14="http://schemas.microsoft.com/office/powerpoint/2010/main" val="34317967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/>
              <a:t>Scored Review Criteria</a:t>
            </a:r>
            <a:r>
              <a:rPr lang="en-US" sz="2400" dirty="0"/>
              <a:t>: Significance, Investigator(s), Innovation, Approach, Environment</a:t>
            </a:r>
          </a:p>
          <a:p>
            <a:r>
              <a:rPr lang="en-US" sz="2400" dirty="0"/>
              <a:t>Scoring: 1-9 Scale, 10=Exceptional, 90=Poor</a:t>
            </a:r>
          </a:p>
          <a:p>
            <a:r>
              <a:rPr lang="en-US" sz="2400" dirty="0"/>
              <a:t>Percentile score (ranking) &amp; priority score (raw number)</a:t>
            </a:r>
          </a:p>
          <a:p>
            <a:r>
              <a:rPr lang="en-US" sz="2400" dirty="0">
                <a:hlinkClick r:id="rId2"/>
              </a:rPr>
              <a:t>https://grants.nih.gov/grants/peer/guidelines_general/Review_Criteria_at_a_glance.pdf</a:t>
            </a:r>
            <a:r>
              <a:rPr lang="en-US" sz="2400" dirty="0"/>
              <a:t> </a:t>
            </a:r>
          </a:p>
          <a:p>
            <a:r>
              <a:rPr lang="en-US" sz="2400" b="1" dirty="0"/>
              <a:t>Additional Review Criteria</a:t>
            </a:r>
            <a:r>
              <a:rPr lang="en-US" sz="2400" dirty="0"/>
              <a:t>: Not scored individually, but considered in overall impact score:  Protections for human subjects, inclusion of women, minorities &amp; children, vertebrate animals, biohazards, resubmission, renewal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Peer Review Criteria</a:t>
            </a:r>
          </a:p>
        </p:txBody>
      </p:sp>
    </p:spTree>
    <p:extLst>
      <p:ext uri="{BB962C8B-B14F-4D97-AF65-F5344CB8AC3E}">
        <p14:creationId xmlns:p14="http://schemas.microsoft.com/office/powerpoint/2010/main" val="22043923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b="1" dirty="0"/>
              <a:t>Additional Review Considerations:  </a:t>
            </a:r>
            <a:r>
              <a:rPr lang="en-US" sz="2400" dirty="0"/>
              <a:t>Not scored individually and not considered in overall score: Applications from foreign organizations, select agents, resource sharing plans, authentication of key biological &amp;/or chemical resources, </a:t>
            </a:r>
            <a:r>
              <a:rPr lang="en-US" sz="2400" b="1" dirty="0"/>
              <a:t>budget &amp; period of support</a:t>
            </a:r>
          </a:p>
          <a:p>
            <a:r>
              <a:rPr lang="en-US" sz="2400" dirty="0"/>
              <a:t>Additional comments to Applicant</a:t>
            </a:r>
          </a:p>
          <a:p>
            <a:r>
              <a:rPr lang="en-US" sz="2400" dirty="0"/>
              <a:t>Scored vs. unscored applications</a:t>
            </a:r>
          </a:p>
          <a:p>
            <a:r>
              <a:rPr lang="en-US" sz="2400" dirty="0"/>
              <a:t>For review groups with large grant workloads: Triage </a:t>
            </a:r>
          </a:p>
          <a:p>
            <a:r>
              <a:rPr lang="en-US" sz="2400" dirty="0"/>
              <a:t>Meaning of “unscored” has changed over time</a:t>
            </a:r>
          </a:p>
          <a:p>
            <a:r>
              <a:rPr lang="en-US" sz="2400" b="1" dirty="0"/>
              <a:t>If scored, </a:t>
            </a:r>
            <a:r>
              <a:rPr lang="en-US" sz="2400" dirty="0"/>
              <a:t>reviewed &amp; voted on by the entire committee</a:t>
            </a:r>
          </a:p>
          <a:p>
            <a:r>
              <a:rPr lang="en-US" sz="2400" b="1" dirty="0"/>
              <a:t>If unscored</a:t>
            </a:r>
            <a:r>
              <a:rPr lang="en-US" sz="2400" dirty="0"/>
              <a:t>, you get individual reviewer scores &amp; comments.  </a:t>
            </a:r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Peer Review Criteria</a:t>
            </a:r>
          </a:p>
        </p:txBody>
      </p:sp>
    </p:spTree>
    <p:extLst>
      <p:ext uri="{BB962C8B-B14F-4D97-AF65-F5344CB8AC3E}">
        <p14:creationId xmlns:p14="http://schemas.microsoft.com/office/powerpoint/2010/main" val="851295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Scores are published within days</a:t>
            </a:r>
          </a:p>
          <a:p>
            <a:r>
              <a:rPr lang="en-US" dirty="0"/>
              <a:t>Reviewer comments compiled into “summary statements”</a:t>
            </a:r>
          </a:p>
          <a:p>
            <a:r>
              <a:rPr lang="en-US" dirty="0"/>
              <a:t>If scored, paragraph provides the essence of  the group discussion &amp; key issues.  Also get the scores of the primary reviewers.</a:t>
            </a:r>
          </a:p>
          <a:p>
            <a:r>
              <a:rPr lang="en-US" dirty="0"/>
              <a:t>If unscored, you get the primary reviewers scores &amp; comments (usually 3 reviews)</a:t>
            </a:r>
          </a:p>
          <a:p>
            <a:r>
              <a:rPr lang="en-US" dirty="0"/>
              <a:t>And then?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What next?</a:t>
            </a:r>
          </a:p>
        </p:txBody>
      </p:sp>
    </p:spTree>
    <p:extLst>
      <p:ext uri="{BB962C8B-B14F-4D97-AF65-F5344CB8AC3E}">
        <p14:creationId xmlns:p14="http://schemas.microsoft.com/office/powerpoint/2010/main" val="12059467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Has the IC published their payline?</a:t>
            </a:r>
          </a:p>
          <a:p>
            <a:r>
              <a:rPr lang="en-US" dirty="0"/>
              <a:t>If well within the payline, great news!</a:t>
            </a:r>
          </a:p>
          <a:p>
            <a:r>
              <a:rPr lang="en-US" dirty="0"/>
              <a:t>If just below the payline, good news….</a:t>
            </a:r>
          </a:p>
          <a:p>
            <a:r>
              <a:rPr lang="en-US" dirty="0"/>
              <a:t>If just above the payline, revise but hope for end of year funding….</a:t>
            </a:r>
          </a:p>
          <a:p>
            <a:r>
              <a:rPr lang="en-US" dirty="0"/>
              <a:t>If well above the payline or unscored, revise and resubmit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And then?</a:t>
            </a:r>
          </a:p>
        </p:txBody>
      </p:sp>
    </p:spTree>
    <p:extLst>
      <p:ext uri="{BB962C8B-B14F-4D97-AF65-F5344CB8AC3E}">
        <p14:creationId xmlns:p14="http://schemas.microsoft.com/office/powerpoint/2010/main" val="42271044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Federal fiscal year: October 1 to September 30</a:t>
            </a:r>
          </a:p>
          <a:p>
            <a:r>
              <a:rPr lang="en-US" sz="2800" dirty="0"/>
              <a:t>New budgets and paylines each fiscal year</a:t>
            </a:r>
          </a:p>
          <a:p>
            <a:r>
              <a:rPr lang="en-US" sz="2800" dirty="0"/>
              <a:t>Delay at the start of the fiscal year if the fiscal budget is delayed</a:t>
            </a:r>
          </a:p>
          <a:p>
            <a:r>
              <a:rPr lang="en-US" sz="2800" dirty="0"/>
              <a:t>Then subsequent decisions regarding funding within the department</a:t>
            </a:r>
          </a:p>
          <a:p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Fiscal year impediments that slow down funding…</a:t>
            </a:r>
          </a:p>
        </p:txBody>
      </p:sp>
    </p:spTree>
    <p:extLst>
      <p:ext uri="{BB962C8B-B14F-4D97-AF65-F5344CB8AC3E}">
        <p14:creationId xmlns:p14="http://schemas.microsoft.com/office/powerpoint/2010/main" val="17947971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Wait for the summary statements to see the critiques</a:t>
            </a:r>
          </a:p>
          <a:p>
            <a:r>
              <a:rPr lang="en-US" dirty="0"/>
              <a:t>Read the critique, &amp; deep breath…..</a:t>
            </a:r>
          </a:p>
          <a:p>
            <a:r>
              <a:rPr lang="en-US" dirty="0"/>
              <a:t>Review summary statements, you, your mentors &amp; with IC program directors</a:t>
            </a:r>
          </a:p>
          <a:p>
            <a:r>
              <a:rPr lang="en-US" dirty="0"/>
              <a:t>Make an appt &amp; discuss the issues..</a:t>
            </a:r>
          </a:p>
          <a:p>
            <a:r>
              <a:rPr lang="en-US" dirty="0"/>
              <a:t>Can the criticisms be addressed &amp; fixed, or are there fatal errors?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Revise &amp; resubmit?</a:t>
            </a:r>
          </a:p>
        </p:txBody>
      </p:sp>
    </p:spTree>
    <p:extLst>
      <p:ext uri="{BB962C8B-B14F-4D97-AF65-F5344CB8AC3E}">
        <p14:creationId xmlns:p14="http://schemas.microsoft.com/office/powerpoint/2010/main" val="39196485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Two levels of review required to fund any grant</a:t>
            </a:r>
          </a:p>
          <a:p>
            <a:r>
              <a:rPr lang="en-US" dirty="0"/>
              <a:t>First is the scientific review group</a:t>
            </a:r>
          </a:p>
          <a:p>
            <a:r>
              <a:rPr lang="en-US" dirty="0"/>
              <a:t>Second is the IC National Advisory Council</a:t>
            </a:r>
          </a:p>
          <a:p>
            <a:r>
              <a:rPr lang="en-US" dirty="0"/>
              <a:t>Council meets 3 months following review</a:t>
            </a:r>
          </a:p>
          <a:p>
            <a:r>
              <a:rPr lang="en-US" dirty="0"/>
              <a:t>Before funding Grant Management Official (GMO) will contact you for revised budget &amp; other support</a:t>
            </a:r>
          </a:p>
          <a:p>
            <a:r>
              <a:rPr lang="en-US" dirty="0"/>
              <a:t>GMO is assigned to your grant &amp; responsible for administrative &amp; budgetary issues</a:t>
            </a:r>
          </a:p>
          <a:p>
            <a:r>
              <a:rPr lang="en-US" dirty="0"/>
              <a:t>All official documents to NIH must be signed off &amp; sent by the University Grants/Contracts office to your GMO &amp; cc your program officer.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Next steps after a great score….</a:t>
            </a:r>
          </a:p>
        </p:txBody>
      </p:sp>
    </p:spTree>
    <p:extLst>
      <p:ext uri="{BB962C8B-B14F-4D97-AF65-F5344CB8AC3E}">
        <p14:creationId xmlns:p14="http://schemas.microsoft.com/office/powerpoint/2010/main" val="40548394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/>
                <a:cs typeface="ＭＳ Ｐゴシック"/>
              </a:rPr>
              <a:t>National Institutes of Health</a:t>
            </a: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482599" y="6384925"/>
            <a:ext cx="584200" cy="374650"/>
          </a:xfrm>
        </p:spPr>
        <p:txBody>
          <a:bodyPr/>
          <a:lstStyle/>
          <a:p>
            <a:pPr>
              <a:defRPr/>
            </a:pPr>
            <a:fld id="{49C0EE74-1F2C-4D2D-91EC-B282DFC749DA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582613" y="3152775"/>
            <a:ext cx="1336675" cy="806450"/>
          </a:xfrm>
          <a:prstGeom prst="rect">
            <a:avLst/>
          </a:prstGeom>
          <a:solidFill>
            <a:srgbClr val="3366CC"/>
          </a:solidFill>
          <a:ln w="28575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</a:pPr>
            <a:r>
              <a:rPr lang="en-US" sz="1400" dirty="0">
                <a:solidFill>
                  <a:schemeClr val="bg1"/>
                </a:solidFill>
              </a:rPr>
              <a:t>Administration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400" dirty="0">
                <a:solidFill>
                  <a:schemeClr val="bg1"/>
                </a:solidFill>
              </a:rPr>
              <a:t> for Children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400" dirty="0">
                <a:solidFill>
                  <a:schemeClr val="bg1"/>
                </a:solidFill>
              </a:rPr>
              <a:t>and Families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335213" y="3152775"/>
            <a:ext cx="1338262" cy="806450"/>
          </a:xfrm>
          <a:prstGeom prst="rect">
            <a:avLst/>
          </a:prstGeom>
          <a:solidFill>
            <a:srgbClr val="3366CC"/>
          </a:solidFill>
          <a:ln w="28575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</a:pPr>
            <a:r>
              <a:rPr lang="en-US" sz="1400" dirty="0">
                <a:solidFill>
                  <a:schemeClr val="bg1"/>
                </a:solidFill>
              </a:rPr>
              <a:t>Administration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400" dirty="0">
                <a:solidFill>
                  <a:schemeClr val="bg1"/>
                </a:solidFill>
              </a:rPr>
              <a:t>on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400" dirty="0">
                <a:solidFill>
                  <a:schemeClr val="bg1"/>
                </a:solidFill>
              </a:rPr>
              <a:t>Aging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5772150" y="3152775"/>
            <a:ext cx="1338263" cy="806450"/>
          </a:xfrm>
          <a:prstGeom prst="rect">
            <a:avLst/>
          </a:prstGeom>
          <a:solidFill>
            <a:srgbClr val="3366CC"/>
          </a:solidFill>
          <a:ln w="28575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</a:pPr>
            <a:r>
              <a:rPr lang="en-US" sz="1400" dirty="0">
                <a:solidFill>
                  <a:schemeClr val="bg1"/>
                </a:solidFill>
              </a:rPr>
              <a:t>Agency for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400" dirty="0">
                <a:solidFill>
                  <a:schemeClr val="bg1"/>
                </a:solidFill>
              </a:rPr>
              <a:t>Healthcare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400" dirty="0">
                <a:solidFill>
                  <a:schemeClr val="bg1"/>
                </a:solidFill>
              </a:rPr>
              <a:t>Research and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400" dirty="0">
                <a:solidFill>
                  <a:schemeClr val="bg1"/>
                </a:solidFill>
              </a:rPr>
              <a:t>Quality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582613" y="4173538"/>
            <a:ext cx="1336675" cy="806450"/>
          </a:xfrm>
          <a:prstGeom prst="rect">
            <a:avLst/>
          </a:prstGeom>
          <a:solidFill>
            <a:srgbClr val="3366CC"/>
          </a:solidFill>
          <a:ln w="28575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</a:pPr>
            <a:r>
              <a:rPr lang="en-US" sz="1300" dirty="0">
                <a:solidFill>
                  <a:schemeClr val="bg1"/>
                </a:solidFill>
              </a:rPr>
              <a:t>Agency for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300" dirty="0">
                <a:solidFill>
                  <a:schemeClr val="bg1"/>
                </a:solidFill>
              </a:rPr>
              <a:t>Toxic Substances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300" dirty="0">
                <a:solidFill>
                  <a:schemeClr val="bg1"/>
                </a:solidFill>
              </a:rPr>
              <a:t>and Disease 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300" dirty="0">
                <a:solidFill>
                  <a:schemeClr val="bg1"/>
                </a:solidFill>
              </a:rPr>
              <a:t>Registry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2335213" y="4173538"/>
            <a:ext cx="1338262" cy="806450"/>
          </a:xfrm>
          <a:prstGeom prst="rect">
            <a:avLst/>
          </a:prstGeom>
          <a:solidFill>
            <a:srgbClr val="3366CC"/>
          </a:solidFill>
          <a:ln w="28575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</a:pPr>
            <a:r>
              <a:rPr lang="en-US" sz="1400" dirty="0">
                <a:solidFill>
                  <a:schemeClr val="bg1"/>
                </a:solidFill>
              </a:rPr>
              <a:t>Centers for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400" dirty="0">
                <a:solidFill>
                  <a:schemeClr val="bg1"/>
                </a:solidFill>
              </a:rPr>
              <a:t>Disease Control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400" dirty="0">
                <a:solidFill>
                  <a:schemeClr val="bg1"/>
                </a:solidFill>
              </a:rPr>
              <a:t>and Prevention</a:t>
            </a: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4068763" y="4173538"/>
            <a:ext cx="1338262" cy="806450"/>
          </a:xfrm>
          <a:prstGeom prst="rect">
            <a:avLst/>
          </a:prstGeom>
          <a:solidFill>
            <a:srgbClr val="3366CC"/>
          </a:solidFill>
          <a:ln w="28575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</a:pPr>
            <a:r>
              <a:rPr lang="en-US" sz="1400" dirty="0">
                <a:solidFill>
                  <a:schemeClr val="bg1"/>
                </a:solidFill>
              </a:rPr>
              <a:t>Centers for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400" dirty="0">
                <a:solidFill>
                  <a:schemeClr val="bg1"/>
                </a:solidFill>
              </a:rPr>
              <a:t>Medicare &amp;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400" dirty="0">
                <a:solidFill>
                  <a:schemeClr val="bg1"/>
                </a:solidFill>
              </a:rPr>
              <a:t>Medicaid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400" dirty="0">
                <a:solidFill>
                  <a:schemeClr val="bg1"/>
                </a:solidFill>
              </a:rPr>
              <a:t>Services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956175" y="5211763"/>
            <a:ext cx="1338263" cy="806450"/>
          </a:xfrm>
          <a:prstGeom prst="rect">
            <a:avLst/>
          </a:prstGeom>
          <a:solidFill>
            <a:srgbClr val="3366CC"/>
          </a:solidFill>
          <a:ln w="28575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en-US" sz="1250" dirty="0">
                <a:solidFill>
                  <a:schemeClr val="bg1"/>
                </a:solidFill>
              </a:rPr>
              <a:t>Substance Abuse</a:t>
            </a:r>
          </a:p>
          <a:p>
            <a:pPr algn="ctr" eaLnBrk="0" hangingPunct="0">
              <a:lnSpc>
                <a:spcPct val="90000"/>
              </a:lnSpc>
              <a:defRPr/>
            </a:pPr>
            <a:r>
              <a:rPr lang="en-US" sz="1250" dirty="0">
                <a:solidFill>
                  <a:schemeClr val="bg1"/>
                </a:solidFill>
              </a:rPr>
              <a:t>and Mental Health</a:t>
            </a:r>
          </a:p>
          <a:p>
            <a:pPr algn="ctr" eaLnBrk="0" hangingPunct="0">
              <a:lnSpc>
                <a:spcPct val="90000"/>
              </a:lnSpc>
              <a:defRPr/>
            </a:pPr>
            <a:r>
              <a:rPr lang="en-US" sz="1250" dirty="0">
                <a:solidFill>
                  <a:schemeClr val="bg1"/>
                </a:solidFill>
              </a:rPr>
              <a:t>Services</a:t>
            </a:r>
          </a:p>
          <a:p>
            <a:pPr algn="ctr" eaLnBrk="0" hangingPunct="0">
              <a:lnSpc>
                <a:spcPct val="90000"/>
              </a:lnSpc>
              <a:defRPr/>
            </a:pPr>
            <a:r>
              <a:rPr lang="en-US" sz="1250" dirty="0">
                <a:solidFill>
                  <a:schemeClr val="bg1"/>
                </a:solidFill>
              </a:rPr>
              <a:t>Administration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5772150" y="4173538"/>
            <a:ext cx="1338263" cy="806450"/>
          </a:xfrm>
          <a:prstGeom prst="rect">
            <a:avLst/>
          </a:prstGeom>
          <a:solidFill>
            <a:srgbClr val="3366CC"/>
          </a:solidFill>
          <a:ln w="28575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</a:pPr>
            <a:r>
              <a:rPr lang="en-US" sz="1400" dirty="0">
                <a:solidFill>
                  <a:schemeClr val="bg1"/>
                </a:solidFill>
              </a:rPr>
              <a:t>Food and Drug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400" dirty="0">
                <a:solidFill>
                  <a:schemeClr val="bg1"/>
                </a:solidFill>
              </a:rPr>
              <a:t>Administration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90663" y="5211763"/>
            <a:ext cx="1336675" cy="806450"/>
          </a:xfrm>
          <a:prstGeom prst="rect">
            <a:avLst/>
          </a:prstGeom>
          <a:solidFill>
            <a:srgbClr val="3366CC"/>
          </a:solidFill>
          <a:ln w="28575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</a:pPr>
            <a:r>
              <a:rPr lang="en-US" sz="1400" dirty="0">
                <a:solidFill>
                  <a:schemeClr val="bg1"/>
                </a:solidFill>
              </a:rPr>
              <a:t>Health 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400" dirty="0">
                <a:solidFill>
                  <a:schemeClr val="bg1"/>
                </a:solidFill>
              </a:rPr>
              <a:t>Resources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400" dirty="0">
                <a:solidFill>
                  <a:schemeClr val="bg1"/>
                </a:solidFill>
              </a:rPr>
              <a:t>and Services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400" dirty="0">
                <a:solidFill>
                  <a:schemeClr val="bg1"/>
                </a:solidFill>
              </a:rPr>
              <a:t>Administration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3213100" y="5211763"/>
            <a:ext cx="1338263" cy="806450"/>
          </a:xfrm>
          <a:prstGeom prst="rect">
            <a:avLst/>
          </a:prstGeom>
          <a:solidFill>
            <a:srgbClr val="3366CC"/>
          </a:solidFill>
          <a:ln w="28575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</a:pPr>
            <a:r>
              <a:rPr lang="en-US" sz="1400" dirty="0">
                <a:solidFill>
                  <a:schemeClr val="bg1"/>
                </a:solidFill>
              </a:rPr>
              <a:t>Indian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400" dirty="0">
                <a:solidFill>
                  <a:schemeClr val="bg1"/>
                </a:solidFill>
              </a:rPr>
              <a:t>Health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400" dirty="0">
                <a:solidFill>
                  <a:schemeClr val="bg1"/>
                </a:solidFill>
              </a:rPr>
              <a:t>Service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2887663" y="2363788"/>
            <a:ext cx="2147887" cy="547687"/>
          </a:xfrm>
          <a:prstGeom prst="rect">
            <a:avLst/>
          </a:prstGeom>
          <a:solidFill>
            <a:srgbClr val="3366CC"/>
          </a:solidFill>
          <a:ln w="28575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Office of the Secretary 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DHHS</a:t>
            </a:r>
          </a:p>
        </p:txBody>
      </p:sp>
      <p:sp>
        <p:nvSpPr>
          <p:cNvPr id="16" name="Rectangle 17"/>
          <p:cNvSpPr>
            <a:spLocks noChangeArrowheads="1"/>
          </p:cNvSpPr>
          <p:nvPr/>
        </p:nvSpPr>
        <p:spPr bwMode="auto">
          <a:xfrm>
            <a:off x="4068763" y="3152775"/>
            <a:ext cx="1338262" cy="806450"/>
          </a:xfrm>
          <a:prstGeom prst="rect">
            <a:avLst/>
          </a:prstGeom>
          <a:solidFill>
            <a:srgbClr val="FFFF00"/>
          </a:solidFill>
          <a:ln w="2857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400" b="1" dirty="0">
                <a:solidFill>
                  <a:srgbClr val="CC0000"/>
                </a:solidFill>
              </a:rPr>
              <a:t>National </a:t>
            </a:r>
          </a:p>
          <a:p>
            <a:pPr algn="ctr" eaLnBrk="0" hangingPunct="0"/>
            <a:r>
              <a:rPr lang="en-US" sz="1400" b="1" dirty="0">
                <a:solidFill>
                  <a:srgbClr val="CC0000"/>
                </a:solidFill>
              </a:rPr>
              <a:t>Institutes</a:t>
            </a:r>
          </a:p>
          <a:p>
            <a:pPr algn="ctr" eaLnBrk="0" hangingPunct="0"/>
            <a:r>
              <a:rPr lang="en-US" sz="1400" b="1" dirty="0">
                <a:solidFill>
                  <a:srgbClr val="CC0000"/>
                </a:solidFill>
              </a:rPr>
              <a:t>of Health</a:t>
            </a:r>
          </a:p>
        </p:txBody>
      </p:sp>
      <p:sp>
        <p:nvSpPr>
          <p:cNvPr id="17" name="Rectangle 15"/>
          <p:cNvSpPr>
            <a:spLocks noChangeArrowheads="1"/>
          </p:cNvSpPr>
          <p:nvPr/>
        </p:nvSpPr>
        <p:spPr bwMode="auto">
          <a:xfrm>
            <a:off x="514350" y="1281113"/>
            <a:ext cx="61214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/>
              <a:t>The NIH is part of the U.S. Department of Health and Human Services (HHS).</a:t>
            </a:r>
          </a:p>
        </p:txBody>
      </p:sp>
      <p:pic>
        <p:nvPicPr>
          <p:cNvPr id="18" name="Picture 17"/>
          <p:cNvPicPr>
            <a:picLocks noChangeAspect="1" noChangeArrowheads="1"/>
          </p:cNvPicPr>
          <p:nvPr/>
        </p:nvPicPr>
        <p:blipFill>
          <a:blip r:embed="rId2"/>
          <a:srcRect l="3851" t="14726" r="5521" b="8527"/>
          <a:stretch>
            <a:fillRect/>
          </a:stretch>
        </p:blipFill>
        <p:spPr bwMode="auto">
          <a:xfrm>
            <a:off x="6802438" y="1222375"/>
            <a:ext cx="1714500" cy="17256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4-6 weeks post Council, NOGA released</a:t>
            </a:r>
          </a:p>
          <a:p>
            <a:r>
              <a:rPr lang="en-US" dirty="0"/>
              <a:t>Please read the NOGA.. Provides requirements for the award</a:t>
            </a:r>
          </a:p>
          <a:p>
            <a:r>
              <a:rPr lang="en-US" dirty="0"/>
              <a:t>Your grant annual reports (RPPR) due 4 months before the grant anniversary</a:t>
            </a:r>
          </a:p>
          <a:p>
            <a:r>
              <a:rPr lang="en-US" dirty="0"/>
              <a:t>Your report grant progress, findings, publications, update budget, staff, any other important findings</a:t>
            </a:r>
          </a:p>
          <a:p>
            <a:r>
              <a:rPr lang="en-US" dirty="0"/>
              <a:t>Reviewed by Program Director &amp; OGM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Notice of Grant Award (NOGA):</a:t>
            </a:r>
          </a:p>
        </p:txBody>
      </p:sp>
    </p:spTree>
    <p:extLst>
      <p:ext uri="{BB962C8B-B14F-4D97-AF65-F5344CB8AC3E}">
        <p14:creationId xmlns:p14="http://schemas.microsoft.com/office/powerpoint/2010/main" val="42663553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You are on your way….</a:t>
            </a:r>
          </a:p>
          <a:p>
            <a:r>
              <a:rPr lang="en-US" dirty="0"/>
              <a:t>Maintain timelines for your work</a:t>
            </a:r>
          </a:p>
          <a:p>
            <a:r>
              <a:rPr lang="en-US" dirty="0"/>
              <a:t>Set goals for papers, pubs, &amp; subsequent grants</a:t>
            </a:r>
          </a:p>
          <a:p>
            <a:r>
              <a:rPr lang="en-US" dirty="0"/>
              <a:t>Keep on track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Once funded:</a:t>
            </a:r>
          </a:p>
        </p:txBody>
      </p:sp>
    </p:spTree>
    <p:extLst>
      <p:ext uri="{BB962C8B-B14F-4D97-AF65-F5344CB8AC3E}">
        <p14:creationId xmlns:p14="http://schemas.microsoft.com/office/powerpoint/2010/main" val="12737604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 reminder that you are restricted to the work that was approved by the study section, &amp; any changes require consultation &amp; frequently written approval</a:t>
            </a:r>
          </a:p>
          <a:p>
            <a:r>
              <a:rPr lang="en-US" dirty="0"/>
              <a:t>“Change in scope of work”</a:t>
            </a:r>
          </a:p>
          <a:p>
            <a:r>
              <a:rPr lang="en-US" dirty="0"/>
              <a:t>A reminder to attribute grant support on any papers, abstracts, presentations….  And provide your grant number &amp; funding institute</a:t>
            </a:r>
          </a:p>
          <a:p>
            <a:r>
              <a:rPr lang="en-US"/>
              <a:t>We can’t </a:t>
            </a:r>
            <a:r>
              <a:rPr lang="en-US" dirty="0"/>
              <a:t>tie your work to our funding without it.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Be Aware</a:t>
            </a:r>
          </a:p>
        </p:txBody>
      </p:sp>
    </p:spTree>
    <p:extLst>
      <p:ext uri="{BB962C8B-B14F-4D97-AF65-F5344CB8AC3E}">
        <p14:creationId xmlns:p14="http://schemas.microsoft.com/office/powerpoint/2010/main" val="18160208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r>
              <a:rPr lang="en-US" sz="4000" dirty="0"/>
              <a:t>301.435.0535</a:t>
            </a:r>
          </a:p>
          <a:p>
            <a:pPr marL="0" indent="0" algn="ctr">
              <a:buNone/>
            </a:pPr>
            <a:r>
              <a:rPr lang="en-US" dirty="0"/>
              <a:t>Li-Shin Huang, PhD</a:t>
            </a:r>
          </a:p>
          <a:p>
            <a:pPr marL="0" indent="0" algn="ctr">
              <a:buNone/>
            </a:pPr>
            <a:r>
              <a:rPr lang="en-US" dirty="0"/>
              <a:t>Wayne Wang, PhD</a:t>
            </a:r>
          </a:p>
          <a:p>
            <a:pPr marL="0" indent="0" algn="ctr">
              <a:buNone/>
            </a:pPr>
            <a:r>
              <a:rPr lang="en-US" dirty="0"/>
              <a:t>Tawanna Meadows, BS</a:t>
            </a:r>
          </a:p>
          <a:p>
            <a:pPr marL="0" indent="0" algn="ctr">
              <a:buNone/>
            </a:pPr>
            <a:r>
              <a:rPr lang="en-US" dirty="0"/>
              <a:t>Jane Scott, ScD, MSN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1705" y="94586"/>
            <a:ext cx="8294687" cy="846137"/>
          </a:xfrm>
        </p:spPr>
        <p:txBody>
          <a:bodyPr/>
          <a:lstStyle/>
          <a:p>
            <a:r>
              <a:rPr lang="en-US" sz="2800" dirty="0"/>
              <a:t>Office of Research Training &amp; Career Development, Cardiovascular Division, NHLBI</a:t>
            </a:r>
          </a:p>
        </p:txBody>
      </p:sp>
    </p:spTree>
    <p:extLst>
      <p:ext uri="{BB962C8B-B14F-4D97-AF65-F5344CB8AC3E}">
        <p14:creationId xmlns:p14="http://schemas.microsoft.com/office/powerpoint/2010/main" val="161805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/>
                <a:cs typeface="Arial" pitchFamily="34" charset="0"/>
              </a:rPr>
              <a:t>National Institutes of Health</a:t>
            </a: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482599" y="6384925"/>
            <a:ext cx="584200" cy="374650"/>
          </a:xfrm>
        </p:spPr>
        <p:txBody>
          <a:bodyPr/>
          <a:lstStyle/>
          <a:p>
            <a:pPr>
              <a:defRPr/>
            </a:pPr>
            <a:fld id="{49C0EE74-1F2C-4D2D-91EC-B282DFC749DA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4161772" y="1538288"/>
            <a:ext cx="4546600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400" b="1" dirty="0">
                <a:ea typeface="ＭＳ Ｐゴシック"/>
                <a:cs typeface="Arial" pitchFamily="34" charset="0"/>
              </a:rPr>
              <a:t>The Nation’s Medical Research Agency</a:t>
            </a:r>
          </a:p>
          <a:p>
            <a:endParaRPr lang="en-US" altLang="ja-JP" sz="2400" dirty="0">
              <a:ea typeface="ＭＳ Ｐゴシック"/>
              <a:cs typeface="Arial" pitchFamily="34" charset="0"/>
            </a:endParaRPr>
          </a:p>
          <a:p>
            <a:r>
              <a:rPr lang="en-US" altLang="ja-JP" sz="2400" dirty="0">
                <a:ea typeface="ＭＳ Ｐゴシック"/>
                <a:cs typeface="Arial" pitchFamily="34" charset="0"/>
              </a:rPr>
              <a:t>Science in pursuit of </a:t>
            </a:r>
            <a:r>
              <a:rPr lang="en-US" altLang="ja-JP" sz="2400" dirty="0">
                <a:solidFill>
                  <a:srgbClr val="0000CC"/>
                </a:solidFill>
                <a:ea typeface="ＭＳ Ｐゴシック"/>
                <a:cs typeface="Arial" pitchFamily="34" charset="0"/>
              </a:rPr>
              <a:t>fundamental knowledge </a:t>
            </a:r>
            <a:r>
              <a:rPr lang="en-US" altLang="ja-JP" sz="2400" dirty="0">
                <a:ea typeface="ＭＳ Ｐゴシック"/>
                <a:cs typeface="Arial" pitchFamily="34" charset="0"/>
              </a:rPr>
              <a:t>about the nature and behavior of living systems and the </a:t>
            </a:r>
            <a:r>
              <a:rPr lang="en-US" altLang="ja-JP" sz="2400" dirty="0">
                <a:solidFill>
                  <a:srgbClr val="0000CC"/>
                </a:solidFill>
                <a:ea typeface="ＭＳ Ｐゴシック"/>
                <a:cs typeface="Arial" pitchFamily="34" charset="0"/>
              </a:rPr>
              <a:t>application of that knowledge</a:t>
            </a:r>
            <a:r>
              <a:rPr lang="en-US" altLang="ja-JP" sz="2400" dirty="0">
                <a:solidFill>
                  <a:srgbClr val="FF0000"/>
                </a:solidFill>
                <a:ea typeface="ＭＳ Ｐゴシック"/>
                <a:cs typeface="Arial" pitchFamily="34" charset="0"/>
              </a:rPr>
              <a:t> </a:t>
            </a:r>
            <a:r>
              <a:rPr lang="en-US" altLang="ja-JP" sz="2400" dirty="0">
                <a:ea typeface="ＭＳ Ｐゴシック"/>
                <a:cs typeface="Arial" pitchFamily="34" charset="0"/>
              </a:rPr>
              <a:t>to extend healthy life and reduce the burdens of illness and disability.</a:t>
            </a:r>
            <a:endParaRPr lang="en-US" sz="2400" dirty="0">
              <a:ea typeface="ＭＳ Ｐゴシック"/>
              <a:cs typeface="Arial" pitchFamily="34" charset="0"/>
            </a:endParaRPr>
          </a:p>
        </p:txBody>
      </p:sp>
      <p:pic>
        <p:nvPicPr>
          <p:cNvPr id="6" name="Picture 6" descr="patient NIH"/>
          <p:cNvPicPr>
            <a:picLocks noChangeAspect="1" noChangeArrowheads="1"/>
          </p:cNvPicPr>
          <p:nvPr/>
        </p:nvPicPr>
        <p:blipFill>
          <a:blip r:embed="rId3"/>
          <a:srcRect l="3464" t="5084" r="2771" b="6102"/>
          <a:stretch>
            <a:fillRect/>
          </a:stretch>
        </p:blipFill>
        <p:spPr bwMode="auto">
          <a:xfrm>
            <a:off x="634347" y="3746500"/>
            <a:ext cx="2870200" cy="18494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8" descr="Kelley_3861_LR"/>
          <p:cNvPicPr>
            <a:picLocks noChangeAspect="1" noChangeArrowheads="1"/>
          </p:cNvPicPr>
          <p:nvPr/>
        </p:nvPicPr>
        <p:blipFill>
          <a:blip r:embed="rId4">
            <a:lum bright="10000"/>
          </a:blip>
          <a:srcRect/>
          <a:stretch>
            <a:fillRect/>
          </a:stretch>
        </p:blipFill>
        <p:spPr bwMode="auto">
          <a:xfrm>
            <a:off x="648634" y="1524000"/>
            <a:ext cx="2871788" cy="1908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69792" y="2263395"/>
            <a:ext cx="5107560" cy="3793434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>
                <a:solidFill>
                  <a:srgbClr val="0000CC"/>
                </a:solidFill>
                <a:cs typeface="Arial" pitchFamily="34" charset="0"/>
              </a:rPr>
              <a:t>Basic research </a:t>
            </a:r>
            <a:r>
              <a:rPr lang="en-US" sz="2400" dirty="0">
                <a:cs typeface="Arial" pitchFamily="34" charset="0"/>
              </a:rPr>
              <a:t>improves our understanding of biological systems and behavior.</a:t>
            </a:r>
            <a:br>
              <a:rPr lang="en-US" sz="2400" dirty="0">
                <a:cs typeface="Arial" pitchFamily="34" charset="0"/>
              </a:rPr>
            </a:br>
            <a:endParaRPr lang="en-US" sz="2400" dirty="0">
              <a:cs typeface="Arial" pitchFamily="34" charset="0"/>
            </a:endParaRPr>
          </a:p>
          <a:p>
            <a:r>
              <a:rPr lang="en-US" sz="2400" dirty="0">
                <a:solidFill>
                  <a:srgbClr val="0000CC"/>
                </a:solidFill>
                <a:cs typeface="Arial" pitchFamily="34" charset="0"/>
              </a:rPr>
              <a:t>Clinical research </a:t>
            </a:r>
            <a:r>
              <a:rPr lang="en-US" sz="2400" dirty="0">
                <a:cs typeface="Arial" pitchFamily="34" charset="0"/>
              </a:rPr>
              <a:t>evaluates the </a:t>
            </a:r>
            <a:r>
              <a:rPr lang="en-US" sz="2400" dirty="0">
                <a:solidFill>
                  <a:srgbClr val="0000CC"/>
                </a:solidFill>
                <a:cs typeface="Arial" pitchFamily="34" charset="0"/>
              </a:rPr>
              <a:t>safety and effects </a:t>
            </a:r>
            <a:r>
              <a:rPr lang="en-US" sz="2400" dirty="0">
                <a:cs typeface="Arial" pitchFamily="34" charset="0"/>
              </a:rPr>
              <a:t>of treatment and prevention approaches through clinical trials and comparative effectiveness studies.</a:t>
            </a:r>
            <a:br>
              <a:rPr lang="en-US" sz="2400" dirty="0">
                <a:cs typeface="Arial" pitchFamily="34" charset="0"/>
              </a:rPr>
            </a:br>
            <a:endParaRPr lang="en-US" sz="2400" dirty="0">
              <a:cs typeface="Arial" pitchFamily="34" charset="0"/>
            </a:endParaRPr>
          </a:p>
          <a:p>
            <a:r>
              <a:rPr lang="en-US" sz="2400" dirty="0">
                <a:cs typeface="Arial" pitchFamily="34" charset="0"/>
              </a:rPr>
              <a:t>Research leads to new methods for disease </a:t>
            </a:r>
            <a:r>
              <a:rPr lang="en-US" sz="2400" dirty="0">
                <a:solidFill>
                  <a:srgbClr val="0000CC"/>
                </a:solidFill>
                <a:cs typeface="Arial" pitchFamily="34" charset="0"/>
              </a:rPr>
              <a:t>treatment, management, and prevention</a:t>
            </a:r>
            <a:r>
              <a:rPr lang="en-US" sz="2400" dirty="0">
                <a:cs typeface="Arial" pitchFamily="34" charset="0"/>
              </a:rPr>
              <a:t>.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rial" pitchFamily="34" charset="0"/>
              </a:rPr>
              <a:t>What is Biomedical Research? </a:t>
            </a: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482599" y="6384925"/>
            <a:ext cx="584200" cy="374650"/>
          </a:xfrm>
        </p:spPr>
        <p:txBody>
          <a:bodyPr/>
          <a:lstStyle/>
          <a:p>
            <a:pPr>
              <a:defRPr/>
            </a:pPr>
            <a:fld id="{49C0EE74-1F2C-4D2D-91EC-B282DFC749DA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14338" y="1263650"/>
            <a:ext cx="8256587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ts val="3100"/>
              </a:lnSpc>
              <a:spcBef>
                <a:spcPts val="1325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Biomedical research advances knowledge in biology and medicine and related fields. </a:t>
            </a:r>
          </a:p>
        </p:txBody>
      </p:sp>
      <p:pic>
        <p:nvPicPr>
          <p:cNvPr id="6" name="Picture 8" descr="H:\PowerPoint history\source files\hi_NIDA158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4675" y="2322513"/>
            <a:ext cx="2393950" cy="3287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94816" y="2323345"/>
            <a:ext cx="7382256" cy="3480047"/>
          </a:xfrm>
        </p:spPr>
        <p:txBody>
          <a:bodyPr>
            <a:normAutofit lnSpcReduction="10000"/>
          </a:bodyPr>
          <a:lstStyle/>
          <a:p>
            <a:r>
              <a:rPr lang="en-US" sz="2400" dirty="0">
                <a:solidFill>
                  <a:srgbClr val="0000CC"/>
                </a:solidFill>
                <a:latin typeface="Arial" charset="0"/>
              </a:rPr>
              <a:t>Conducts research </a:t>
            </a:r>
            <a:r>
              <a:rPr lang="en-US" sz="2400" dirty="0">
                <a:latin typeface="Arial" charset="0"/>
              </a:rPr>
              <a:t>in its own laboratories</a:t>
            </a:r>
          </a:p>
          <a:p>
            <a:r>
              <a:rPr lang="en-US" sz="2400" dirty="0">
                <a:solidFill>
                  <a:srgbClr val="0000CC"/>
                </a:solidFill>
                <a:latin typeface="Arial" charset="0"/>
              </a:rPr>
              <a:t>Supports research </a:t>
            </a:r>
            <a:r>
              <a:rPr lang="en-US" sz="2400" dirty="0">
                <a:latin typeface="Arial" charset="0"/>
              </a:rPr>
              <a:t>of non-federal scientists in universities, medical schools, hospitals, and research institutions throughout the United States and overseas</a:t>
            </a:r>
          </a:p>
          <a:p>
            <a:r>
              <a:rPr lang="en-US" sz="2400" dirty="0">
                <a:solidFill>
                  <a:srgbClr val="0000CC"/>
                </a:solidFill>
                <a:latin typeface="Arial" charset="0"/>
              </a:rPr>
              <a:t>Translates</a:t>
            </a:r>
            <a:r>
              <a:rPr lang="en-US" sz="2400" dirty="0">
                <a:solidFill>
                  <a:srgbClr val="F20000"/>
                </a:solidFill>
                <a:latin typeface="Arial" charset="0"/>
              </a:rPr>
              <a:t> </a:t>
            </a:r>
            <a:r>
              <a:rPr lang="en-US" sz="2400" dirty="0">
                <a:latin typeface="Arial" charset="0"/>
              </a:rPr>
              <a:t>scientific information into clinical guidelines and community programs</a:t>
            </a:r>
          </a:p>
          <a:p>
            <a:r>
              <a:rPr lang="en-US" sz="2400" dirty="0">
                <a:solidFill>
                  <a:srgbClr val="0000CC"/>
                </a:solidFill>
                <a:latin typeface="Arial" charset="0"/>
              </a:rPr>
              <a:t>Trains </a:t>
            </a:r>
            <a:r>
              <a:rPr lang="en-US" sz="2400" dirty="0">
                <a:latin typeface="Arial" charset="0"/>
              </a:rPr>
              <a:t>research investigators</a:t>
            </a:r>
          </a:p>
          <a:p>
            <a:r>
              <a:rPr lang="en-US" sz="2400" dirty="0">
                <a:solidFill>
                  <a:srgbClr val="0000CC"/>
                </a:solidFill>
                <a:latin typeface="Arial" charset="0"/>
              </a:rPr>
              <a:t>Fosters communication </a:t>
            </a:r>
            <a:r>
              <a:rPr lang="en-US" sz="2400" dirty="0">
                <a:latin typeface="Arial" charset="0"/>
              </a:rPr>
              <a:t>of medical information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/>
                <a:cs typeface="Arial" pitchFamily="34" charset="0"/>
              </a:rPr>
              <a:t>National Institutes of Health</a:t>
            </a: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482599" y="6384925"/>
            <a:ext cx="584200" cy="374650"/>
          </a:xfrm>
        </p:spPr>
        <p:txBody>
          <a:bodyPr/>
          <a:lstStyle/>
          <a:p>
            <a:pPr>
              <a:defRPr/>
            </a:pPr>
            <a:fld id="{49C0EE74-1F2C-4D2D-91EC-B282DFC749DA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499872" y="1354081"/>
            <a:ext cx="8229600" cy="9692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buClr>
                <a:schemeClr val="tx2"/>
              </a:buClr>
              <a:defRPr/>
            </a:pPr>
            <a:r>
              <a:rPr lang="en-US" sz="2400" dirty="0">
                <a:latin typeface="Arial" charset="0"/>
              </a:rPr>
              <a:t>NIH-funded research uncovers new knowledge that leads to better health for everyone:</a:t>
            </a:r>
          </a:p>
          <a:p>
            <a:pPr marL="341313" marR="0" lvl="0" indent="-34131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C0000"/>
              </a:buClr>
              <a:buSzTx/>
              <a:buFont typeface="Wingdings" charset="2"/>
              <a:buChar char="§"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6304" y="144463"/>
            <a:ext cx="8790431" cy="846137"/>
          </a:xfrm>
        </p:spPr>
        <p:txBody>
          <a:bodyPr/>
          <a:lstStyle/>
          <a:p>
            <a:pPr algn="ctr"/>
            <a:r>
              <a:rPr lang="en-US" dirty="0"/>
              <a:t>Most NIH Funds Are Spent Beyond Bethesda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482599" y="6384925"/>
            <a:ext cx="584200" cy="374650"/>
          </a:xfrm>
        </p:spPr>
        <p:txBody>
          <a:bodyPr/>
          <a:lstStyle/>
          <a:p>
            <a:pPr>
              <a:defRPr/>
            </a:pPr>
            <a:fld id="{49C0EE74-1F2C-4D2D-91EC-B282DFC749DA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333375" y="1557338"/>
            <a:ext cx="6302375" cy="3941762"/>
            <a:chOff x="288" y="576"/>
            <a:chExt cx="5168" cy="3476"/>
          </a:xfrm>
        </p:grpSpPr>
        <p:pic>
          <p:nvPicPr>
            <p:cNvPr id="6" name="Picture 7" descr="US Map-Extramural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88" y="576"/>
              <a:ext cx="5168" cy="34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7" name="Picture 8"/>
            <p:cNvPicPr>
              <a:picLocks noChangeAspect="1" noChangeArrowheads="1"/>
            </p:cNvPicPr>
            <p:nvPr/>
          </p:nvPicPr>
          <p:blipFill>
            <a:blip r:embed="rId4"/>
            <a:srcRect l="43118" t="40599" r="43719" b="38255"/>
            <a:stretch>
              <a:fillRect/>
            </a:stretch>
          </p:blipFill>
          <p:spPr bwMode="auto">
            <a:xfrm>
              <a:off x="1006" y="3312"/>
              <a:ext cx="474" cy="692"/>
            </a:xfrm>
            <a:prstGeom prst="rect">
              <a:avLst/>
            </a:prstGeom>
            <a:ln>
              <a:solidFill>
                <a:schemeClr val="bg1"/>
              </a:solidFill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8" name="Picture 9"/>
            <p:cNvPicPr>
              <a:picLocks noChangeAspect="1" noChangeArrowheads="1"/>
            </p:cNvPicPr>
            <p:nvPr/>
          </p:nvPicPr>
          <p:blipFill>
            <a:blip r:embed="rId5"/>
            <a:srcRect l="35620" t="28879" r="48743" b="43640"/>
            <a:stretch>
              <a:fillRect/>
            </a:stretch>
          </p:blipFill>
          <p:spPr bwMode="auto">
            <a:xfrm>
              <a:off x="384" y="3313"/>
              <a:ext cx="490" cy="689"/>
            </a:xfrm>
            <a:prstGeom prst="rect">
              <a:avLst/>
            </a:prstGeom>
            <a:ln>
              <a:solidFill>
                <a:schemeClr val="bg1"/>
              </a:solidFill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6759575" y="1490663"/>
            <a:ext cx="2162175" cy="415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/>
              <a:t>NIH Budget,</a:t>
            </a:r>
          </a:p>
          <a:p>
            <a:pPr algn="ctr"/>
            <a:r>
              <a:rPr lang="en-US" sz="2400" dirty="0"/>
              <a:t>FY 2010: </a:t>
            </a:r>
          </a:p>
          <a:p>
            <a:pPr algn="ctr"/>
            <a:r>
              <a:rPr lang="en-US" sz="2400" dirty="0">
                <a:solidFill>
                  <a:srgbClr val="0000CC"/>
                </a:solidFill>
              </a:rPr>
              <a:t>$30.759 B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At NIH (intramural):</a:t>
            </a:r>
          </a:p>
          <a:p>
            <a:pPr algn="ctr"/>
            <a:r>
              <a:rPr lang="en-US" sz="2400" dirty="0">
                <a:solidFill>
                  <a:srgbClr val="0000CC"/>
                </a:solidFill>
              </a:rPr>
              <a:t>$3.22 (11%)</a:t>
            </a:r>
          </a:p>
          <a:p>
            <a:pPr algn="ctr"/>
            <a:endParaRPr lang="en-US" sz="2400" dirty="0">
              <a:solidFill>
                <a:srgbClr val="000099"/>
              </a:solidFill>
            </a:endParaRPr>
          </a:p>
          <a:p>
            <a:pPr algn="ctr"/>
            <a:r>
              <a:rPr lang="en-US" sz="2400" dirty="0"/>
              <a:t>Outside NIH (extramural):</a:t>
            </a:r>
          </a:p>
          <a:p>
            <a:pPr algn="ctr"/>
            <a:r>
              <a:rPr lang="en-US" sz="2400" dirty="0">
                <a:solidFill>
                  <a:srgbClr val="0000CC"/>
                </a:solidFill>
              </a:rPr>
              <a:t>$26.3 B (89%)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68225" y="144463"/>
            <a:ext cx="8692896" cy="846137"/>
          </a:xfrm>
        </p:spPr>
        <p:txBody>
          <a:bodyPr/>
          <a:lstStyle/>
          <a:p>
            <a:br>
              <a:rPr lang="en-US" dirty="0"/>
            </a:br>
            <a:r>
              <a:rPr lang="en-US" dirty="0"/>
              <a:t>Structure of the NIH: 27 Institutes and Centers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482599" y="6384925"/>
            <a:ext cx="584200" cy="374650"/>
          </a:xfrm>
        </p:spPr>
        <p:txBody>
          <a:bodyPr/>
          <a:lstStyle/>
          <a:p>
            <a:pPr>
              <a:defRPr/>
            </a:pPr>
            <a:fld id="{49C0EE74-1F2C-4D2D-91EC-B282DFC749DA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5" name="Oval 6"/>
          <p:cNvSpPr>
            <a:spLocks noChangeArrowheads="1"/>
          </p:cNvSpPr>
          <p:nvPr/>
        </p:nvSpPr>
        <p:spPr bwMode="auto">
          <a:xfrm>
            <a:off x="1922463" y="2719388"/>
            <a:ext cx="735012" cy="735012"/>
          </a:xfrm>
          <a:prstGeom prst="ellipse">
            <a:avLst/>
          </a:prstGeom>
          <a:gradFill rotWithShape="0">
            <a:gsLst>
              <a:gs pos="0">
                <a:srgbClr val="6B91F3"/>
              </a:gs>
              <a:gs pos="100000">
                <a:schemeClr val="tx1"/>
              </a:gs>
            </a:gsLst>
            <a:path path="rect">
              <a:fillToRect l="100000" b="10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200" b="1" dirty="0" err="1">
                <a:solidFill>
                  <a:schemeClr val="bg1"/>
                </a:solidFill>
              </a:rPr>
              <a:t>NEI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6" name="Oval 7"/>
          <p:cNvSpPr>
            <a:spLocks noChangeArrowheads="1"/>
          </p:cNvSpPr>
          <p:nvPr/>
        </p:nvSpPr>
        <p:spPr bwMode="auto">
          <a:xfrm>
            <a:off x="1601788" y="1881188"/>
            <a:ext cx="735012" cy="735012"/>
          </a:xfrm>
          <a:prstGeom prst="ellipse">
            <a:avLst/>
          </a:prstGeom>
          <a:gradFill rotWithShape="0">
            <a:gsLst>
              <a:gs pos="0">
                <a:srgbClr val="6B91F3"/>
              </a:gs>
              <a:gs pos="100000">
                <a:schemeClr val="tx1"/>
              </a:gs>
            </a:gsLst>
            <a:path path="rect">
              <a:fillToRect l="100000" b="10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200" b="1">
                <a:solidFill>
                  <a:schemeClr val="bg1"/>
                </a:solidFill>
              </a:rPr>
              <a:t>NCI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7" name="Oval 8"/>
          <p:cNvSpPr>
            <a:spLocks noChangeArrowheads="1"/>
          </p:cNvSpPr>
          <p:nvPr/>
        </p:nvSpPr>
        <p:spPr bwMode="auto">
          <a:xfrm>
            <a:off x="4239604" y="3822295"/>
            <a:ext cx="735012" cy="735012"/>
          </a:xfrm>
          <a:prstGeom prst="ellips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1200" b="1">
                <a:solidFill>
                  <a:schemeClr val="bg1"/>
                </a:solidFill>
                <a:latin typeface="Arial" charset="0"/>
              </a:rPr>
              <a:t>NHLBI</a:t>
            </a:r>
            <a:endParaRPr lang="en-US" sz="24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8" name="Oval 9"/>
          <p:cNvSpPr>
            <a:spLocks noChangeArrowheads="1"/>
          </p:cNvSpPr>
          <p:nvPr/>
        </p:nvSpPr>
        <p:spPr bwMode="auto">
          <a:xfrm>
            <a:off x="2609850" y="3176588"/>
            <a:ext cx="733425" cy="735012"/>
          </a:xfrm>
          <a:prstGeom prst="ellipse">
            <a:avLst/>
          </a:prstGeom>
          <a:gradFill rotWithShape="0">
            <a:gsLst>
              <a:gs pos="0">
                <a:srgbClr val="6B91F3"/>
              </a:gs>
              <a:gs pos="100000">
                <a:schemeClr val="tx1"/>
              </a:gs>
            </a:gsLst>
            <a:path path="rect">
              <a:fillToRect l="100000" b="10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200" b="1">
                <a:solidFill>
                  <a:schemeClr val="bg1"/>
                </a:solidFill>
              </a:rPr>
              <a:t>NLM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9" name="Oval 10"/>
          <p:cNvSpPr>
            <a:spLocks noChangeArrowheads="1"/>
          </p:cNvSpPr>
          <p:nvPr/>
        </p:nvSpPr>
        <p:spPr bwMode="auto">
          <a:xfrm>
            <a:off x="6015038" y="3221038"/>
            <a:ext cx="735012" cy="735012"/>
          </a:xfrm>
          <a:prstGeom prst="ellipse">
            <a:avLst/>
          </a:prstGeom>
          <a:gradFill rotWithShape="0">
            <a:gsLst>
              <a:gs pos="0">
                <a:srgbClr val="6B91F3"/>
              </a:gs>
              <a:gs pos="100000">
                <a:schemeClr val="tx1"/>
              </a:gs>
            </a:gsLst>
            <a:path path="rect">
              <a:fillToRect l="100000" b="10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200" b="1">
                <a:solidFill>
                  <a:schemeClr val="bg1"/>
                </a:solidFill>
              </a:rPr>
              <a:t>NINDS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10" name="Oval 11"/>
          <p:cNvSpPr>
            <a:spLocks noChangeArrowheads="1"/>
          </p:cNvSpPr>
          <p:nvPr/>
        </p:nvSpPr>
        <p:spPr bwMode="auto">
          <a:xfrm>
            <a:off x="6713538" y="2663825"/>
            <a:ext cx="733425" cy="735013"/>
          </a:xfrm>
          <a:prstGeom prst="ellipse">
            <a:avLst/>
          </a:prstGeom>
          <a:gradFill rotWithShape="0">
            <a:gsLst>
              <a:gs pos="0">
                <a:srgbClr val="6B91F3"/>
              </a:gs>
              <a:gs pos="100000">
                <a:schemeClr val="tx1"/>
              </a:gs>
            </a:gsLst>
            <a:path path="rect">
              <a:fillToRect l="100000" b="10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200" b="1">
                <a:solidFill>
                  <a:schemeClr val="bg1"/>
                </a:solidFill>
              </a:rPr>
              <a:t>NIMH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11" name="Oval 12"/>
          <p:cNvSpPr>
            <a:spLocks noChangeArrowheads="1"/>
          </p:cNvSpPr>
          <p:nvPr/>
        </p:nvSpPr>
        <p:spPr bwMode="auto">
          <a:xfrm>
            <a:off x="7089775" y="1881188"/>
            <a:ext cx="735013" cy="735012"/>
          </a:xfrm>
          <a:prstGeom prst="ellipse">
            <a:avLst/>
          </a:prstGeom>
          <a:gradFill rotWithShape="0">
            <a:gsLst>
              <a:gs pos="0">
                <a:srgbClr val="6B91F3"/>
              </a:gs>
              <a:gs pos="100000">
                <a:schemeClr val="tx1"/>
              </a:gs>
            </a:gsLst>
            <a:path path="rect">
              <a:fillToRect l="100000" b="10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200" b="1">
                <a:solidFill>
                  <a:schemeClr val="bg1"/>
                </a:solidFill>
              </a:rPr>
              <a:t>NIAMS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12" name="Oval 13"/>
          <p:cNvSpPr>
            <a:spLocks noChangeArrowheads="1"/>
          </p:cNvSpPr>
          <p:nvPr/>
        </p:nvSpPr>
        <p:spPr bwMode="auto">
          <a:xfrm>
            <a:off x="7839075" y="1274763"/>
            <a:ext cx="735013" cy="735012"/>
          </a:xfrm>
          <a:prstGeom prst="ellipse">
            <a:avLst/>
          </a:prstGeom>
          <a:gradFill rotWithShape="0">
            <a:gsLst>
              <a:gs pos="0">
                <a:srgbClr val="6B91F3"/>
              </a:gs>
              <a:gs pos="100000">
                <a:schemeClr val="tx1"/>
              </a:gs>
            </a:gsLst>
            <a:path path="rect">
              <a:fillToRect l="100000" b="10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200" b="1">
                <a:solidFill>
                  <a:schemeClr val="bg1"/>
                </a:solidFill>
              </a:rPr>
              <a:t>NINR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13" name="Oval 14"/>
          <p:cNvSpPr>
            <a:spLocks noChangeArrowheads="1"/>
          </p:cNvSpPr>
          <p:nvPr/>
        </p:nvSpPr>
        <p:spPr bwMode="auto">
          <a:xfrm>
            <a:off x="723900" y="2082800"/>
            <a:ext cx="733425" cy="735013"/>
          </a:xfrm>
          <a:prstGeom prst="ellipse">
            <a:avLst/>
          </a:prstGeom>
          <a:gradFill rotWithShape="0">
            <a:gsLst>
              <a:gs pos="0">
                <a:srgbClr val="6B91F3"/>
              </a:gs>
              <a:gs pos="100000">
                <a:schemeClr val="tx1"/>
              </a:gs>
            </a:gsLst>
            <a:path path="rect">
              <a:fillToRect l="100000" b="10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200" b="1">
                <a:solidFill>
                  <a:schemeClr val="bg1"/>
                </a:solidFill>
              </a:rPr>
              <a:t>NCCAM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14" name="Oval 15"/>
          <p:cNvSpPr>
            <a:spLocks noChangeArrowheads="1"/>
          </p:cNvSpPr>
          <p:nvPr/>
        </p:nvSpPr>
        <p:spPr bwMode="auto">
          <a:xfrm>
            <a:off x="825500" y="2892425"/>
            <a:ext cx="735013" cy="735013"/>
          </a:xfrm>
          <a:prstGeom prst="ellipse">
            <a:avLst/>
          </a:prstGeom>
          <a:gradFill rotWithShape="0">
            <a:gsLst>
              <a:gs pos="0">
                <a:srgbClr val="6B91F3"/>
              </a:gs>
              <a:gs pos="100000">
                <a:schemeClr val="tx1"/>
              </a:gs>
            </a:gsLst>
            <a:path path="rect">
              <a:fillToRect l="100000" b="10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200" b="1">
                <a:solidFill>
                  <a:schemeClr val="bg1"/>
                </a:solidFill>
              </a:rPr>
              <a:t>CIT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15" name="Oval 16"/>
          <p:cNvSpPr>
            <a:spLocks noChangeArrowheads="1"/>
          </p:cNvSpPr>
          <p:nvPr/>
        </p:nvSpPr>
        <p:spPr bwMode="auto">
          <a:xfrm>
            <a:off x="1457325" y="3479800"/>
            <a:ext cx="735013" cy="735013"/>
          </a:xfrm>
          <a:prstGeom prst="ellipse">
            <a:avLst/>
          </a:prstGeom>
          <a:gradFill rotWithShape="0">
            <a:gsLst>
              <a:gs pos="0">
                <a:srgbClr val="6B91F3"/>
              </a:gs>
              <a:gs pos="100000">
                <a:schemeClr val="tx1"/>
              </a:gs>
            </a:gsLst>
            <a:path path="rect">
              <a:fillToRect l="100000" b="10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200" b="1">
                <a:solidFill>
                  <a:schemeClr val="bg1"/>
                </a:solidFill>
              </a:rPr>
              <a:t>CC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16" name="Oval 17"/>
          <p:cNvSpPr>
            <a:spLocks noChangeArrowheads="1"/>
          </p:cNvSpPr>
          <p:nvPr/>
        </p:nvSpPr>
        <p:spPr bwMode="auto">
          <a:xfrm>
            <a:off x="2135188" y="4027488"/>
            <a:ext cx="735012" cy="735012"/>
          </a:xfrm>
          <a:prstGeom prst="ellipse">
            <a:avLst/>
          </a:prstGeom>
          <a:gradFill rotWithShape="0">
            <a:gsLst>
              <a:gs pos="0">
                <a:srgbClr val="6B91F3"/>
              </a:gs>
              <a:gs pos="100000">
                <a:schemeClr val="tx1"/>
              </a:gs>
            </a:gsLst>
            <a:path path="rect">
              <a:fillToRect l="100000" b="10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200" b="1">
                <a:solidFill>
                  <a:schemeClr val="bg1"/>
                </a:solidFill>
              </a:rPr>
              <a:t>NHGRI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17" name="Oval 18"/>
          <p:cNvSpPr>
            <a:spLocks noChangeArrowheads="1"/>
          </p:cNvSpPr>
          <p:nvPr/>
        </p:nvSpPr>
        <p:spPr bwMode="auto">
          <a:xfrm>
            <a:off x="2906713" y="4462463"/>
            <a:ext cx="735012" cy="735012"/>
          </a:xfrm>
          <a:prstGeom prst="ellipse">
            <a:avLst/>
          </a:prstGeom>
          <a:gradFill rotWithShape="0">
            <a:gsLst>
              <a:gs pos="0">
                <a:srgbClr val="6B91F3"/>
              </a:gs>
              <a:gs pos="100000">
                <a:schemeClr val="tx1"/>
              </a:gs>
            </a:gsLst>
            <a:path path="rect">
              <a:fillToRect l="100000" b="10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200" b="1">
                <a:solidFill>
                  <a:schemeClr val="bg1"/>
                </a:solidFill>
              </a:rPr>
              <a:t>NIA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18" name="Oval 19"/>
          <p:cNvSpPr>
            <a:spLocks noChangeArrowheads="1"/>
          </p:cNvSpPr>
          <p:nvPr/>
        </p:nvSpPr>
        <p:spPr bwMode="auto">
          <a:xfrm>
            <a:off x="3832225" y="4570413"/>
            <a:ext cx="735013" cy="735012"/>
          </a:xfrm>
          <a:prstGeom prst="ellipse">
            <a:avLst/>
          </a:prstGeom>
          <a:gradFill rotWithShape="0">
            <a:gsLst>
              <a:gs pos="0">
                <a:srgbClr val="6B91F3"/>
              </a:gs>
              <a:gs pos="100000">
                <a:schemeClr val="tx1"/>
              </a:gs>
            </a:gsLst>
            <a:path path="rect">
              <a:fillToRect l="100000" b="10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200" b="1">
                <a:solidFill>
                  <a:schemeClr val="bg1"/>
                </a:solidFill>
              </a:rPr>
              <a:t>NIAAA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19" name="Oval 20"/>
          <p:cNvSpPr>
            <a:spLocks noChangeArrowheads="1"/>
          </p:cNvSpPr>
          <p:nvPr/>
        </p:nvSpPr>
        <p:spPr bwMode="auto">
          <a:xfrm>
            <a:off x="874713" y="1254125"/>
            <a:ext cx="735012" cy="735013"/>
          </a:xfrm>
          <a:prstGeom prst="ellipse">
            <a:avLst/>
          </a:prstGeom>
          <a:gradFill rotWithShape="0">
            <a:gsLst>
              <a:gs pos="0">
                <a:srgbClr val="6B91F3"/>
              </a:gs>
              <a:gs pos="100000">
                <a:schemeClr val="tx1"/>
              </a:gs>
            </a:gsLst>
            <a:path path="rect">
              <a:fillToRect l="100000" b="10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200" b="1" dirty="0">
                <a:solidFill>
                  <a:schemeClr val="bg1"/>
                </a:solidFill>
              </a:rPr>
              <a:t>NIAID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0" name="Oval 21"/>
          <p:cNvSpPr>
            <a:spLocks noChangeArrowheads="1"/>
          </p:cNvSpPr>
          <p:nvPr/>
        </p:nvSpPr>
        <p:spPr bwMode="auto">
          <a:xfrm>
            <a:off x="4841875" y="4583113"/>
            <a:ext cx="735013" cy="735012"/>
          </a:xfrm>
          <a:prstGeom prst="ellipse">
            <a:avLst/>
          </a:prstGeom>
          <a:gradFill rotWithShape="0">
            <a:gsLst>
              <a:gs pos="0">
                <a:srgbClr val="6B91F3"/>
              </a:gs>
              <a:gs pos="100000">
                <a:schemeClr val="tx1"/>
              </a:gs>
            </a:gsLst>
            <a:path path="rect">
              <a:fillToRect l="100000" b="10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200" b="1">
                <a:solidFill>
                  <a:schemeClr val="bg1"/>
                </a:solidFill>
              </a:rPr>
              <a:t>NICHD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21" name="Oval 22"/>
          <p:cNvSpPr>
            <a:spLocks noChangeArrowheads="1"/>
          </p:cNvSpPr>
          <p:nvPr/>
        </p:nvSpPr>
        <p:spPr bwMode="auto">
          <a:xfrm>
            <a:off x="5867400" y="4362450"/>
            <a:ext cx="733425" cy="735013"/>
          </a:xfrm>
          <a:prstGeom prst="ellipse">
            <a:avLst/>
          </a:prstGeom>
          <a:gradFill rotWithShape="0">
            <a:gsLst>
              <a:gs pos="0">
                <a:srgbClr val="6B91F3"/>
              </a:gs>
              <a:gs pos="100000">
                <a:schemeClr val="tx1"/>
              </a:gs>
            </a:gsLst>
            <a:path path="rect">
              <a:fillToRect l="100000" b="10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200" b="1">
                <a:solidFill>
                  <a:schemeClr val="bg1"/>
                </a:solidFill>
              </a:rPr>
              <a:t>NIDCD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22" name="Oval 23"/>
          <p:cNvSpPr>
            <a:spLocks noChangeArrowheads="1"/>
          </p:cNvSpPr>
          <p:nvPr/>
        </p:nvSpPr>
        <p:spPr bwMode="auto">
          <a:xfrm>
            <a:off x="6600825" y="3994150"/>
            <a:ext cx="735013" cy="735013"/>
          </a:xfrm>
          <a:prstGeom prst="ellipse">
            <a:avLst/>
          </a:prstGeom>
          <a:gradFill rotWithShape="0">
            <a:gsLst>
              <a:gs pos="0">
                <a:srgbClr val="6B91F3"/>
              </a:gs>
              <a:gs pos="100000">
                <a:schemeClr val="tx1"/>
              </a:gs>
            </a:gsLst>
            <a:path path="rect">
              <a:fillToRect l="100000" b="10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200" b="1">
                <a:solidFill>
                  <a:schemeClr val="bg1"/>
                </a:solidFill>
              </a:rPr>
              <a:t>NIDCR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23" name="Oval 24"/>
          <p:cNvSpPr>
            <a:spLocks noChangeArrowheads="1"/>
          </p:cNvSpPr>
          <p:nvPr/>
        </p:nvSpPr>
        <p:spPr bwMode="auto">
          <a:xfrm>
            <a:off x="7189788" y="3479800"/>
            <a:ext cx="735012" cy="735013"/>
          </a:xfrm>
          <a:prstGeom prst="ellipse">
            <a:avLst/>
          </a:prstGeom>
          <a:gradFill rotWithShape="0">
            <a:gsLst>
              <a:gs pos="0">
                <a:srgbClr val="6B91F3"/>
              </a:gs>
              <a:gs pos="100000">
                <a:schemeClr val="tx1"/>
              </a:gs>
            </a:gsLst>
            <a:path path="rect">
              <a:fillToRect l="100000" b="10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200" b="1">
                <a:solidFill>
                  <a:schemeClr val="bg1"/>
                </a:solidFill>
              </a:rPr>
              <a:t>NIDDK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24" name="Oval 25"/>
          <p:cNvSpPr>
            <a:spLocks noChangeArrowheads="1"/>
          </p:cNvSpPr>
          <p:nvPr/>
        </p:nvSpPr>
        <p:spPr bwMode="auto">
          <a:xfrm>
            <a:off x="7781925" y="2892425"/>
            <a:ext cx="735013" cy="735013"/>
          </a:xfrm>
          <a:prstGeom prst="ellipse">
            <a:avLst/>
          </a:prstGeom>
          <a:gradFill rotWithShape="0">
            <a:gsLst>
              <a:gs pos="0">
                <a:srgbClr val="6B91F3"/>
              </a:gs>
              <a:gs pos="100000">
                <a:schemeClr val="tx1"/>
              </a:gs>
            </a:gsLst>
            <a:path path="rect">
              <a:fillToRect l="100000" b="10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200" b="1">
                <a:solidFill>
                  <a:schemeClr val="bg1"/>
                </a:solidFill>
              </a:rPr>
              <a:t>NIDA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25" name="Oval 26"/>
          <p:cNvSpPr>
            <a:spLocks noChangeArrowheads="1"/>
          </p:cNvSpPr>
          <p:nvPr/>
        </p:nvSpPr>
        <p:spPr bwMode="auto">
          <a:xfrm>
            <a:off x="7924800" y="2082800"/>
            <a:ext cx="733425" cy="735013"/>
          </a:xfrm>
          <a:prstGeom prst="ellipse">
            <a:avLst/>
          </a:prstGeom>
          <a:gradFill rotWithShape="0">
            <a:gsLst>
              <a:gs pos="0">
                <a:srgbClr val="6B91F3"/>
              </a:gs>
              <a:gs pos="100000">
                <a:schemeClr val="tx1"/>
              </a:gs>
            </a:gsLst>
            <a:path path="rect">
              <a:fillToRect l="100000" b="10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200" b="1">
                <a:solidFill>
                  <a:schemeClr val="bg1"/>
                </a:solidFill>
              </a:rPr>
              <a:t>NIEHS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26" name="Oval 27"/>
          <p:cNvSpPr>
            <a:spLocks noChangeArrowheads="1"/>
          </p:cNvSpPr>
          <p:nvPr/>
        </p:nvSpPr>
        <p:spPr bwMode="auto">
          <a:xfrm>
            <a:off x="3956050" y="1595438"/>
            <a:ext cx="1470025" cy="1470025"/>
          </a:xfrm>
          <a:prstGeom prst="ellipse">
            <a:avLst/>
          </a:prstGeom>
          <a:gradFill rotWithShape="0">
            <a:gsLst>
              <a:gs pos="0">
                <a:srgbClr val="6B91F3"/>
              </a:gs>
              <a:gs pos="100000">
                <a:schemeClr val="tx1"/>
              </a:gs>
            </a:gsLst>
            <a:path path="rect">
              <a:fillToRect l="100000" b="10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 b="1" dirty="0">
                <a:solidFill>
                  <a:schemeClr val="bg1"/>
                </a:solidFill>
              </a:rPr>
              <a:t>OD</a:t>
            </a:r>
          </a:p>
        </p:txBody>
      </p:sp>
      <p:sp>
        <p:nvSpPr>
          <p:cNvPr id="27" name="Oval 28"/>
          <p:cNvSpPr>
            <a:spLocks noChangeArrowheads="1"/>
          </p:cNvSpPr>
          <p:nvPr/>
        </p:nvSpPr>
        <p:spPr bwMode="auto">
          <a:xfrm>
            <a:off x="6745288" y="4900613"/>
            <a:ext cx="735012" cy="735012"/>
          </a:xfrm>
          <a:prstGeom prst="ellipse">
            <a:avLst/>
          </a:prstGeom>
          <a:gradFill rotWithShape="1">
            <a:gsLst>
              <a:gs pos="0">
                <a:schemeClr val="hlink"/>
              </a:gs>
              <a:gs pos="100000">
                <a:srgbClr val="FF9933"/>
              </a:gs>
            </a:gsLst>
            <a:path path="rect">
              <a:fillToRect r="100000" b="10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200" b="1">
                <a:solidFill>
                  <a:srgbClr val="600000"/>
                </a:solidFill>
              </a:rPr>
              <a:t>NIGMS</a:t>
            </a:r>
            <a:endParaRPr lang="en-US" sz="2400" b="1">
              <a:solidFill>
                <a:srgbClr val="600000"/>
              </a:solidFill>
            </a:endParaRPr>
          </a:p>
        </p:txBody>
      </p:sp>
      <p:sp>
        <p:nvSpPr>
          <p:cNvPr id="28" name="Oval 29"/>
          <p:cNvSpPr>
            <a:spLocks noChangeArrowheads="1"/>
          </p:cNvSpPr>
          <p:nvPr/>
        </p:nvSpPr>
        <p:spPr bwMode="auto">
          <a:xfrm>
            <a:off x="5173663" y="5511800"/>
            <a:ext cx="735012" cy="735013"/>
          </a:xfrm>
          <a:prstGeom prst="ellipse">
            <a:avLst/>
          </a:prstGeom>
          <a:gradFill rotWithShape="1">
            <a:gsLst>
              <a:gs pos="0">
                <a:schemeClr val="hlink"/>
              </a:gs>
              <a:gs pos="100000">
                <a:srgbClr val="FF9933"/>
              </a:gs>
            </a:gsLst>
            <a:path path="rect">
              <a:fillToRect r="100000" b="10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200" b="1">
                <a:solidFill>
                  <a:srgbClr val="600000"/>
                </a:solidFill>
              </a:rPr>
              <a:t>NCRR</a:t>
            </a:r>
            <a:endParaRPr lang="en-US" sz="2400" b="1">
              <a:solidFill>
                <a:srgbClr val="600000"/>
              </a:solidFill>
            </a:endParaRPr>
          </a:p>
        </p:txBody>
      </p:sp>
      <p:sp>
        <p:nvSpPr>
          <p:cNvPr id="29" name="Oval 30"/>
          <p:cNvSpPr>
            <a:spLocks noChangeArrowheads="1"/>
          </p:cNvSpPr>
          <p:nvPr/>
        </p:nvSpPr>
        <p:spPr bwMode="auto">
          <a:xfrm>
            <a:off x="3338513" y="3675063"/>
            <a:ext cx="735012" cy="735012"/>
          </a:xfrm>
          <a:prstGeom prst="ellipse">
            <a:avLst/>
          </a:prstGeom>
          <a:gradFill rotWithShape="1">
            <a:gsLst>
              <a:gs pos="0">
                <a:srgbClr val="6B91F3"/>
              </a:gs>
              <a:gs pos="100000">
                <a:schemeClr val="tx1"/>
              </a:gs>
            </a:gsLst>
            <a:path path="rect">
              <a:fillToRect l="100000" b="10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200" b="1">
                <a:solidFill>
                  <a:schemeClr val="bg1"/>
                </a:solidFill>
              </a:rPr>
              <a:t>NIBIB</a:t>
            </a:r>
            <a:endParaRPr lang="en-US" sz="2400" b="1">
              <a:solidFill>
                <a:schemeClr val="bg1"/>
              </a:solidFill>
            </a:endParaRPr>
          </a:p>
        </p:txBody>
      </p:sp>
      <p:sp>
        <p:nvSpPr>
          <p:cNvPr id="30" name="Oval 31"/>
          <p:cNvSpPr>
            <a:spLocks noChangeArrowheads="1"/>
          </p:cNvSpPr>
          <p:nvPr/>
        </p:nvSpPr>
        <p:spPr bwMode="auto">
          <a:xfrm>
            <a:off x="5140325" y="3709988"/>
            <a:ext cx="733425" cy="735012"/>
          </a:xfrm>
          <a:prstGeom prst="ellipse">
            <a:avLst/>
          </a:prstGeom>
          <a:gradFill rotWithShape="0">
            <a:gsLst>
              <a:gs pos="0">
                <a:srgbClr val="6B91F3"/>
              </a:gs>
              <a:gs pos="100000">
                <a:schemeClr val="tx1"/>
              </a:gs>
            </a:gsLst>
            <a:path path="rect">
              <a:fillToRect l="100000" b="100000"/>
            </a:path>
          </a:gra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200" b="1">
                <a:solidFill>
                  <a:schemeClr val="bg1"/>
                </a:solidFill>
              </a:rPr>
              <a:t>NCMHD</a:t>
            </a:r>
          </a:p>
        </p:txBody>
      </p:sp>
      <p:sp>
        <p:nvSpPr>
          <p:cNvPr id="31" name="Oval 32"/>
          <p:cNvSpPr>
            <a:spLocks noChangeArrowheads="1"/>
          </p:cNvSpPr>
          <p:nvPr/>
        </p:nvSpPr>
        <p:spPr bwMode="auto">
          <a:xfrm>
            <a:off x="1876425" y="5130800"/>
            <a:ext cx="735013" cy="735013"/>
          </a:xfrm>
          <a:prstGeom prst="ellipse">
            <a:avLst/>
          </a:prstGeom>
          <a:gradFill rotWithShape="1">
            <a:gsLst>
              <a:gs pos="0">
                <a:schemeClr val="hlink"/>
              </a:gs>
              <a:gs pos="100000">
                <a:srgbClr val="FF9933"/>
              </a:gs>
            </a:gsLst>
            <a:path path="rect">
              <a:fillToRect r="100000" b="10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200" b="1">
                <a:solidFill>
                  <a:srgbClr val="600000"/>
                </a:solidFill>
              </a:rPr>
              <a:t>FIC</a:t>
            </a:r>
            <a:endParaRPr lang="en-US" sz="2400" b="1">
              <a:solidFill>
                <a:srgbClr val="600000"/>
              </a:solidFill>
            </a:endParaRPr>
          </a:p>
        </p:txBody>
      </p:sp>
      <p:sp>
        <p:nvSpPr>
          <p:cNvPr id="32" name="Oval 33"/>
          <p:cNvSpPr>
            <a:spLocks noChangeArrowheads="1"/>
          </p:cNvSpPr>
          <p:nvPr/>
        </p:nvSpPr>
        <p:spPr bwMode="auto">
          <a:xfrm>
            <a:off x="3459163" y="5511800"/>
            <a:ext cx="735012" cy="735013"/>
          </a:xfrm>
          <a:prstGeom prst="ellipse">
            <a:avLst/>
          </a:prstGeom>
          <a:gradFill rotWithShape="1">
            <a:gsLst>
              <a:gs pos="0">
                <a:schemeClr val="hlink"/>
              </a:gs>
              <a:gs pos="100000">
                <a:srgbClr val="FF9933"/>
              </a:gs>
            </a:gsLst>
            <a:path path="rect">
              <a:fillToRect r="100000" b="10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200" b="1">
                <a:solidFill>
                  <a:srgbClr val="600000"/>
                </a:solidFill>
              </a:rPr>
              <a:t>CSR</a:t>
            </a:r>
            <a:endParaRPr lang="en-US" sz="2400" b="1">
              <a:solidFill>
                <a:srgbClr val="600000"/>
              </a:solidFill>
            </a:endParaRPr>
          </a:p>
        </p:txBody>
      </p:sp>
      <p:grpSp>
        <p:nvGrpSpPr>
          <p:cNvPr id="33" name="Group 3"/>
          <p:cNvGrpSpPr>
            <a:grpSpLocks/>
          </p:cNvGrpSpPr>
          <p:nvPr/>
        </p:nvGrpSpPr>
        <p:grpSpPr bwMode="auto">
          <a:xfrm>
            <a:off x="0" y="5951538"/>
            <a:ext cx="2252663" cy="336550"/>
            <a:chOff x="1965" y="3432"/>
            <a:chExt cx="1419" cy="212"/>
          </a:xfrm>
        </p:grpSpPr>
        <p:sp>
          <p:nvSpPr>
            <p:cNvPr id="34" name="Text Box 4"/>
            <p:cNvSpPr txBox="1">
              <a:spLocks noChangeArrowheads="1"/>
            </p:cNvSpPr>
            <p:nvPr/>
          </p:nvSpPr>
          <p:spPr bwMode="auto">
            <a:xfrm>
              <a:off x="1965" y="3432"/>
              <a:ext cx="141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  <a:defRPr/>
              </a:pPr>
              <a:r>
                <a:rPr lang="en-US" sz="1600" b="1" dirty="0">
                  <a:solidFill>
                    <a:schemeClr val="bg1"/>
                  </a:solidFill>
                  <a:latin typeface="Arial" charset="0"/>
                </a:rPr>
                <a:t>=</a:t>
              </a:r>
              <a:r>
                <a:rPr lang="en-US" sz="1600" b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</a:rPr>
                <a:t> </a:t>
              </a:r>
              <a:r>
                <a:rPr lang="en-US" sz="1400" b="1" dirty="0">
                  <a:latin typeface="Arial" charset="0"/>
                </a:rPr>
                <a:t>Extramural only</a:t>
              </a:r>
            </a:p>
          </p:txBody>
        </p:sp>
        <p:sp>
          <p:nvSpPr>
            <p:cNvPr id="35" name="Oval 5"/>
            <p:cNvSpPr>
              <a:spLocks noChangeAspect="1" noChangeArrowheads="1"/>
            </p:cNvSpPr>
            <p:nvPr/>
          </p:nvSpPr>
          <p:spPr bwMode="auto">
            <a:xfrm>
              <a:off x="2109" y="3468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9933"/>
                </a:gs>
              </a:gsLst>
              <a:path path="rect">
                <a:fillToRect r="100000" b="10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FFCC00"/>
                </a:solidFill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kern="0" dirty="0">
                <a:latin typeface="Arial" charset="0"/>
              </a:rPr>
            </a:br>
            <a:r>
              <a:rPr lang="en-US" kern="0" dirty="0">
                <a:latin typeface="Arial" charset="0"/>
              </a:rPr>
              <a:t>NHLBI Is the Third Largest NIH Institute</a:t>
            </a:r>
            <a:br>
              <a:rPr lang="en-US" kern="0" dirty="0">
                <a:latin typeface="Arial" charset="0"/>
              </a:rPr>
            </a:b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482599" y="6384925"/>
            <a:ext cx="584200" cy="374650"/>
          </a:xfrm>
        </p:spPr>
        <p:txBody>
          <a:bodyPr/>
          <a:lstStyle/>
          <a:p>
            <a:pPr>
              <a:defRPr/>
            </a:pPr>
            <a:fld id="{49C0EE74-1F2C-4D2D-91EC-B282DFC749DA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71488" y="1371600"/>
          <a:ext cx="2840038" cy="2421060"/>
        </p:xfrm>
        <a:graphic>
          <a:graphicData uri="http://schemas.openxmlformats.org/drawingml/2006/table">
            <a:tbl>
              <a:tblPr/>
              <a:tblGrid>
                <a:gridCol w="12245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54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6410">
                <a:tc gridSpan="2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FY 2009 Enacted</a:t>
                      </a:r>
                    </a:p>
                    <a:p>
                      <a:pPr algn="l" fontAlgn="b"/>
                      <a:endParaRPr lang="en-US" sz="2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57" marR="7357" marT="73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2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57" marR="7357" marT="73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6930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NCI</a:t>
                      </a:r>
                    </a:p>
                  </a:txBody>
                  <a:tcPr marL="7357" marR="7357" marT="73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$5 B </a:t>
                      </a:r>
                    </a:p>
                  </a:txBody>
                  <a:tcPr marL="7357" marR="7357" marT="73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6930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NIAID</a:t>
                      </a:r>
                    </a:p>
                  </a:txBody>
                  <a:tcPr marL="7357" marR="7357" marT="73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$4.7 B</a:t>
                      </a:r>
                    </a:p>
                  </a:txBody>
                  <a:tcPr marL="7357" marR="7357" marT="73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6930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 dirty="0">
                          <a:solidFill>
                            <a:srgbClr val="C45858"/>
                          </a:solidFill>
                          <a:latin typeface="Arial" pitchFamily="34" charset="0"/>
                          <a:cs typeface="Arial" pitchFamily="34" charset="0"/>
                        </a:rPr>
                        <a:t>NHLBI</a:t>
                      </a:r>
                    </a:p>
                  </a:txBody>
                  <a:tcPr marL="7357" marR="7357" marT="73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 dirty="0">
                          <a:solidFill>
                            <a:srgbClr val="C45858"/>
                          </a:solidFill>
                          <a:latin typeface="Arial" pitchFamily="34" charset="0"/>
                          <a:cs typeface="Arial" pitchFamily="34" charset="0"/>
                        </a:rPr>
                        <a:t>$3 B</a:t>
                      </a:r>
                    </a:p>
                  </a:txBody>
                  <a:tcPr marL="7357" marR="7357" marT="73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6930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NIGMS</a:t>
                      </a:r>
                    </a:p>
                  </a:txBody>
                  <a:tcPr marL="7357" marR="7357" marT="73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$2 B</a:t>
                      </a:r>
                    </a:p>
                  </a:txBody>
                  <a:tcPr marL="7357" marR="7357" marT="73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6930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NIDDK</a:t>
                      </a:r>
                    </a:p>
                  </a:txBody>
                  <a:tcPr marL="7357" marR="7357" marT="73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$1.8 B</a:t>
                      </a:r>
                    </a:p>
                  </a:txBody>
                  <a:tcPr marL="7357" marR="7357" marT="73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6" name="Picture 57"/>
          <p:cNvPicPr>
            <a:picLocks noChangeAspect="1" noChangeArrowheads="1"/>
          </p:cNvPicPr>
          <p:nvPr/>
        </p:nvPicPr>
        <p:blipFill>
          <a:blip r:embed="rId3"/>
          <a:srcRect l="29971" t="31750" r="20631" b="20847"/>
          <a:stretch>
            <a:fillRect/>
          </a:stretch>
        </p:blipFill>
        <p:spPr bwMode="auto">
          <a:xfrm>
            <a:off x="3176588" y="2005013"/>
            <a:ext cx="5522912" cy="396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05&quot;&gt;&lt;property id=&quot;20148&quot; value=&quot;5&quot;/&gt;&lt;property id=&quot;20300&quot; value=&quot;Slide 2&quot;/&gt;&lt;property id=&quot;20307&quot; value=&quot;257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11834</TotalTime>
  <Words>1896</Words>
  <Application>Microsoft Office PowerPoint</Application>
  <PresentationFormat>On-screen Show (4:3)</PresentationFormat>
  <Paragraphs>324</Paragraphs>
  <Slides>33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ＭＳ Ｐゴシック</vt:lpstr>
      <vt:lpstr>Arial</vt:lpstr>
      <vt:lpstr>Calibri</vt:lpstr>
      <vt:lpstr>Lucida Grande</vt:lpstr>
      <vt:lpstr>Wingdings</vt:lpstr>
      <vt:lpstr>Office Theme</vt:lpstr>
      <vt:lpstr>PowerPoint Presentation</vt:lpstr>
      <vt:lpstr>National Institutes of Health</vt:lpstr>
      <vt:lpstr>National Institutes of Health</vt:lpstr>
      <vt:lpstr>National Institutes of Health</vt:lpstr>
      <vt:lpstr>What is Biomedical Research? </vt:lpstr>
      <vt:lpstr>National Institutes of Health</vt:lpstr>
      <vt:lpstr>Most NIH Funds Are Spent Beyond Bethesda</vt:lpstr>
      <vt:lpstr> Structure of the NIH: 27 Institutes and Centers </vt:lpstr>
      <vt:lpstr> NHLBI Is the Third Largest NIH Institute </vt:lpstr>
      <vt:lpstr>NIH Funding: Where’s the money?  </vt:lpstr>
      <vt:lpstr>What does NIH Look For?</vt:lpstr>
      <vt:lpstr>A Key to Funding: Program announcement (PA) &amp; Funding Opportunity Announcement (FOA) provide:</vt:lpstr>
      <vt:lpstr>FOA table of contents</vt:lpstr>
      <vt:lpstr>Pay particular attention to……..</vt:lpstr>
      <vt:lpstr>How unique is your topic?</vt:lpstr>
      <vt:lpstr>Have topic, FOA, Institute? Next step…</vt:lpstr>
      <vt:lpstr>Program Officers/Directors</vt:lpstr>
      <vt:lpstr>Next, write, write, write &amp; Submit</vt:lpstr>
      <vt:lpstr>Next, Write, write, write &amp; Submit</vt:lpstr>
      <vt:lpstr>Is your application ready for submission?</vt:lpstr>
      <vt:lpstr>After submission, at NIH grant receipt, referral, and review</vt:lpstr>
      <vt:lpstr>Review: Scientific review officer (SRO)</vt:lpstr>
      <vt:lpstr>Peer Review Criteria</vt:lpstr>
      <vt:lpstr>Peer Review Criteria</vt:lpstr>
      <vt:lpstr>What next?</vt:lpstr>
      <vt:lpstr>And then?</vt:lpstr>
      <vt:lpstr>Fiscal year impediments that slow down funding…</vt:lpstr>
      <vt:lpstr>Revise &amp; resubmit?</vt:lpstr>
      <vt:lpstr>Next steps after a great score….</vt:lpstr>
      <vt:lpstr>Notice of Grant Award (NOGA):</vt:lpstr>
      <vt:lpstr>Once funded:</vt:lpstr>
      <vt:lpstr>Be Aware</vt:lpstr>
      <vt:lpstr>Office of Research Training &amp; Career Development, Cardiovascular Division, NHLBI</vt:lpstr>
    </vt:vector>
  </TitlesOfParts>
  <Manager/>
  <Company>NHLBI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Introduction to the NHLBI Slide Deck</dc:title>
  <dc:subject>An Introduction to the NHLBI Slide Deck</dc:subject>
  <dc:creator>dutchens</dc:creator>
  <cp:keywords/>
  <dc:description/>
  <cp:lastModifiedBy>Scott, Jane (NIH/NHLBI) [E]</cp:lastModifiedBy>
  <cp:revision>306</cp:revision>
  <dcterms:created xsi:type="dcterms:W3CDTF">2010-08-11T18:34:18Z</dcterms:created>
  <dcterms:modified xsi:type="dcterms:W3CDTF">2017-06-16T19:52:20Z</dcterms:modified>
  <cp:category>introduction, NHLBI, national, heart, lung, blood, institute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