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heme/theme3.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7.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8.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9.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0.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1.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12.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13.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14.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15.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16.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17.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18.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19.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20.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21.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notesSlides/notesSlide22.xml" ContentType="application/vnd.openxmlformats-officedocument.presentationml.notesSlid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23.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24.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25.xml" ContentType="application/vnd.openxmlformats-officedocument.presentationml.notesSlid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26.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27.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1"/>
  </p:notesMasterIdLst>
  <p:sldIdLst>
    <p:sldId id="256" r:id="rId3"/>
    <p:sldId id="321" r:id="rId4"/>
    <p:sldId id="290" r:id="rId5"/>
    <p:sldId id="291" r:id="rId6"/>
    <p:sldId id="292" r:id="rId7"/>
    <p:sldId id="312" r:id="rId8"/>
    <p:sldId id="320" r:id="rId9"/>
    <p:sldId id="314" r:id="rId10"/>
    <p:sldId id="315" r:id="rId11"/>
    <p:sldId id="316" r:id="rId12"/>
    <p:sldId id="317" r:id="rId13"/>
    <p:sldId id="318" r:id="rId14"/>
    <p:sldId id="319" r:id="rId15"/>
    <p:sldId id="323" r:id="rId16"/>
    <p:sldId id="324" r:id="rId17"/>
    <p:sldId id="325" r:id="rId18"/>
    <p:sldId id="341" r:id="rId19"/>
    <p:sldId id="327" r:id="rId20"/>
    <p:sldId id="328" r:id="rId21"/>
    <p:sldId id="329" r:id="rId22"/>
    <p:sldId id="342" r:id="rId23"/>
    <p:sldId id="331" r:id="rId24"/>
    <p:sldId id="332" r:id="rId25"/>
    <p:sldId id="333" r:id="rId26"/>
    <p:sldId id="334" r:id="rId27"/>
    <p:sldId id="335" r:id="rId28"/>
    <p:sldId id="338" r:id="rId29"/>
    <p:sldId id="337" r:id="rId30"/>
  </p:sldIdLst>
  <p:sldSz cx="9144000" cy="6858000" type="screen4x3"/>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7" d="100"/>
          <a:sy n="127" d="100"/>
        </p:scale>
        <p:origin x="-105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927E8-1AE8-480C-AEFB-355AAF24A3DC}" type="datetimeFigureOut">
              <a:rPr lang="en-US" smtClean="0"/>
              <a:pPr/>
              <a:t>9/27/2018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4D045-8584-49AF-A8BB-EACC169C7F69}" type="slidenum">
              <a:rPr lang="en-US" smtClean="0"/>
              <a:pPr/>
              <a:t>‹#›</a:t>
            </a:fld>
            <a:endParaRPr lang="en-US"/>
          </a:p>
        </p:txBody>
      </p:sp>
    </p:spTree>
    <p:extLst>
      <p:ext uri="{BB962C8B-B14F-4D97-AF65-F5344CB8AC3E}">
        <p14:creationId xmlns:p14="http://schemas.microsoft.com/office/powerpoint/2010/main" val="165230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4D045-8584-49AF-A8BB-EACC169C7F69}" type="slidenum">
              <a:rPr lang="en-US" smtClean="0"/>
              <a:pPr/>
              <a:t>1</a:t>
            </a:fld>
            <a:endParaRPr lang="en-US"/>
          </a:p>
        </p:txBody>
      </p:sp>
    </p:spTree>
    <p:extLst>
      <p:ext uri="{BB962C8B-B14F-4D97-AF65-F5344CB8AC3E}">
        <p14:creationId xmlns:p14="http://schemas.microsoft.com/office/powerpoint/2010/main" val="3535129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4D045-8584-49AF-A8BB-EACC169C7F69}" type="slidenum">
              <a:rPr lang="en-US" smtClean="0"/>
              <a:pPr/>
              <a:t>10</a:t>
            </a:fld>
            <a:endParaRPr lang="en-US"/>
          </a:p>
        </p:txBody>
      </p:sp>
    </p:spTree>
    <p:extLst>
      <p:ext uri="{BB962C8B-B14F-4D97-AF65-F5344CB8AC3E}">
        <p14:creationId xmlns:p14="http://schemas.microsoft.com/office/powerpoint/2010/main" val="4187393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4D045-8584-49AF-A8BB-EACC169C7F69}" type="slidenum">
              <a:rPr lang="en-US" smtClean="0"/>
              <a:pPr/>
              <a:t>11</a:t>
            </a:fld>
            <a:endParaRPr lang="en-US"/>
          </a:p>
        </p:txBody>
      </p:sp>
    </p:spTree>
    <p:extLst>
      <p:ext uri="{BB962C8B-B14F-4D97-AF65-F5344CB8AC3E}">
        <p14:creationId xmlns:p14="http://schemas.microsoft.com/office/powerpoint/2010/main" val="3578728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4D045-8584-49AF-A8BB-EACC169C7F69}" type="slidenum">
              <a:rPr lang="en-US" smtClean="0"/>
              <a:pPr/>
              <a:t>12</a:t>
            </a:fld>
            <a:endParaRPr lang="en-US"/>
          </a:p>
        </p:txBody>
      </p:sp>
    </p:spTree>
    <p:extLst>
      <p:ext uri="{BB962C8B-B14F-4D97-AF65-F5344CB8AC3E}">
        <p14:creationId xmlns:p14="http://schemas.microsoft.com/office/powerpoint/2010/main" val="968517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4D045-8584-49AF-A8BB-EACC169C7F69}" type="slidenum">
              <a:rPr lang="en-US" smtClean="0"/>
              <a:pPr/>
              <a:t>13</a:t>
            </a:fld>
            <a:endParaRPr lang="en-US"/>
          </a:p>
        </p:txBody>
      </p:sp>
    </p:spTree>
    <p:extLst>
      <p:ext uri="{BB962C8B-B14F-4D97-AF65-F5344CB8AC3E}">
        <p14:creationId xmlns:p14="http://schemas.microsoft.com/office/powerpoint/2010/main" val="801681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4D045-8584-49AF-A8BB-EACC169C7F69}" type="slidenum">
              <a:rPr lang="en-US" smtClean="0"/>
              <a:pPr/>
              <a:t>14</a:t>
            </a:fld>
            <a:endParaRPr lang="en-US"/>
          </a:p>
        </p:txBody>
      </p:sp>
    </p:spTree>
    <p:extLst>
      <p:ext uri="{BB962C8B-B14F-4D97-AF65-F5344CB8AC3E}">
        <p14:creationId xmlns:p14="http://schemas.microsoft.com/office/powerpoint/2010/main" val="3518782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pPr eaLnBrk="1" hangingPunct="1"/>
            <a:endParaRPr lang="en-US" altLang="en-US" smtClean="0"/>
          </a:p>
        </p:txBody>
      </p:sp>
      <p:sp>
        <p:nvSpPr>
          <p:cNvPr id="74756"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C8C4FF0C-88B5-4DE4-ACBC-CAA0259D1492}" type="slidenum">
              <a:rPr lang="en-US" altLang="en-US" smtClean="0"/>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pPr eaLnBrk="1" hangingPunct="1"/>
            <a:endParaRPr lang="en-US" altLang="en-US" smtClean="0"/>
          </a:p>
        </p:txBody>
      </p:sp>
      <p:sp>
        <p:nvSpPr>
          <p:cNvPr id="75780"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66BEF0E6-5BEB-406C-B572-70198926F433}" type="slidenum">
              <a:rPr lang="en-US" altLang="en-US" smtClean="0"/>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4D045-8584-49AF-A8BB-EACC169C7F69}" type="slidenum">
              <a:rPr lang="en-US" smtClean="0"/>
              <a:pPr/>
              <a:t>17</a:t>
            </a:fld>
            <a:endParaRPr lang="en-US"/>
          </a:p>
        </p:txBody>
      </p:sp>
    </p:spTree>
    <p:extLst>
      <p:ext uri="{BB962C8B-B14F-4D97-AF65-F5344CB8AC3E}">
        <p14:creationId xmlns:p14="http://schemas.microsoft.com/office/powerpoint/2010/main" val="4139961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Telecommunicator</a:t>
            </a:r>
            <a:r>
              <a:rPr lang="en-US" baseline="0" dirty="0" smtClean="0"/>
              <a:t> CPR program doubled the rate of bystander CPR.</a:t>
            </a:r>
            <a:endParaRPr lang="en-US" dirty="0"/>
          </a:p>
        </p:txBody>
      </p:sp>
      <p:sp>
        <p:nvSpPr>
          <p:cNvPr id="4" name="Slide Number Placeholder 3"/>
          <p:cNvSpPr>
            <a:spLocks noGrp="1"/>
          </p:cNvSpPr>
          <p:nvPr>
            <p:ph type="sldNum" sz="quarter" idx="10"/>
          </p:nvPr>
        </p:nvSpPr>
        <p:spPr/>
        <p:txBody>
          <a:bodyPr/>
          <a:lstStyle/>
          <a:p>
            <a:fld id="{D75F623A-94CA-4015-90B5-A972BBF6FF82}" type="slidenum">
              <a:rPr lang="en-US" smtClean="0"/>
              <a:pPr/>
              <a:t>18</a:t>
            </a:fld>
            <a:endParaRPr lang="en-US" dirty="0"/>
          </a:p>
        </p:txBody>
      </p:sp>
    </p:spTree>
    <p:extLst>
      <p:ext uri="{BB962C8B-B14F-4D97-AF65-F5344CB8AC3E}">
        <p14:creationId xmlns:p14="http://schemas.microsoft.com/office/powerpoint/2010/main" val="1874813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Telecommunicator</a:t>
            </a:r>
            <a:r>
              <a:rPr lang="en-US" baseline="0" dirty="0" smtClean="0"/>
              <a:t> CPR program doubled the rate of bystander CPR.</a:t>
            </a:r>
            <a:endParaRPr lang="en-US" dirty="0"/>
          </a:p>
        </p:txBody>
      </p:sp>
      <p:sp>
        <p:nvSpPr>
          <p:cNvPr id="4" name="Slide Number Placeholder 3"/>
          <p:cNvSpPr>
            <a:spLocks noGrp="1"/>
          </p:cNvSpPr>
          <p:nvPr>
            <p:ph type="sldNum" sz="quarter" idx="10"/>
          </p:nvPr>
        </p:nvSpPr>
        <p:spPr/>
        <p:txBody>
          <a:bodyPr/>
          <a:lstStyle/>
          <a:p>
            <a:fld id="{D75F623A-94CA-4015-90B5-A972BBF6FF82}" type="slidenum">
              <a:rPr lang="en-US" smtClean="0"/>
              <a:pPr/>
              <a:t>19</a:t>
            </a:fld>
            <a:endParaRPr lang="en-US" dirty="0"/>
          </a:p>
        </p:txBody>
      </p:sp>
    </p:spTree>
    <p:extLst>
      <p:ext uri="{BB962C8B-B14F-4D97-AF65-F5344CB8AC3E}">
        <p14:creationId xmlns:p14="http://schemas.microsoft.com/office/powerpoint/2010/main" val="187481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4D045-8584-49AF-A8BB-EACC169C7F69}" type="slidenum">
              <a:rPr lang="en-US" smtClean="0"/>
              <a:pPr/>
              <a:t>2</a:t>
            </a:fld>
            <a:endParaRPr lang="en-US"/>
          </a:p>
        </p:txBody>
      </p:sp>
    </p:spTree>
    <p:extLst>
      <p:ext uri="{BB962C8B-B14F-4D97-AF65-F5344CB8AC3E}">
        <p14:creationId xmlns:p14="http://schemas.microsoft.com/office/powerpoint/2010/main" val="249212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4D045-8584-49AF-A8BB-EACC169C7F69}" type="slidenum">
              <a:rPr lang="en-US" smtClean="0"/>
              <a:pPr/>
              <a:t>20</a:t>
            </a:fld>
            <a:endParaRPr lang="en-US"/>
          </a:p>
        </p:txBody>
      </p:sp>
    </p:spTree>
    <p:extLst>
      <p:ext uri="{BB962C8B-B14F-4D97-AF65-F5344CB8AC3E}">
        <p14:creationId xmlns:p14="http://schemas.microsoft.com/office/powerpoint/2010/main" val="2561553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the All Caller Interview is to identify patients in cardiac arrest.  We do this through the asking of 2 key questions.  </a:t>
            </a:r>
          </a:p>
          <a:p>
            <a:endParaRPr lang="en-US" baseline="0" dirty="0" smtClean="0"/>
          </a:p>
          <a:p>
            <a:r>
              <a:rPr lang="en-US" baseline="0" dirty="0" smtClean="0"/>
              <a:t>First – Is the patient conscious?  If the patient is unconscious the next question we ask is if the patient breathing NORMALLY?    While we do train our telecommunicators on agonal respirations and they understand what they are and what they sound like, we do not get into the weeds of breathing diagnostics.  Too much time is wasted trying to determine if agonal are present or not.  And agonal can sound like any number of things, from snoring to groaning, snorting, gasping and so on.  Instead, we focus on is the breathing “normal”.  </a:t>
            </a:r>
          </a:p>
          <a:p>
            <a:endParaRPr lang="en-US" baseline="0" dirty="0" smtClean="0"/>
          </a:p>
          <a:p>
            <a:r>
              <a:rPr lang="en-US" baseline="0" dirty="0" smtClean="0"/>
              <a:t>We have a saying called “NO – NO – GO”.  NO conscious, NO breathing normally, GO for CPR!  Let’s listen to what that sounds like when done properly (</a:t>
            </a:r>
            <a:r>
              <a:rPr lang="en-US" b="1" baseline="0" dirty="0" smtClean="0"/>
              <a:t>Click on first audio icon</a:t>
            </a:r>
            <a:r>
              <a:rPr lang="en-US" baseline="0" dirty="0" smtClean="0"/>
              <a:t>).  </a:t>
            </a:r>
          </a:p>
          <a:p>
            <a:r>
              <a:rPr lang="en-US" i="1" baseline="0" dirty="0" smtClean="0"/>
              <a:t>Audio Call #1 – Example of perfect all caller work flow and rapid identification of cardiac arrest (00:00:20)</a:t>
            </a:r>
          </a:p>
          <a:p>
            <a:endParaRPr lang="en-US" baseline="0" dirty="0" smtClean="0"/>
          </a:p>
          <a:p>
            <a:r>
              <a:rPr lang="en-US" baseline="0" dirty="0" smtClean="0"/>
              <a:t>It’s important to note that the King County EMD (emergency medical dispatch) program is a </a:t>
            </a:r>
            <a:r>
              <a:rPr lang="en-US" i="1" baseline="0" dirty="0" smtClean="0"/>
              <a:t>GUIDELINE </a:t>
            </a:r>
            <a:r>
              <a:rPr lang="en-US" i="0" u="none" baseline="0" dirty="0" smtClean="0"/>
              <a:t> based program, not a </a:t>
            </a:r>
            <a:r>
              <a:rPr lang="en-US" b="1" i="1" u="none" baseline="0" dirty="0" smtClean="0"/>
              <a:t>PROTOCOL</a:t>
            </a:r>
            <a:r>
              <a:rPr lang="en-US" i="0" u="none" baseline="0" dirty="0" smtClean="0"/>
              <a:t>.  What this means is that call receiver can deviate from the All Caller workflow as dictated by the situation.  As an example, if a caller begins the conversation by saying they can’t wake up their dad, does it make sense to waste time asking if the patient is conscious?  No, of course not.  The caller has already told us what we need to know.  So, in a situation like this, the call receiver must demonstrate flexibility and move directly into identifying the status of breathing for the patient.  (</a:t>
            </a:r>
            <a:r>
              <a:rPr lang="en-US" b="1" i="0" u="none" baseline="0" dirty="0" smtClean="0">
                <a:solidFill>
                  <a:srgbClr val="FF0000"/>
                </a:solidFill>
              </a:rPr>
              <a:t>Click on second audio icon</a:t>
            </a:r>
            <a:r>
              <a:rPr lang="en-US" i="0" u="none" baseline="0" dirty="0" smtClean="0"/>
              <a:t>)</a:t>
            </a:r>
            <a:endParaRPr lang="en-US" baseline="0" dirty="0" smtClean="0"/>
          </a:p>
          <a:p>
            <a:endParaRPr lang="en-US" baseline="0" dirty="0" smtClean="0"/>
          </a:p>
          <a:p>
            <a:r>
              <a:rPr lang="en-US" i="1" baseline="0" dirty="0" smtClean="0"/>
              <a:t>Audio Call #2 – Caller states dad is not breathing.  </a:t>
            </a:r>
            <a:r>
              <a:rPr lang="en-US" i="1" baseline="0" dirty="0" err="1" smtClean="0"/>
              <a:t>Telecommunicator</a:t>
            </a:r>
            <a:r>
              <a:rPr lang="en-US" i="1" baseline="0" dirty="0" smtClean="0"/>
              <a:t> moves right into CPR instructions (00:0013_</a:t>
            </a:r>
          </a:p>
        </p:txBody>
      </p:sp>
      <p:sp>
        <p:nvSpPr>
          <p:cNvPr id="4" name="Slide Number Placeholder 3"/>
          <p:cNvSpPr>
            <a:spLocks noGrp="1"/>
          </p:cNvSpPr>
          <p:nvPr>
            <p:ph type="sldNum" sz="quarter" idx="10"/>
          </p:nvPr>
        </p:nvSpPr>
        <p:spPr/>
        <p:txBody>
          <a:bodyPr/>
          <a:lstStyle/>
          <a:p>
            <a:fld id="{39EE719B-145A-4E47-B878-B030032364F7}" type="slidenum">
              <a:rPr lang="en-US" smtClean="0"/>
              <a:pPr/>
              <a:t>21</a:t>
            </a:fld>
            <a:endParaRPr lang="en-US" dirty="0"/>
          </a:p>
        </p:txBody>
      </p:sp>
    </p:spTree>
    <p:extLst>
      <p:ext uri="{BB962C8B-B14F-4D97-AF65-F5344CB8AC3E}">
        <p14:creationId xmlns:p14="http://schemas.microsoft.com/office/powerpoint/2010/main" val="1718788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4D045-8584-49AF-A8BB-EACC169C7F69}" type="slidenum">
              <a:rPr lang="en-US" smtClean="0"/>
              <a:pPr/>
              <a:t>22</a:t>
            </a:fld>
            <a:endParaRPr lang="en-US"/>
          </a:p>
        </p:txBody>
      </p:sp>
    </p:spTree>
    <p:extLst>
      <p:ext uri="{BB962C8B-B14F-4D97-AF65-F5344CB8AC3E}">
        <p14:creationId xmlns:p14="http://schemas.microsoft.com/office/powerpoint/2010/main" val="1647014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4D045-8584-49AF-A8BB-EACC169C7F69}" type="slidenum">
              <a:rPr lang="en-US" smtClean="0"/>
              <a:pPr/>
              <a:t>23</a:t>
            </a:fld>
            <a:endParaRPr lang="en-US"/>
          </a:p>
        </p:txBody>
      </p:sp>
    </p:spTree>
    <p:extLst>
      <p:ext uri="{BB962C8B-B14F-4D97-AF65-F5344CB8AC3E}">
        <p14:creationId xmlns:p14="http://schemas.microsoft.com/office/powerpoint/2010/main" val="2518706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4D045-8584-49AF-A8BB-EACC169C7F69}" type="slidenum">
              <a:rPr lang="en-US" smtClean="0"/>
              <a:pPr/>
              <a:t>24</a:t>
            </a:fld>
            <a:endParaRPr lang="en-US"/>
          </a:p>
        </p:txBody>
      </p:sp>
    </p:spTree>
    <p:extLst>
      <p:ext uri="{BB962C8B-B14F-4D97-AF65-F5344CB8AC3E}">
        <p14:creationId xmlns:p14="http://schemas.microsoft.com/office/powerpoint/2010/main" val="1527148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4D045-8584-49AF-A8BB-EACC169C7F69}" type="slidenum">
              <a:rPr lang="en-US" smtClean="0"/>
              <a:pPr/>
              <a:t>25</a:t>
            </a:fld>
            <a:endParaRPr lang="en-US"/>
          </a:p>
        </p:txBody>
      </p:sp>
    </p:spTree>
    <p:extLst>
      <p:ext uri="{BB962C8B-B14F-4D97-AF65-F5344CB8AC3E}">
        <p14:creationId xmlns:p14="http://schemas.microsoft.com/office/powerpoint/2010/main" val="2090789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4D045-8584-49AF-A8BB-EACC169C7F69}" type="slidenum">
              <a:rPr lang="en-US" smtClean="0"/>
              <a:pPr/>
              <a:t>26</a:t>
            </a:fld>
            <a:endParaRPr lang="en-US"/>
          </a:p>
        </p:txBody>
      </p:sp>
    </p:spTree>
    <p:extLst>
      <p:ext uri="{BB962C8B-B14F-4D97-AF65-F5344CB8AC3E}">
        <p14:creationId xmlns:p14="http://schemas.microsoft.com/office/powerpoint/2010/main" val="2586985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4D045-8584-49AF-A8BB-EACC169C7F69}" type="slidenum">
              <a:rPr lang="en-US" smtClean="0"/>
              <a:pPr/>
              <a:t>27</a:t>
            </a:fld>
            <a:endParaRPr lang="en-US"/>
          </a:p>
        </p:txBody>
      </p:sp>
    </p:spTree>
    <p:extLst>
      <p:ext uri="{BB962C8B-B14F-4D97-AF65-F5344CB8AC3E}">
        <p14:creationId xmlns:p14="http://schemas.microsoft.com/office/powerpoint/2010/main" val="3121184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4D045-8584-49AF-A8BB-EACC169C7F69}" type="slidenum">
              <a:rPr lang="en-US" smtClean="0"/>
              <a:pPr/>
              <a:t>28</a:t>
            </a:fld>
            <a:endParaRPr lang="en-US"/>
          </a:p>
        </p:txBody>
      </p:sp>
    </p:spTree>
    <p:extLst>
      <p:ext uri="{BB962C8B-B14F-4D97-AF65-F5344CB8AC3E}">
        <p14:creationId xmlns:p14="http://schemas.microsoft.com/office/powerpoint/2010/main" val="83775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4D045-8584-49AF-A8BB-EACC169C7F69}" type="slidenum">
              <a:rPr lang="en-US" smtClean="0"/>
              <a:pPr/>
              <a:t>3</a:t>
            </a:fld>
            <a:endParaRPr lang="en-US"/>
          </a:p>
        </p:txBody>
      </p:sp>
    </p:spTree>
    <p:extLst>
      <p:ext uri="{BB962C8B-B14F-4D97-AF65-F5344CB8AC3E}">
        <p14:creationId xmlns:p14="http://schemas.microsoft.com/office/powerpoint/2010/main" val="353360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4D045-8584-49AF-A8BB-EACC169C7F69}" type="slidenum">
              <a:rPr lang="en-US" smtClean="0"/>
              <a:pPr/>
              <a:t>4</a:t>
            </a:fld>
            <a:endParaRPr lang="en-US"/>
          </a:p>
        </p:txBody>
      </p:sp>
    </p:spTree>
    <p:extLst>
      <p:ext uri="{BB962C8B-B14F-4D97-AF65-F5344CB8AC3E}">
        <p14:creationId xmlns:p14="http://schemas.microsoft.com/office/powerpoint/2010/main" val="3013352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you likely know, every citizen in this county, has the power to save a life just by putting one hand</a:t>
            </a:r>
            <a:r>
              <a:rPr lang="en-US" baseline="0" dirty="0" smtClean="0"/>
              <a:t> on top of the other and pushing hard and fast on a cardiac arrest victim’s chest.  Yet when faced with this high stress high emotion situation few choose to act, in Milwaukee County less than 19% of the time bystanders perform CPR.  However, other communities have shown that by having 9-1-1 dispatchers prompt people into action this rate can change and more lives can be saved --- every citizen can become a first responder. </a:t>
            </a:r>
            <a:br>
              <a:rPr lang="en-US" baseline="0" dirty="0" smtClean="0"/>
            </a:br>
            <a:r>
              <a:rPr lang="en-US" dirty="0" smtClean="0"/>
              <a:t>&lt;&lt;play</a:t>
            </a:r>
            <a:r>
              <a:rPr lang="en-US" baseline="0" dirty="0" smtClean="0"/>
              <a:t> recording&gt;&gt; </a:t>
            </a:r>
            <a:br>
              <a:rPr lang="en-US" baseline="0" dirty="0" smtClean="0"/>
            </a:br>
            <a:r>
              <a:rPr lang="en-US" baseline="0" dirty="0" smtClean="0"/>
              <a:t>As you may have identified, this couple knew CPR, but while they had initiated the 9-1-1 call, they had not used that knowledge until prompted by the dispatcher.  We want to bring these prompts to the citizens of Milwaukee and create a measurable CHANGE in our rates of bystander CPR and cardiac arrest survival.</a:t>
            </a:r>
            <a:r>
              <a:rPr lang="en-US" dirty="0" smtClean="0"/>
              <a:t>  Listening to this recording it may sound</a:t>
            </a:r>
            <a:r>
              <a:rPr lang="en-US" baseline="0" dirty="0" smtClean="0"/>
              <a:t> simple, but make no mistake, what you heard was a complex process.  The dispatchers words were carefully chosen and the result of intensive training and a quality improvement program that coached her to maintain her skills.  Also, the citizens who called were caring for a stranger and the dispatcher did not have to deal with the more typical caller unable to get through their emotions to reach a state of action.  What we are proposing is to train dispatchers to use the power of their voice to take charge of a total stranger’s actions and guide them to act in a time of high stress and emotion.  This can not be done without significant initial and continued training as well as some change to the 9-1-1 infrastructure, and a grass routes campaign to show administrators that this service is expected by the citizens and the most cost effective way to improve our dismal 10% survival rate.</a:t>
            </a:r>
            <a:endParaRPr lang="en-US" dirty="0"/>
          </a:p>
        </p:txBody>
      </p:sp>
      <p:sp>
        <p:nvSpPr>
          <p:cNvPr id="4" name="Slide Number Placeholder 3"/>
          <p:cNvSpPr>
            <a:spLocks noGrp="1"/>
          </p:cNvSpPr>
          <p:nvPr>
            <p:ph type="sldNum" sz="quarter" idx="10"/>
          </p:nvPr>
        </p:nvSpPr>
        <p:spPr/>
        <p:txBody>
          <a:bodyPr/>
          <a:lstStyle/>
          <a:p>
            <a:fld id="{68AC1B65-7CE9-4025-BBC5-7C993A579A38}" type="slidenum">
              <a:rPr lang="en-US" smtClean="0"/>
              <a:pPr/>
              <a:t>5</a:t>
            </a:fld>
            <a:endParaRPr lang="en-US"/>
          </a:p>
        </p:txBody>
      </p:sp>
    </p:spTree>
    <p:extLst>
      <p:ext uri="{BB962C8B-B14F-4D97-AF65-F5344CB8AC3E}">
        <p14:creationId xmlns:p14="http://schemas.microsoft.com/office/powerpoint/2010/main" val="707989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callers know</a:t>
            </a:r>
            <a:r>
              <a:rPr lang="en-US" baseline="0" dirty="0" smtClean="0"/>
              <a:t> CPR but they were not doing it, they needed the dispatcher</a:t>
            </a:r>
          </a:p>
          <a:p>
            <a:r>
              <a:rPr lang="en-US" baseline="0" dirty="0" smtClean="0"/>
              <a:t>Was she asking or telling</a:t>
            </a:r>
            <a:endParaRPr lang="en-US" dirty="0"/>
          </a:p>
        </p:txBody>
      </p:sp>
      <p:sp>
        <p:nvSpPr>
          <p:cNvPr id="4" name="Slide Number Placeholder 3"/>
          <p:cNvSpPr>
            <a:spLocks noGrp="1"/>
          </p:cNvSpPr>
          <p:nvPr>
            <p:ph type="sldNum" sz="quarter" idx="10"/>
          </p:nvPr>
        </p:nvSpPr>
        <p:spPr/>
        <p:txBody>
          <a:bodyPr/>
          <a:lstStyle/>
          <a:p>
            <a:fld id="{72F4D045-8584-49AF-A8BB-EACC169C7F69}" type="slidenum">
              <a:rPr lang="en-US" smtClean="0"/>
              <a:pPr/>
              <a:t>6</a:t>
            </a:fld>
            <a:endParaRPr lang="en-US"/>
          </a:p>
        </p:txBody>
      </p:sp>
    </p:spTree>
    <p:extLst>
      <p:ext uri="{BB962C8B-B14F-4D97-AF65-F5344CB8AC3E}">
        <p14:creationId xmlns:p14="http://schemas.microsoft.com/office/powerpoint/2010/main" val="2094901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4D045-8584-49AF-A8BB-EACC169C7F69}" type="slidenum">
              <a:rPr lang="en-US" smtClean="0"/>
              <a:pPr/>
              <a:t>7</a:t>
            </a:fld>
            <a:endParaRPr lang="en-US"/>
          </a:p>
        </p:txBody>
      </p:sp>
    </p:spTree>
    <p:extLst>
      <p:ext uri="{BB962C8B-B14F-4D97-AF65-F5344CB8AC3E}">
        <p14:creationId xmlns:p14="http://schemas.microsoft.com/office/powerpoint/2010/main" val="1668436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4D045-8584-49AF-A8BB-EACC169C7F69}" type="slidenum">
              <a:rPr lang="en-US" smtClean="0"/>
              <a:pPr/>
              <a:t>8</a:t>
            </a:fld>
            <a:endParaRPr lang="en-US"/>
          </a:p>
        </p:txBody>
      </p:sp>
    </p:spTree>
    <p:extLst>
      <p:ext uri="{BB962C8B-B14F-4D97-AF65-F5344CB8AC3E}">
        <p14:creationId xmlns:p14="http://schemas.microsoft.com/office/powerpoint/2010/main" val="737874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4D045-8584-49AF-A8BB-EACC169C7F69}" type="slidenum">
              <a:rPr lang="en-US" smtClean="0"/>
              <a:pPr/>
              <a:t>9</a:t>
            </a:fld>
            <a:endParaRPr lang="en-US"/>
          </a:p>
        </p:txBody>
      </p:sp>
    </p:spTree>
    <p:extLst>
      <p:ext uri="{BB962C8B-B14F-4D97-AF65-F5344CB8AC3E}">
        <p14:creationId xmlns:p14="http://schemas.microsoft.com/office/powerpoint/2010/main" val="30871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Master" Target="../slideMasters/slideMaster1.xml"/><Relationship Id="rId5" Type="http://schemas.openxmlformats.org/officeDocument/2006/relationships/tags" Target="../tags/tag40.xml"/><Relationship Id="rId4" Type="http://schemas.openxmlformats.org/officeDocument/2006/relationships/tags" Target="../tags/tag3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Master" Target="../slideMasters/slideMaster2.xml"/><Relationship Id="rId5" Type="http://schemas.openxmlformats.org/officeDocument/2006/relationships/tags" Target="../tags/tag50.xml"/><Relationship Id="rId4" Type="http://schemas.openxmlformats.org/officeDocument/2006/relationships/tags" Target="../tags/tag4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slideMaster" Target="../slideMasters/slideMaster2.xml"/><Relationship Id="rId4" Type="http://schemas.openxmlformats.org/officeDocument/2006/relationships/tags" Target="../tags/tag5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Master" Target="../slideMasters/slideMaster1.xml"/><Relationship Id="rId4" Type="http://schemas.openxmlformats.org/officeDocument/2006/relationships/tags" Target="../tags/tag3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custDataLst>
              <p:tags r:id="rId2"/>
            </p:custDataLst>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custDataLst>
              <p:tags r:id="rId3"/>
            </p:custDataLst>
          </p:nvPr>
        </p:nvSpPr>
        <p:spPr/>
        <p:txBody>
          <a:bodyPr/>
          <a:lstStyle/>
          <a:p>
            <a:fld id="{10CE1986-FABA-0C48-8B10-A4E9E9B860A3}" type="datetimeFigureOut">
              <a:rPr lang="en-US" smtClean="0"/>
              <a:pPr/>
              <a:t>9/27/2018</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6D73B779-3745-7D4E-BCD4-03F51205024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E1986-FABA-0C48-8B10-A4E9E9B860A3}"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E1986-FABA-0C48-8B10-A4E9E9B860A3}"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custDataLst>
              <p:tags r:id="rId2"/>
            </p:custDataLst>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custDataLst>
              <p:tags r:id="rId3"/>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4"/>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5"/>
            </p:custDataLst>
          </p:nvPr>
        </p:nvSpPr>
        <p:spPr>
          <a:ln/>
        </p:spPr>
        <p:txBody>
          <a:bodyPr/>
          <a:lstStyle>
            <a:lvl1pPr>
              <a:defRPr/>
            </a:lvl1pPr>
          </a:lstStyle>
          <a:p>
            <a:pPr>
              <a:defRPr/>
            </a:pPr>
            <a:fld id="{BC2B6BC1-D3DF-4A05-9C8B-EFB44669D14E}" type="slidenum">
              <a:rPr lang="en-US"/>
              <a:pPr>
                <a:defRPr/>
              </a:pPr>
              <a:t>‹#›</a:t>
            </a:fld>
            <a:endParaRPr lang="en-US"/>
          </a:p>
        </p:txBody>
      </p:sp>
    </p:spTree>
    <p:extLst>
      <p:ext uri="{BB962C8B-B14F-4D97-AF65-F5344CB8AC3E}">
        <p14:creationId xmlns:p14="http://schemas.microsoft.com/office/powerpoint/2010/main" val="42796362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7C68D8-2006-4BAF-A20A-077C791FC9CD}"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25E7DB-7993-4916-8634-CF6CB99202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672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067C68D8-2006-4BAF-A20A-077C791FC9CD}"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custDataLst>
              <p:tags r:id="rId4"/>
            </p:custDataLst>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custDataLst>
              <p:tags r:id="rId5"/>
            </p:custDataLst>
          </p:nvPr>
        </p:nvSpPr>
        <p:spPr/>
        <p:txBody>
          <a:bodyPr/>
          <a:lstStyle/>
          <a:p>
            <a:fld id="{2225E7DB-7993-4916-8634-CF6CB99202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7711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7C68D8-2006-4BAF-A20A-077C791FC9CD}"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25E7DB-7993-4916-8634-CF6CB99202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67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7C68D8-2006-4BAF-A20A-077C791FC9CD}"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25E7DB-7993-4916-8634-CF6CB99202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90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7C68D8-2006-4BAF-A20A-077C791FC9CD}" type="datetimeFigureOut">
              <a:rPr lang="en-US" smtClean="0">
                <a:solidFill>
                  <a:prstClr val="black">
                    <a:tint val="75000"/>
                  </a:prstClr>
                </a:solidFill>
              </a:rPr>
              <a:pPr/>
              <a:t>9/27/2018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225E7DB-7993-4916-8634-CF6CB99202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886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067C68D8-2006-4BAF-A20A-077C791FC9CD}" type="datetimeFigureOut">
              <a:rPr lang="en-US" smtClean="0">
                <a:solidFill>
                  <a:prstClr val="black">
                    <a:tint val="75000"/>
                  </a:prstClr>
                </a:solidFill>
              </a:rPr>
              <a:pPr/>
              <a:t>9/27/2018</a:t>
            </a:fld>
            <a:endParaRPr lang="en-US">
              <a:solidFill>
                <a:prstClr val="black">
                  <a:tint val="75000"/>
                </a:prstClr>
              </a:solidFill>
            </a:endParaRPr>
          </a:p>
        </p:txBody>
      </p:sp>
      <p:sp>
        <p:nvSpPr>
          <p:cNvPr id="4" name="Footer Placeholder 3"/>
          <p:cNvSpPr>
            <a:spLocks noGrp="1"/>
          </p:cNvSpPr>
          <p:nvPr>
            <p:ph type="ftr" sz="quarter" idx="11"/>
            <p:custDataLst>
              <p:tags r:id="rId3"/>
            </p:custDataLst>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custDataLst>
              <p:tags r:id="rId4"/>
            </p:custDataLst>
          </p:nvPr>
        </p:nvSpPr>
        <p:spPr/>
        <p:txBody>
          <a:bodyPr/>
          <a:lstStyle/>
          <a:p>
            <a:fld id="{2225E7DB-7993-4916-8634-CF6CB99202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6392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C68D8-2006-4BAF-A20A-077C791FC9CD}" type="datetimeFigureOut">
              <a:rPr lang="en-US" smtClean="0">
                <a:solidFill>
                  <a:prstClr val="black">
                    <a:tint val="75000"/>
                  </a:prstClr>
                </a:solidFill>
              </a:rPr>
              <a:pPr/>
              <a:t>9/27/2018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25E7DB-7993-4916-8634-CF6CB99202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7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10CE1986-FABA-0C48-8B10-A4E9E9B860A3}" type="datetimeFigureOut">
              <a:rPr lang="en-US" smtClean="0"/>
              <a:pPr/>
              <a:t>9/27/2018</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6D73B779-3745-7D4E-BCD4-03F51205024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7C68D8-2006-4BAF-A20A-077C791FC9CD}"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25E7DB-7993-4916-8634-CF6CB99202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374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7C68D8-2006-4BAF-A20A-077C791FC9CD}"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25E7DB-7993-4916-8634-CF6CB99202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273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7C68D8-2006-4BAF-A20A-077C791FC9CD}"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25E7DB-7993-4916-8634-CF6CB99202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456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7C68D8-2006-4BAF-A20A-077C791FC9CD}"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25E7DB-7993-4916-8634-CF6CB99202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740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2B6BC1-D3DF-4A05-9C8B-EFB44669D1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5553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8D8A97-5A51-468D-9508-18BB579706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3221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7A2BA1-25BF-463E-A47B-F0F369D8D8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243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custDataLst>
              <p:tags r:id="rId2"/>
            </p:custDataLst>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3"/>
            </p:custDataLst>
          </p:nvPr>
        </p:nvSpPr>
        <p:spPr/>
        <p:txBody>
          <a:bodyPr/>
          <a:lstStyle/>
          <a:p>
            <a:fld id="{10CE1986-FABA-0C48-8B10-A4E9E9B860A3}" type="datetimeFigureOut">
              <a:rPr lang="en-US" smtClean="0"/>
              <a:pPr/>
              <a:t>9/27/2018</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6D73B779-3745-7D4E-BCD4-03F51205024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CE1986-FABA-0C48-8B10-A4E9E9B860A3}"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custDataLst>
              <p:tags r:id="rId4"/>
            </p:custDataLst>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6"/>
            </p:custDataLst>
          </p:nvPr>
        </p:nvSpPr>
        <p:spPr/>
        <p:txBody>
          <a:bodyPr/>
          <a:lstStyle/>
          <a:p>
            <a:fld id="{10CE1986-FABA-0C48-8B10-A4E9E9B860A3}" type="datetimeFigureOut">
              <a:rPr lang="en-US" smtClean="0"/>
              <a:pPr/>
              <a:t>9/27/2018</a:t>
            </a:fld>
            <a:endParaRPr lang="en-US"/>
          </a:p>
        </p:txBody>
      </p:sp>
      <p:sp>
        <p:nvSpPr>
          <p:cNvPr id="8" name="Footer Placeholder 7"/>
          <p:cNvSpPr>
            <a:spLocks noGrp="1"/>
          </p:cNvSpPr>
          <p:nvPr>
            <p:ph type="ftr" sz="quarter" idx="11"/>
            <p:custDataLst>
              <p:tags r:id="rId7"/>
            </p:custDataLst>
          </p:nvPr>
        </p:nvSpPr>
        <p:spPr/>
        <p:txBody>
          <a:bodyPr/>
          <a:lstStyle/>
          <a:p>
            <a:endParaRPr lang="en-US"/>
          </a:p>
        </p:txBody>
      </p:sp>
      <p:sp>
        <p:nvSpPr>
          <p:cNvPr id="9" name="Slide Number Placeholder 8"/>
          <p:cNvSpPr>
            <a:spLocks noGrp="1"/>
          </p:cNvSpPr>
          <p:nvPr>
            <p:ph type="sldNum" sz="quarter" idx="12"/>
            <p:custDataLst>
              <p:tags r:id="rId8"/>
            </p:custDataLst>
          </p:nvPr>
        </p:nvSpPr>
        <p:spPr/>
        <p:txBody>
          <a:bodyPr/>
          <a:lstStyle/>
          <a:p>
            <a:fld id="{6D73B779-3745-7D4E-BCD4-03F51205024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10CE1986-FABA-0C48-8B10-A4E9E9B860A3}" type="datetimeFigureOut">
              <a:rPr lang="en-US" smtClean="0"/>
              <a:pPr/>
              <a:t>9/27/2018</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E1986-FABA-0C48-8B10-A4E9E9B860A3}" type="datetimeFigureOut">
              <a:rPr lang="en-US" smtClean="0"/>
              <a:pPr/>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E1986-FABA-0C48-8B10-A4E9E9B860A3}"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3B779-3745-7D4E-BCD4-03F512050247}"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0CE1986-FABA-0C48-8B10-A4E9E9B860A3}" type="datetimeFigureOut">
              <a:rPr lang="en-US" smtClean="0"/>
              <a:pPr/>
              <a:t>9/27/2018</a:t>
            </a:fld>
            <a:endParaRPr lang="en-US"/>
          </a:p>
        </p:txBody>
      </p:sp>
      <p:sp>
        <p:nvSpPr>
          <p:cNvPr id="9" name="Slide Number Placeholder 8"/>
          <p:cNvSpPr>
            <a:spLocks noGrp="1"/>
          </p:cNvSpPr>
          <p:nvPr>
            <p:ph type="sldNum" sz="quarter" idx="11"/>
          </p:nvPr>
        </p:nvSpPr>
        <p:spPr/>
        <p:txBody>
          <a:bodyPr/>
          <a:lstStyle/>
          <a:p>
            <a:fld id="{6D73B779-3745-7D4E-BCD4-03F51205024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ags" Target="../tags/tag4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42.xml"/><Relationship Id="rId2" Type="http://schemas.openxmlformats.org/officeDocument/2006/relationships/slideLayout" Target="../slideLayouts/slideLayout14.xml"/><Relationship Id="rId16" Type="http://schemas.openxmlformats.org/officeDocument/2006/relationships/tags" Target="../tags/tag41.xml"/><Relationship Id="rId20" Type="http://schemas.openxmlformats.org/officeDocument/2006/relationships/tags" Target="../tags/tag45.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tags" Target="../tags/tag44.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custDataLst>
              <p:tags r:id="rId15"/>
            </p:custDataLst>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custDataLst>
              <p:tags r:id="rId16"/>
            </p:custDataLst>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custDataLst>
              <p:tags r:id="rId17"/>
            </p:custDataLst>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custDataLst>
              <p:tags r:id="rId18"/>
            </p:custDataLst>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D73B779-3745-7D4E-BCD4-03F512050247}" type="slidenum">
              <a:rPr lang="en-US" smtClean="0"/>
              <a:pPr/>
              <a:t>‹#›</a:t>
            </a:fld>
            <a:endParaRPr lang="en-US"/>
          </a:p>
        </p:txBody>
      </p:sp>
      <p:sp>
        <p:nvSpPr>
          <p:cNvPr id="5" name="Footer Placeholder 4"/>
          <p:cNvSpPr>
            <a:spLocks noGrp="1"/>
          </p:cNvSpPr>
          <p:nvPr>
            <p:ph type="ftr" sz="quarter" idx="3"/>
            <p:custDataLst>
              <p:tags r:id="rId19"/>
            </p:custDataLst>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custDataLst>
              <p:tags r:id="rId20"/>
            </p:custDataLst>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0CE1986-FABA-0C48-8B10-A4E9E9B860A3}" type="datetimeFigureOut">
              <a:rPr lang="en-US" smtClean="0"/>
              <a:pPr/>
              <a:t>9/27/2018</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Lst>
  <p:timing>
    <p:tnLst>
      <p:par>
        <p:cTn id="1" dur="indefinite" restart="never" nodeType="tmRoot"/>
      </p:par>
    </p:tnLst>
  </p:timing>
  <p:txStyles>
    <p:titleStyle>
      <a:lvl1pPr algn="l" defTabSz="914400" rtl="0" eaLnBrk="1" latinLnBrk="0" hangingPunct="1">
        <a:spcBef>
          <a:spcPct val="0"/>
        </a:spcBef>
        <a:buNone/>
        <a:defRPr sz="4600" b="0" i="0" u="none"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b="0" i="0" u="none"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6"/>
            </p:custDataLst>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7"/>
            </p:custDataLst>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8"/>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67C68D8-2006-4BAF-A20A-077C791FC9CD}" type="datetimeFigureOut">
              <a:rPr lang="en-US" smtClean="0">
                <a:solidFill>
                  <a:prstClr val="black">
                    <a:tint val="75000"/>
                  </a:prstClr>
                </a:solidFill>
              </a:rPr>
              <a:pPr defTabSz="914400"/>
              <a:t>9/27/2018</a:t>
            </a:fld>
            <a:endParaRPr lang="en-US">
              <a:solidFill>
                <a:prstClr val="black">
                  <a:tint val="75000"/>
                </a:prstClr>
              </a:solidFill>
            </a:endParaRPr>
          </a:p>
        </p:txBody>
      </p:sp>
      <p:sp>
        <p:nvSpPr>
          <p:cNvPr id="5" name="Footer Placeholder 4"/>
          <p:cNvSpPr>
            <a:spLocks noGrp="1"/>
          </p:cNvSpPr>
          <p:nvPr>
            <p:ph type="ftr" sz="quarter" idx="3"/>
            <p:custDataLst>
              <p:tags r:id="rId19"/>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custDataLst>
              <p:tags r:id="rId20"/>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225E7DB-7993-4916-8634-CF6CB99202A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2896684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10" Type="http://schemas.openxmlformats.org/officeDocument/2006/relationships/image" Target="../media/image11.wmf"/><Relationship Id="rId4" Type="http://schemas.openxmlformats.org/officeDocument/2006/relationships/tags" Target="../tags/tag89.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18" Type="http://schemas.openxmlformats.org/officeDocument/2006/relationships/tags" Target="../tags/tag110.xml"/><Relationship Id="rId26" Type="http://schemas.openxmlformats.org/officeDocument/2006/relationships/tags" Target="../tags/tag118.xml"/><Relationship Id="rId3" Type="http://schemas.openxmlformats.org/officeDocument/2006/relationships/tags" Target="../tags/tag95.xml"/><Relationship Id="rId21" Type="http://schemas.openxmlformats.org/officeDocument/2006/relationships/tags" Target="../tags/tag113.xml"/><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tags" Target="../tags/tag109.xml"/><Relationship Id="rId25" Type="http://schemas.openxmlformats.org/officeDocument/2006/relationships/tags" Target="../tags/tag117.xml"/><Relationship Id="rId2" Type="http://schemas.openxmlformats.org/officeDocument/2006/relationships/tags" Target="../tags/tag94.xml"/><Relationship Id="rId16" Type="http://schemas.openxmlformats.org/officeDocument/2006/relationships/tags" Target="../tags/tag108.xml"/><Relationship Id="rId20" Type="http://schemas.openxmlformats.org/officeDocument/2006/relationships/tags" Target="../tags/tag112.xml"/><Relationship Id="rId29" Type="http://schemas.openxmlformats.org/officeDocument/2006/relationships/notesSlide" Target="../notesSlides/notesSlide11.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24" Type="http://schemas.openxmlformats.org/officeDocument/2006/relationships/tags" Target="../tags/tag116.xml"/><Relationship Id="rId5" Type="http://schemas.openxmlformats.org/officeDocument/2006/relationships/tags" Target="../tags/tag97.xml"/><Relationship Id="rId15" Type="http://schemas.openxmlformats.org/officeDocument/2006/relationships/tags" Target="../tags/tag107.xml"/><Relationship Id="rId23" Type="http://schemas.openxmlformats.org/officeDocument/2006/relationships/tags" Target="../tags/tag115.xml"/><Relationship Id="rId28" Type="http://schemas.openxmlformats.org/officeDocument/2006/relationships/slideLayout" Target="../slideLayouts/slideLayout6.xml"/><Relationship Id="rId10" Type="http://schemas.openxmlformats.org/officeDocument/2006/relationships/tags" Target="../tags/tag102.xml"/><Relationship Id="rId19" Type="http://schemas.openxmlformats.org/officeDocument/2006/relationships/tags" Target="../tags/tag11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 Id="rId22" Type="http://schemas.openxmlformats.org/officeDocument/2006/relationships/tags" Target="../tags/tag114.xml"/><Relationship Id="rId27" Type="http://schemas.openxmlformats.org/officeDocument/2006/relationships/tags" Target="../tags/tag119.xml"/></Relationships>
</file>

<file path=ppt/slides/_rels/slide12.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18" Type="http://schemas.openxmlformats.org/officeDocument/2006/relationships/tags" Target="../tags/tag137.xml"/><Relationship Id="rId26" Type="http://schemas.openxmlformats.org/officeDocument/2006/relationships/tags" Target="../tags/tag145.xml"/><Relationship Id="rId39" Type="http://schemas.openxmlformats.org/officeDocument/2006/relationships/tags" Target="../tags/tag158.xml"/><Relationship Id="rId3" Type="http://schemas.openxmlformats.org/officeDocument/2006/relationships/tags" Target="../tags/tag122.xml"/><Relationship Id="rId21" Type="http://schemas.openxmlformats.org/officeDocument/2006/relationships/tags" Target="../tags/tag140.xml"/><Relationship Id="rId34" Type="http://schemas.openxmlformats.org/officeDocument/2006/relationships/tags" Target="../tags/tag153.xml"/><Relationship Id="rId42" Type="http://schemas.openxmlformats.org/officeDocument/2006/relationships/tags" Target="../tags/tag161.xml"/><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tags" Target="../tags/tag136.xml"/><Relationship Id="rId25" Type="http://schemas.openxmlformats.org/officeDocument/2006/relationships/tags" Target="../tags/tag144.xml"/><Relationship Id="rId33" Type="http://schemas.openxmlformats.org/officeDocument/2006/relationships/tags" Target="../tags/tag152.xml"/><Relationship Id="rId38" Type="http://schemas.openxmlformats.org/officeDocument/2006/relationships/tags" Target="../tags/tag157.xml"/><Relationship Id="rId2" Type="http://schemas.openxmlformats.org/officeDocument/2006/relationships/tags" Target="../tags/tag121.xml"/><Relationship Id="rId16" Type="http://schemas.openxmlformats.org/officeDocument/2006/relationships/tags" Target="../tags/tag135.xml"/><Relationship Id="rId20" Type="http://schemas.openxmlformats.org/officeDocument/2006/relationships/tags" Target="../tags/tag139.xml"/><Relationship Id="rId29" Type="http://schemas.openxmlformats.org/officeDocument/2006/relationships/tags" Target="../tags/tag148.xml"/><Relationship Id="rId41" Type="http://schemas.openxmlformats.org/officeDocument/2006/relationships/tags" Target="../tags/tag160.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24" Type="http://schemas.openxmlformats.org/officeDocument/2006/relationships/tags" Target="../tags/tag143.xml"/><Relationship Id="rId32" Type="http://schemas.openxmlformats.org/officeDocument/2006/relationships/tags" Target="../tags/tag151.xml"/><Relationship Id="rId37" Type="http://schemas.openxmlformats.org/officeDocument/2006/relationships/tags" Target="../tags/tag156.xml"/><Relationship Id="rId40" Type="http://schemas.openxmlformats.org/officeDocument/2006/relationships/tags" Target="../tags/tag159.xml"/><Relationship Id="rId5" Type="http://schemas.openxmlformats.org/officeDocument/2006/relationships/tags" Target="../tags/tag124.xml"/><Relationship Id="rId15" Type="http://schemas.openxmlformats.org/officeDocument/2006/relationships/tags" Target="../tags/tag134.xml"/><Relationship Id="rId23" Type="http://schemas.openxmlformats.org/officeDocument/2006/relationships/tags" Target="../tags/tag142.xml"/><Relationship Id="rId28" Type="http://schemas.openxmlformats.org/officeDocument/2006/relationships/tags" Target="../tags/tag147.xml"/><Relationship Id="rId36" Type="http://schemas.openxmlformats.org/officeDocument/2006/relationships/tags" Target="../tags/tag155.xml"/><Relationship Id="rId10" Type="http://schemas.openxmlformats.org/officeDocument/2006/relationships/tags" Target="../tags/tag129.xml"/><Relationship Id="rId19" Type="http://schemas.openxmlformats.org/officeDocument/2006/relationships/tags" Target="../tags/tag138.xml"/><Relationship Id="rId31" Type="http://schemas.openxmlformats.org/officeDocument/2006/relationships/tags" Target="../tags/tag150.xml"/><Relationship Id="rId44" Type="http://schemas.openxmlformats.org/officeDocument/2006/relationships/notesSlide" Target="../notesSlides/notesSlide12.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 Id="rId22" Type="http://schemas.openxmlformats.org/officeDocument/2006/relationships/tags" Target="../tags/tag141.xml"/><Relationship Id="rId27" Type="http://schemas.openxmlformats.org/officeDocument/2006/relationships/tags" Target="../tags/tag146.xml"/><Relationship Id="rId30" Type="http://schemas.openxmlformats.org/officeDocument/2006/relationships/tags" Target="../tags/tag149.xml"/><Relationship Id="rId35" Type="http://schemas.openxmlformats.org/officeDocument/2006/relationships/tags" Target="../tags/tag154.xml"/><Relationship Id="rId43"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3" Type="http://schemas.openxmlformats.org/officeDocument/2006/relationships/tags" Target="../tags/tag174.xml"/><Relationship Id="rId18" Type="http://schemas.openxmlformats.org/officeDocument/2006/relationships/tags" Target="../tags/tag179.xml"/><Relationship Id="rId26" Type="http://schemas.openxmlformats.org/officeDocument/2006/relationships/tags" Target="../tags/tag187.xml"/><Relationship Id="rId39" Type="http://schemas.openxmlformats.org/officeDocument/2006/relationships/tags" Target="../tags/tag200.xml"/><Relationship Id="rId3" Type="http://schemas.openxmlformats.org/officeDocument/2006/relationships/tags" Target="../tags/tag164.xml"/><Relationship Id="rId21" Type="http://schemas.openxmlformats.org/officeDocument/2006/relationships/tags" Target="../tags/tag182.xml"/><Relationship Id="rId34" Type="http://schemas.openxmlformats.org/officeDocument/2006/relationships/tags" Target="../tags/tag195.xml"/><Relationship Id="rId42" Type="http://schemas.openxmlformats.org/officeDocument/2006/relationships/tags" Target="../tags/tag203.xml"/><Relationship Id="rId47" Type="http://schemas.openxmlformats.org/officeDocument/2006/relationships/tags" Target="../tags/tag208.xml"/><Relationship Id="rId50" Type="http://schemas.openxmlformats.org/officeDocument/2006/relationships/slideLayout" Target="../slideLayouts/slideLayout18.xml"/><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tags" Target="../tags/tag178.xml"/><Relationship Id="rId25" Type="http://schemas.openxmlformats.org/officeDocument/2006/relationships/tags" Target="../tags/tag186.xml"/><Relationship Id="rId33" Type="http://schemas.openxmlformats.org/officeDocument/2006/relationships/tags" Target="../tags/tag194.xml"/><Relationship Id="rId38" Type="http://schemas.openxmlformats.org/officeDocument/2006/relationships/tags" Target="../tags/tag199.xml"/><Relationship Id="rId46" Type="http://schemas.openxmlformats.org/officeDocument/2006/relationships/tags" Target="../tags/tag207.xml"/><Relationship Id="rId2" Type="http://schemas.openxmlformats.org/officeDocument/2006/relationships/tags" Target="../tags/tag163.xml"/><Relationship Id="rId16" Type="http://schemas.openxmlformats.org/officeDocument/2006/relationships/tags" Target="../tags/tag177.xml"/><Relationship Id="rId20" Type="http://schemas.openxmlformats.org/officeDocument/2006/relationships/tags" Target="../tags/tag181.xml"/><Relationship Id="rId29" Type="http://schemas.openxmlformats.org/officeDocument/2006/relationships/tags" Target="../tags/tag190.xml"/><Relationship Id="rId41" Type="http://schemas.openxmlformats.org/officeDocument/2006/relationships/tags" Target="../tags/tag202.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24" Type="http://schemas.openxmlformats.org/officeDocument/2006/relationships/tags" Target="../tags/tag185.xml"/><Relationship Id="rId32" Type="http://schemas.openxmlformats.org/officeDocument/2006/relationships/tags" Target="../tags/tag193.xml"/><Relationship Id="rId37" Type="http://schemas.openxmlformats.org/officeDocument/2006/relationships/tags" Target="../tags/tag198.xml"/><Relationship Id="rId40" Type="http://schemas.openxmlformats.org/officeDocument/2006/relationships/tags" Target="../tags/tag201.xml"/><Relationship Id="rId45" Type="http://schemas.openxmlformats.org/officeDocument/2006/relationships/tags" Target="../tags/tag206.xml"/><Relationship Id="rId5" Type="http://schemas.openxmlformats.org/officeDocument/2006/relationships/tags" Target="../tags/tag166.xml"/><Relationship Id="rId15" Type="http://schemas.openxmlformats.org/officeDocument/2006/relationships/tags" Target="../tags/tag176.xml"/><Relationship Id="rId23" Type="http://schemas.openxmlformats.org/officeDocument/2006/relationships/tags" Target="../tags/tag184.xml"/><Relationship Id="rId28" Type="http://schemas.openxmlformats.org/officeDocument/2006/relationships/tags" Target="../tags/tag189.xml"/><Relationship Id="rId36" Type="http://schemas.openxmlformats.org/officeDocument/2006/relationships/tags" Target="../tags/tag197.xml"/><Relationship Id="rId49" Type="http://schemas.openxmlformats.org/officeDocument/2006/relationships/tags" Target="../tags/tag210.xml"/><Relationship Id="rId10" Type="http://schemas.openxmlformats.org/officeDocument/2006/relationships/tags" Target="../tags/tag171.xml"/><Relationship Id="rId19" Type="http://schemas.openxmlformats.org/officeDocument/2006/relationships/tags" Target="../tags/tag180.xml"/><Relationship Id="rId31" Type="http://schemas.openxmlformats.org/officeDocument/2006/relationships/tags" Target="../tags/tag192.xml"/><Relationship Id="rId44" Type="http://schemas.openxmlformats.org/officeDocument/2006/relationships/tags" Target="../tags/tag205.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tags" Target="../tags/tag175.xml"/><Relationship Id="rId22" Type="http://schemas.openxmlformats.org/officeDocument/2006/relationships/tags" Target="../tags/tag183.xml"/><Relationship Id="rId27" Type="http://schemas.openxmlformats.org/officeDocument/2006/relationships/tags" Target="../tags/tag188.xml"/><Relationship Id="rId30" Type="http://schemas.openxmlformats.org/officeDocument/2006/relationships/tags" Target="../tags/tag191.xml"/><Relationship Id="rId35" Type="http://schemas.openxmlformats.org/officeDocument/2006/relationships/tags" Target="../tags/tag196.xml"/><Relationship Id="rId43" Type="http://schemas.openxmlformats.org/officeDocument/2006/relationships/tags" Target="../tags/tag204.xml"/><Relationship Id="rId48" Type="http://schemas.openxmlformats.org/officeDocument/2006/relationships/tags" Target="../tags/tag209.xml"/><Relationship Id="rId8" Type="http://schemas.openxmlformats.org/officeDocument/2006/relationships/tags" Target="../tags/tag169.xml"/><Relationship Id="rId51"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notesSlide" Target="../notesSlides/notesSlide14.xml"/><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image" Target="../media/image12.jpeg"/><Relationship Id="rId5" Type="http://schemas.openxmlformats.org/officeDocument/2006/relationships/notesSlide" Target="../notesSlides/notesSlide15.xml"/><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19.xml"/><Relationship Id="rId7" Type="http://schemas.openxmlformats.org/officeDocument/2006/relationships/notesSlide" Target="../notesSlides/notesSlide16.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slideLayout" Target="../slideLayouts/slideLayout1.xml"/><Relationship Id="rId5" Type="http://schemas.openxmlformats.org/officeDocument/2006/relationships/tags" Target="../tags/tag221.xml"/><Relationship Id="rId4" Type="http://schemas.openxmlformats.org/officeDocument/2006/relationships/tags" Target="../tags/tag220.xml"/></Relationships>
</file>

<file path=ppt/slides/_rels/slide17.xml.rels><?xml version="1.0" encoding="UTF-8" standalone="yes"?>
<Relationships xmlns="http://schemas.openxmlformats.org/package/2006/relationships"><Relationship Id="rId8" Type="http://schemas.openxmlformats.org/officeDocument/2006/relationships/tags" Target="../tags/tag229.xml"/><Relationship Id="rId13" Type="http://schemas.openxmlformats.org/officeDocument/2006/relationships/image" Target="../media/image16.jpeg"/><Relationship Id="rId3" Type="http://schemas.openxmlformats.org/officeDocument/2006/relationships/tags" Target="../tags/tag224.xml"/><Relationship Id="rId7" Type="http://schemas.openxmlformats.org/officeDocument/2006/relationships/tags" Target="../tags/tag228.xml"/><Relationship Id="rId12" Type="http://schemas.openxmlformats.org/officeDocument/2006/relationships/image" Target="../media/image15.jpeg"/><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image" Target="../media/image14.jpeg"/><Relationship Id="rId5" Type="http://schemas.openxmlformats.org/officeDocument/2006/relationships/tags" Target="../tags/tag226.xml"/><Relationship Id="rId15" Type="http://schemas.openxmlformats.org/officeDocument/2006/relationships/image" Target="../media/image2.png"/><Relationship Id="rId10" Type="http://schemas.openxmlformats.org/officeDocument/2006/relationships/notesSlide" Target="../notesSlides/notesSlide17.xml"/><Relationship Id="rId4" Type="http://schemas.openxmlformats.org/officeDocument/2006/relationships/tags" Target="../tags/tag225.xml"/><Relationship Id="rId9" Type="http://schemas.openxmlformats.org/officeDocument/2006/relationships/slideLayout" Target="../slideLayouts/slideLayout1.xml"/><Relationship Id="rId14" Type="http://schemas.openxmlformats.org/officeDocument/2006/relationships/image" Target="../media/image17.jpeg"/></Relationships>
</file>

<file path=ppt/slides/_rels/slide18.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notesSlide" Target="../notesSlides/notesSlide18.xml"/><Relationship Id="rId3" Type="http://schemas.openxmlformats.org/officeDocument/2006/relationships/tags" Target="../tags/tag232.xml"/><Relationship Id="rId7" Type="http://schemas.openxmlformats.org/officeDocument/2006/relationships/tags" Target="../tags/tag236.xml"/><Relationship Id="rId12" Type="http://schemas.openxmlformats.org/officeDocument/2006/relationships/slideLayout" Target="../slideLayouts/slideLayout12.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tags" Target="../tags/tag240.xml"/><Relationship Id="rId5" Type="http://schemas.openxmlformats.org/officeDocument/2006/relationships/tags" Target="../tags/tag234.xml"/><Relationship Id="rId10" Type="http://schemas.openxmlformats.org/officeDocument/2006/relationships/tags" Target="../tags/tag239.xml"/><Relationship Id="rId4" Type="http://schemas.openxmlformats.org/officeDocument/2006/relationships/tags" Target="../tags/tag233.xml"/><Relationship Id="rId9" Type="http://schemas.openxmlformats.org/officeDocument/2006/relationships/tags" Target="../tags/tag238.xml"/></Relationships>
</file>

<file path=ppt/slides/_rels/slide19.xml.rels><?xml version="1.0" encoding="UTF-8" standalone="yes"?>
<Relationships xmlns="http://schemas.openxmlformats.org/package/2006/relationships"><Relationship Id="rId8" Type="http://schemas.openxmlformats.org/officeDocument/2006/relationships/tags" Target="../tags/tag248.xml"/><Relationship Id="rId13" Type="http://schemas.openxmlformats.org/officeDocument/2006/relationships/slideLayout" Target="../slideLayouts/slideLayout12.xml"/><Relationship Id="rId3" Type="http://schemas.openxmlformats.org/officeDocument/2006/relationships/tags" Target="../tags/tag243.xml"/><Relationship Id="rId7" Type="http://schemas.openxmlformats.org/officeDocument/2006/relationships/tags" Target="../tags/tag247.xml"/><Relationship Id="rId12" Type="http://schemas.openxmlformats.org/officeDocument/2006/relationships/tags" Target="../tags/tag252.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tags" Target="../tags/tag251.xml"/><Relationship Id="rId5" Type="http://schemas.openxmlformats.org/officeDocument/2006/relationships/tags" Target="../tags/tag245.xml"/><Relationship Id="rId10" Type="http://schemas.openxmlformats.org/officeDocument/2006/relationships/tags" Target="../tags/tag250.xml"/><Relationship Id="rId4" Type="http://schemas.openxmlformats.org/officeDocument/2006/relationships/tags" Target="../tags/tag244.xml"/><Relationship Id="rId9" Type="http://schemas.openxmlformats.org/officeDocument/2006/relationships/tags" Target="../tags/tag249.xml"/><Relationship Id="rId1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image" Target="../media/image18.pn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58.xml"/><Relationship Id="rId7" Type="http://schemas.openxmlformats.org/officeDocument/2006/relationships/notesSlide" Target="../notesSlides/notesSlide21.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slideLayout" Target="../slideLayouts/slideLayout2.xml"/><Relationship Id="rId5" Type="http://schemas.openxmlformats.org/officeDocument/2006/relationships/tags" Target="../tags/tag260.xml"/><Relationship Id="rId4" Type="http://schemas.openxmlformats.org/officeDocument/2006/relationships/tags" Target="../tags/tag259.xml"/></Relationships>
</file>

<file path=ppt/slides/_rels/slide22.xml.rels><?xml version="1.0" encoding="UTF-8" standalone="yes"?>
<Relationships xmlns="http://schemas.openxmlformats.org/package/2006/relationships"><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269.xml"/><Relationship Id="rId7" Type="http://schemas.openxmlformats.org/officeDocument/2006/relationships/slideLayout" Target="../slideLayouts/slideLayout2.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s>
</file>

<file path=ppt/slides/_rels/slide25.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278.xml"/><Relationship Id="rId7" Type="http://schemas.openxmlformats.org/officeDocument/2006/relationships/image" Target="../media/image20.png"/><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279.xml"/></Relationships>
</file>

<file path=ppt/slides/_rels/slide27.xml.rels><?xml version="1.0" encoding="UTF-8" standalone="yes"?>
<Relationships xmlns="http://schemas.openxmlformats.org/package/2006/relationships"><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84.xml"/><Relationship Id="rId1" Type="http://schemas.openxmlformats.org/officeDocument/2006/relationships/tags" Target="../tags/tag283.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2.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6.xml"/><Relationship Id="rId5" Type="http://schemas.openxmlformats.org/officeDocument/2006/relationships/slideLayout" Target="../slideLayouts/slideLayout5.xml"/><Relationship Id="rId4" Type="http://schemas.openxmlformats.org/officeDocument/2006/relationships/tags" Target="../tags/tag73.xml"/></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76.xml"/><Relationship Id="rId7" Type="http://schemas.openxmlformats.org/officeDocument/2006/relationships/hyperlink" Target="http://www.google.com/url?sa=i&amp;rct=j&amp;q=&amp;esrc=s&amp;source=images&amp;cd=&amp;cad=rja&amp;uact=8&amp;ved=0CAcQjRw&amp;url=http://www.aedbrands.com/resource-center/choose/chain-of-survival/&amp;ei=qfZQVeCEKMSmyASU9oCgDQ&amp;bvm=bv.92885102,d.cGU&amp;psig=AFQjCNFFLoqP2SZFAwCCBQevXb7WzT_dPg&amp;ust=1431455764715698" TargetMode="Externa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7.xml"/><Relationship Id="rId5" Type="http://schemas.openxmlformats.org/officeDocument/2006/relationships/slideLayout" Target="../slideLayouts/slideLayout12.xml"/><Relationship Id="rId4" Type="http://schemas.openxmlformats.org/officeDocument/2006/relationships/tags" Target="../tags/tag77.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80.xm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notesSlide" Target="../notesSlides/notesSlide8.xml"/><Relationship Id="rId10" Type="http://schemas.openxmlformats.org/officeDocument/2006/relationships/image" Target="../media/image8.jpeg"/><Relationship Id="rId4" Type="http://schemas.openxmlformats.org/officeDocument/2006/relationships/slideLayout" Target="../slideLayouts/slideLayout2.xml"/><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tags" Target="../tags/tag83.xml"/><Relationship Id="rId7" Type="http://schemas.openxmlformats.org/officeDocument/2006/relationships/notesSlide" Target="../notesSlides/notesSlide9.xml"/><Relationship Id="rId12" Type="http://schemas.openxmlformats.org/officeDocument/2006/relationships/image" Target="../media/image8.jpe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2.xml"/><Relationship Id="rId11" Type="http://schemas.openxmlformats.org/officeDocument/2006/relationships/image" Target="../media/image7.jpeg"/><Relationship Id="rId5" Type="http://schemas.openxmlformats.org/officeDocument/2006/relationships/tags" Target="../tags/tag85.xml"/><Relationship Id="rId10" Type="http://schemas.openxmlformats.org/officeDocument/2006/relationships/image" Target="../media/image6.jpeg"/><Relationship Id="rId4" Type="http://schemas.openxmlformats.org/officeDocument/2006/relationships/tags" Target="../tags/tag84.xm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rmAutofit fontScale="90000"/>
          </a:bodyPr>
          <a:lstStyle/>
          <a:p>
            <a:r>
              <a:rPr lang="en-US" dirty="0" smtClean="0"/>
              <a:t>Increasing Cardiac Arrest Survival through Dispatcher Assisted Bystander CPR</a:t>
            </a:r>
            <a:endParaRPr lang="en-US" dirty="0"/>
          </a:p>
        </p:txBody>
      </p:sp>
      <p:sp>
        <p:nvSpPr>
          <p:cNvPr id="3" name="Subtitle 2"/>
          <p:cNvSpPr>
            <a:spLocks noGrp="1"/>
          </p:cNvSpPr>
          <p:nvPr>
            <p:ph type="subTitle" idx="1"/>
            <p:custDataLst>
              <p:tags r:id="rId3"/>
            </p:custDataLst>
          </p:nvPr>
        </p:nvSpPr>
        <p:spPr/>
        <p:txBody>
          <a:bodyPr/>
          <a:lstStyle/>
          <a:p>
            <a:r>
              <a:rPr lang="en-US" dirty="0" smtClean="0"/>
              <a:t>PSAP Training for identifying patients who are pulseless and not breathing</a:t>
            </a:r>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4974" name="Group 62"/>
          <p:cNvGraphicFramePr>
            <a:graphicFrameLocks noGrp="1"/>
          </p:cNvGraphicFramePr>
          <p:nvPr>
            <p:custDataLst>
              <p:tags r:id="rId2"/>
            </p:custDataLst>
            <p:extLst>
              <p:ext uri="{D42A27DB-BD31-4B8C-83A1-F6EECF244321}">
                <p14:modId xmlns:p14="http://schemas.microsoft.com/office/powerpoint/2010/main" val="1700172985"/>
              </p:ext>
            </p:extLst>
          </p:nvPr>
        </p:nvGraphicFramePr>
        <p:xfrm>
          <a:off x="1219200" y="1828800"/>
          <a:ext cx="7162800" cy="4095285"/>
        </p:xfrm>
        <a:graphic>
          <a:graphicData uri="http://schemas.openxmlformats.org/drawingml/2006/table">
            <a:tbl>
              <a:tblPr/>
              <a:tblGrid>
                <a:gridCol w="2133600"/>
                <a:gridCol w="1600200"/>
                <a:gridCol w="1681976"/>
                <a:gridCol w="1747024"/>
              </a:tblGrid>
              <a:tr h="83169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Times New Roman" pitchFamily="18" charset="0"/>
                        </a:rPr>
                        <a:t>           </a:t>
                      </a:r>
                      <a:r>
                        <a:rPr kumimoji="0" lang="en-US" sz="2400" b="1" i="0" u="sng" strike="noStrike" cap="none" normalizeH="0" baseline="0" dirty="0" smtClean="0">
                          <a:ln>
                            <a:noFill/>
                          </a:ln>
                          <a:solidFill>
                            <a:schemeClr val="tx1"/>
                          </a:solidFill>
                          <a:effectLst/>
                          <a:latin typeface="Arial" charset="0"/>
                          <a:cs typeface="Times New Roman" pitchFamily="18" charset="0"/>
                        </a:rPr>
                        <a:t>Time to first shock</a:t>
                      </a:r>
                      <a:endParaRPr kumimoji="0" lang="en-US" sz="2400" b="0" i="0" u="sng" strike="noStrike" cap="none" normalizeH="0" baseline="0" dirty="0" smtClean="0">
                        <a:ln>
                          <a:noFill/>
                        </a:ln>
                        <a:solidFill>
                          <a:schemeClr val="tx1"/>
                        </a:solidFill>
                        <a:effectLst/>
                        <a:latin typeface="Arial" charset="0"/>
                      </a:endParaRPr>
                    </a:p>
                  </a:txBody>
                  <a:tcPr marT="45712" marB="45712" anchor="b"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7685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chemeClr val="tx1"/>
                          </a:solidFill>
                          <a:effectLst/>
                          <a:latin typeface="Arial" charset="0"/>
                          <a:cs typeface="Times New Roman" pitchFamily="18" charset="0"/>
                        </a:rPr>
                        <a:t>Time to CPR</a:t>
                      </a:r>
                      <a:endParaRPr kumimoji="0" lang="en-US" sz="2400" b="0" i="0" u="sng" strike="noStrike" cap="none" normalizeH="0" baseline="0" dirty="0" smtClean="0">
                        <a:ln>
                          <a:noFill/>
                        </a:ln>
                        <a:solidFill>
                          <a:schemeClr val="tx1"/>
                        </a:solidFill>
                        <a:effectLst/>
                        <a:latin typeface="Arial" charset="0"/>
                      </a:endParaRPr>
                    </a:p>
                  </a:txBody>
                  <a:tcPr marT="45712" marB="45712"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Times New Roman" pitchFamily="18" charset="0"/>
                        </a:rPr>
                        <a:t>0-8 min</a:t>
                      </a:r>
                      <a:endParaRPr kumimoji="0" lang="en-US" sz="2800" b="0" i="0" u="none" strike="noStrike" cap="none" normalizeH="0" baseline="0" dirty="0" smtClean="0">
                        <a:ln>
                          <a:noFill/>
                        </a:ln>
                        <a:solidFill>
                          <a:schemeClr val="tx1"/>
                        </a:solidFill>
                        <a:effectLst/>
                        <a:latin typeface="Arial" charset="0"/>
                      </a:endParaRPr>
                    </a:p>
                  </a:txBody>
                  <a:tcPr marT="45712" marB="45712"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Times New Roman" pitchFamily="18" charset="0"/>
                        </a:rPr>
                        <a:t>9-12 min</a:t>
                      </a:r>
                      <a:endParaRPr kumimoji="0" lang="en-US" sz="2800" b="0" i="0" u="none" strike="noStrike" cap="none" normalizeH="0" baseline="0" dirty="0" smtClean="0">
                        <a:ln>
                          <a:noFill/>
                        </a:ln>
                        <a:solidFill>
                          <a:schemeClr val="tx1"/>
                        </a:solidFill>
                        <a:effectLst/>
                        <a:latin typeface="Arial" charset="0"/>
                      </a:endParaRPr>
                    </a:p>
                  </a:txBody>
                  <a:tcPr marT="45712" marB="45712"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Times New Roman" pitchFamily="18" charset="0"/>
                        </a:rPr>
                        <a:t>13+ min</a:t>
                      </a:r>
                      <a:endParaRPr kumimoji="0" lang="en-US" sz="2800" b="0" i="0" u="none" strike="noStrike" cap="none" normalizeH="0" baseline="0" dirty="0" smtClean="0">
                        <a:ln>
                          <a:noFill/>
                        </a:ln>
                        <a:solidFill>
                          <a:schemeClr val="tx1"/>
                        </a:solidFill>
                        <a:effectLst/>
                        <a:latin typeface="Arial" charset="0"/>
                      </a:endParaRPr>
                    </a:p>
                  </a:txBody>
                  <a:tcPr marT="45712" marB="45712" anchor="ctr" horzOverflow="overflow">
                    <a:lnL>
                      <a:noFill/>
                    </a:lnL>
                    <a:lnR cap="flat">
                      <a:noFill/>
                    </a:lnR>
                    <a:lnT>
                      <a:noFill/>
                    </a:lnT>
                    <a:lnB>
                      <a:noFill/>
                    </a:lnB>
                    <a:lnTlToBr>
                      <a:noFill/>
                    </a:lnTlToBr>
                    <a:lnBlToTr>
                      <a:noFill/>
                    </a:lnBlToTr>
                    <a:noFill/>
                  </a:tcPr>
                </a:tc>
              </a:tr>
              <a:tr h="8316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Times New Roman" pitchFamily="18" charset="0"/>
                        </a:rPr>
                        <a:t>0-4 min</a:t>
                      </a:r>
                      <a:endParaRPr kumimoji="0" lang="en-US" sz="2800" b="1" i="0" u="none" strike="noStrike" cap="none" normalizeH="0" baseline="0" dirty="0" smtClean="0">
                        <a:ln>
                          <a:noFill/>
                        </a:ln>
                        <a:solidFill>
                          <a:schemeClr val="tx1"/>
                        </a:solidFill>
                        <a:effectLst/>
                        <a:latin typeface="Arial" charset="0"/>
                      </a:endParaRPr>
                    </a:p>
                  </a:txBody>
                  <a:tcPr marT="45712" marB="45712"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cs typeface="Times New Roman" pitchFamily="18" charset="0"/>
                        </a:rPr>
                        <a:t>64%     </a:t>
                      </a:r>
                      <a:endParaRPr kumimoji="0" lang="en-US" sz="3200" b="0" i="0" u="none" strike="noStrike" cap="none" normalizeH="0" baseline="0" dirty="0" smtClean="0">
                        <a:ln>
                          <a:noFill/>
                        </a:ln>
                        <a:solidFill>
                          <a:schemeClr val="tx1"/>
                        </a:solidFill>
                        <a:effectLst/>
                        <a:latin typeface="Arial" charset="0"/>
                      </a:endParaRPr>
                    </a:p>
                  </a:txBody>
                  <a:tcPr marT="45712" marB="45712" horzOverflow="overflow">
                    <a:lnL>
                      <a:noFill/>
                    </a:lnL>
                    <a:lnR>
                      <a:noFill/>
                    </a:lnR>
                    <a:lnT>
                      <a:noFill/>
                    </a:lnT>
                    <a:lnB>
                      <a:noFill/>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cs typeface="Times New Roman" pitchFamily="18" charset="0"/>
                        </a:rPr>
                        <a:t>41%    </a:t>
                      </a:r>
                      <a:endParaRPr kumimoji="0" lang="en-US" sz="3200" b="0" i="0" u="none" strike="noStrike" cap="none" normalizeH="0" baseline="0" smtClean="0">
                        <a:ln>
                          <a:noFill/>
                        </a:ln>
                        <a:solidFill>
                          <a:schemeClr val="tx1"/>
                        </a:solidFill>
                        <a:effectLst/>
                        <a:latin typeface="Arial" charset="0"/>
                      </a:endParaRPr>
                    </a:p>
                  </a:txBody>
                  <a:tcPr marT="45712" marB="45712" horzOverflow="overflow">
                    <a:lnL>
                      <a:noFill/>
                    </a:lnL>
                    <a:lnR>
                      <a:noFill/>
                    </a:lnR>
                    <a:lnT>
                      <a:noFill/>
                    </a:lnT>
                    <a:lnB>
                      <a:noFill/>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cs typeface="Times New Roman" pitchFamily="18" charset="0"/>
                        </a:rPr>
                        <a:t>30%</a:t>
                      </a:r>
                      <a:endParaRPr kumimoji="0" lang="en-US" sz="3200" b="0" i="0" u="none" strike="noStrike" cap="none" normalizeH="0" baseline="0" smtClean="0">
                        <a:ln>
                          <a:noFill/>
                        </a:ln>
                        <a:solidFill>
                          <a:schemeClr val="tx1"/>
                        </a:solidFill>
                        <a:effectLst/>
                        <a:latin typeface="Arial" charset="0"/>
                      </a:endParaRPr>
                    </a:p>
                  </a:txBody>
                  <a:tcPr marT="45712" marB="45712" horzOverflow="overflow">
                    <a:lnL>
                      <a:noFill/>
                    </a:lnL>
                    <a:lnR cap="flat">
                      <a:noFill/>
                    </a:lnR>
                    <a:lnT>
                      <a:noFill/>
                    </a:lnT>
                    <a:lnB>
                      <a:noFill/>
                    </a:lnB>
                    <a:lnTlToBr>
                      <a:noFill/>
                    </a:lnTlToBr>
                    <a:lnBlToTr>
                      <a:noFill/>
                    </a:lnBlToTr>
                    <a:solidFill>
                      <a:srgbClr val="FFFF66"/>
                    </a:solidFill>
                  </a:tcPr>
                </a:tc>
              </a:tr>
              <a:tr h="8316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Times New Roman" pitchFamily="18" charset="0"/>
                        </a:rPr>
                        <a:t>5-8 min</a:t>
                      </a:r>
                      <a:endParaRPr kumimoji="0" lang="en-US" sz="2800" b="1" i="0" u="none" strike="noStrike" cap="none" normalizeH="0" baseline="0" smtClean="0">
                        <a:ln>
                          <a:noFill/>
                        </a:ln>
                        <a:solidFill>
                          <a:schemeClr val="tx1"/>
                        </a:solidFill>
                        <a:effectLst/>
                        <a:latin typeface="Arial" charset="0"/>
                      </a:endParaRPr>
                    </a:p>
                  </a:txBody>
                  <a:tcPr marT="45712" marB="45712"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cs typeface="Times New Roman" pitchFamily="18" charset="0"/>
                        </a:rPr>
                        <a:t>49%</a:t>
                      </a:r>
                      <a:r>
                        <a:rPr kumimoji="0" lang="en-US" sz="3200" b="0" i="0" u="none" strike="noStrike" cap="none" normalizeH="0" baseline="0" smtClean="0">
                          <a:ln>
                            <a:noFill/>
                          </a:ln>
                          <a:solidFill>
                            <a:schemeClr val="tx1"/>
                          </a:solidFill>
                          <a:effectLst/>
                          <a:latin typeface="Arial" charset="0"/>
                          <a:cs typeface="Times New Roman" pitchFamily="18" charset="0"/>
                        </a:rPr>
                        <a:t>      </a:t>
                      </a:r>
                      <a:endParaRPr kumimoji="0" lang="en-US" sz="3200" b="0" i="0" u="none" strike="noStrike" cap="none" normalizeH="0" baseline="0" smtClean="0">
                        <a:ln>
                          <a:noFill/>
                        </a:ln>
                        <a:solidFill>
                          <a:schemeClr val="tx1"/>
                        </a:solidFill>
                        <a:effectLst/>
                        <a:latin typeface="Arial" charset="0"/>
                      </a:endParaRPr>
                    </a:p>
                  </a:txBody>
                  <a:tcPr marT="45712" marB="45712" horzOverflow="overflow">
                    <a:lnL>
                      <a:noFill/>
                    </a:lnL>
                    <a:lnR>
                      <a:noFill/>
                    </a:lnR>
                    <a:lnT>
                      <a:noFill/>
                    </a:lnT>
                    <a:lnB>
                      <a:noFill/>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cs typeface="Times New Roman" pitchFamily="18" charset="0"/>
                        </a:rPr>
                        <a:t>27%</a:t>
                      </a:r>
                      <a:r>
                        <a:rPr kumimoji="0" lang="en-US" sz="3200" b="0" i="0" u="none" strike="noStrike" cap="none" normalizeH="0" baseline="0" smtClean="0">
                          <a:ln>
                            <a:noFill/>
                          </a:ln>
                          <a:solidFill>
                            <a:schemeClr val="tx1"/>
                          </a:solidFill>
                          <a:effectLst/>
                          <a:latin typeface="Arial" charset="0"/>
                          <a:cs typeface="Times New Roman" pitchFamily="18" charset="0"/>
                        </a:rPr>
                        <a:t>       </a:t>
                      </a:r>
                      <a:endParaRPr kumimoji="0" lang="en-US" sz="3200" b="0" i="0" u="none" strike="noStrike" cap="none" normalizeH="0" baseline="0" smtClean="0">
                        <a:ln>
                          <a:noFill/>
                        </a:ln>
                        <a:solidFill>
                          <a:schemeClr val="tx1"/>
                        </a:solidFill>
                        <a:effectLst/>
                        <a:latin typeface="Arial" charset="0"/>
                      </a:endParaRPr>
                    </a:p>
                  </a:txBody>
                  <a:tcPr marT="45712" marB="45712" horzOverflow="overflow">
                    <a:lnL>
                      <a:noFill/>
                    </a:lnL>
                    <a:lnR>
                      <a:noFill/>
                    </a:lnR>
                    <a:lnT>
                      <a:noFill/>
                    </a:lnT>
                    <a:lnB>
                      <a:noFill/>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cs typeface="Times New Roman" pitchFamily="18" charset="0"/>
                        </a:rPr>
                        <a:t>12%</a:t>
                      </a:r>
                      <a:endParaRPr kumimoji="0" lang="en-US" sz="3200" b="0" i="0" u="none" strike="noStrike" cap="none" normalizeH="0" baseline="0" smtClean="0">
                        <a:ln>
                          <a:noFill/>
                        </a:ln>
                        <a:solidFill>
                          <a:schemeClr val="tx1"/>
                        </a:solidFill>
                        <a:effectLst/>
                        <a:latin typeface="Arial" charset="0"/>
                      </a:endParaRPr>
                    </a:p>
                  </a:txBody>
                  <a:tcPr marT="45712" marB="45712" horzOverflow="overflow">
                    <a:lnL>
                      <a:noFill/>
                    </a:lnL>
                    <a:lnR cap="flat">
                      <a:noFill/>
                    </a:lnR>
                    <a:lnT>
                      <a:noFill/>
                    </a:lnT>
                    <a:lnB>
                      <a:noFill/>
                    </a:lnB>
                    <a:lnTlToBr>
                      <a:noFill/>
                    </a:lnTlToBr>
                    <a:lnBlToTr>
                      <a:noFill/>
                    </a:lnBlToTr>
                    <a:solidFill>
                      <a:srgbClr val="FF3300"/>
                    </a:solidFill>
                  </a:tcPr>
                </a:tc>
              </a:tr>
              <a:tr h="8316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Times New Roman" pitchFamily="18" charset="0"/>
                        </a:rPr>
                        <a:t>9+min</a:t>
                      </a:r>
                      <a:endParaRPr kumimoji="0" lang="en-US" sz="2800" b="1" i="0" u="none" strike="noStrike" cap="none" normalizeH="0" baseline="0" dirty="0" smtClean="0">
                        <a:ln>
                          <a:noFill/>
                        </a:ln>
                        <a:solidFill>
                          <a:schemeClr val="tx1"/>
                        </a:solidFill>
                        <a:effectLst/>
                        <a:latin typeface="Arial" charset="0"/>
                      </a:endParaRPr>
                    </a:p>
                  </a:txBody>
                  <a:tcPr marT="45712" marB="45712"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cs typeface="Times New Roman" pitchFamily="18" charset="0"/>
                        </a:rPr>
                        <a:t>N/A</a:t>
                      </a:r>
                      <a:endParaRPr kumimoji="0" lang="en-US" sz="3200" b="0" i="0" u="none" strike="noStrike" cap="none" normalizeH="0" baseline="0" dirty="0" smtClean="0">
                        <a:ln>
                          <a:noFill/>
                        </a:ln>
                        <a:solidFill>
                          <a:schemeClr val="tx1"/>
                        </a:solidFill>
                        <a:effectLst/>
                        <a:latin typeface="Arial" charset="0"/>
                      </a:endParaRPr>
                    </a:p>
                  </a:txBody>
                  <a:tcPr marT="45712" marB="45712" horzOverflow="overflow">
                    <a:lnL>
                      <a:noFill/>
                    </a:lnL>
                    <a:lnR>
                      <a:noFill/>
                    </a:lnR>
                    <a:lnT>
                      <a:noFill/>
                    </a:lnT>
                    <a:lnB cap="flat">
                      <a:noFill/>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cs typeface="Times New Roman" pitchFamily="18" charset="0"/>
                        </a:rPr>
                        <a:t>10%</a:t>
                      </a:r>
                      <a:endParaRPr kumimoji="0" lang="en-US" sz="3200" b="0" i="0" u="none" strike="noStrike" cap="none" normalizeH="0" baseline="0" smtClean="0">
                        <a:ln>
                          <a:noFill/>
                        </a:ln>
                        <a:solidFill>
                          <a:schemeClr val="tx1"/>
                        </a:solidFill>
                        <a:effectLst/>
                        <a:latin typeface="Arial" charset="0"/>
                      </a:endParaRPr>
                    </a:p>
                  </a:txBody>
                  <a:tcPr marT="45712" marB="45712" horzOverflow="overflow">
                    <a:lnL>
                      <a:noFill/>
                    </a:lnL>
                    <a:lnR>
                      <a:noFill/>
                    </a:lnR>
                    <a:lnT>
                      <a:noFill/>
                    </a:lnT>
                    <a:lnB cap="flat">
                      <a:noFill/>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Times New Roman" pitchFamily="18" charset="0"/>
                        </a:rPr>
                        <a:t> </a:t>
                      </a:r>
                      <a:r>
                        <a:rPr kumimoji="0" lang="en-US" sz="3200" b="1" i="0" u="none" strike="noStrike" cap="none" normalizeH="0" baseline="0" dirty="0" smtClean="0">
                          <a:ln>
                            <a:noFill/>
                          </a:ln>
                          <a:solidFill>
                            <a:schemeClr val="tx1"/>
                          </a:solidFill>
                          <a:effectLst/>
                          <a:latin typeface="Arial" charset="0"/>
                          <a:cs typeface="Times New Roman" pitchFamily="18" charset="0"/>
                        </a:rPr>
                        <a:t>0%</a:t>
                      </a:r>
                      <a:endParaRPr kumimoji="0" lang="en-US" sz="3200" b="0" i="0" u="none" strike="noStrike" cap="none" normalizeH="0" baseline="0" dirty="0" smtClean="0">
                        <a:ln>
                          <a:noFill/>
                        </a:ln>
                        <a:solidFill>
                          <a:schemeClr val="tx1"/>
                        </a:solidFill>
                        <a:effectLst/>
                        <a:latin typeface="Arial" charset="0"/>
                      </a:endParaRPr>
                    </a:p>
                  </a:txBody>
                  <a:tcPr marT="45712" marB="45712" horzOverflow="overflow">
                    <a:lnL>
                      <a:noFill/>
                    </a:lnL>
                    <a:lnR cap="flat">
                      <a:noFill/>
                    </a:lnR>
                    <a:lnT>
                      <a:noFill/>
                    </a:lnT>
                    <a:lnB cap="flat">
                      <a:noFill/>
                    </a:lnB>
                    <a:lnTlToBr>
                      <a:noFill/>
                    </a:lnTlToBr>
                    <a:lnBlToTr>
                      <a:noFill/>
                    </a:lnBlToTr>
                    <a:solidFill>
                      <a:srgbClr val="FF3300"/>
                    </a:solidFill>
                  </a:tcPr>
                </a:tc>
              </a:tr>
            </a:tbl>
          </a:graphicData>
        </a:graphic>
      </p:graphicFrame>
      <p:sp>
        <p:nvSpPr>
          <p:cNvPr id="45077" name="Rectangle 49"/>
          <p:cNvSpPr>
            <a:spLocks noChangeArrowheads="1"/>
          </p:cNvSpPr>
          <p:nvPr>
            <p:custDataLst>
              <p:tags r:id="rId3"/>
            </p:custDataLst>
          </p:nvPr>
        </p:nvSpPr>
        <p:spPr bwMode="auto">
          <a:xfrm>
            <a:off x="1795463" y="4473575"/>
            <a:ext cx="2927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b="1">
                <a:cs typeface="Times New Roman" pitchFamily="18" charset="0"/>
              </a:rPr>
              <a:t>			</a:t>
            </a:r>
            <a:endParaRPr lang="en-US"/>
          </a:p>
        </p:txBody>
      </p:sp>
      <p:sp>
        <p:nvSpPr>
          <p:cNvPr id="2" name="Lightning Bolt 1"/>
          <p:cNvSpPr/>
          <p:nvPr>
            <p:custDataLst>
              <p:tags r:id="rId4"/>
            </p:custDataLst>
          </p:nvPr>
        </p:nvSpPr>
        <p:spPr>
          <a:xfrm>
            <a:off x="6871855" y="1981200"/>
            <a:ext cx="304800" cy="60960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e04100_"/>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 y="3749675"/>
            <a:ext cx="1066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36"/>
          <p:cNvSpPr>
            <a:spLocks noChangeShapeType="1"/>
          </p:cNvSpPr>
          <p:nvPr>
            <p:custDataLst>
              <p:tags r:id="rId5"/>
            </p:custDataLst>
          </p:nvPr>
        </p:nvSpPr>
        <p:spPr bwMode="auto">
          <a:xfrm>
            <a:off x="0" y="1524000"/>
            <a:ext cx="9144000" cy="0"/>
          </a:xfrm>
          <a:prstGeom prst="line">
            <a:avLst/>
          </a:prstGeom>
          <a:noFill/>
          <a:ln w="444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TextBox 2"/>
          <p:cNvSpPr txBox="1"/>
          <p:nvPr>
            <p:custDataLst>
              <p:tags r:id="rId6"/>
            </p:custDataLst>
          </p:nvPr>
        </p:nvSpPr>
        <p:spPr>
          <a:xfrm>
            <a:off x="1874221" y="6126334"/>
            <a:ext cx="4904429" cy="646331"/>
          </a:xfrm>
          <a:prstGeom prst="rect">
            <a:avLst/>
          </a:prstGeom>
          <a:noFill/>
        </p:spPr>
        <p:txBody>
          <a:bodyPr wrap="square" rtlCol="0">
            <a:spAutoFit/>
          </a:bodyPr>
          <a:lstStyle/>
          <a:p>
            <a:pPr algn="ctr"/>
            <a:r>
              <a:rPr lang="en-US" dirty="0" smtClean="0">
                <a:cs typeface="Times New Roman" pitchFamily="18" charset="0"/>
              </a:rPr>
              <a:t>Data on Survival from </a:t>
            </a:r>
            <a:r>
              <a:rPr lang="en-US" dirty="0">
                <a:cs typeface="Times New Roman" pitchFamily="18" charset="0"/>
              </a:rPr>
              <a:t>Witnessed VF Rhythm</a:t>
            </a:r>
            <a:endParaRPr lang="en-US" dirty="0"/>
          </a:p>
          <a:p>
            <a:pPr algn="ctr" eaLnBrk="0" hangingPunct="0"/>
            <a:r>
              <a:rPr lang="en-US" dirty="0" smtClean="0">
                <a:cs typeface="Times New Roman" pitchFamily="18" charset="0"/>
              </a:rPr>
              <a:t>In King </a:t>
            </a:r>
            <a:r>
              <a:rPr lang="en-US" dirty="0">
                <a:cs typeface="Times New Roman" pitchFamily="18" charset="0"/>
              </a:rPr>
              <a:t>County 2005-2012</a:t>
            </a:r>
            <a:endParaRPr lang="en-US" dirty="0"/>
          </a:p>
        </p:txBody>
      </p:sp>
      <p:sp>
        <p:nvSpPr>
          <p:cNvPr id="4" name="Title 3"/>
          <p:cNvSpPr>
            <a:spLocks noGrp="1"/>
          </p:cNvSpPr>
          <p:nvPr>
            <p:ph type="title"/>
            <p:custDataLst>
              <p:tags r:id="rId7"/>
            </p:custDataLst>
          </p:nvPr>
        </p:nvSpPr>
        <p:spPr/>
        <p:txBody>
          <a:bodyPr/>
          <a:lstStyle/>
          <a:p>
            <a:r>
              <a:rPr lang="en-US" dirty="0" smtClean="0"/>
              <a:t>Moving Our </a:t>
            </a:r>
            <a:r>
              <a:rPr lang="en-US" dirty="0"/>
              <a:t>F</a:t>
            </a:r>
            <a:r>
              <a:rPr lang="en-US" dirty="0" smtClean="0"/>
              <a:t>ocus to the First </a:t>
            </a:r>
            <a:r>
              <a:rPr lang="en-US" dirty="0"/>
              <a:t>T</a:t>
            </a:r>
            <a:r>
              <a:rPr lang="en-US" dirty="0" smtClean="0"/>
              <a:t>wo </a:t>
            </a:r>
            <a:r>
              <a:rPr lang="en-US" dirty="0"/>
              <a:t>L</a:t>
            </a:r>
            <a:r>
              <a:rPr lang="en-US" dirty="0" smtClean="0"/>
              <a:t>inks</a:t>
            </a:r>
            <a:endParaRPr lang="en-US" dirty="0"/>
          </a:p>
        </p:txBody>
      </p:sp>
    </p:spTree>
    <p:custDataLst>
      <p:tags r:id="rId1"/>
    </p:custDataLst>
    <p:extLst>
      <p:ext uri="{BB962C8B-B14F-4D97-AF65-F5344CB8AC3E}">
        <p14:creationId xmlns:p14="http://schemas.microsoft.com/office/powerpoint/2010/main" val="191749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custDataLst>
              <p:tags r:id="rId2"/>
            </p:custDataLst>
            <p:extLst>
              <p:ext uri="{D42A27DB-BD31-4B8C-83A1-F6EECF244321}">
                <p14:modId xmlns:p14="http://schemas.microsoft.com/office/powerpoint/2010/main" val="3685071895"/>
              </p:ext>
            </p:extLst>
          </p:nvPr>
        </p:nvGraphicFramePr>
        <p:xfrm>
          <a:off x="943442" y="605174"/>
          <a:ext cx="6761162" cy="5413380"/>
        </p:xfrm>
        <a:graphic>
          <a:graphicData uri="http://schemas.openxmlformats.org/drawingml/2006/table">
            <a:tbl>
              <a:tblPr/>
              <a:tblGrid>
                <a:gridCol w="676275"/>
                <a:gridCol w="674687"/>
                <a:gridCol w="676275"/>
                <a:gridCol w="676275"/>
                <a:gridCol w="676275"/>
                <a:gridCol w="676275"/>
                <a:gridCol w="676275"/>
                <a:gridCol w="676275"/>
                <a:gridCol w="676275"/>
                <a:gridCol w="676275"/>
              </a:tblGrid>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dirty="0" smtClean="0">
                          <a:ln>
                            <a:noFill/>
                          </a:ln>
                          <a:solidFill>
                            <a:srgbClr val="FFC000"/>
                          </a:solidFill>
                          <a:effectLst/>
                          <a:latin typeface="Calibri" pitchFamily="34" charset="0"/>
                          <a:ea typeface="Calibri" pitchFamily="34" charset="0"/>
                        </a:rPr>
                        <a:t> </a:t>
                      </a:r>
                      <a:endParaRPr kumimoji="0" lang="en-US" sz="1200" b="0" i="0" u="none" strike="noStrike" cap="none" normalizeH="0" baseline="0" dirty="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56445" name="Group 17"/>
          <p:cNvGrpSpPr>
            <a:grpSpLocks/>
          </p:cNvGrpSpPr>
          <p:nvPr/>
        </p:nvGrpSpPr>
        <p:grpSpPr bwMode="auto">
          <a:xfrm>
            <a:off x="7656204" y="457200"/>
            <a:ext cx="973138" cy="5338763"/>
            <a:chOff x="238024" y="685800"/>
            <a:chExt cx="973181" cy="5338416"/>
          </a:xfrm>
        </p:grpSpPr>
        <p:sp>
          <p:nvSpPr>
            <p:cNvPr id="56460" name="TextBox 18"/>
            <p:cNvSpPr txBox="1">
              <a:spLocks noChangeArrowheads="1"/>
            </p:cNvSpPr>
            <p:nvPr>
              <p:custDataLst>
                <p:tags r:id="rId18"/>
              </p:custDataLst>
            </p:nvPr>
          </p:nvSpPr>
          <p:spPr bwMode="auto">
            <a:xfrm>
              <a:off x="238024" y="685800"/>
              <a:ext cx="973181"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dirty="0">
                  <a:ea typeface="ＭＳ Ｐゴシック" pitchFamily="34" charset="-128"/>
                </a:rPr>
                <a:t>100%</a:t>
              </a:r>
            </a:p>
          </p:txBody>
        </p:sp>
        <p:grpSp>
          <p:nvGrpSpPr>
            <p:cNvPr id="56461" name="Group 19"/>
            <p:cNvGrpSpPr>
              <a:grpSpLocks/>
            </p:cNvGrpSpPr>
            <p:nvPr/>
          </p:nvGrpSpPr>
          <p:grpSpPr bwMode="auto">
            <a:xfrm>
              <a:off x="366264" y="1227667"/>
              <a:ext cx="801690" cy="4796549"/>
              <a:chOff x="366264" y="1227667"/>
              <a:chExt cx="801690" cy="4796549"/>
            </a:xfrm>
          </p:grpSpPr>
          <p:sp>
            <p:nvSpPr>
              <p:cNvPr id="56462" name="TextBox 20"/>
              <p:cNvSpPr txBox="1">
                <a:spLocks noChangeArrowheads="1"/>
              </p:cNvSpPr>
              <p:nvPr>
                <p:custDataLst>
                  <p:tags r:id="rId19"/>
                </p:custDataLst>
              </p:nvPr>
            </p:nvSpPr>
            <p:spPr bwMode="auto">
              <a:xfrm>
                <a:off x="366264" y="1227667"/>
                <a:ext cx="80168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90%</a:t>
                </a:r>
              </a:p>
            </p:txBody>
          </p:sp>
          <p:sp>
            <p:nvSpPr>
              <p:cNvPr id="56463" name="TextBox 21"/>
              <p:cNvSpPr txBox="1">
                <a:spLocks noChangeArrowheads="1"/>
              </p:cNvSpPr>
              <p:nvPr>
                <p:custDataLst>
                  <p:tags r:id="rId20"/>
                </p:custDataLst>
              </p:nvPr>
            </p:nvSpPr>
            <p:spPr bwMode="auto">
              <a:xfrm>
                <a:off x="366264" y="1769534"/>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80%</a:t>
                </a:r>
              </a:p>
            </p:txBody>
          </p:sp>
          <p:sp>
            <p:nvSpPr>
              <p:cNvPr id="56464" name="TextBox 22"/>
              <p:cNvSpPr txBox="1">
                <a:spLocks noChangeArrowheads="1"/>
              </p:cNvSpPr>
              <p:nvPr>
                <p:custDataLst>
                  <p:tags r:id="rId21"/>
                </p:custDataLst>
              </p:nvPr>
            </p:nvSpPr>
            <p:spPr bwMode="auto">
              <a:xfrm>
                <a:off x="366264" y="2311401"/>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70%</a:t>
                </a:r>
              </a:p>
            </p:txBody>
          </p:sp>
          <p:sp>
            <p:nvSpPr>
              <p:cNvPr id="56465" name="TextBox 23"/>
              <p:cNvSpPr txBox="1">
                <a:spLocks noChangeArrowheads="1"/>
              </p:cNvSpPr>
              <p:nvPr>
                <p:custDataLst>
                  <p:tags r:id="rId22"/>
                </p:custDataLst>
              </p:nvPr>
            </p:nvSpPr>
            <p:spPr bwMode="auto">
              <a:xfrm>
                <a:off x="366264" y="2853268"/>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60%</a:t>
                </a:r>
              </a:p>
            </p:txBody>
          </p:sp>
          <p:sp>
            <p:nvSpPr>
              <p:cNvPr id="56466" name="TextBox 24"/>
              <p:cNvSpPr txBox="1">
                <a:spLocks noChangeArrowheads="1"/>
              </p:cNvSpPr>
              <p:nvPr>
                <p:custDataLst>
                  <p:tags r:id="rId23"/>
                </p:custDataLst>
              </p:nvPr>
            </p:nvSpPr>
            <p:spPr bwMode="auto">
              <a:xfrm>
                <a:off x="366264" y="3395135"/>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50%</a:t>
                </a:r>
              </a:p>
            </p:txBody>
          </p:sp>
          <p:sp>
            <p:nvSpPr>
              <p:cNvPr id="56467" name="TextBox 25"/>
              <p:cNvSpPr txBox="1">
                <a:spLocks noChangeArrowheads="1"/>
              </p:cNvSpPr>
              <p:nvPr>
                <p:custDataLst>
                  <p:tags r:id="rId24"/>
                </p:custDataLst>
              </p:nvPr>
            </p:nvSpPr>
            <p:spPr bwMode="auto">
              <a:xfrm>
                <a:off x="366264" y="3937002"/>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40%</a:t>
                </a:r>
              </a:p>
            </p:txBody>
          </p:sp>
          <p:sp>
            <p:nvSpPr>
              <p:cNvPr id="56468" name="TextBox 26"/>
              <p:cNvSpPr txBox="1">
                <a:spLocks noChangeArrowheads="1"/>
              </p:cNvSpPr>
              <p:nvPr>
                <p:custDataLst>
                  <p:tags r:id="rId25"/>
                </p:custDataLst>
              </p:nvPr>
            </p:nvSpPr>
            <p:spPr bwMode="auto">
              <a:xfrm>
                <a:off x="366264" y="4478869"/>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30%</a:t>
                </a:r>
              </a:p>
            </p:txBody>
          </p:sp>
          <p:sp>
            <p:nvSpPr>
              <p:cNvPr id="56469" name="TextBox 27"/>
              <p:cNvSpPr txBox="1">
                <a:spLocks noChangeArrowheads="1"/>
              </p:cNvSpPr>
              <p:nvPr>
                <p:custDataLst>
                  <p:tags r:id="rId26"/>
                </p:custDataLst>
              </p:nvPr>
            </p:nvSpPr>
            <p:spPr bwMode="auto">
              <a:xfrm>
                <a:off x="366264" y="5020736"/>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20%</a:t>
                </a:r>
              </a:p>
            </p:txBody>
          </p:sp>
          <p:sp>
            <p:nvSpPr>
              <p:cNvPr id="56470" name="TextBox 28"/>
              <p:cNvSpPr txBox="1">
                <a:spLocks noChangeArrowheads="1"/>
              </p:cNvSpPr>
              <p:nvPr>
                <p:custDataLst>
                  <p:tags r:id="rId27"/>
                </p:custDataLst>
              </p:nvPr>
            </p:nvSpPr>
            <p:spPr bwMode="auto">
              <a:xfrm>
                <a:off x="366264" y="5562600"/>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10%</a:t>
                </a:r>
              </a:p>
            </p:txBody>
          </p:sp>
        </p:grpSp>
      </p:grpSp>
      <p:grpSp>
        <p:nvGrpSpPr>
          <p:cNvPr id="56446" name="Group 39"/>
          <p:cNvGrpSpPr>
            <a:grpSpLocks/>
          </p:cNvGrpSpPr>
          <p:nvPr/>
        </p:nvGrpSpPr>
        <p:grpSpPr bwMode="auto">
          <a:xfrm>
            <a:off x="1150629" y="5969739"/>
            <a:ext cx="6505575" cy="479425"/>
            <a:chOff x="1276350" y="6013904"/>
            <a:chExt cx="5891578" cy="479229"/>
          </a:xfrm>
        </p:grpSpPr>
        <p:sp>
          <p:nvSpPr>
            <p:cNvPr id="56450" name="TextBox 29"/>
            <p:cNvSpPr txBox="1">
              <a:spLocks noChangeArrowheads="1"/>
            </p:cNvSpPr>
            <p:nvPr>
              <p:custDataLst>
                <p:tags r:id="rId8"/>
              </p:custDataLst>
            </p:nvPr>
          </p:nvSpPr>
          <p:spPr bwMode="auto">
            <a:xfrm>
              <a:off x="12763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1</a:t>
              </a:r>
            </a:p>
          </p:txBody>
        </p:sp>
        <p:sp>
          <p:nvSpPr>
            <p:cNvPr id="56451" name="TextBox 30"/>
            <p:cNvSpPr txBox="1">
              <a:spLocks noChangeArrowheads="1"/>
            </p:cNvSpPr>
            <p:nvPr>
              <p:custDataLst>
                <p:tags r:id="rId9"/>
              </p:custDataLst>
            </p:nvPr>
          </p:nvSpPr>
          <p:spPr bwMode="auto">
            <a:xfrm>
              <a:off x="18469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2</a:t>
              </a:r>
            </a:p>
          </p:txBody>
        </p:sp>
        <p:sp>
          <p:nvSpPr>
            <p:cNvPr id="56452" name="TextBox 31"/>
            <p:cNvSpPr txBox="1">
              <a:spLocks noChangeArrowheads="1"/>
            </p:cNvSpPr>
            <p:nvPr>
              <p:custDataLst>
                <p:tags r:id="rId10"/>
              </p:custDataLst>
            </p:nvPr>
          </p:nvSpPr>
          <p:spPr bwMode="auto">
            <a:xfrm>
              <a:off x="24493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3</a:t>
              </a:r>
            </a:p>
          </p:txBody>
        </p:sp>
        <p:sp>
          <p:nvSpPr>
            <p:cNvPr id="56453" name="TextBox 32"/>
            <p:cNvSpPr txBox="1">
              <a:spLocks noChangeArrowheads="1"/>
            </p:cNvSpPr>
            <p:nvPr>
              <p:custDataLst>
                <p:tags r:id="rId11"/>
              </p:custDataLst>
            </p:nvPr>
          </p:nvSpPr>
          <p:spPr bwMode="auto">
            <a:xfrm>
              <a:off x="3070350" y="6031468"/>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4</a:t>
              </a:r>
            </a:p>
          </p:txBody>
        </p:sp>
        <p:sp>
          <p:nvSpPr>
            <p:cNvPr id="56454" name="TextBox 33"/>
            <p:cNvSpPr txBox="1">
              <a:spLocks noChangeArrowheads="1"/>
            </p:cNvSpPr>
            <p:nvPr>
              <p:custDataLst>
                <p:tags r:id="rId12"/>
              </p:custDataLst>
            </p:nvPr>
          </p:nvSpPr>
          <p:spPr bwMode="auto">
            <a:xfrm>
              <a:off x="37603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5</a:t>
              </a:r>
            </a:p>
          </p:txBody>
        </p:sp>
        <p:sp>
          <p:nvSpPr>
            <p:cNvPr id="56455" name="TextBox 34"/>
            <p:cNvSpPr txBox="1">
              <a:spLocks noChangeArrowheads="1"/>
            </p:cNvSpPr>
            <p:nvPr>
              <p:custDataLst>
                <p:tags r:id="rId13"/>
              </p:custDataLst>
            </p:nvPr>
          </p:nvSpPr>
          <p:spPr bwMode="auto">
            <a:xfrm>
              <a:off x="43309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6</a:t>
              </a:r>
            </a:p>
          </p:txBody>
        </p:sp>
        <p:sp>
          <p:nvSpPr>
            <p:cNvPr id="56456" name="TextBox 35"/>
            <p:cNvSpPr txBox="1">
              <a:spLocks noChangeArrowheads="1"/>
            </p:cNvSpPr>
            <p:nvPr>
              <p:custDataLst>
                <p:tags r:id="rId14"/>
              </p:custDataLst>
            </p:nvPr>
          </p:nvSpPr>
          <p:spPr bwMode="auto">
            <a:xfrm>
              <a:off x="495060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7</a:t>
              </a:r>
            </a:p>
          </p:txBody>
        </p:sp>
        <p:sp>
          <p:nvSpPr>
            <p:cNvPr id="56457" name="TextBox 36"/>
            <p:cNvSpPr txBox="1">
              <a:spLocks noChangeArrowheads="1"/>
            </p:cNvSpPr>
            <p:nvPr>
              <p:custDataLst>
                <p:tags r:id="rId15"/>
              </p:custDataLst>
            </p:nvPr>
          </p:nvSpPr>
          <p:spPr bwMode="auto">
            <a:xfrm>
              <a:off x="5562564" y="6013904"/>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8</a:t>
              </a:r>
            </a:p>
          </p:txBody>
        </p:sp>
        <p:sp>
          <p:nvSpPr>
            <p:cNvPr id="56458" name="TextBox 37"/>
            <p:cNvSpPr txBox="1">
              <a:spLocks noChangeArrowheads="1"/>
            </p:cNvSpPr>
            <p:nvPr>
              <p:custDataLst>
                <p:tags r:id="rId16"/>
              </p:custDataLst>
            </p:nvPr>
          </p:nvSpPr>
          <p:spPr bwMode="auto">
            <a:xfrm>
              <a:off x="6141056" y="6031468"/>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9</a:t>
              </a:r>
            </a:p>
          </p:txBody>
        </p:sp>
        <p:sp>
          <p:nvSpPr>
            <p:cNvPr id="56459" name="TextBox 38"/>
            <p:cNvSpPr txBox="1">
              <a:spLocks noChangeArrowheads="1"/>
            </p:cNvSpPr>
            <p:nvPr>
              <p:custDataLst>
                <p:tags r:id="rId17"/>
              </p:custDataLst>
            </p:nvPr>
          </p:nvSpPr>
          <p:spPr bwMode="auto">
            <a:xfrm>
              <a:off x="6634528"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10</a:t>
              </a:r>
            </a:p>
          </p:txBody>
        </p:sp>
      </p:grpSp>
      <p:sp>
        <p:nvSpPr>
          <p:cNvPr id="56447" name="TextBox 49"/>
          <p:cNvSpPr txBox="1">
            <a:spLocks noChangeArrowheads="1"/>
          </p:cNvSpPr>
          <p:nvPr>
            <p:custDataLst>
              <p:tags r:id="rId3"/>
            </p:custDataLst>
          </p:nvPr>
        </p:nvSpPr>
        <p:spPr bwMode="auto">
          <a:xfrm>
            <a:off x="3825873" y="6361178"/>
            <a:ext cx="99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dirty="0">
                <a:ea typeface="ＭＳ Ｐゴシック" pitchFamily="34" charset="-128"/>
              </a:rPr>
              <a:t>Minutes</a:t>
            </a:r>
          </a:p>
        </p:txBody>
      </p:sp>
      <p:cxnSp>
        <p:nvCxnSpPr>
          <p:cNvPr id="53" name="Straight Connector 52"/>
          <p:cNvCxnSpPr>
            <a:cxnSpLocks noChangeShapeType="1"/>
          </p:cNvCxnSpPr>
          <p:nvPr>
            <p:custDataLst>
              <p:tags r:id="rId4"/>
            </p:custDataLst>
          </p:nvPr>
        </p:nvCxnSpPr>
        <p:spPr bwMode="auto">
          <a:xfrm>
            <a:off x="943442" y="605174"/>
            <a:ext cx="5734050" cy="4630737"/>
          </a:xfrm>
          <a:prstGeom prst="line">
            <a:avLst/>
          </a:prstGeom>
          <a:noFill/>
          <a:ln w="38100">
            <a:solidFill>
              <a:schemeClr val="tx1"/>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7" name="Straight Arrow Connector 56"/>
          <p:cNvCxnSpPr>
            <a:cxnSpLocks noChangeShapeType="1"/>
          </p:cNvCxnSpPr>
          <p:nvPr>
            <p:custDataLst>
              <p:tags r:id="rId5"/>
            </p:custDataLst>
          </p:nvPr>
        </p:nvCxnSpPr>
        <p:spPr bwMode="auto">
          <a:xfrm>
            <a:off x="6677492" y="5235911"/>
            <a:ext cx="952500" cy="736600"/>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 name="TextBox 1"/>
          <p:cNvSpPr txBox="1"/>
          <p:nvPr>
            <p:custDataLst>
              <p:tags r:id="rId6"/>
            </p:custDataLst>
          </p:nvPr>
        </p:nvSpPr>
        <p:spPr>
          <a:xfrm rot="16200000">
            <a:off x="-355311" y="2563245"/>
            <a:ext cx="1905000" cy="584775"/>
          </a:xfrm>
          <a:prstGeom prst="rect">
            <a:avLst/>
          </a:prstGeom>
          <a:noFill/>
        </p:spPr>
        <p:txBody>
          <a:bodyPr wrap="square" rtlCol="0">
            <a:spAutoFit/>
          </a:bodyPr>
          <a:lstStyle/>
          <a:p>
            <a:r>
              <a:rPr lang="en-US" sz="3200" dirty="0" smtClean="0"/>
              <a:t>Survival</a:t>
            </a:r>
            <a:endParaRPr lang="en-US" sz="3200" dirty="0"/>
          </a:p>
        </p:txBody>
      </p:sp>
      <p:sp>
        <p:nvSpPr>
          <p:cNvPr id="3" name="TextBox 2"/>
          <p:cNvSpPr txBox="1"/>
          <p:nvPr>
            <p:custDataLst>
              <p:tags r:id="rId7"/>
            </p:custDataLst>
          </p:nvPr>
        </p:nvSpPr>
        <p:spPr>
          <a:xfrm>
            <a:off x="807599" y="48228"/>
            <a:ext cx="7028736" cy="523220"/>
          </a:xfrm>
          <a:prstGeom prst="rect">
            <a:avLst/>
          </a:prstGeom>
          <a:noFill/>
        </p:spPr>
        <p:txBody>
          <a:bodyPr wrap="square" rtlCol="0">
            <a:spAutoFit/>
          </a:bodyPr>
          <a:lstStyle/>
          <a:p>
            <a:pPr algn="ctr"/>
            <a:r>
              <a:rPr lang="en-US" sz="2800" dirty="0" smtClean="0"/>
              <a:t>Slope of Death</a:t>
            </a:r>
            <a:endParaRPr lang="en-US" sz="2800" dirty="0"/>
          </a:p>
        </p:txBody>
      </p:sp>
    </p:spTree>
    <p:custDataLst>
      <p:tags r:id="rId1"/>
    </p:custDataLst>
    <p:extLst>
      <p:ext uri="{BB962C8B-B14F-4D97-AF65-F5344CB8AC3E}">
        <p14:creationId xmlns:p14="http://schemas.microsoft.com/office/powerpoint/2010/main" val="1027000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custDataLst>
              <p:tags r:id="rId2"/>
            </p:custDataLst>
          </p:nvPr>
        </p:nvGraphicFramePr>
        <p:xfrm>
          <a:off x="1096963" y="614363"/>
          <a:ext cx="6761162" cy="5413380"/>
        </p:xfrm>
        <a:graphic>
          <a:graphicData uri="http://schemas.openxmlformats.org/drawingml/2006/table">
            <a:tbl>
              <a:tblPr/>
              <a:tblGrid>
                <a:gridCol w="676275"/>
                <a:gridCol w="674687"/>
                <a:gridCol w="676275"/>
                <a:gridCol w="676275"/>
                <a:gridCol w="676275"/>
                <a:gridCol w="676275"/>
                <a:gridCol w="676275"/>
                <a:gridCol w="676275"/>
                <a:gridCol w="676275"/>
                <a:gridCol w="676275"/>
              </a:tblGrid>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dirty="0" smtClean="0">
                          <a:ln>
                            <a:noFill/>
                          </a:ln>
                          <a:solidFill>
                            <a:srgbClr val="FFC000"/>
                          </a:solidFill>
                          <a:effectLst/>
                          <a:latin typeface="Calibri" pitchFamily="34" charset="0"/>
                          <a:ea typeface="Calibri" pitchFamily="34" charset="0"/>
                        </a:rPr>
                        <a:t> </a:t>
                      </a:r>
                      <a:endParaRPr kumimoji="0" lang="en-US" sz="1200" b="0" i="0" u="none" strike="noStrike" cap="none" normalizeH="0" baseline="0" dirty="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5" name="Rectangle 84"/>
          <p:cNvSpPr/>
          <p:nvPr>
            <p:custDataLst>
              <p:tags r:id="rId3"/>
            </p:custDataLst>
          </p:nvPr>
        </p:nvSpPr>
        <p:spPr>
          <a:xfrm>
            <a:off x="5800725" y="609600"/>
            <a:ext cx="1038225" cy="5426075"/>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0000"/>
              </a:solidFill>
            </a:endParaRPr>
          </a:p>
        </p:txBody>
      </p:sp>
      <p:sp>
        <p:nvSpPr>
          <p:cNvPr id="84" name="Rectangle 83"/>
          <p:cNvSpPr/>
          <p:nvPr>
            <p:custDataLst>
              <p:tags r:id="rId4"/>
            </p:custDataLst>
          </p:nvPr>
        </p:nvSpPr>
        <p:spPr>
          <a:xfrm>
            <a:off x="3133725" y="609600"/>
            <a:ext cx="2667000" cy="5419725"/>
          </a:xfrm>
          <a:prstGeom prst="rect">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83" name="Rectangle 82"/>
          <p:cNvSpPr/>
          <p:nvPr>
            <p:custDataLst>
              <p:tags r:id="rId5"/>
            </p:custDataLst>
          </p:nvPr>
        </p:nvSpPr>
        <p:spPr>
          <a:xfrm>
            <a:off x="2438400" y="609600"/>
            <a:ext cx="685800" cy="5426075"/>
          </a:xfrm>
          <a:prstGeom prst="rect">
            <a:avLst/>
          </a:prstGeom>
          <a:solidFill>
            <a:schemeClr val="accent5">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4F81BD">
                  <a:lumMod val="90000"/>
                </a:srgbClr>
              </a:solidFill>
            </a:endParaRPr>
          </a:p>
        </p:txBody>
      </p:sp>
      <p:sp>
        <p:nvSpPr>
          <p:cNvPr id="82" name="Rectangle 81"/>
          <p:cNvSpPr/>
          <p:nvPr>
            <p:custDataLst>
              <p:tags r:id="rId6"/>
            </p:custDataLst>
          </p:nvPr>
        </p:nvSpPr>
        <p:spPr>
          <a:xfrm>
            <a:off x="1104900" y="609600"/>
            <a:ext cx="1333500" cy="5426075"/>
          </a:xfrm>
          <a:prstGeom prst="rect">
            <a:avLst/>
          </a:prstGeom>
          <a:solidFill>
            <a:schemeClr val="accent6">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grpSp>
        <p:nvGrpSpPr>
          <p:cNvPr id="57473" name="Group 17"/>
          <p:cNvGrpSpPr>
            <a:grpSpLocks/>
          </p:cNvGrpSpPr>
          <p:nvPr/>
        </p:nvGrpSpPr>
        <p:grpSpPr bwMode="auto">
          <a:xfrm>
            <a:off x="7861300" y="376554"/>
            <a:ext cx="973138" cy="5419409"/>
            <a:chOff x="238024" y="605159"/>
            <a:chExt cx="973181" cy="5419057"/>
          </a:xfrm>
        </p:grpSpPr>
        <p:sp>
          <p:nvSpPr>
            <p:cNvPr id="57500" name="TextBox 18"/>
            <p:cNvSpPr txBox="1">
              <a:spLocks noChangeArrowheads="1"/>
            </p:cNvSpPr>
            <p:nvPr>
              <p:custDataLst>
                <p:tags r:id="rId33"/>
              </p:custDataLst>
            </p:nvPr>
          </p:nvSpPr>
          <p:spPr bwMode="auto">
            <a:xfrm>
              <a:off x="238024" y="605159"/>
              <a:ext cx="973181"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100%</a:t>
              </a:r>
            </a:p>
          </p:txBody>
        </p:sp>
        <p:grpSp>
          <p:nvGrpSpPr>
            <p:cNvPr id="57501" name="Group 19"/>
            <p:cNvGrpSpPr>
              <a:grpSpLocks/>
            </p:cNvGrpSpPr>
            <p:nvPr/>
          </p:nvGrpSpPr>
          <p:grpSpPr bwMode="auto">
            <a:xfrm>
              <a:off x="366264" y="1142971"/>
              <a:ext cx="801690" cy="4881245"/>
              <a:chOff x="366264" y="1142971"/>
              <a:chExt cx="801690" cy="4881245"/>
            </a:xfrm>
          </p:grpSpPr>
          <p:sp>
            <p:nvSpPr>
              <p:cNvPr id="57502" name="TextBox 20"/>
              <p:cNvSpPr txBox="1">
                <a:spLocks noChangeArrowheads="1"/>
              </p:cNvSpPr>
              <p:nvPr>
                <p:custDataLst>
                  <p:tags r:id="rId34"/>
                </p:custDataLst>
              </p:nvPr>
            </p:nvSpPr>
            <p:spPr bwMode="auto">
              <a:xfrm>
                <a:off x="366264" y="1142971"/>
                <a:ext cx="80168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90%</a:t>
                </a:r>
              </a:p>
            </p:txBody>
          </p:sp>
          <p:sp>
            <p:nvSpPr>
              <p:cNvPr id="57503" name="TextBox 21"/>
              <p:cNvSpPr txBox="1">
                <a:spLocks noChangeArrowheads="1"/>
              </p:cNvSpPr>
              <p:nvPr>
                <p:custDataLst>
                  <p:tags r:id="rId35"/>
                </p:custDataLst>
              </p:nvPr>
            </p:nvSpPr>
            <p:spPr bwMode="auto">
              <a:xfrm>
                <a:off x="366264" y="1676336"/>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80%</a:t>
                </a:r>
              </a:p>
            </p:txBody>
          </p:sp>
          <p:sp>
            <p:nvSpPr>
              <p:cNvPr id="57504" name="TextBox 22"/>
              <p:cNvSpPr txBox="1">
                <a:spLocks noChangeArrowheads="1"/>
              </p:cNvSpPr>
              <p:nvPr>
                <p:custDataLst>
                  <p:tags r:id="rId36"/>
                </p:custDataLst>
              </p:nvPr>
            </p:nvSpPr>
            <p:spPr bwMode="auto">
              <a:xfrm>
                <a:off x="366264" y="2209701"/>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70%</a:t>
                </a:r>
              </a:p>
            </p:txBody>
          </p:sp>
          <p:sp>
            <p:nvSpPr>
              <p:cNvPr id="57505" name="TextBox 23"/>
              <p:cNvSpPr txBox="1">
                <a:spLocks noChangeArrowheads="1"/>
              </p:cNvSpPr>
              <p:nvPr>
                <p:custDataLst>
                  <p:tags r:id="rId37"/>
                </p:custDataLst>
              </p:nvPr>
            </p:nvSpPr>
            <p:spPr bwMode="auto">
              <a:xfrm>
                <a:off x="366264" y="2743066"/>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60%</a:t>
                </a:r>
              </a:p>
            </p:txBody>
          </p:sp>
          <p:sp>
            <p:nvSpPr>
              <p:cNvPr id="57506" name="TextBox 24"/>
              <p:cNvSpPr txBox="1">
                <a:spLocks noChangeArrowheads="1"/>
              </p:cNvSpPr>
              <p:nvPr>
                <p:custDataLst>
                  <p:tags r:id="rId38"/>
                </p:custDataLst>
              </p:nvPr>
            </p:nvSpPr>
            <p:spPr bwMode="auto">
              <a:xfrm>
                <a:off x="366264" y="3276432"/>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50%</a:t>
                </a:r>
              </a:p>
            </p:txBody>
          </p:sp>
          <p:sp>
            <p:nvSpPr>
              <p:cNvPr id="57507" name="TextBox 25"/>
              <p:cNvSpPr txBox="1">
                <a:spLocks noChangeArrowheads="1"/>
              </p:cNvSpPr>
              <p:nvPr>
                <p:custDataLst>
                  <p:tags r:id="rId39"/>
                </p:custDataLst>
              </p:nvPr>
            </p:nvSpPr>
            <p:spPr bwMode="auto">
              <a:xfrm>
                <a:off x="366264" y="3809797"/>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40%</a:t>
                </a:r>
              </a:p>
            </p:txBody>
          </p:sp>
          <p:sp>
            <p:nvSpPr>
              <p:cNvPr id="57508" name="TextBox 26"/>
              <p:cNvSpPr txBox="1">
                <a:spLocks noChangeArrowheads="1"/>
              </p:cNvSpPr>
              <p:nvPr>
                <p:custDataLst>
                  <p:tags r:id="rId40"/>
                </p:custDataLst>
              </p:nvPr>
            </p:nvSpPr>
            <p:spPr bwMode="auto">
              <a:xfrm>
                <a:off x="366264" y="4343162"/>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30%</a:t>
                </a:r>
              </a:p>
            </p:txBody>
          </p:sp>
          <p:sp>
            <p:nvSpPr>
              <p:cNvPr id="57509" name="TextBox 27"/>
              <p:cNvSpPr txBox="1">
                <a:spLocks noChangeArrowheads="1"/>
              </p:cNvSpPr>
              <p:nvPr>
                <p:custDataLst>
                  <p:tags r:id="rId41"/>
                </p:custDataLst>
              </p:nvPr>
            </p:nvSpPr>
            <p:spPr bwMode="auto">
              <a:xfrm>
                <a:off x="366264" y="4948277"/>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20%</a:t>
                </a:r>
              </a:p>
            </p:txBody>
          </p:sp>
          <p:sp>
            <p:nvSpPr>
              <p:cNvPr id="57510" name="TextBox 28"/>
              <p:cNvSpPr txBox="1">
                <a:spLocks noChangeArrowheads="1"/>
              </p:cNvSpPr>
              <p:nvPr>
                <p:custDataLst>
                  <p:tags r:id="rId42"/>
                </p:custDataLst>
              </p:nvPr>
            </p:nvSpPr>
            <p:spPr bwMode="auto">
              <a:xfrm>
                <a:off x="366264" y="5562600"/>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srgbClr val="FF3300"/>
                    </a:solidFill>
                    <a:ea typeface="ＭＳ Ｐゴシック" pitchFamily="34" charset="-128"/>
                  </a:rPr>
                  <a:t>10%</a:t>
                </a:r>
              </a:p>
            </p:txBody>
          </p:sp>
        </p:grpSp>
      </p:grpSp>
      <p:grpSp>
        <p:nvGrpSpPr>
          <p:cNvPr id="57474" name="Group 39"/>
          <p:cNvGrpSpPr>
            <a:grpSpLocks/>
          </p:cNvGrpSpPr>
          <p:nvPr/>
        </p:nvGrpSpPr>
        <p:grpSpPr bwMode="auto">
          <a:xfrm>
            <a:off x="1581150" y="5978525"/>
            <a:ext cx="6505575" cy="479425"/>
            <a:chOff x="1276350" y="6013904"/>
            <a:chExt cx="5891578" cy="479229"/>
          </a:xfrm>
        </p:grpSpPr>
        <p:sp>
          <p:nvSpPr>
            <p:cNvPr id="57490" name="TextBox 29"/>
            <p:cNvSpPr txBox="1">
              <a:spLocks noChangeArrowheads="1"/>
            </p:cNvSpPr>
            <p:nvPr>
              <p:custDataLst>
                <p:tags r:id="rId23"/>
              </p:custDataLst>
            </p:nvPr>
          </p:nvSpPr>
          <p:spPr bwMode="auto">
            <a:xfrm>
              <a:off x="12763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1</a:t>
              </a:r>
            </a:p>
          </p:txBody>
        </p:sp>
        <p:sp>
          <p:nvSpPr>
            <p:cNvPr id="57491" name="TextBox 30"/>
            <p:cNvSpPr txBox="1">
              <a:spLocks noChangeArrowheads="1"/>
            </p:cNvSpPr>
            <p:nvPr>
              <p:custDataLst>
                <p:tags r:id="rId24"/>
              </p:custDataLst>
            </p:nvPr>
          </p:nvSpPr>
          <p:spPr bwMode="auto">
            <a:xfrm>
              <a:off x="18469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2</a:t>
              </a:r>
            </a:p>
          </p:txBody>
        </p:sp>
        <p:sp>
          <p:nvSpPr>
            <p:cNvPr id="57492" name="TextBox 31"/>
            <p:cNvSpPr txBox="1">
              <a:spLocks noChangeArrowheads="1"/>
            </p:cNvSpPr>
            <p:nvPr>
              <p:custDataLst>
                <p:tags r:id="rId25"/>
              </p:custDataLst>
            </p:nvPr>
          </p:nvSpPr>
          <p:spPr bwMode="auto">
            <a:xfrm>
              <a:off x="24493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3</a:t>
              </a:r>
            </a:p>
          </p:txBody>
        </p:sp>
        <p:sp>
          <p:nvSpPr>
            <p:cNvPr id="57493" name="TextBox 32"/>
            <p:cNvSpPr txBox="1">
              <a:spLocks noChangeArrowheads="1"/>
            </p:cNvSpPr>
            <p:nvPr>
              <p:custDataLst>
                <p:tags r:id="rId26"/>
              </p:custDataLst>
            </p:nvPr>
          </p:nvSpPr>
          <p:spPr bwMode="auto">
            <a:xfrm>
              <a:off x="3070350" y="6031468"/>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4</a:t>
              </a:r>
            </a:p>
          </p:txBody>
        </p:sp>
        <p:sp>
          <p:nvSpPr>
            <p:cNvPr id="57494" name="TextBox 33"/>
            <p:cNvSpPr txBox="1">
              <a:spLocks noChangeArrowheads="1"/>
            </p:cNvSpPr>
            <p:nvPr>
              <p:custDataLst>
                <p:tags r:id="rId27"/>
              </p:custDataLst>
            </p:nvPr>
          </p:nvSpPr>
          <p:spPr bwMode="auto">
            <a:xfrm>
              <a:off x="37603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5</a:t>
              </a:r>
            </a:p>
          </p:txBody>
        </p:sp>
        <p:sp>
          <p:nvSpPr>
            <p:cNvPr id="57495" name="TextBox 34"/>
            <p:cNvSpPr txBox="1">
              <a:spLocks noChangeArrowheads="1"/>
            </p:cNvSpPr>
            <p:nvPr>
              <p:custDataLst>
                <p:tags r:id="rId28"/>
              </p:custDataLst>
            </p:nvPr>
          </p:nvSpPr>
          <p:spPr bwMode="auto">
            <a:xfrm>
              <a:off x="43309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6</a:t>
              </a:r>
            </a:p>
          </p:txBody>
        </p:sp>
        <p:sp>
          <p:nvSpPr>
            <p:cNvPr id="57496" name="TextBox 35"/>
            <p:cNvSpPr txBox="1">
              <a:spLocks noChangeArrowheads="1"/>
            </p:cNvSpPr>
            <p:nvPr>
              <p:custDataLst>
                <p:tags r:id="rId29"/>
              </p:custDataLst>
            </p:nvPr>
          </p:nvSpPr>
          <p:spPr bwMode="auto">
            <a:xfrm>
              <a:off x="495060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7</a:t>
              </a:r>
            </a:p>
          </p:txBody>
        </p:sp>
        <p:sp>
          <p:nvSpPr>
            <p:cNvPr id="57497" name="TextBox 36"/>
            <p:cNvSpPr txBox="1">
              <a:spLocks noChangeArrowheads="1"/>
            </p:cNvSpPr>
            <p:nvPr>
              <p:custDataLst>
                <p:tags r:id="rId30"/>
              </p:custDataLst>
            </p:nvPr>
          </p:nvSpPr>
          <p:spPr bwMode="auto">
            <a:xfrm>
              <a:off x="5562564" y="6013904"/>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8</a:t>
              </a:r>
            </a:p>
          </p:txBody>
        </p:sp>
        <p:sp>
          <p:nvSpPr>
            <p:cNvPr id="57498" name="TextBox 37"/>
            <p:cNvSpPr txBox="1">
              <a:spLocks noChangeArrowheads="1"/>
            </p:cNvSpPr>
            <p:nvPr>
              <p:custDataLst>
                <p:tags r:id="rId31"/>
              </p:custDataLst>
            </p:nvPr>
          </p:nvSpPr>
          <p:spPr bwMode="auto">
            <a:xfrm>
              <a:off x="6141056" y="6031468"/>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9</a:t>
              </a:r>
            </a:p>
          </p:txBody>
        </p:sp>
        <p:sp>
          <p:nvSpPr>
            <p:cNvPr id="57499" name="TextBox 38"/>
            <p:cNvSpPr txBox="1">
              <a:spLocks noChangeArrowheads="1"/>
            </p:cNvSpPr>
            <p:nvPr>
              <p:custDataLst>
                <p:tags r:id="rId32"/>
              </p:custDataLst>
            </p:nvPr>
          </p:nvSpPr>
          <p:spPr bwMode="auto">
            <a:xfrm>
              <a:off x="6634528"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10</a:t>
              </a:r>
            </a:p>
          </p:txBody>
        </p:sp>
      </p:grpSp>
      <p:sp>
        <p:nvSpPr>
          <p:cNvPr id="57475" name="TextBox 49"/>
          <p:cNvSpPr txBox="1">
            <a:spLocks noChangeArrowheads="1"/>
          </p:cNvSpPr>
          <p:nvPr>
            <p:custDataLst>
              <p:tags r:id="rId7"/>
            </p:custDataLst>
          </p:nvPr>
        </p:nvSpPr>
        <p:spPr bwMode="auto">
          <a:xfrm>
            <a:off x="4114800" y="6365875"/>
            <a:ext cx="99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a:solidFill>
                  <a:prstClr val="black"/>
                </a:solidFill>
                <a:ea typeface="ＭＳ Ｐゴシック" pitchFamily="34" charset="-128"/>
              </a:rPr>
              <a:t>Minutes</a:t>
            </a:r>
          </a:p>
        </p:txBody>
      </p:sp>
      <p:cxnSp>
        <p:nvCxnSpPr>
          <p:cNvPr id="53" name="Straight Connector 52"/>
          <p:cNvCxnSpPr>
            <a:cxnSpLocks noChangeShapeType="1"/>
          </p:cNvCxnSpPr>
          <p:nvPr>
            <p:custDataLst>
              <p:tags r:id="rId8"/>
            </p:custDataLst>
          </p:nvPr>
        </p:nvCxnSpPr>
        <p:spPr bwMode="auto">
          <a:xfrm>
            <a:off x="1104900" y="627063"/>
            <a:ext cx="5734050" cy="4630737"/>
          </a:xfrm>
          <a:prstGeom prst="line">
            <a:avLst/>
          </a:prstGeom>
          <a:noFill/>
          <a:ln w="38100">
            <a:solidFill>
              <a:schemeClr val="tx1"/>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7" name="Straight Arrow Connector 56"/>
          <p:cNvCxnSpPr>
            <a:cxnSpLocks noChangeShapeType="1"/>
          </p:cNvCxnSpPr>
          <p:nvPr>
            <p:custDataLst>
              <p:tags r:id="rId9"/>
            </p:custDataLst>
          </p:nvPr>
        </p:nvCxnSpPr>
        <p:spPr bwMode="auto">
          <a:xfrm>
            <a:off x="6838950" y="5249863"/>
            <a:ext cx="1050925" cy="236537"/>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63" name="Straight Arrow Connector 62"/>
          <p:cNvCxnSpPr>
            <a:cxnSpLocks noChangeShapeType="1"/>
          </p:cNvCxnSpPr>
          <p:nvPr>
            <p:custDataLst>
              <p:tags r:id="rId10"/>
            </p:custDataLst>
          </p:nvPr>
        </p:nvCxnSpPr>
        <p:spPr bwMode="auto">
          <a:xfrm>
            <a:off x="7035800" y="2960688"/>
            <a:ext cx="825500" cy="2525712"/>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70" name="Straight Arrow Connector 69"/>
          <p:cNvCxnSpPr>
            <a:cxnSpLocks noChangeShapeType="1"/>
          </p:cNvCxnSpPr>
          <p:nvPr>
            <p:custDataLst>
              <p:tags r:id="rId11"/>
            </p:custDataLst>
          </p:nvPr>
        </p:nvCxnSpPr>
        <p:spPr bwMode="auto">
          <a:xfrm>
            <a:off x="6399213" y="4191000"/>
            <a:ext cx="439737" cy="1058863"/>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18568" name="TextBox 75"/>
          <p:cNvSpPr txBox="1">
            <a:spLocks noChangeArrowheads="1"/>
          </p:cNvSpPr>
          <p:nvPr>
            <p:custDataLst>
              <p:tags r:id="rId12"/>
            </p:custDataLst>
          </p:nvPr>
        </p:nvSpPr>
        <p:spPr bwMode="auto">
          <a:xfrm>
            <a:off x="5661025" y="3667125"/>
            <a:ext cx="1654175" cy="523875"/>
          </a:xfrm>
          <a:prstGeom prst="rect">
            <a:avLst/>
          </a:prstGeom>
          <a:solidFill>
            <a:schemeClr val="bg1"/>
          </a:solidFill>
          <a:ln w="28575">
            <a:solidFill>
              <a:schemeClr val="tx1"/>
            </a:solidFill>
            <a:miter lim="800000"/>
            <a:headEnd/>
            <a:tailEnd/>
          </a:ln>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dirty="0">
                <a:solidFill>
                  <a:prstClr val="black"/>
                </a:solidFill>
                <a:ea typeface="ＭＳ Ｐゴシック" pitchFamily="34" charset="-128"/>
              </a:rPr>
              <a:t>HP-CPR</a:t>
            </a:r>
          </a:p>
        </p:txBody>
      </p:sp>
      <p:sp>
        <p:nvSpPr>
          <p:cNvPr id="18569" name="TextBox 76"/>
          <p:cNvSpPr txBox="1">
            <a:spLocks noChangeArrowheads="1"/>
          </p:cNvSpPr>
          <p:nvPr>
            <p:custDataLst>
              <p:tags r:id="rId13"/>
            </p:custDataLst>
          </p:nvPr>
        </p:nvSpPr>
        <p:spPr bwMode="auto">
          <a:xfrm>
            <a:off x="6757988" y="2413000"/>
            <a:ext cx="1035050" cy="523875"/>
          </a:xfrm>
          <a:prstGeom prst="rect">
            <a:avLst/>
          </a:prstGeom>
          <a:solidFill>
            <a:schemeClr val="bg1"/>
          </a:solidFill>
          <a:ln w="28575">
            <a:solidFill>
              <a:schemeClr val="tx1"/>
            </a:solidFill>
            <a:miter lim="800000"/>
            <a:headEnd/>
            <a:tailEnd/>
          </a:ln>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a:solidFill>
                  <a:prstClr val="black"/>
                </a:solidFill>
                <a:ea typeface="ＭＳ Ｐゴシック" pitchFamily="34" charset="-128"/>
              </a:rPr>
              <a:t>Defib</a:t>
            </a:r>
          </a:p>
        </p:txBody>
      </p:sp>
      <p:sp>
        <p:nvSpPr>
          <p:cNvPr id="18570" name="TextBox 86"/>
          <p:cNvSpPr txBox="1">
            <a:spLocks noChangeArrowheads="1"/>
          </p:cNvSpPr>
          <p:nvPr>
            <p:custDataLst>
              <p:tags r:id="rId14"/>
            </p:custDataLst>
          </p:nvPr>
        </p:nvSpPr>
        <p:spPr bwMode="auto">
          <a:xfrm>
            <a:off x="3656013" y="660400"/>
            <a:ext cx="1511300" cy="523875"/>
          </a:xfrm>
          <a:prstGeom prst="rect">
            <a:avLst/>
          </a:prstGeom>
          <a:solidFill>
            <a:schemeClr val="bg1"/>
          </a:solidFill>
          <a:ln w="28575">
            <a:solidFill>
              <a:schemeClr val="tx1"/>
            </a:solidFill>
            <a:miter lim="800000"/>
            <a:headEnd/>
            <a:tailEnd/>
          </a:ln>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a:solidFill>
                  <a:prstClr val="black"/>
                </a:solidFill>
                <a:ea typeface="ＭＳ Ｐゴシック" pitchFamily="34" charset="-128"/>
              </a:rPr>
              <a:t>Turn out</a:t>
            </a:r>
          </a:p>
        </p:txBody>
      </p:sp>
      <p:sp>
        <p:nvSpPr>
          <p:cNvPr id="18571" name="TextBox 88"/>
          <p:cNvSpPr txBox="1">
            <a:spLocks noChangeArrowheads="1"/>
          </p:cNvSpPr>
          <p:nvPr>
            <p:custDataLst>
              <p:tags r:id="rId15"/>
            </p:custDataLst>
          </p:nvPr>
        </p:nvSpPr>
        <p:spPr bwMode="auto">
          <a:xfrm>
            <a:off x="3379788" y="4876800"/>
            <a:ext cx="1800225" cy="523875"/>
          </a:xfrm>
          <a:prstGeom prst="rect">
            <a:avLst/>
          </a:prstGeom>
          <a:solidFill>
            <a:schemeClr val="bg1"/>
          </a:solidFill>
          <a:ln w="28575">
            <a:solidFill>
              <a:schemeClr val="tx1"/>
            </a:solidFill>
            <a:miter lim="800000"/>
            <a:headEnd/>
            <a:tailEnd/>
          </a:ln>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a:solidFill>
                  <a:prstClr val="black"/>
                </a:solidFill>
                <a:ea typeface="ＭＳ Ｐゴシック" pitchFamily="34" charset="-128"/>
              </a:rPr>
              <a:t>At pt. side</a:t>
            </a:r>
          </a:p>
        </p:txBody>
      </p:sp>
      <p:sp>
        <p:nvSpPr>
          <p:cNvPr id="18572" name="TextBox 89"/>
          <p:cNvSpPr txBox="1">
            <a:spLocks noChangeArrowheads="1"/>
          </p:cNvSpPr>
          <p:nvPr>
            <p:custDataLst>
              <p:tags r:id="rId16"/>
            </p:custDataLst>
          </p:nvPr>
        </p:nvSpPr>
        <p:spPr bwMode="auto">
          <a:xfrm>
            <a:off x="1143000" y="2757488"/>
            <a:ext cx="1816100" cy="523875"/>
          </a:xfrm>
          <a:prstGeom prst="rect">
            <a:avLst/>
          </a:prstGeom>
          <a:solidFill>
            <a:schemeClr val="bg1"/>
          </a:solidFill>
          <a:ln w="28575">
            <a:solidFill>
              <a:schemeClr val="tx1"/>
            </a:solidFill>
            <a:miter lim="800000"/>
            <a:headEnd/>
            <a:tailEnd/>
          </a:ln>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defTabSz="914400" eaLnBrk="1" hangingPunct="1"/>
            <a:r>
              <a:rPr lang="en-US">
                <a:solidFill>
                  <a:prstClr val="black"/>
                </a:solidFill>
                <a:ea typeface="ＭＳ Ｐゴシック" pitchFamily="34" charset="-128"/>
              </a:rPr>
              <a:t>Dispatch</a:t>
            </a:r>
          </a:p>
        </p:txBody>
      </p:sp>
      <p:cxnSp>
        <p:nvCxnSpPr>
          <p:cNvPr id="92" name="Straight Arrow Connector 91"/>
          <p:cNvCxnSpPr>
            <a:cxnSpLocks noChangeShapeType="1"/>
          </p:cNvCxnSpPr>
          <p:nvPr>
            <p:custDataLst>
              <p:tags r:id="rId17"/>
            </p:custDataLst>
          </p:nvPr>
        </p:nvCxnSpPr>
        <p:spPr bwMode="auto">
          <a:xfrm flipV="1">
            <a:off x="1849438" y="1692275"/>
            <a:ext cx="588962" cy="1065213"/>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custDataLst>
              <p:tags r:id="rId18"/>
            </p:custDataLst>
          </p:nvPr>
        </p:nvCxnSpPr>
        <p:spPr bwMode="auto">
          <a:xfrm>
            <a:off x="5160963" y="5189538"/>
            <a:ext cx="1677987" cy="68262"/>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custDataLst>
              <p:tags r:id="rId19"/>
            </p:custDataLst>
          </p:nvPr>
        </p:nvCxnSpPr>
        <p:spPr bwMode="auto">
          <a:xfrm flipH="1">
            <a:off x="3124200" y="1136650"/>
            <a:ext cx="512763" cy="1087438"/>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18577" name="TextBox 88"/>
          <p:cNvSpPr txBox="1">
            <a:spLocks noChangeArrowheads="1"/>
          </p:cNvSpPr>
          <p:nvPr>
            <p:custDataLst>
              <p:tags r:id="rId20"/>
            </p:custDataLst>
          </p:nvPr>
        </p:nvSpPr>
        <p:spPr bwMode="auto">
          <a:xfrm>
            <a:off x="3100388" y="3797300"/>
            <a:ext cx="1711325" cy="522288"/>
          </a:xfrm>
          <a:prstGeom prst="rect">
            <a:avLst/>
          </a:prstGeom>
          <a:solidFill>
            <a:schemeClr val="bg1"/>
          </a:solidFill>
          <a:ln w="28575">
            <a:solidFill>
              <a:schemeClr val="tx1"/>
            </a:solidFill>
            <a:miter lim="800000"/>
            <a:headEnd/>
            <a:tailEnd/>
          </a:ln>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defTabSz="914400" eaLnBrk="1" hangingPunct="1"/>
            <a:r>
              <a:rPr lang="en-US">
                <a:solidFill>
                  <a:prstClr val="black"/>
                </a:solidFill>
                <a:ea typeface="ＭＳ Ｐゴシック" pitchFamily="34" charset="-128"/>
              </a:rPr>
              <a:t>At scene</a:t>
            </a:r>
          </a:p>
        </p:txBody>
      </p:sp>
      <p:cxnSp>
        <p:nvCxnSpPr>
          <p:cNvPr id="48" name="Straight Arrow Connector 47"/>
          <p:cNvCxnSpPr>
            <a:cxnSpLocks noChangeShapeType="1"/>
          </p:cNvCxnSpPr>
          <p:nvPr>
            <p:custDataLst>
              <p:tags r:id="rId21"/>
            </p:custDataLst>
          </p:nvPr>
        </p:nvCxnSpPr>
        <p:spPr bwMode="auto">
          <a:xfrm>
            <a:off x="4810125" y="4122738"/>
            <a:ext cx="965200" cy="300037"/>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 name="TextBox 1"/>
          <p:cNvSpPr txBox="1"/>
          <p:nvPr>
            <p:custDataLst>
              <p:tags r:id="rId22"/>
            </p:custDataLst>
          </p:nvPr>
        </p:nvSpPr>
        <p:spPr>
          <a:xfrm>
            <a:off x="702573" y="14069"/>
            <a:ext cx="5719081" cy="646331"/>
          </a:xfrm>
          <a:prstGeom prst="rect">
            <a:avLst/>
          </a:prstGeom>
          <a:noFill/>
        </p:spPr>
        <p:txBody>
          <a:bodyPr wrap="square" rtlCol="0">
            <a:spAutoFit/>
          </a:bodyPr>
          <a:lstStyle/>
          <a:p>
            <a:r>
              <a:rPr lang="en-US" sz="3600" dirty="0" smtClean="0"/>
              <a:t>Where we are today</a:t>
            </a:r>
            <a:endParaRPr lang="en-US" sz="3600" dirty="0"/>
          </a:p>
        </p:txBody>
      </p:sp>
    </p:spTree>
    <p:custDataLst>
      <p:tags r:id="rId1"/>
    </p:custDataLst>
    <p:extLst>
      <p:ext uri="{BB962C8B-B14F-4D97-AF65-F5344CB8AC3E}">
        <p14:creationId xmlns:p14="http://schemas.microsoft.com/office/powerpoint/2010/main" val="2405716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5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5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5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5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5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56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4" grpId="0" animBg="1"/>
      <p:bldP spid="83" grpId="0" animBg="1"/>
      <p:bldP spid="82" grpId="0" animBg="1"/>
      <p:bldP spid="18568" grpId="0" animBg="1"/>
      <p:bldP spid="18569" grpId="0" animBg="1"/>
      <p:bldP spid="18570" grpId="0" animBg="1"/>
      <p:bldP spid="18571" grpId="0" animBg="1"/>
      <p:bldP spid="18572" grpId="0" animBg="1"/>
      <p:bldP spid="185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custDataLst>
              <p:tags r:id="rId2"/>
            </p:custDataLst>
          </p:nvPr>
        </p:nvGraphicFramePr>
        <p:xfrm>
          <a:off x="1096963" y="614363"/>
          <a:ext cx="6761162" cy="5413380"/>
        </p:xfrm>
        <a:graphic>
          <a:graphicData uri="http://schemas.openxmlformats.org/drawingml/2006/table">
            <a:tbl>
              <a:tblPr/>
              <a:tblGrid>
                <a:gridCol w="676275"/>
                <a:gridCol w="674687"/>
                <a:gridCol w="676275"/>
                <a:gridCol w="676275"/>
                <a:gridCol w="676275"/>
                <a:gridCol w="676275"/>
                <a:gridCol w="676275"/>
                <a:gridCol w="676275"/>
                <a:gridCol w="676275"/>
                <a:gridCol w="676275"/>
              </a:tblGrid>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dirty="0" smtClean="0">
                          <a:ln>
                            <a:noFill/>
                          </a:ln>
                          <a:solidFill>
                            <a:srgbClr val="FFC000"/>
                          </a:solidFill>
                          <a:effectLst/>
                          <a:latin typeface="Calibri" pitchFamily="34" charset="0"/>
                          <a:ea typeface="Calibri" pitchFamily="34" charset="0"/>
                        </a:rPr>
                        <a:t> </a:t>
                      </a:r>
                      <a:endParaRPr kumimoji="0" lang="en-US" sz="1200" b="0" i="0" u="none" strike="noStrike" cap="none" normalizeH="0" baseline="0" dirty="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5" name="Rectangle 84"/>
          <p:cNvSpPr/>
          <p:nvPr>
            <p:custDataLst>
              <p:tags r:id="rId3"/>
            </p:custDataLst>
          </p:nvPr>
        </p:nvSpPr>
        <p:spPr>
          <a:xfrm>
            <a:off x="5800725" y="609600"/>
            <a:ext cx="1038225" cy="5426075"/>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0000"/>
              </a:solidFill>
            </a:endParaRPr>
          </a:p>
        </p:txBody>
      </p:sp>
      <p:sp>
        <p:nvSpPr>
          <p:cNvPr id="84" name="Rectangle 83"/>
          <p:cNvSpPr/>
          <p:nvPr>
            <p:custDataLst>
              <p:tags r:id="rId4"/>
            </p:custDataLst>
          </p:nvPr>
        </p:nvSpPr>
        <p:spPr>
          <a:xfrm>
            <a:off x="3133725" y="609600"/>
            <a:ext cx="2667000" cy="5419725"/>
          </a:xfrm>
          <a:prstGeom prst="rect">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83" name="Rectangle 82"/>
          <p:cNvSpPr/>
          <p:nvPr>
            <p:custDataLst>
              <p:tags r:id="rId5"/>
            </p:custDataLst>
          </p:nvPr>
        </p:nvSpPr>
        <p:spPr>
          <a:xfrm>
            <a:off x="2438400" y="609600"/>
            <a:ext cx="685800" cy="5426075"/>
          </a:xfrm>
          <a:prstGeom prst="rect">
            <a:avLst/>
          </a:prstGeom>
          <a:solidFill>
            <a:schemeClr val="accent5">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4F81BD">
                  <a:lumMod val="90000"/>
                </a:srgbClr>
              </a:solidFill>
            </a:endParaRPr>
          </a:p>
        </p:txBody>
      </p:sp>
      <p:sp>
        <p:nvSpPr>
          <p:cNvPr id="82" name="Rectangle 81"/>
          <p:cNvSpPr/>
          <p:nvPr>
            <p:custDataLst>
              <p:tags r:id="rId6"/>
            </p:custDataLst>
          </p:nvPr>
        </p:nvSpPr>
        <p:spPr>
          <a:xfrm>
            <a:off x="1104900" y="609600"/>
            <a:ext cx="1333500" cy="5426075"/>
          </a:xfrm>
          <a:prstGeom prst="rect">
            <a:avLst/>
          </a:prstGeom>
          <a:solidFill>
            <a:schemeClr val="accent6">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grpSp>
        <p:nvGrpSpPr>
          <p:cNvPr id="58497" name="Group 17"/>
          <p:cNvGrpSpPr>
            <a:grpSpLocks/>
          </p:cNvGrpSpPr>
          <p:nvPr/>
        </p:nvGrpSpPr>
        <p:grpSpPr bwMode="auto">
          <a:xfrm>
            <a:off x="7861300" y="304800"/>
            <a:ext cx="973138" cy="5414665"/>
            <a:chOff x="238024" y="533416"/>
            <a:chExt cx="973181" cy="5414092"/>
          </a:xfrm>
        </p:grpSpPr>
        <p:sp>
          <p:nvSpPr>
            <p:cNvPr id="58531" name="TextBox 18"/>
            <p:cNvSpPr txBox="1">
              <a:spLocks noChangeArrowheads="1"/>
            </p:cNvSpPr>
            <p:nvPr>
              <p:custDataLst>
                <p:tags r:id="rId40"/>
              </p:custDataLst>
            </p:nvPr>
          </p:nvSpPr>
          <p:spPr bwMode="auto">
            <a:xfrm>
              <a:off x="238024" y="533416"/>
              <a:ext cx="973181"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100%</a:t>
              </a:r>
            </a:p>
          </p:txBody>
        </p:sp>
        <p:grpSp>
          <p:nvGrpSpPr>
            <p:cNvPr id="58532" name="Group 19"/>
            <p:cNvGrpSpPr>
              <a:grpSpLocks/>
            </p:cNvGrpSpPr>
            <p:nvPr/>
          </p:nvGrpSpPr>
          <p:grpSpPr bwMode="auto">
            <a:xfrm>
              <a:off x="366264" y="1075283"/>
              <a:ext cx="801689" cy="4872225"/>
              <a:chOff x="366264" y="1075283"/>
              <a:chExt cx="801689" cy="4872225"/>
            </a:xfrm>
          </p:grpSpPr>
          <p:sp>
            <p:nvSpPr>
              <p:cNvPr id="58533" name="TextBox 20"/>
              <p:cNvSpPr txBox="1">
                <a:spLocks noChangeArrowheads="1"/>
              </p:cNvSpPr>
              <p:nvPr>
                <p:custDataLst>
                  <p:tags r:id="rId41"/>
                </p:custDataLst>
              </p:nvPr>
            </p:nvSpPr>
            <p:spPr bwMode="auto">
              <a:xfrm>
                <a:off x="366264" y="1075283"/>
                <a:ext cx="80168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90%</a:t>
                </a:r>
              </a:p>
            </p:txBody>
          </p:sp>
          <p:sp>
            <p:nvSpPr>
              <p:cNvPr id="58534" name="TextBox 21"/>
              <p:cNvSpPr txBox="1">
                <a:spLocks noChangeArrowheads="1"/>
              </p:cNvSpPr>
              <p:nvPr>
                <p:custDataLst>
                  <p:tags r:id="rId42"/>
                </p:custDataLst>
              </p:nvPr>
            </p:nvSpPr>
            <p:spPr bwMode="auto">
              <a:xfrm>
                <a:off x="366264" y="1617150"/>
                <a:ext cx="80168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80%</a:t>
                </a:r>
              </a:p>
            </p:txBody>
          </p:sp>
          <p:sp>
            <p:nvSpPr>
              <p:cNvPr id="58535" name="TextBox 22"/>
              <p:cNvSpPr txBox="1">
                <a:spLocks noChangeArrowheads="1"/>
              </p:cNvSpPr>
              <p:nvPr>
                <p:custDataLst>
                  <p:tags r:id="rId43"/>
                </p:custDataLst>
              </p:nvPr>
            </p:nvSpPr>
            <p:spPr bwMode="auto">
              <a:xfrm>
                <a:off x="366264" y="2159017"/>
                <a:ext cx="80168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70%</a:t>
                </a:r>
              </a:p>
            </p:txBody>
          </p:sp>
          <p:sp>
            <p:nvSpPr>
              <p:cNvPr id="58536" name="TextBox 23"/>
              <p:cNvSpPr txBox="1">
                <a:spLocks noChangeArrowheads="1"/>
              </p:cNvSpPr>
              <p:nvPr>
                <p:custDataLst>
                  <p:tags r:id="rId44"/>
                </p:custDataLst>
              </p:nvPr>
            </p:nvSpPr>
            <p:spPr bwMode="auto">
              <a:xfrm>
                <a:off x="366264" y="2700884"/>
                <a:ext cx="80168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60%</a:t>
                </a:r>
              </a:p>
            </p:txBody>
          </p:sp>
          <p:sp>
            <p:nvSpPr>
              <p:cNvPr id="58537" name="TextBox 24"/>
              <p:cNvSpPr txBox="1">
                <a:spLocks noChangeArrowheads="1"/>
              </p:cNvSpPr>
              <p:nvPr>
                <p:custDataLst>
                  <p:tags r:id="rId45"/>
                </p:custDataLst>
              </p:nvPr>
            </p:nvSpPr>
            <p:spPr bwMode="auto">
              <a:xfrm>
                <a:off x="366264" y="3242751"/>
                <a:ext cx="80168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50%</a:t>
                </a:r>
              </a:p>
            </p:txBody>
          </p:sp>
          <p:sp>
            <p:nvSpPr>
              <p:cNvPr id="58538" name="TextBox 25"/>
              <p:cNvSpPr txBox="1">
                <a:spLocks noChangeArrowheads="1"/>
              </p:cNvSpPr>
              <p:nvPr>
                <p:custDataLst>
                  <p:tags r:id="rId46"/>
                </p:custDataLst>
              </p:nvPr>
            </p:nvSpPr>
            <p:spPr bwMode="auto">
              <a:xfrm>
                <a:off x="366264" y="3805205"/>
                <a:ext cx="80168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40%</a:t>
                </a:r>
              </a:p>
            </p:txBody>
          </p:sp>
          <p:sp>
            <p:nvSpPr>
              <p:cNvPr id="58539" name="TextBox 26"/>
              <p:cNvSpPr txBox="1">
                <a:spLocks noChangeArrowheads="1"/>
              </p:cNvSpPr>
              <p:nvPr>
                <p:custDataLst>
                  <p:tags r:id="rId47"/>
                </p:custDataLst>
              </p:nvPr>
            </p:nvSpPr>
            <p:spPr bwMode="auto">
              <a:xfrm>
                <a:off x="366264" y="4414740"/>
                <a:ext cx="80168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30%</a:t>
                </a:r>
              </a:p>
            </p:txBody>
          </p:sp>
          <p:sp>
            <p:nvSpPr>
              <p:cNvPr id="58540" name="TextBox 27"/>
              <p:cNvSpPr txBox="1">
                <a:spLocks noChangeArrowheads="1"/>
              </p:cNvSpPr>
              <p:nvPr>
                <p:custDataLst>
                  <p:tags r:id="rId48"/>
                </p:custDataLst>
              </p:nvPr>
            </p:nvSpPr>
            <p:spPr bwMode="auto">
              <a:xfrm>
                <a:off x="366264" y="4948084"/>
                <a:ext cx="80168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20%</a:t>
                </a:r>
              </a:p>
            </p:txBody>
          </p:sp>
          <p:sp>
            <p:nvSpPr>
              <p:cNvPr id="58541" name="TextBox 28"/>
              <p:cNvSpPr txBox="1">
                <a:spLocks noChangeArrowheads="1"/>
              </p:cNvSpPr>
              <p:nvPr>
                <p:custDataLst>
                  <p:tags r:id="rId49"/>
                </p:custDataLst>
              </p:nvPr>
            </p:nvSpPr>
            <p:spPr bwMode="auto">
              <a:xfrm>
                <a:off x="366264" y="5485892"/>
                <a:ext cx="80168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10%</a:t>
                </a:r>
              </a:p>
            </p:txBody>
          </p:sp>
        </p:grpSp>
      </p:grpSp>
      <p:grpSp>
        <p:nvGrpSpPr>
          <p:cNvPr id="58498" name="Group 39"/>
          <p:cNvGrpSpPr>
            <a:grpSpLocks/>
          </p:cNvGrpSpPr>
          <p:nvPr/>
        </p:nvGrpSpPr>
        <p:grpSpPr bwMode="auto">
          <a:xfrm>
            <a:off x="1581150" y="5978525"/>
            <a:ext cx="6505575" cy="479425"/>
            <a:chOff x="1276350" y="6013904"/>
            <a:chExt cx="5891578" cy="479229"/>
          </a:xfrm>
        </p:grpSpPr>
        <p:sp>
          <p:nvSpPr>
            <p:cNvPr id="58521" name="TextBox 29"/>
            <p:cNvSpPr txBox="1">
              <a:spLocks noChangeArrowheads="1"/>
            </p:cNvSpPr>
            <p:nvPr>
              <p:custDataLst>
                <p:tags r:id="rId30"/>
              </p:custDataLst>
            </p:nvPr>
          </p:nvSpPr>
          <p:spPr bwMode="auto">
            <a:xfrm>
              <a:off x="12763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1</a:t>
              </a:r>
            </a:p>
          </p:txBody>
        </p:sp>
        <p:sp>
          <p:nvSpPr>
            <p:cNvPr id="58522" name="TextBox 30"/>
            <p:cNvSpPr txBox="1">
              <a:spLocks noChangeArrowheads="1"/>
            </p:cNvSpPr>
            <p:nvPr>
              <p:custDataLst>
                <p:tags r:id="rId31"/>
              </p:custDataLst>
            </p:nvPr>
          </p:nvSpPr>
          <p:spPr bwMode="auto">
            <a:xfrm>
              <a:off x="18469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2</a:t>
              </a:r>
            </a:p>
          </p:txBody>
        </p:sp>
        <p:sp>
          <p:nvSpPr>
            <p:cNvPr id="58523" name="TextBox 31"/>
            <p:cNvSpPr txBox="1">
              <a:spLocks noChangeArrowheads="1"/>
            </p:cNvSpPr>
            <p:nvPr>
              <p:custDataLst>
                <p:tags r:id="rId32"/>
              </p:custDataLst>
            </p:nvPr>
          </p:nvSpPr>
          <p:spPr bwMode="auto">
            <a:xfrm>
              <a:off x="24493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3</a:t>
              </a:r>
            </a:p>
          </p:txBody>
        </p:sp>
        <p:sp>
          <p:nvSpPr>
            <p:cNvPr id="58524" name="TextBox 32"/>
            <p:cNvSpPr txBox="1">
              <a:spLocks noChangeArrowheads="1"/>
            </p:cNvSpPr>
            <p:nvPr>
              <p:custDataLst>
                <p:tags r:id="rId33"/>
              </p:custDataLst>
            </p:nvPr>
          </p:nvSpPr>
          <p:spPr bwMode="auto">
            <a:xfrm>
              <a:off x="3070350" y="6031468"/>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4</a:t>
              </a:r>
            </a:p>
          </p:txBody>
        </p:sp>
        <p:sp>
          <p:nvSpPr>
            <p:cNvPr id="58525" name="TextBox 33"/>
            <p:cNvSpPr txBox="1">
              <a:spLocks noChangeArrowheads="1"/>
            </p:cNvSpPr>
            <p:nvPr>
              <p:custDataLst>
                <p:tags r:id="rId34"/>
              </p:custDataLst>
            </p:nvPr>
          </p:nvSpPr>
          <p:spPr bwMode="auto">
            <a:xfrm>
              <a:off x="37603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5</a:t>
              </a:r>
            </a:p>
          </p:txBody>
        </p:sp>
        <p:sp>
          <p:nvSpPr>
            <p:cNvPr id="58526" name="TextBox 34"/>
            <p:cNvSpPr txBox="1">
              <a:spLocks noChangeArrowheads="1"/>
            </p:cNvSpPr>
            <p:nvPr>
              <p:custDataLst>
                <p:tags r:id="rId35"/>
              </p:custDataLst>
            </p:nvPr>
          </p:nvSpPr>
          <p:spPr bwMode="auto">
            <a:xfrm>
              <a:off x="43309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6</a:t>
              </a:r>
            </a:p>
          </p:txBody>
        </p:sp>
        <p:sp>
          <p:nvSpPr>
            <p:cNvPr id="58527" name="TextBox 35"/>
            <p:cNvSpPr txBox="1">
              <a:spLocks noChangeArrowheads="1"/>
            </p:cNvSpPr>
            <p:nvPr>
              <p:custDataLst>
                <p:tags r:id="rId36"/>
              </p:custDataLst>
            </p:nvPr>
          </p:nvSpPr>
          <p:spPr bwMode="auto">
            <a:xfrm>
              <a:off x="495060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7</a:t>
              </a:r>
            </a:p>
          </p:txBody>
        </p:sp>
        <p:sp>
          <p:nvSpPr>
            <p:cNvPr id="58528" name="TextBox 36"/>
            <p:cNvSpPr txBox="1">
              <a:spLocks noChangeArrowheads="1"/>
            </p:cNvSpPr>
            <p:nvPr>
              <p:custDataLst>
                <p:tags r:id="rId37"/>
              </p:custDataLst>
            </p:nvPr>
          </p:nvSpPr>
          <p:spPr bwMode="auto">
            <a:xfrm>
              <a:off x="5562564" y="6013904"/>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8</a:t>
              </a:r>
            </a:p>
          </p:txBody>
        </p:sp>
        <p:sp>
          <p:nvSpPr>
            <p:cNvPr id="58529" name="TextBox 37"/>
            <p:cNvSpPr txBox="1">
              <a:spLocks noChangeArrowheads="1"/>
            </p:cNvSpPr>
            <p:nvPr>
              <p:custDataLst>
                <p:tags r:id="rId38"/>
              </p:custDataLst>
            </p:nvPr>
          </p:nvSpPr>
          <p:spPr bwMode="auto">
            <a:xfrm>
              <a:off x="6141056" y="6031468"/>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9</a:t>
              </a:r>
            </a:p>
          </p:txBody>
        </p:sp>
        <p:sp>
          <p:nvSpPr>
            <p:cNvPr id="58530" name="TextBox 38"/>
            <p:cNvSpPr txBox="1">
              <a:spLocks noChangeArrowheads="1"/>
            </p:cNvSpPr>
            <p:nvPr>
              <p:custDataLst>
                <p:tags r:id="rId39"/>
              </p:custDataLst>
            </p:nvPr>
          </p:nvSpPr>
          <p:spPr bwMode="auto">
            <a:xfrm>
              <a:off x="6634528"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10</a:t>
              </a:r>
            </a:p>
          </p:txBody>
        </p:sp>
      </p:grpSp>
      <p:sp>
        <p:nvSpPr>
          <p:cNvPr id="58499" name="TextBox 49"/>
          <p:cNvSpPr txBox="1">
            <a:spLocks noChangeArrowheads="1"/>
          </p:cNvSpPr>
          <p:nvPr>
            <p:custDataLst>
              <p:tags r:id="rId7"/>
            </p:custDataLst>
          </p:nvPr>
        </p:nvSpPr>
        <p:spPr bwMode="auto">
          <a:xfrm>
            <a:off x="4114800" y="6365875"/>
            <a:ext cx="99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a:solidFill>
                  <a:prstClr val="black"/>
                </a:solidFill>
                <a:ea typeface="ＭＳ Ｐゴシック" pitchFamily="34" charset="-128"/>
              </a:rPr>
              <a:t>Minutes</a:t>
            </a:r>
          </a:p>
        </p:txBody>
      </p:sp>
      <p:cxnSp>
        <p:nvCxnSpPr>
          <p:cNvPr id="63" name="Straight Arrow Connector 62"/>
          <p:cNvCxnSpPr>
            <a:cxnSpLocks noChangeShapeType="1"/>
          </p:cNvCxnSpPr>
          <p:nvPr>
            <p:custDataLst>
              <p:tags r:id="rId8"/>
            </p:custDataLst>
          </p:nvPr>
        </p:nvCxnSpPr>
        <p:spPr bwMode="auto">
          <a:xfrm>
            <a:off x="7248525" y="2952750"/>
            <a:ext cx="577850" cy="1193800"/>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70" name="Straight Arrow Connector 69"/>
          <p:cNvCxnSpPr>
            <a:cxnSpLocks noChangeShapeType="1"/>
          </p:cNvCxnSpPr>
          <p:nvPr>
            <p:custDataLst>
              <p:tags r:id="rId9"/>
            </p:custDataLst>
          </p:nvPr>
        </p:nvCxnSpPr>
        <p:spPr bwMode="auto">
          <a:xfrm>
            <a:off x="6210300" y="2905125"/>
            <a:ext cx="649288" cy="1079500"/>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19590" name="TextBox 75"/>
          <p:cNvSpPr txBox="1">
            <a:spLocks noChangeArrowheads="1"/>
          </p:cNvSpPr>
          <p:nvPr>
            <p:custDataLst>
              <p:tags r:id="rId10"/>
            </p:custDataLst>
          </p:nvPr>
        </p:nvSpPr>
        <p:spPr bwMode="auto">
          <a:xfrm>
            <a:off x="5060950" y="2354263"/>
            <a:ext cx="1654175" cy="522287"/>
          </a:xfrm>
          <a:prstGeom prst="rect">
            <a:avLst/>
          </a:prstGeom>
          <a:solidFill>
            <a:schemeClr val="bg1"/>
          </a:solidFill>
          <a:ln w="28575">
            <a:solidFill>
              <a:schemeClr val="tx1"/>
            </a:solidFill>
            <a:miter lim="800000"/>
            <a:headEnd/>
            <a:tailEnd/>
          </a:ln>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a:solidFill>
                  <a:prstClr val="black"/>
                </a:solidFill>
                <a:ea typeface="ＭＳ Ｐゴシック" pitchFamily="34" charset="-128"/>
              </a:rPr>
              <a:t>HP-CPR</a:t>
            </a:r>
          </a:p>
        </p:txBody>
      </p:sp>
      <p:sp>
        <p:nvSpPr>
          <p:cNvPr id="19591" name="TextBox 76"/>
          <p:cNvSpPr txBox="1">
            <a:spLocks noChangeArrowheads="1"/>
          </p:cNvSpPr>
          <p:nvPr>
            <p:custDataLst>
              <p:tags r:id="rId11"/>
            </p:custDataLst>
          </p:nvPr>
        </p:nvSpPr>
        <p:spPr bwMode="auto">
          <a:xfrm>
            <a:off x="6808788" y="2413000"/>
            <a:ext cx="1035050" cy="523875"/>
          </a:xfrm>
          <a:prstGeom prst="rect">
            <a:avLst/>
          </a:prstGeom>
          <a:solidFill>
            <a:schemeClr val="bg1"/>
          </a:solidFill>
          <a:ln w="28575">
            <a:solidFill>
              <a:schemeClr val="tx1"/>
            </a:solidFill>
            <a:miter lim="800000"/>
            <a:headEnd/>
            <a:tailEnd/>
          </a:ln>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a:solidFill>
                  <a:prstClr val="black"/>
                </a:solidFill>
                <a:ea typeface="ＭＳ Ｐゴシック" pitchFamily="34" charset="-128"/>
              </a:rPr>
              <a:t>Defib</a:t>
            </a:r>
          </a:p>
        </p:txBody>
      </p:sp>
      <p:sp>
        <p:nvSpPr>
          <p:cNvPr id="19592" name="TextBox 86"/>
          <p:cNvSpPr txBox="1">
            <a:spLocks noChangeArrowheads="1"/>
          </p:cNvSpPr>
          <p:nvPr>
            <p:custDataLst>
              <p:tags r:id="rId12"/>
            </p:custDataLst>
          </p:nvPr>
        </p:nvSpPr>
        <p:spPr bwMode="auto">
          <a:xfrm>
            <a:off x="3656013" y="660400"/>
            <a:ext cx="1511300" cy="523875"/>
          </a:xfrm>
          <a:prstGeom prst="rect">
            <a:avLst/>
          </a:prstGeom>
          <a:solidFill>
            <a:schemeClr val="bg1"/>
          </a:solidFill>
          <a:ln w="28575">
            <a:solidFill>
              <a:schemeClr val="tx1"/>
            </a:solidFill>
            <a:miter lim="800000"/>
            <a:headEnd/>
            <a:tailEnd/>
          </a:ln>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a:solidFill>
                  <a:prstClr val="black"/>
                </a:solidFill>
                <a:ea typeface="ＭＳ Ｐゴシック" pitchFamily="34" charset="-128"/>
              </a:rPr>
              <a:t>Turn out</a:t>
            </a:r>
          </a:p>
        </p:txBody>
      </p:sp>
      <p:sp>
        <p:nvSpPr>
          <p:cNvPr id="19593" name="TextBox 88"/>
          <p:cNvSpPr txBox="1">
            <a:spLocks noChangeArrowheads="1"/>
          </p:cNvSpPr>
          <p:nvPr>
            <p:custDataLst>
              <p:tags r:id="rId13"/>
            </p:custDataLst>
          </p:nvPr>
        </p:nvSpPr>
        <p:spPr bwMode="auto">
          <a:xfrm>
            <a:off x="3276600" y="4146550"/>
            <a:ext cx="1830388" cy="523875"/>
          </a:xfrm>
          <a:prstGeom prst="rect">
            <a:avLst/>
          </a:prstGeom>
          <a:solidFill>
            <a:schemeClr val="bg1"/>
          </a:solidFill>
          <a:ln w="28575">
            <a:solidFill>
              <a:schemeClr val="tx1"/>
            </a:solidFill>
            <a:miter lim="800000"/>
            <a:headEnd/>
            <a:tailEnd/>
          </a:ln>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a:solidFill>
                  <a:prstClr val="black"/>
                </a:solidFill>
                <a:ea typeface="ＭＳ Ｐゴシック" pitchFamily="34" charset="-128"/>
              </a:rPr>
              <a:t>At pt. side</a:t>
            </a:r>
          </a:p>
        </p:txBody>
      </p:sp>
      <p:sp>
        <p:nvSpPr>
          <p:cNvPr id="19594" name="TextBox 89"/>
          <p:cNvSpPr txBox="1">
            <a:spLocks noChangeArrowheads="1"/>
          </p:cNvSpPr>
          <p:nvPr>
            <p:custDataLst>
              <p:tags r:id="rId14"/>
            </p:custDataLst>
          </p:nvPr>
        </p:nvSpPr>
        <p:spPr bwMode="auto">
          <a:xfrm>
            <a:off x="1139825" y="2736850"/>
            <a:ext cx="1816100" cy="522288"/>
          </a:xfrm>
          <a:prstGeom prst="rect">
            <a:avLst/>
          </a:prstGeom>
          <a:solidFill>
            <a:schemeClr val="bg1"/>
          </a:solidFill>
          <a:ln w="28575">
            <a:solidFill>
              <a:schemeClr val="tx1"/>
            </a:solidFill>
            <a:miter lim="800000"/>
            <a:headEnd/>
            <a:tailEnd/>
          </a:ln>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defTabSz="914400" eaLnBrk="1" hangingPunct="1"/>
            <a:r>
              <a:rPr lang="en-US">
                <a:solidFill>
                  <a:prstClr val="black"/>
                </a:solidFill>
                <a:ea typeface="ＭＳ Ｐゴシック" pitchFamily="34" charset="-128"/>
              </a:rPr>
              <a:t>Dispatch</a:t>
            </a:r>
          </a:p>
        </p:txBody>
      </p:sp>
      <p:cxnSp>
        <p:nvCxnSpPr>
          <p:cNvPr id="92" name="Straight Arrow Connector 91"/>
          <p:cNvCxnSpPr>
            <a:cxnSpLocks noChangeShapeType="1"/>
          </p:cNvCxnSpPr>
          <p:nvPr>
            <p:custDataLst>
              <p:tags r:id="rId15"/>
            </p:custDataLst>
          </p:nvPr>
        </p:nvCxnSpPr>
        <p:spPr bwMode="auto">
          <a:xfrm flipV="1">
            <a:off x="1865313" y="1668463"/>
            <a:ext cx="587375" cy="1066800"/>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custDataLst>
              <p:tags r:id="rId16"/>
            </p:custDataLst>
          </p:nvPr>
        </p:nvCxnSpPr>
        <p:spPr bwMode="auto">
          <a:xfrm flipV="1">
            <a:off x="5060950" y="4017963"/>
            <a:ext cx="1787525" cy="606425"/>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custDataLst>
              <p:tags r:id="rId17"/>
            </p:custDataLst>
          </p:nvPr>
        </p:nvCxnSpPr>
        <p:spPr bwMode="auto">
          <a:xfrm flipH="1">
            <a:off x="3124200" y="1136650"/>
            <a:ext cx="512763" cy="1087438"/>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0" name="Straight Connector 49"/>
          <p:cNvCxnSpPr>
            <a:cxnSpLocks noChangeShapeType="1"/>
          </p:cNvCxnSpPr>
          <p:nvPr>
            <p:custDataLst>
              <p:tags r:id="rId18"/>
            </p:custDataLst>
          </p:nvPr>
        </p:nvCxnSpPr>
        <p:spPr bwMode="auto">
          <a:xfrm>
            <a:off x="1103313" y="609600"/>
            <a:ext cx="2700337" cy="2166938"/>
          </a:xfrm>
          <a:prstGeom prst="line">
            <a:avLst/>
          </a:prstGeom>
          <a:noFill/>
          <a:ln w="38100">
            <a:solidFill>
              <a:schemeClr val="tx1"/>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1" name="Straight Arrow Connector 50"/>
          <p:cNvCxnSpPr>
            <a:cxnSpLocks noChangeShapeType="1"/>
          </p:cNvCxnSpPr>
          <p:nvPr>
            <p:custDataLst>
              <p:tags r:id="rId19"/>
            </p:custDataLst>
          </p:nvPr>
        </p:nvCxnSpPr>
        <p:spPr bwMode="auto">
          <a:xfrm>
            <a:off x="6848475" y="3984625"/>
            <a:ext cx="998538" cy="161925"/>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2" name="Straight Connector 51"/>
          <p:cNvCxnSpPr>
            <a:cxnSpLocks noChangeShapeType="1"/>
          </p:cNvCxnSpPr>
          <p:nvPr>
            <p:custDataLst>
              <p:tags r:id="rId20"/>
            </p:custDataLst>
          </p:nvPr>
        </p:nvCxnSpPr>
        <p:spPr bwMode="auto">
          <a:xfrm>
            <a:off x="3803650" y="2776538"/>
            <a:ext cx="3055938" cy="1214437"/>
          </a:xfrm>
          <a:prstGeom prst="line">
            <a:avLst/>
          </a:prstGeom>
          <a:noFill/>
          <a:ln w="38100">
            <a:solidFill>
              <a:schemeClr val="tx1"/>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4" name="Straight Connector 53"/>
          <p:cNvCxnSpPr>
            <a:cxnSpLocks noChangeShapeType="1"/>
          </p:cNvCxnSpPr>
          <p:nvPr>
            <p:custDataLst>
              <p:tags r:id="rId21"/>
            </p:custDataLst>
          </p:nvPr>
        </p:nvCxnSpPr>
        <p:spPr bwMode="auto">
          <a:xfrm>
            <a:off x="1082675" y="609600"/>
            <a:ext cx="2700338" cy="2166938"/>
          </a:xfrm>
          <a:prstGeom prst="line">
            <a:avLst/>
          </a:prstGeom>
          <a:noFill/>
          <a:ln w="38100">
            <a:solidFill>
              <a:schemeClr val="tx1"/>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5" name="Straight Arrow Connector 54"/>
          <p:cNvCxnSpPr>
            <a:cxnSpLocks noChangeShapeType="1"/>
          </p:cNvCxnSpPr>
          <p:nvPr>
            <p:custDataLst>
              <p:tags r:id="rId22"/>
            </p:custDataLst>
          </p:nvPr>
        </p:nvCxnSpPr>
        <p:spPr bwMode="auto">
          <a:xfrm>
            <a:off x="6827838" y="3984625"/>
            <a:ext cx="998537" cy="161925"/>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6" name="Straight Connector 55"/>
          <p:cNvCxnSpPr>
            <a:cxnSpLocks noChangeShapeType="1"/>
          </p:cNvCxnSpPr>
          <p:nvPr>
            <p:custDataLst>
              <p:tags r:id="rId23"/>
            </p:custDataLst>
          </p:nvPr>
        </p:nvCxnSpPr>
        <p:spPr bwMode="auto">
          <a:xfrm>
            <a:off x="3783013" y="2776538"/>
            <a:ext cx="3055937" cy="1214437"/>
          </a:xfrm>
          <a:prstGeom prst="line">
            <a:avLst/>
          </a:prstGeom>
          <a:noFill/>
          <a:ln w="38100">
            <a:solidFill>
              <a:schemeClr val="tx1"/>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58516" name="TextBox 25"/>
          <p:cNvSpPr txBox="1">
            <a:spLocks noChangeArrowheads="1"/>
          </p:cNvSpPr>
          <p:nvPr>
            <p:custDataLst>
              <p:tags r:id="rId24"/>
            </p:custDataLst>
          </p:nvPr>
        </p:nvSpPr>
        <p:spPr bwMode="auto">
          <a:xfrm>
            <a:off x="7989888" y="3881437"/>
            <a:ext cx="801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srgbClr val="FF0000"/>
                </a:solidFill>
                <a:ea typeface="ＭＳ Ｐゴシック" pitchFamily="34" charset="-128"/>
              </a:rPr>
              <a:t>35%</a:t>
            </a:r>
          </a:p>
        </p:txBody>
      </p:sp>
      <p:sp>
        <p:nvSpPr>
          <p:cNvPr id="19605" name="TextBox 88"/>
          <p:cNvSpPr txBox="1">
            <a:spLocks noChangeArrowheads="1"/>
          </p:cNvSpPr>
          <p:nvPr>
            <p:custDataLst>
              <p:tags r:id="rId25"/>
            </p:custDataLst>
          </p:nvPr>
        </p:nvSpPr>
        <p:spPr bwMode="auto">
          <a:xfrm>
            <a:off x="3101975" y="3236913"/>
            <a:ext cx="1711325" cy="522287"/>
          </a:xfrm>
          <a:prstGeom prst="rect">
            <a:avLst/>
          </a:prstGeom>
          <a:solidFill>
            <a:schemeClr val="bg1"/>
          </a:solidFill>
          <a:ln w="28575">
            <a:solidFill>
              <a:schemeClr val="tx1"/>
            </a:solidFill>
            <a:miter lim="800000"/>
            <a:headEnd/>
            <a:tailEnd/>
          </a:ln>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defTabSz="914400" eaLnBrk="1" hangingPunct="1"/>
            <a:r>
              <a:rPr lang="en-US">
                <a:solidFill>
                  <a:prstClr val="black"/>
                </a:solidFill>
                <a:ea typeface="ＭＳ Ｐゴシック" pitchFamily="34" charset="-128"/>
              </a:rPr>
              <a:t>At scene</a:t>
            </a:r>
          </a:p>
        </p:txBody>
      </p:sp>
      <p:cxnSp>
        <p:nvCxnSpPr>
          <p:cNvPr id="67" name="Straight Arrow Connector 66"/>
          <p:cNvCxnSpPr>
            <a:cxnSpLocks noChangeShapeType="1"/>
          </p:cNvCxnSpPr>
          <p:nvPr>
            <p:custDataLst>
              <p:tags r:id="rId26"/>
            </p:custDataLst>
          </p:nvPr>
        </p:nvCxnSpPr>
        <p:spPr bwMode="auto">
          <a:xfrm flipV="1">
            <a:off x="4811713" y="3556000"/>
            <a:ext cx="989012" cy="7938"/>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19607" name="TextBox 88"/>
          <p:cNvSpPr txBox="1">
            <a:spLocks noChangeArrowheads="1"/>
          </p:cNvSpPr>
          <p:nvPr>
            <p:custDataLst>
              <p:tags r:id="rId27"/>
            </p:custDataLst>
          </p:nvPr>
        </p:nvSpPr>
        <p:spPr bwMode="auto">
          <a:xfrm>
            <a:off x="3784601" y="1408113"/>
            <a:ext cx="1396999" cy="522287"/>
          </a:xfrm>
          <a:prstGeom prst="rect">
            <a:avLst/>
          </a:prstGeom>
          <a:solidFill>
            <a:schemeClr val="bg1"/>
          </a:solidFill>
          <a:ln w="28575">
            <a:solidFill>
              <a:schemeClr val="tx1"/>
            </a:solidFill>
            <a:miter lim="800000"/>
            <a:headEnd/>
            <a:tailEnd/>
          </a:ln>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defTabSz="914400" eaLnBrk="1" hangingPunct="1"/>
            <a:r>
              <a:rPr lang="en-US" dirty="0">
                <a:solidFill>
                  <a:prstClr val="black"/>
                </a:solidFill>
                <a:ea typeface="ＭＳ Ｐゴシック" pitchFamily="34" charset="-128"/>
              </a:rPr>
              <a:t>B</a:t>
            </a:r>
            <a:r>
              <a:rPr lang="en-US" dirty="0" smtClean="0">
                <a:solidFill>
                  <a:prstClr val="black"/>
                </a:solidFill>
                <a:ea typeface="ＭＳ Ｐゴシック" pitchFamily="34" charset="-128"/>
              </a:rPr>
              <a:t>-CPR</a:t>
            </a:r>
            <a:endParaRPr lang="en-US" dirty="0">
              <a:solidFill>
                <a:prstClr val="black"/>
              </a:solidFill>
              <a:ea typeface="ＭＳ Ｐゴシック" pitchFamily="34" charset="-128"/>
            </a:endParaRPr>
          </a:p>
        </p:txBody>
      </p:sp>
      <p:cxnSp>
        <p:nvCxnSpPr>
          <p:cNvPr id="74" name="Straight Arrow Connector 73"/>
          <p:cNvCxnSpPr>
            <a:cxnSpLocks noChangeShapeType="1"/>
          </p:cNvCxnSpPr>
          <p:nvPr>
            <p:custDataLst>
              <p:tags r:id="rId28"/>
            </p:custDataLst>
          </p:nvPr>
        </p:nvCxnSpPr>
        <p:spPr bwMode="auto">
          <a:xfrm flipH="1">
            <a:off x="3773488" y="1957388"/>
            <a:ext cx="682625" cy="846137"/>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 name="TextBox 1"/>
          <p:cNvSpPr txBox="1"/>
          <p:nvPr>
            <p:custDataLst>
              <p:tags r:id="rId29"/>
            </p:custDataLst>
          </p:nvPr>
        </p:nvSpPr>
        <p:spPr>
          <a:xfrm>
            <a:off x="243032" y="-6915"/>
            <a:ext cx="4367862" cy="707886"/>
          </a:xfrm>
          <a:prstGeom prst="rect">
            <a:avLst/>
          </a:prstGeom>
          <a:noFill/>
        </p:spPr>
        <p:txBody>
          <a:bodyPr wrap="none" rtlCol="0">
            <a:spAutoFit/>
          </a:bodyPr>
          <a:lstStyle/>
          <a:p>
            <a:r>
              <a:rPr lang="en-US" sz="4000" dirty="0" smtClean="0"/>
              <a:t>Where we are going</a:t>
            </a:r>
            <a:endParaRPr lang="en-US" sz="4000" dirty="0"/>
          </a:p>
        </p:txBody>
      </p:sp>
    </p:spTree>
    <p:custDataLst>
      <p:tags r:id="rId1"/>
    </p:custDataLst>
    <p:extLst>
      <p:ext uri="{BB962C8B-B14F-4D97-AF65-F5344CB8AC3E}">
        <p14:creationId xmlns:p14="http://schemas.microsoft.com/office/powerpoint/2010/main" val="3780960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5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59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60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6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5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59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59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4" grpId="0" animBg="1"/>
      <p:bldP spid="83" grpId="0" animBg="1"/>
      <p:bldP spid="82" grpId="0" animBg="1"/>
      <p:bldP spid="19590" grpId="0" animBg="1"/>
      <p:bldP spid="19591" grpId="0" animBg="1"/>
      <p:bldP spid="19592" grpId="0" animBg="1"/>
      <p:bldP spid="19593" grpId="0" animBg="1"/>
      <p:bldP spid="19594" grpId="0" animBg="1"/>
      <p:bldP spid="19605" grpId="0" animBg="1"/>
      <p:bldP spid="1960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custDataLst>
              <p:tags r:id="rId2"/>
            </p:custDataLst>
          </p:nvPr>
        </p:nvSpPr>
        <p:spPr/>
        <p:txBody>
          <a:bodyPr/>
          <a:lstStyle/>
          <a:p>
            <a:r>
              <a:rPr lang="en-US" dirty="0" smtClean="0"/>
              <a:t>Identifying Patients Who Need CPR: </a:t>
            </a:r>
            <a:r>
              <a:rPr lang="en-US" dirty="0" smtClean="0">
                <a:solidFill>
                  <a:srgbClr val="FF0000"/>
                </a:solidFill>
              </a:rPr>
              <a:t>Over the Phone</a:t>
            </a:r>
            <a:endParaRPr lang="en-US" dirty="0">
              <a:solidFill>
                <a:srgbClr val="FF0000"/>
              </a:solidFill>
            </a:endParaRPr>
          </a:p>
        </p:txBody>
      </p:sp>
      <p:sp>
        <p:nvSpPr>
          <p:cNvPr id="6" name="Subtitle 5"/>
          <p:cNvSpPr>
            <a:spLocks noGrp="1"/>
          </p:cNvSpPr>
          <p:nvPr>
            <p:ph type="subTitle" idx="1"/>
            <p:custDataLst>
              <p:tags r:id="rId3"/>
            </p:custDataLst>
          </p:nvPr>
        </p:nvSpPr>
        <p:spPr>
          <a:xfrm>
            <a:off x="1576916" y="4527176"/>
            <a:ext cx="6773333" cy="1576918"/>
          </a:xfrm>
        </p:spPr>
        <p:txBody>
          <a:bodyPr>
            <a:normAutofit lnSpcReduction="10000"/>
          </a:bodyPr>
          <a:lstStyle/>
          <a:p>
            <a:r>
              <a:rPr lang="en-US" sz="2400" dirty="0"/>
              <a:t>“Courage is not the absence of fear, but rather the judgment that something else is more important than fear.”</a:t>
            </a:r>
          </a:p>
          <a:p>
            <a:r>
              <a:rPr lang="en-US" sz="2400" dirty="0"/>
              <a:t>― Ambrose </a:t>
            </a:r>
            <a:r>
              <a:rPr lang="en-US" sz="2400" dirty="0" err="1"/>
              <a:t>Redmoon</a:t>
            </a:r>
            <a:endParaRPr lang="en-US" sz="2400" dirty="0"/>
          </a:p>
          <a:p>
            <a:endParaRPr lang="en-US" dirty="0"/>
          </a:p>
        </p:txBody>
      </p:sp>
    </p:spTree>
    <p:custDataLst>
      <p:tags r:id="rId1"/>
    </p:custDataLst>
    <p:extLst>
      <p:ext uri="{BB962C8B-B14F-4D97-AF65-F5344CB8AC3E}">
        <p14:creationId xmlns:p14="http://schemas.microsoft.com/office/powerpoint/2010/main" val="2997901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roadbl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50" y="0"/>
            <a:ext cx="9188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txBox="1">
            <a:spLocks noChangeArrowheads="1"/>
          </p:cNvSpPr>
          <p:nvPr>
            <p:custDataLst>
              <p:tags r:id="rId2"/>
            </p:custDataLst>
          </p:nvPr>
        </p:nvSpPr>
        <p:spPr bwMode="auto">
          <a:xfrm>
            <a:off x="-30163" y="457200"/>
            <a:ext cx="951230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5000"/>
              </a:spcBef>
              <a:spcAft>
                <a:spcPct val="95000"/>
              </a:spcAft>
              <a:defRPr/>
            </a:pPr>
            <a:r>
              <a:rPr lang="en-US" sz="3600" dirty="0" smtClean="0">
                <a:solidFill>
                  <a:schemeClr val="tx1">
                    <a:lumMod val="95000"/>
                    <a:lumOff val="5000"/>
                  </a:schemeClr>
                </a:solidFill>
              </a:rPr>
              <a:t>What are the roadblocks to bystander CPR?</a:t>
            </a:r>
            <a:r>
              <a:rPr lang="en-US" sz="4000" dirty="0" smtClean="0">
                <a:solidFill>
                  <a:schemeClr val="tx1">
                    <a:lumMod val="95000"/>
                    <a:lumOff val="5000"/>
                  </a:schemeClr>
                </a:solidFill>
              </a:rPr>
              <a:t>  </a:t>
            </a:r>
          </a:p>
        </p:txBody>
      </p:sp>
      <p:sp>
        <p:nvSpPr>
          <p:cNvPr id="17412" name="Text Box 5"/>
          <p:cNvSpPr txBox="1">
            <a:spLocks noChangeArrowheads="1"/>
          </p:cNvSpPr>
          <p:nvPr>
            <p:custDataLst>
              <p:tags r:id="rId3"/>
            </p:custDataLst>
          </p:nvPr>
        </p:nvSpPr>
        <p:spPr bwMode="auto">
          <a:xfrm>
            <a:off x="228600" y="1371600"/>
            <a:ext cx="9253538"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lphaUcPeriod"/>
              <a:defRPr/>
            </a:pPr>
            <a:r>
              <a:rPr lang="en-US" sz="3400" dirty="0" smtClean="0">
                <a:solidFill>
                  <a:schemeClr val="tx1">
                    <a:lumMod val="95000"/>
                    <a:lumOff val="5000"/>
                  </a:schemeClr>
                </a:solidFill>
              </a:rPr>
              <a:t> Cardiac arrest is hard to recognize.	</a:t>
            </a:r>
          </a:p>
          <a:p>
            <a:pPr eaLnBrk="1" hangingPunct="1">
              <a:spcBef>
                <a:spcPct val="50000"/>
              </a:spcBef>
              <a:buFontTx/>
              <a:buAutoNum type="alphaUcPeriod"/>
              <a:defRPr/>
            </a:pPr>
            <a:r>
              <a:rPr lang="en-US" sz="3400" dirty="0" smtClean="0">
                <a:solidFill>
                  <a:schemeClr val="tx1">
                    <a:lumMod val="95000"/>
                    <a:lumOff val="5000"/>
                  </a:schemeClr>
                </a:solidFill>
              </a:rPr>
              <a:t> Rescuers do not have confidence to act.</a:t>
            </a:r>
          </a:p>
          <a:p>
            <a:pPr eaLnBrk="1" hangingPunct="1">
              <a:spcBef>
                <a:spcPct val="50000"/>
              </a:spcBef>
              <a:buFontTx/>
              <a:buAutoNum type="alphaUcPeriod"/>
              <a:defRPr/>
            </a:pPr>
            <a:r>
              <a:rPr lang="en-US" sz="3400" dirty="0" smtClean="0">
                <a:solidFill>
                  <a:schemeClr val="tx1">
                    <a:lumMod val="95000"/>
                    <a:lumOff val="5000"/>
                  </a:schemeClr>
                </a:solidFill>
              </a:rPr>
              <a:t> Traditional CPR is technically too difficult</a:t>
            </a:r>
            <a:r>
              <a:rPr lang="en-US" sz="3200" dirty="0" smtClean="0">
                <a:solidFill>
                  <a:schemeClr val="tx1">
                    <a:lumMod val="95000"/>
                    <a:lumOff val="5000"/>
                  </a:schemeClr>
                </a:solidFill>
              </a:rPr>
              <a:t>.</a:t>
            </a:r>
          </a:p>
          <a:p>
            <a:pPr eaLnBrk="1" hangingPunct="1">
              <a:spcBef>
                <a:spcPct val="50000"/>
              </a:spcBef>
              <a:defRPr/>
            </a:pPr>
            <a:r>
              <a:rPr lang="en-US" sz="3200" dirty="0" smtClean="0"/>
              <a:t>	</a:t>
            </a:r>
          </a:p>
        </p:txBody>
      </p:sp>
    </p:spTree>
    <p:custDataLst>
      <p:tags r:id="rId1"/>
    </p:custDataLst>
    <p:extLst>
      <p:ext uri="{BB962C8B-B14F-4D97-AF65-F5344CB8AC3E}">
        <p14:creationId xmlns:p14="http://schemas.microsoft.com/office/powerpoint/2010/main" val="39563141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roadbloc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50" y="0"/>
            <a:ext cx="9188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txBox="1">
            <a:spLocks noChangeArrowheads="1"/>
          </p:cNvSpPr>
          <p:nvPr>
            <p:custDataLst>
              <p:tags r:id="rId2"/>
            </p:custDataLst>
          </p:nvPr>
        </p:nvSpPr>
        <p:spPr bwMode="auto">
          <a:xfrm>
            <a:off x="-30163" y="457200"/>
            <a:ext cx="951230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5000"/>
              </a:spcBef>
              <a:spcAft>
                <a:spcPct val="95000"/>
              </a:spcAft>
              <a:defRPr/>
            </a:pPr>
            <a:r>
              <a:rPr lang="en-US" sz="3600" dirty="0" smtClean="0">
                <a:solidFill>
                  <a:schemeClr val="tx1">
                    <a:lumMod val="95000"/>
                    <a:lumOff val="5000"/>
                  </a:schemeClr>
                </a:solidFill>
              </a:rPr>
              <a:t>What are the roadblocks to bystander CPR?</a:t>
            </a:r>
            <a:r>
              <a:rPr lang="en-US" sz="4000" dirty="0" smtClean="0">
                <a:solidFill>
                  <a:schemeClr val="tx1">
                    <a:lumMod val="95000"/>
                    <a:lumOff val="5000"/>
                  </a:schemeClr>
                </a:solidFill>
              </a:rPr>
              <a:t>  </a:t>
            </a:r>
          </a:p>
        </p:txBody>
      </p:sp>
      <p:sp>
        <p:nvSpPr>
          <p:cNvPr id="17412" name="Text Box 5"/>
          <p:cNvSpPr txBox="1">
            <a:spLocks noChangeArrowheads="1"/>
          </p:cNvSpPr>
          <p:nvPr>
            <p:custDataLst>
              <p:tags r:id="rId3"/>
            </p:custDataLst>
          </p:nvPr>
        </p:nvSpPr>
        <p:spPr bwMode="auto">
          <a:xfrm>
            <a:off x="327025" y="1371600"/>
            <a:ext cx="89154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lphaUcPeriod"/>
              <a:defRPr/>
            </a:pPr>
            <a:r>
              <a:rPr lang="en-US" sz="3600" dirty="0" smtClean="0">
                <a:solidFill>
                  <a:schemeClr val="tx1">
                    <a:lumMod val="95000"/>
                    <a:lumOff val="5000"/>
                  </a:schemeClr>
                </a:solidFill>
              </a:rPr>
              <a:t> Cardiac arrest is hard to recognize.	</a:t>
            </a:r>
          </a:p>
          <a:p>
            <a:pPr eaLnBrk="1" hangingPunct="1">
              <a:spcBef>
                <a:spcPct val="50000"/>
              </a:spcBef>
              <a:buFontTx/>
              <a:buAutoNum type="alphaUcPeriod"/>
              <a:defRPr/>
            </a:pPr>
            <a:r>
              <a:rPr lang="en-US" sz="3600" dirty="0" smtClean="0">
                <a:solidFill>
                  <a:schemeClr val="tx1">
                    <a:lumMod val="95000"/>
                    <a:lumOff val="5000"/>
                  </a:schemeClr>
                </a:solidFill>
              </a:rPr>
              <a:t> Rescuers do not have confidence to act.</a:t>
            </a:r>
          </a:p>
          <a:p>
            <a:pPr eaLnBrk="1" hangingPunct="1">
              <a:spcBef>
                <a:spcPct val="50000"/>
              </a:spcBef>
              <a:buFontTx/>
              <a:buAutoNum type="alphaUcPeriod"/>
              <a:defRPr/>
            </a:pPr>
            <a:r>
              <a:rPr lang="en-US" sz="3600" dirty="0" smtClean="0">
                <a:solidFill>
                  <a:schemeClr val="tx1">
                    <a:lumMod val="95000"/>
                    <a:lumOff val="5000"/>
                  </a:schemeClr>
                </a:solidFill>
              </a:rPr>
              <a:t> CPR is technically too difficult</a:t>
            </a:r>
            <a:r>
              <a:rPr lang="en-US" sz="3200" dirty="0" smtClean="0">
                <a:solidFill>
                  <a:schemeClr val="tx1">
                    <a:lumMod val="95000"/>
                    <a:lumOff val="5000"/>
                  </a:schemeClr>
                </a:solidFill>
              </a:rPr>
              <a:t>.</a:t>
            </a:r>
          </a:p>
          <a:p>
            <a:pPr eaLnBrk="1" hangingPunct="1">
              <a:spcBef>
                <a:spcPct val="50000"/>
              </a:spcBef>
              <a:defRPr/>
            </a:pPr>
            <a:r>
              <a:rPr lang="en-US" sz="3200" dirty="0" smtClean="0"/>
              <a:t>	</a:t>
            </a:r>
          </a:p>
        </p:txBody>
      </p:sp>
      <p:sp>
        <p:nvSpPr>
          <p:cNvPr id="19461" name="TextBox 1"/>
          <p:cNvSpPr txBox="1">
            <a:spLocks noChangeArrowheads="1"/>
          </p:cNvSpPr>
          <p:nvPr>
            <p:custDataLst>
              <p:tags r:id="rId4"/>
            </p:custDataLst>
          </p:nvPr>
        </p:nvSpPr>
        <p:spPr bwMode="auto">
          <a:xfrm>
            <a:off x="2433638" y="3771900"/>
            <a:ext cx="388302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600"/>
              <a:t>YES   YES   YES</a:t>
            </a:r>
          </a:p>
        </p:txBody>
      </p:sp>
      <p:sp>
        <p:nvSpPr>
          <p:cNvPr id="6" name="Text Box 11"/>
          <p:cNvSpPr txBox="1">
            <a:spLocks noChangeArrowheads="1"/>
          </p:cNvSpPr>
          <p:nvPr>
            <p:custDataLst>
              <p:tags r:id="rId5"/>
            </p:custDataLst>
          </p:nvPr>
        </p:nvSpPr>
        <p:spPr bwMode="auto">
          <a:xfrm>
            <a:off x="3878263" y="4937125"/>
            <a:ext cx="4876800" cy="641350"/>
          </a:xfrm>
          <a:prstGeom prst="rect">
            <a:avLst/>
          </a:prstGeom>
          <a:solidFill>
            <a:schemeClr val="bg1"/>
          </a:solidFill>
          <a:ln>
            <a:noFill/>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3600" dirty="0" smtClean="0">
                <a:solidFill>
                  <a:schemeClr val="tx1">
                    <a:lumMod val="95000"/>
                    <a:lumOff val="5000"/>
                  </a:schemeClr>
                </a:solidFill>
              </a:rPr>
              <a:t>………….What to do?</a:t>
            </a:r>
          </a:p>
        </p:txBody>
      </p:sp>
    </p:spTree>
    <p:custDataLst>
      <p:tags r:id="rId1"/>
    </p:custDataLst>
    <p:extLst>
      <p:ext uri="{BB962C8B-B14F-4D97-AF65-F5344CB8AC3E}">
        <p14:creationId xmlns:p14="http://schemas.microsoft.com/office/powerpoint/2010/main" val="142774358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custDataLst>
              <p:tags r:id="rId2"/>
            </p:custDataLst>
          </p:nvPr>
        </p:nvSpPr>
        <p:spPr bwMode="auto">
          <a:xfrm>
            <a:off x="381000" y="16764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85000"/>
              </a:spcBef>
            </a:pPr>
            <a:endParaRPr lang="en-US" altLang="en-US" sz="3200"/>
          </a:p>
        </p:txBody>
      </p:sp>
      <p:pic>
        <p:nvPicPr>
          <p:cNvPr id="50180" name="Picture 4" descr="hands+only+c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4149725"/>
            <a:ext cx="242252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p:cNvSpPr txBox="1">
            <a:spLocks noChangeArrowheads="1"/>
          </p:cNvSpPr>
          <p:nvPr>
            <p:custDataLst>
              <p:tags r:id="rId3"/>
            </p:custDataLst>
          </p:nvPr>
        </p:nvSpPr>
        <p:spPr bwMode="auto">
          <a:xfrm>
            <a:off x="1143000" y="2514600"/>
            <a:ext cx="7239000" cy="115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15000"/>
              </a:spcBef>
            </a:pPr>
            <a:r>
              <a:rPr lang="en-US" altLang="en-US" sz="3200" dirty="0"/>
              <a:t>      15%				10%</a:t>
            </a:r>
          </a:p>
          <a:p>
            <a:pPr>
              <a:spcBef>
                <a:spcPct val="15000"/>
              </a:spcBef>
            </a:pPr>
            <a:r>
              <a:rPr lang="en-US" altLang="en-US" sz="3200" dirty="0"/>
              <a:t>Hands Only		Rescue Breathing</a:t>
            </a:r>
          </a:p>
        </p:txBody>
      </p:sp>
      <p:sp>
        <p:nvSpPr>
          <p:cNvPr id="50182" name="Text Box 6"/>
          <p:cNvSpPr txBox="1">
            <a:spLocks noChangeArrowheads="1"/>
          </p:cNvSpPr>
          <p:nvPr>
            <p:custDataLst>
              <p:tags r:id="rId4"/>
            </p:custDataLst>
          </p:nvPr>
        </p:nvSpPr>
        <p:spPr bwMode="auto">
          <a:xfrm>
            <a:off x="3365170" y="2006364"/>
            <a:ext cx="419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3600" u="sng" dirty="0" err="1" smtClean="0"/>
              <a:t>Survival</a:t>
            </a:r>
            <a:r>
              <a:rPr lang="en-US" altLang="en-US" sz="3600" u="sng" dirty="0" err="1" smtClean="0">
                <a:solidFill>
                  <a:schemeClr val="bg1"/>
                </a:solidFill>
              </a:rPr>
              <a:t>l</a:t>
            </a:r>
            <a:endParaRPr lang="en-US" altLang="en-US" sz="3600" u="sng" dirty="0">
              <a:solidFill>
                <a:schemeClr val="bg1"/>
              </a:solidFill>
            </a:endParaRPr>
          </a:p>
        </p:txBody>
      </p:sp>
      <p:sp>
        <p:nvSpPr>
          <p:cNvPr id="50183" name="Text Box 7"/>
          <p:cNvSpPr txBox="1">
            <a:spLocks noChangeArrowheads="1"/>
          </p:cNvSpPr>
          <p:nvPr>
            <p:custDataLst>
              <p:tags r:id="rId5"/>
            </p:custDataLst>
          </p:nvPr>
        </p:nvSpPr>
        <p:spPr bwMode="auto">
          <a:xfrm>
            <a:off x="4343400" y="3505200"/>
            <a:ext cx="495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3200" dirty="0"/>
              <a:t>+ Chest Compressions</a:t>
            </a:r>
          </a:p>
        </p:txBody>
      </p:sp>
      <p:pic>
        <p:nvPicPr>
          <p:cNvPr id="50184" name="Picture 8" descr="cpr-adult-person-not-breathing-picture"/>
          <p:cNvPicPr>
            <a:picLocks noChangeAspect="1" noChangeArrowheads="1"/>
          </p:cNvPicPr>
          <p:nvPr/>
        </p:nvPicPr>
        <p:blipFill>
          <a:blip r:embed="rId12">
            <a:extLst>
              <a:ext uri="{28A0092B-C50C-407E-A947-70E740481C1C}">
                <a14:useLocalDpi xmlns:a14="http://schemas.microsoft.com/office/drawing/2010/main" val="0"/>
              </a:ext>
            </a:extLst>
          </a:blip>
          <a:srcRect r="36000"/>
          <a:stretch>
            <a:fillRect/>
          </a:stretch>
        </p:blipFill>
        <p:spPr bwMode="auto">
          <a:xfrm>
            <a:off x="5029200" y="4343400"/>
            <a:ext cx="14017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9" descr="hwkb17_097"/>
          <p:cNvPicPr>
            <a:picLocks noChangeAspect="1" noChangeArrowheads="1"/>
          </p:cNvPicPr>
          <p:nvPr/>
        </p:nvPicPr>
        <p:blipFill>
          <a:blip r:embed="rId13">
            <a:extLst>
              <a:ext uri="{28A0092B-C50C-407E-A947-70E740481C1C}">
                <a14:useLocalDpi xmlns:a14="http://schemas.microsoft.com/office/drawing/2010/main" val="0"/>
              </a:ext>
            </a:extLst>
          </a:blip>
          <a:srcRect l="14609" r="22957"/>
          <a:stretch>
            <a:fillRect/>
          </a:stretch>
        </p:blipFill>
        <p:spPr bwMode="auto">
          <a:xfrm>
            <a:off x="6781800" y="4343400"/>
            <a:ext cx="16033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custDataLst>
              <p:tags r:id="rId6"/>
            </p:custDataLst>
          </p:nvPr>
        </p:nvSpPr>
        <p:spPr bwMode="auto">
          <a:xfrm>
            <a:off x="381000" y="380999"/>
            <a:ext cx="8458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400" dirty="0" smtClean="0"/>
              <a:t>Keep It Simple</a:t>
            </a:r>
            <a:endParaRPr lang="en-US" altLang="en-US" sz="4400" dirty="0"/>
          </a:p>
        </p:txBody>
      </p:sp>
      <p:sp>
        <p:nvSpPr>
          <p:cNvPr id="2" name="TextBox 1"/>
          <p:cNvSpPr txBox="1"/>
          <p:nvPr>
            <p:custDataLst>
              <p:tags r:id="rId7"/>
            </p:custDataLst>
          </p:nvPr>
        </p:nvSpPr>
        <p:spPr>
          <a:xfrm>
            <a:off x="762000" y="1381344"/>
            <a:ext cx="8001000" cy="584775"/>
          </a:xfrm>
          <a:prstGeom prst="rect">
            <a:avLst/>
          </a:prstGeom>
          <a:noFill/>
        </p:spPr>
        <p:txBody>
          <a:bodyPr wrap="square" rtlCol="0">
            <a:spAutoFit/>
          </a:bodyPr>
          <a:lstStyle/>
          <a:p>
            <a:r>
              <a:rPr lang="en-US" sz="3200" dirty="0" smtClean="0"/>
              <a:t>An approach validated by randomized trials</a:t>
            </a:r>
            <a:endParaRPr lang="en-US" sz="3200" dirty="0"/>
          </a:p>
        </p:txBody>
      </p:sp>
      <p:pic>
        <p:nvPicPr>
          <p:cNvPr id="11" name="Picture 5" descr="photo_recruitment03"/>
          <p:cNvPicPr>
            <a:picLocks noChangeAspect="1" noChangeArrowheads="1"/>
          </p:cNvPicPr>
          <p:nvPr/>
        </p:nvPicPr>
        <p:blipFill>
          <a:blip r:embed="rId14">
            <a:extLst>
              <a:ext uri="{28A0092B-C50C-407E-A947-70E740481C1C}">
                <a14:useLocalDpi xmlns:a14="http://schemas.microsoft.com/office/drawing/2010/main" val="0"/>
              </a:ext>
            </a:extLst>
          </a:blip>
          <a:srcRect l="24466" t="5991" r="2" b="13100"/>
          <a:stretch>
            <a:fillRect/>
          </a:stretch>
        </p:blipFill>
        <p:spPr bwMode="auto">
          <a:xfrm>
            <a:off x="0" y="-79375"/>
            <a:ext cx="9144000" cy="716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4"/>
          <p:cNvSpPr txBox="1">
            <a:spLocks noChangeArrowheads="1"/>
          </p:cNvSpPr>
          <p:nvPr>
            <p:custDataLst>
              <p:tags r:id="rId8"/>
            </p:custDataLst>
          </p:nvPr>
        </p:nvSpPr>
        <p:spPr bwMode="auto">
          <a:xfrm>
            <a:off x="4240213" y="76200"/>
            <a:ext cx="51054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600"/>
              </a:spcAft>
              <a:buFontTx/>
              <a:buNone/>
            </a:pPr>
            <a:r>
              <a:rPr lang="en-US" altLang="en-US" sz="2800" dirty="0">
                <a:solidFill>
                  <a:schemeClr val="bg1"/>
                </a:solidFill>
              </a:rPr>
              <a:t>Dispatchers can:</a:t>
            </a:r>
          </a:p>
          <a:p>
            <a:pPr>
              <a:spcBef>
                <a:spcPct val="0"/>
              </a:spcBef>
              <a:buFontTx/>
              <a:buNone/>
            </a:pPr>
            <a:r>
              <a:rPr lang="en-US" altLang="en-US" sz="2800" dirty="0">
                <a:solidFill>
                  <a:schemeClr val="bg1"/>
                </a:solidFill>
              </a:rPr>
              <a:t>1. Facilitate rapid identification</a:t>
            </a:r>
          </a:p>
          <a:p>
            <a:pPr>
              <a:spcBef>
                <a:spcPct val="0"/>
              </a:spcBef>
              <a:buFontTx/>
              <a:buNone/>
            </a:pPr>
            <a:r>
              <a:rPr lang="en-US" altLang="en-US" sz="2800" dirty="0">
                <a:solidFill>
                  <a:schemeClr val="bg1"/>
                </a:solidFill>
              </a:rPr>
              <a:t>2. Instill bystander confidence</a:t>
            </a:r>
          </a:p>
          <a:p>
            <a:pPr>
              <a:spcBef>
                <a:spcPct val="0"/>
              </a:spcBef>
              <a:buFontTx/>
              <a:buNone/>
            </a:pPr>
            <a:r>
              <a:rPr lang="en-US" altLang="en-US" sz="2800" dirty="0">
                <a:solidFill>
                  <a:schemeClr val="bg1"/>
                </a:solidFill>
              </a:rPr>
              <a:t>3. Coach competent CPR</a:t>
            </a:r>
          </a:p>
        </p:txBody>
      </p:sp>
      <p:pic>
        <p:nvPicPr>
          <p:cNvPr id="3074" name="Picture 2" descr="C:\Users\EBLerner\AppData\Local\Microsoft\Windows\Temporary Internet Files\Content.IE5\NAS791XS\speaker-icon-with-sound-waves-16796-large[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81850" y="2949575"/>
            <a:ext cx="360363" cy="3762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7567437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57200" y="1160896"/>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 Box 10"/>
          <p:cNvSpPr txBox="1">
            <a:spLocks noChangeArrowheads="1"/>
          </p:cNvSpPr>
          <p:nvPr>
            <p:custDataLst>
              <p:tags r:id="rId2"/>
            </p:custDataLst>
          </p:nvPr>
        </p:nvSpPr>
        <p:spPr bwMode="auto">
          <a:xfrm>
            <a:off x="3309216" y="4572000"/>
            <a:ext cx="381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Bystander-initiated</a:t>
            </a:r>
          </a:p>
          <a:p>
            <a:pPr algn="ctr" eaLnBrk="1" hangingPunct="1"/>
            <a:r>
              <a:rPr lang="en-US" sz="3200" dirty="0" smtClean="0"/>
              <a:t>(No T-CPR) </a:t>
            </a:r>
            <a:endParaRPr lang="en-US" sz="3200" dirty="0"/>
          </a:p>
        </p:txBody>
      </p:sp>
      <p:sp>
        <p:nvSpPr>
          <p:cNvPr id="15" name="Line 7"/>
          <p:cNvSpPr>
            <a:spLocks noChangeShapeType="1"/>
          </p:cNvSpPr>
          <p:nvPr>
            <p:custDataLst>
              <p:tags r:id="rId3"/>
            </p:custDataLst>
          </p:nvPr>
        </p:nvSpPr>
        <p:spPr bwMode="auto">
          <a:xfrm>
            <a:off x="1295400" y="5791200"/>
            <a:ext cx="312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 name="Line 6"/>
          <p:cNvSpPr>
            <a:spLocks noChangeShapeType="1"/>
          </p:cNvSpPr>
          <p:nvPr>
            <p:custDataLst>
              <p:tags r:id="rId4"/>
            </p:custDataLst>
          </p:nvPr>
        </p:nvSpPr>
        <p:spPr bwMode="auto">
          <a:xfrm>
            <a:off x="1295400" y="2362200"/>
            <a:ext cx="0" cy="34289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 name="Rectangle 2"/>
          <p:cNvSpPr txBox="1">
            <a:spLocks noChangeArrowheads="1"/>
          </p:cNvSpPr>
          <p:nvPr>
            <p:custDataLst>
              <p:tags r:id="rId5"/>
            </p:custDataLst>
          </p:nvPr>
        </p:nvSpPr>
        <p:spPr>
          <a:xfrm>
            <a:off x="166255" y="1143000"/>
            <a:ext cx="8327841"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5000"/>
              </a:spcBef>
              <a:spcAft>
                <a:spcPct val="95000"/>
              </a:spcAft>
            </a:pPr>
            <a:r>
              <a:rPr lang="en-US" sz="3200" dirty="0" smtClean="0"/>
              <a:t>Seattle - King County experience (1985 - 2012)</a:t>
            </a:r>
          </a:p>
        </p:txBody>
      </p:sp>
      <p:sp>
        <p:nvSpPr>
          <p:cNvPr id="18" name="Rectangle 5"/>
          <p:cNvSpPr>
            <a:spLocks noChangeArrowheads="1"/>
          </p:cNvSpPr>
          <p:nvPr>
            <p:custDataLst>
              <p:tags r:id="rId6"/>
            </p:custDataLst>
          </p:nvPr>
        </p:nvSpPr>
        <p:spPr bwMode="auto">
          <a:xfrm>
            <a:off x="2133600" y="4305082"/>
            <a:ext cx="838200" cy="1486117"/>
          </a:xfrm>
          <a:prstGeom prst="rect">
            <a:avLst/>
          </a:prstGeom>
          <a:solidFill>
            <a:schemeClr val="tx1"/>
          </a:solidFill>
          <a:ln w="9525">
            <a:solidFill>
              <a:schemeClr val="tx1"/>
            </a:solidFill>
            <a:miter lim="800000"/>
            <a:headEnd/>
            <a:tailEnd/>
          </a:ln>
          <a:effectLst/>
        </p:spPr>
        <p:txBody>
          <a:bodyPr wrap="none" anchor="ctr"/>
          <a:lstStyle/>
          <a:p>
            <a:endParaRPr lang="en-US" dirty="0"/>
          </a:p>
        </p:txBody>
      </p:sp>
      <p:sp>
        <p:nvSpPr>
          <p:cNvPr id="19" name="Text Box 9"/>
          <p:cNvSpPr txBox="1">
            <a:spLocks noChangeArrowheads="1"/>
          </p:cNvSpPr>
          <p:nvPr>
            <p:custDataLst>
              <p:tags r:id="rId7"/>
            </p:custDataLst>
          </p:nvPr>
        </p:nvSpPr>
        <p:spPr bwMode="auto">
          <a:xfrm>
            <a:off x="394855" y="2632888"/>
            <a:ext cx="1219200" cy="5191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t>50%</a:t>
            </a:r>
          </a:p>
        </p:txBody>
      </p:sp>
      <p:sp>
        <p:nvSpPr>
          <p:cNvPr id="20" name="Text Box 12"/>
          <p:cNvSpPr txBox="1">
            <a:spLocks noChangeArrowheads="1"/>
          </p:cNvSpPr>
          <p:nvPr>
            <p:custDataLst>
              <p:tags r:id="rId8"/>
            </p:custDataLst>
          </p:nvPr>
        </p:nvSpPr>
        <p:spPr bwMode="auto">
          <a:xfrm>
            <a:off x="457200" y="4045527"/>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t>25%</a:t>
            </a:r>
          </a:p>
        </p:txBody>
      </p:sp>
      <p:sp>
        <p:nvSpPr>
          <p:cNvPr id="2" name="Rectangle 1"/>
          <p:cNvSpPr/>
          <p:nvPr>
            <p:custDataLst>
              <p:tags r:id="rId9"/>
            </p:custDataLst>
          </p:nvPr>
        </p:nvSpPr>
        <p:spPr>
          <a:xfrm>
            <a:off x="2133600" y="2971800"/>
            <a:ext cx="838200" cy="13332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Box 15"/>
          <p:cNvSpPr txBox="1">
            <a:spLocks noChangeArrowheads="1"/>
          </p:cNvSpPr>
          <p:nvPr>
            <p:custDataLst>
              <p:tags r:id="rId10"/>
            </p:custDataLst>
          </p:nvPr>
        </p:nvSpPr>
        <p:spPr bwMode="auto">
          <a:xfrm>
            <a:off x="3201843" y="2894645"/>
            <a:ext cx="529225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dirty="0" smtClean="0"/>
              <a:t>T-CPR has potential to </a:t>
            </a:r>
            <a:r>
              <a:rPr lang="en-US" sz="3200" dirty="0"/>
              <a:t>double proportion who receive CPR</a:t>
            </a:r>
          </a:p>
        </p:txBody>
      </p:sp>
      <p:sp>
        <p:nvSpPr>
          <p:cNvPr id="23" name="TextBox 22"/>
          <p:cNvSpPr txBox="1"/>
          <p:nvPr>
            <p:custDataLst>
              <p:tags r:id="rId11"/>
            </p:custDataLst>
          </p:nvPr>
        </p:nvSpPr>
        <p:spPr>
          <a:xfrm>
            <a:off x="1454943" y="435114"/>
            <a:ext cx="6538913" cy="707886"/>
          </a:xfrm>
          <a:prstGeom prst="rect">
            <a:avLst/>
          </a:prstGeom>
          <a:noFill/>
        </p:spPr>
        <p:txBody>
          <a:bodyPr wrap="square" rtlCol="0">
            <a:spAutoFit/>
          </a:bodyPr>
          <a:lstStyle/>
          <a:p>
            <a:pPr algn="ctr"/>
            <a:r>
              <a:rPr lang="en-US" sz="4000" dirty="0" smtClean="0"/>
              <a:t>How Do We Know</a:t>
            </a:r>
            <a:endParaRPr lang="en-US" sz="4000" dirty="0"/>
          </a:p>
        </p:txBody>
      </p:sp>
    </p:spTree>
    <p:custDataLst>
      <p:tags r:id="rId1"/>
    </p:custDataLst>
    <p:extLst>
      <p:ext uri="{BB962C8B-B14F-4D97-AF65-F5344CB8AC3E}">
        <p14:creationId xmlns:p14="http://schemas.microsoft.com/office/powerpoint/2010/main" val="4785789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57200" y="1160896"/>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 Box 10"/>
          <p:cNvSpPr txBox="1">
            <a:spLocks noChangeArrowheads="1"/>
          </p:cNvSpPr>
          <p:nvPr>
            <p:custDataLst>
              <p:tags r:id="rId2"/>
            </p:custDataLst>
          </p:nvPr>
        </p:nvSpPr>
        <p:spPr bwMode="auto">
          <a:xfrm>
            <a:off x="3309216" y="4572000"/>
            <a:ext cx="381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Bystander-initiated</a:t>
            </a:r>
          </a:p>
          <a:p>
            <a:pPr algn="ctr" eaLnBrk="1" hangingPunct="1"/>
            <a:r>
              <a:rPr lang="en-US" sz="3200" dirty="0" smtClean="0"/>
              <a:t>(No T-CPR) </a:t>
            </a:r>
            <a:endParaRPr lang="en-US" sz="3200" dirty="0"/>
          </a:p>
        </p:txBody>
      </p:sp>
      <p:sp>
        <p:nvSpPr>
          <p:cNvPr id="15" name="Line 7"/>
          <p:cNvSpPr>
            <a:spLocks noChangeShapeType="1"/>
          </p:cNvSpPr>
          <p:nvPr>
            <p:custDataLst>
              <p:tags r:id="rId3"/>
            </p:custDataLst>
          </p:nvPr>
        </p:nvSpPr>
        <p:spPr bwMode="auto">
          <a:xfrm>
            <a:off x="1295400" y="5791200"/>
            <a:ext cx="312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 name="Line 6"/>
          <p:cNvSpPr>
            <a:spLocks noChangeShapeType="1"/>
          </p:cNvSpPr>
          <p:nvPr>
            <p:custDataLst>
              <p:tags r:id="rId4"/>
            </p:custDataLst>
          </p:nvPr>
        </p:nvSpPr>
        <p:spPr bwMode="auto">
          <a:xfrm>
            <a:off x="1295400" y="2362200"/>
            <a:ext cx="0" cy="34289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 name="Rectangle 2"/>
          <p:cNvSpPr txBox="1">
            <a:spLocks noChangeArrowheads="1"/>
          </p:cNvSpPr>
          <p:nvPr>
            <p:custDataLst>
              <p:tags r:id="rId5"/>
            </p:custDataLst>
          </p:nvPr>
        </p:nvSpPr>
        <p:spPr>
          <a:xfrm>
            <a:off x="166255" y="1143000"/>
            <a:ext cx="8327841"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5000"/>
              </a:spcBef>
              <a:spcAft>
                <a:spcPct val="95000"/>
              </a:spcAft>
            </a:pPr>
            <a:r>
              <a:rPr lang="en-US" sz="3200" dirty="0" smtClean="0"/>
              <a:t>Seattle - King County experience (1985 - 2012)</a:t>
            </a:r>
          </a:p>
        </p:txBody>
      </p:sp>
      <p:sp>
        <p:nvSpPr>
          <p:cNvPr id="18" name="Rectangle 5"/>
          <p:cNvSpPr>
            <a:spLocks noChangeArrowheads="1"/>
          </p:cNvSpPr>
          <p:nvPr>
            <p:custDataLst>
              <p:tags r:id="rId6"/>
            </p:custDataLst>
          </p:nvPr>
        </p:nvSpPr>
        <p:spPr bwMode="auto">
          <a:xfrm>
            <a:off x="2133600" y="4305082"/>
            <a:ext cx="838200" cy="1486117"/>
          </a:xfrm>
          <a:prstGeom prst="rect">
            <a:avLst/>
          </a:prstGeom>
          <a:solidFill>
            <a:schemeClr val="tx1"/>
          </a:solidFill>
          <a:ln w="9525">
            <a:solidFill>
              <a:schemeClr val="tx1"/>
            </a:solidFill>
            <a:miter lim="800000"/>
            <a:headEnd/>
            <a:tailEnd/>
          </a:ln>
          <a:effectLst/>
        </p:spPr>
        <p:txBody>
          <a:bodyPr wrap="none" anchor="ctr"/>
          <a:lstStyle/>
          <a:p>
            <a:endParaRPr lang="en-US" dirty="0"/>
          </a:p>
        </p:txBody>
      </p:sp>
      <p:sp>
        <p:nvSpPr>
          <p:cNvPr id="19" name="Text Box 9"/>
          <p:cNvSpPr txBox="1">
            <a:spLocks noChangeArrowheads="1"/>
          </p:cNvSpPr>
          <p:nvPr>
            <p:custDataLst>
              <p:tags r:id="rId7"/>
            </p:custDataLst>
          </p:nvPr>
        </p:nvSpPr>
        <p:spPr bwMode="auto">
          <a:xfrm>
            <a:off x="394855" y="2632888"/>
            <a:ext cx="1219200" cy="5191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t>50%</a:t>
            </a:r>
          </a:p>
        </p:txBody>
      </p:sp>
      <p:sp>
        <p:nvSpPr>
          <p:cNvPr id="20" name="Text Box 12"/>
          <p:cNvSpPr txBox="1">
            <a:spLocks noChangeArrowheads="1"/>
          </p:cNvSpPr>
          <p:nvPr>
            <p:custDataLst>
              <p:tags r:id="rId8"/>
            </p:custDataLst>
          </p:nvPr>
        </p:nvSpPr>
        <p:spPr bwMode="auto">
          <a:xfrm>
            <a:off x="457200" y="4045527"/>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t>25%</a:t>
            </a:r>
          </a:p>
        </p:txBody>
      </p:sp>
      <p:sp>
        <p:nvSpPr>
          <p:cNvPr id="2" name="Rectangle 1"/>
          <p:cNvSpPr/>
          <p:nvPr>
            <p:custDataLst>
              <p:tags r:id="rId9"/>
            </p:custDataLst>
          </p:nvPr>
        </p:nvSpPr>
        <p:spPr>
          <a:xfrm>
            <a:off x="2133600" y="2971800"/>
            <a:ext cx="838200" cy="13332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Box 15"/>
          <p:cNvSpPr txBox="1">
            <a:spLocks noChangeArrowheads="1"/>
          </p:cNvSpPr>
          <p:nvPr>
            <p:custDataLst>
              <p:tags r:id="rId10"/>
            </p:custDataLst>
          </p:nvPr>
        </p:nvSpPr>
        <p:spPr bwMode="auto">
          <a:xfrm>
            <a:off x="3201843" y="2894645"/>
            <a:ext cx="529225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dirty="0" smtClean="0"/>
              <a:t>T-CPR has potential to </a:t>
            </a:r>
            <a:r>
              <a:rPr lang="en-US" sz="3200" dirty="0"/>
              <a:t>double proportion who receive CPR</a:t>
            </a:r>
          </a:p>
        </p:txBody>
      </p:sp>
      <p:sp>
        <p:nvSpPr>
          <p:cNvPr id="23" name="TextBox 22"/>
          <p:cNvSpPr txBox="1"/>
          <p:nvPr>
            <p:custDataLst>
              <p:tags r:id="rId11"/>
            </p:custDataLst>
          </p:nvPr>
        </p:nvSpPr>
        <p:spPr>
          <a:xfrm>
            <a:off x="1454943" y="435114"/>
            <a:ext cx="6538913" cy="707886"/>
          </a:xfrm>
          <a:prstGeom prst="rect">
            <a:avLst/>
          </a:prstGeom>
          <a:noFill/>
        </p:spPr>
        <p:txBody>
          <a:bodyPr wrap="square" rtlCol="0">
            <a:spAutoFit/>
          </a:bodyPr>
          <a:lstStyle/>
          <a:p>
            <a:pPr algn="ctr"/>
            <a:r>
              <a:rPr lang="en-US" sz="4000" dirty="0" smtClean="0"/>
              <a:t>How Do We Know</a:t>
            </a:r>
            <a:endParaRPr lang="en-US" sz="4000" dirty="0"/>
          </a:p>
        </p:txBody>
      </p:sp>
      <p:sp>
        <p:nvSpPr>
          <p:cNvPr id="13" name="Text Box 9"/>
          <p:cNvSpPr txBox="1">
            <a:spLocks noChangeArrowheads="1"/>
          </p:cNvSpPr>
          <p:nvPr>
            <p:custDataLst>
              <p:tags r:id="rId12"/>
            </p:custDataLst>
          </p:nvPr>
        </p:nvSpPr>
        <p:spPr bwMode="auto">
          <a:xfrm rot="-1749381">
            <a:off x="220663" y="3326517"/>
            <a:ext cx="8702675" cy="1200329"/>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600" dirty="0" smtClean="0">
                <a:solidFill>
                  <a:srgbClr val="FF0000"/>
                </a:solidFill>
              </a:rPr>
              <a:t>Dispatcher Instruction doubles </a:t>
            </a:r>
            <a:r>
              <a:rPr lang="en-US" altLang="en-US" sz="3600" dirty="0">
                <a:solidFill>
                  <a:srgbClr val="FF0000"/>
                </a:solidFill>
              </a:rPr>
              <a:t>the rate of bystander </a:t>
            </a:r>
            <a:r>
              <a:rPr lang="en-US" altLang="en-US" sz="3600" dirty="0" smtClean="0">
                <a:solidFill>
                  <a:srgbClr val="FF0000"/>
                </a:solidFill>
              </a:rPr>
              <a:t>CPR!! </a:t>
            </a:r>
            <a:endParaRPr lang="en-US" altLang="en-US" sz="3600" dirty="0">
              <a:solidFill>
                <a:srgbClr val="FF0000"/>
              </a:solidFill>
            </a:endParaRPr>
          </a:p>
        </p:txBody>
      </p:sp>
    </p:spTree>
    <p:custDataLst>
      <p:tags r:id="rId1"/>
    </p:custDataLst>
    <p:extLst>
      <p:ext uri="{BB962C8B-B14F-4D97-AF65-F5344CB8AC3E}">
        <p14:creationId xmlns:p14="http://schemas.microsoft.com/office/powerpoint/2010/main" val="177128000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Disclosure</a:t>
            </a:r>
            <a:endParaRPr lang="en-US" dirty="0"/>
          </a:p>
        </p:txBody>
      </p:sp>
      <p:sp>
        <p:nvSpPr>
          <p:cNvPr id="3" name="Content Placeholder 2"/>
          <p:cNvSpPr>
            <a:spLocks noGrp="1"/>
          </p:cNvSpPr>
          <p:nvPr>
            <p:ph idx="1"/>
            <p:custDataLst>
              <p:tags r:id="rId3"/>
            </p:custDataLst>
          </p:nvPr>
        </p:nvSpPr>
        <p:spPr/>
        <p:txBody>
          <a:bodyPr/>
          <a:lstStyle/>
          <a:p>
            <a:r>
              <a:rPr lang="en-US" dirty="0" smtClean="0"/>
              <a:t>This work is supported by funds from Advancing a Healthier Wisconsin’s Change Maker Program</a:t>
            </a:r>
            <a:endParaRPr lang="en-US" dirty="0"/>
          </a:p>
        </p:txBody>
      </p:sp>
    </p:spTree>
    <p:custDataLst>
      <p:tags r:id="rId1"/>
    </p:custDataLst>
    <p:extLst>
      <p:ext uri="{BB962C8B-B14F-4D97-AF65-F5344CB8AC3E}">
        <p14:creationId xmlns:p14="http://schemas.microsoft.com/office/powerpoint/2010/main" val="3482313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Cardiac Arrest Signs</a:t>
            </a:r>
            <a:endParaRPr lang="en-US" dirty="0"/>
          </a:p>
        </p:txBody>
      </p:sp>
      <p:sp>
        <p:nvSpPr>
          <p:cNvPr id="3" name="Content Placeholder 2"/>
          <p:cNvSpPr>
            <a:spLocks noGrp="1"/>
          </p:cNvSpPr>
          <p:nvPr>
            <p:ph idx="1"/>
            <p:custDataLst>
              <p:tags r:id="rId3"/>
            </p:custDataLst>
          </p:nvPr>
        </p:nvSpPr>
        <p:spPr/>
        <p:txBody>
          <a:bodyPr/>
          <a:lstStyle/>
          <a:p>
            <a:r>
              <a:rPr lang="en-US" smtClean="0"/>
              <a:t>Sudden, unexpected collapse</a:t>
            </a:r>
          </a:p>
          <a:p>
            <a:r>
              <a:rPr lang="en-US" smtClean="0"/>
              <a:t>Unconsciousness, no sign of life</a:t>
            </a:r>
          </a:p>
          <a:p>
            <a:r>
              <a:rPr lang="en-US" smtClean="0"/>
              <a:t>Abnormal breathing (gasping) common</a:t>
            </a:r>
          </a:p>
          <a:p>
            <a:r>
              <a:rPr lang="en-US" smtClean="0"/>
              <a:t>Brief seizure – lack of oxygen to brain</a:t>
            </a:r>
          </a:p>
          <a:p>
            <a:endParaRPr lang="en-US" dirty="0"/>
          </a:p>
        </p:txBody>
      </p:sp>
      <p:pic>
        <p:nvPicPr>
          <p:cNvPr id="5" name="Picture 4"/>
          <p:cNvPicPr>
            <a:picLocks noChangeAspect="1"/>
          </p:cNvPicPr>
          <p:nvPr/>
        </p:nvPicPr>
        <p:blipFill>
          <a:blip r:embed="rId6"/>
          <a:stretch>
            <a:fillRect/>
          </a:stretch>
        </p:blipFill>
        <p:spPr>
          <a:xfrm>
            <a:off x="3546475" y="3898900"/>
            <a:ext cx="3733800" cy="2501900"/>
          </a:xfrm>
          <a:prstGeom prst="rect">
            <a:avLst/>
          </a:prstGeom>
        </p:spPr>
      </p:pic>
    </p:spTree>
    <p:custDataLst>
      <p:tags r:id="rId1"/>
    </p:custDataLst>
    <p:extLst>
      <p:ext uri="{BB962C8B-B14F-4D97-AF65-F5344CB8AC3E}">
        <p14:creationId xmlns:p14="http://schemas.microsoft.com/office/powerpoint/2010/main" val="2545050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33400" y="228600"/>
            <a:ext cx="8229600" cy="1143000"/>
          </a:xfrm>
        </p:spPr>
        <p:txBody>
          <a:bodyPr>
            <a:normAutofit/>
          </a:bodyPr>
          <a:lstStyle/>
          <a:p>
            <a:r>
              <a:rPr lang="en-US" sz="4000" dirty="0" smtClean="0"/>
              <a:t>Identifying Cardiac Arrest</a:t>
            </a:r>
            <a:endParaRPr lang="en-US" sz="4000" dirty="0"/>
          </a:p>
        </p:txBody>
      </p:sp>
      <p:sp>
        <p:nvSpPr>
          <p:cNvPr id="5" name="Content Placeholder 4"/>
          <p:cNvSpPr>
            <a:spLocks noGrp="1"/>
          </p:cNvSpPr>
          <p:nvPr>
            <p:ph idx="1"/>
            <p:custDataLst>
              <p:tags r:id="rId3"/>
            </p:custDataLst>
          </p:nvPr>
        </p:nvSpPr>
        <p:spPr/>
        <p:txBody>
          <a:bodyPr/>
          <a:lstStyle/>
          <a:p>
            <a:r>
              <a:rPr lang="en-US" dirty="0" smtClean="0"/>
              <a:t>Is the patient conscious?</a:t>
            </a:r>
          </a:p>
          <a:p>
            <a:r>
              <a:rPr lang="en-US" dirty="0" smtClean="0"/>
              <a:t>Is the patient breathing normally?</a:t>
            </a:r>
          </a:p>
          <a:p>
            <a:pPr marL="0" indent="0">
              <a:buNone/>
            </a:pPr>
            <a:endParaRPr lang="en-US" b="1" dirty="0"/>
          </a:p>
          <a:p>
            <a:pPr marL="0" indent="0">
              <a:buNone/>
            </a:pPr>
            <a:endParaRPr lang="en-US" b="1" dirty="0"/>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2499" y="2717380"/>
            <a:ext cx="322897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custDataLst>
              <p:tags r:id="rId4"/>
            </p:custDataLst>
          </p:nvPr>
        </p:nvSpPr>
        <p:spPr>
          <a:xfrm>
            <a:off x="2212675" y="5565802"/>
            <a:ext cx="5867400" cy="830997"/>
          </a:xfrm>
          <a:prstGeom prst="rect">
            <a:avLst/>
          </a:prstGeom>
          <a:noFill/>
        </p:spPr>
        <p:txBody>
          <a:bodyPr wrap="square" rtlCol="0">
            <a:spAutoFit/>
          </a:bodyPr>
          <a:lstStyle/>
          <a:p>
            <a:r>
              <a:rPr lang="en-US" sz="4800" dirty="0" smtClean="0"/>
              <a:t>“No – No – Go”</a:t>
            </a:r>
            <a:endParaRPr lang="en-US" sz="4800" dirty="0"/>
          </a:p>
        </p:txBody>
      </p:sp>
      <p:sp>
        <p:nvSpPr>
          <p:cNvPr id="9" name="Line 36"/>
          <p:cNvSpPr>
            <a:spLocks noChangeShapeType="1"/>
          </p:cNvSpPr>
          <p:nvPr>
            <p:custDataLst>
              <p:tags r:id="rId5"/>
            </p:custDataLst>
          </p:nvPr>
        </p:nvSpPr>
        <p:spPr bwMode="auto">
          <a:xfrm>
            <a:off x="152400" y="1143000"/>
            <a:ext cx="8991600" cy="0"/>
          </a:xfrm>
          <a:prstGeom prst="line">
            <a:avLst/>
          </a:prstGeom>
          <a:noFill/>
          <a:ln w="444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ustDataLst>
      <p:tags r:id="rId1"/>
    </p:custDataLst>
    <p:extLst>
      <p:ext uri="{BB962C8B-B14F-4D97-AF65-F5344CB8AC3E}">
        <p14:creationId xmlns:p14="http://schemas.microsoft.com/office/powerpoint/2010/main" val="312695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2"/>
            </p:custDataLst>
          </p:nvPr>
        </p:nvSpPr>
        <p:spPr>
          <a:xfrm>
            <a:off x="685800" y="381000"/>
            <a:ext cx="7772400" cy="838200"/>
          </a:xfrm>
        </p:spPr>
        <p:txBody>
          <a:bodyPr/>
          <a:lstStyle/>
          <a:p>
            <a:pPr algn="ctr"/>
            <a:r>
              <a:rPr lang="en-US" altLang="en-US" dirty="0" smtClean="0">
                <a:latin typeface="Tahoma" pitchFamily="34" charset="0"/>
              </a:rPr>
              <a:t>All Caller Interrogation</a:t>
            </a:r>
          </a:p>
        </p:txBody>
      </p:sp>
      <p:sp>
        <p:nvSpPr>
          <p:cNvPr id="2" name="Content Placeholder 1"/>
          <p:cNvSpPr>
            <a:spLocks noGrp="1"/>
          </p:cNvSpPr>
          <p:nvPr>
            <p:ph idx="1"/>
            <p:custDataLst>
              <p:tags r:id="rId3"/>
            </p:custDataLst>
          </p:nvPr>
        </p:nvSpPr>
        <p:spPr/>
        <p:txBody>
          <a:bodyPr/>
          <a:lstStyle/>
          <a:p>
            <a:pPr lvl="0"/>
            <a:r>
              <a:rPr lang="en-US" b="1" dirty="0"/>
              <a:t>Is the patient awake?</a:t>
            </a:r>
            <a:endParaRPr lang="en-US" dirty="0"/>
          </a:p>
          <a:p>
            <a:pPr lvl="1"/>
            <a:r>
              <a:rPr lang="en-US" dirty="0"/>
              <a:t>Yes: Respond as usual (see appropriate chief complaint)</a:t>
            </a:r>
          </a:p>
          <a:p>
            <a:pPr lvl="1"/>
            <a:r>
              <a:rPr lang="en-US" dirty="0" smtClean="0"/>
              <a:t>No</a:t>
            </a:r>
            <a:r>
              <a:rPr lang="en-US" dirty="0"/>
              <a:t>: Go to Step 2 </a:t>
            </a:r>
          </a:p>
          <a:p>
            <a:pPr lvl="1"/>
            <a:r>
              <a:rPr lang="en-US" dirty="0"/>
              <a:t>Unsure: </a:t>
            </a:r>
            <a:r>
              <a:rPr lang="en-US" b="1" dirty="0"/>
              <a:t>Try to wake them up while I wait on the line</a:t>
            </a:r>
            <a:endParaRPr lang="en-US" dirty="0"/>
          </a:p>
          <a:p>
            <a:endParaRPr lang="en-US" dirty="0"/>
          </a:p>
          <a:p>
            <a:pPr lvl="0"/>
            <a:r>
              <a:rPr lang="en-US" b="1" dirty="0"/>
              <a:t>Is the patient breathing normally?</a:t>
            </a:r>
            <a:endParaRPr lang="en-US" dirty="0"/>
          </a:p>
          <a:p>
            <a:pPr lvl="1"/>
            <a:r>
              <a:rPr lang="en-US" dirty="0" smtClean="0"/>
              <a:t>Yes</a:t>
            </a:r>
            <a:r>
              <a:rPr lang="en-US" dirty="0"/>
              <a:t>: Respond as usual (see appropriate chief complaint)</a:t>
            </a:r>
          </a:p>
          <a:p>
            <a:pPr lvl="1"/>
            <a:r>
              <a:rPr lang="en-US" dirty="0"/>
              <a:t>No: Dispatch ALS/BLS; Transfer to MC EMS </a:t>
            </a:r>
            <a:r>
              <a:rPr lang="en-US" dirty="0" smtClean="0"/>
              <a:t>Communicator</a:t>
            </a:r>
          </a:p>
          <a:p>
            <a:pPr lvl="1"/>
            <a:r>
              <a:rPr lang="en-US" dirty="0" smtClean="0"/>
              <a:t>Unknown</a:t>
            </a:r>
            <a:r>
              <a:rPr lang="en-US" dirty="0"/>
              <a:t>: Go to Step 3</a:t>
            </a:r>
          </a:p>
          <a:p>
            <a:endParaRPr lang="en-US" dirty="0"/>
          </a:p>
        </p:txBody>
      </p:sp>
    </p:spTree>
    <p:custDataLst>
      <p:tags r:id="rId1"/>
    </p:custDataLst>
    <p:extLst>
      <p:ext uri="{BB962C8B-B14F-4D97-AF65-F5344CB8AC3E}">
        <p14:creationId xmlns:p14="http://schemas.microsoft.com/office/powerpoint/2010/main" val="3764778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Agonal Breathing</a:t>
            </a:r>
            <a:endParaRPr lang="en-US" dirty="0"/>
          </a:p>
        </p:txBody>
      </p:sp>
      <p:sp>
        <p:nvSpPr>
          <p:cNvPr id="3" name="Content Placeholder 2"/>
          <p:cNvSpPr>
            <a:spLocks noGrp="1"/>
          </p:cNvSpPr>
          <p:nvPr>
            <p:ph idx="1"/>
            <p:custDataLst>
              <p:tags r:id="rId3"/>
            </p:custDataLst>
          </p:nvPr>
        </p:nvSpPr>
        <p:spPr/>
        <p:txBody>
          <a:bodyPr>
            <a:normAutofit lnSpcReduction="10000"/>
          </a:bodyPr>
          <a:lstStyle/>
          <a:p>
            <a:r>
              <a:rPr lang="en-US" altLang="en-US" sz="2800" dirty="0">
                <a:latin typeface="Tahoma" pitchFamily="34" charset="0"/>
              </a:rPr>
              <a:t>Slow, passive &amp; </a:t>
            </a:r>
            <a:r>
              <a:rPr lang="en-US" altLang="en-US" sz="3200" i="1" u="sng" dirty="0">
                <a:latin typeface="Tahoma" pitchFamily="34" charset="0"/>
              </a:rPr>
              <a:t>ineffective breathing</a:t>
            </a:r>
            <a:r>
              <a:rPr lang="en-US" altLang="en-US" sz="2800" dirty="0">
                <a:latin typeface="Tahoma" pitchFamily="34" charset="0"/>
              </a:rPr>
              <a:t>.</a:t>
            </a:r>
          </a:p>
          <a:p>
            <a:pPr lvl="1"/>
            <a:r>
              <a:rPr lang="en-US" sz="2800" dirty="0" smtClean="0"/>
              <a:t>Formal: Abnormal pattern of breathing characterized by shallow, slow (3-4 per minute), irregular inspirations followed by irregular pauses. </a:t>
            </a:r>
            <a:endParaRPr lang="en-US" sz="2800" dirty="0"/>
          </a:p>
          <a:p>
            <a:pPr lvl="1"/>
            <a:r>
              <a:rPr lang="en-US" altLang="en-US" sz="2800" dirty="0" smtClean="0"/>
              <a:t>Chest </a:t>
            </a:r>
            <a:r>
              <a:rPr lang="en-US" altLang="en-US" sz="2800" dirty="0"/>
              <a:t>does not rise and fall NORMALLY – in a rhythmic pattern</a:t>
            </a:r>
          </a:p>
          <a:p>
            <a:pPr marL="411480" lvl="1" indent="0">
              <a:buNone/>
            </a:pPr>
            <a:endParaRPr lang="en-US" sz="2800" dirty="0" smtClean="0"/>
          </a:p>
          <a:p>
            <a:r>
              <a:rPr lang="en-US" sz="2800" dirty="0" smtClean="0"/>
              <a:t>Cause cerebral ischemia, due to extreme hypoxia </a:t>
            </a:r>
            <a:br>
              <a:rPr lang="en-US" sz="2800" dirty="0" smtClean="0"/>
            </a:br>
            <a:endParaRPr lang="en-US" sz="2800" dirty="0" smtClean="0"/>
          </a:p>
          <a:p>
            <a:r>
              <a:rPr lang="en-US" altLang="en-US" sz="2800" dirty="0" smtClean="0">
                <a:latin typeface="Tahoma" pitchFamily="34" charset="0"/>
              </a:rPr>
              <a:t>Caller often mistakes as breathing</a:t>
            </a:r>
            <a:endParaRPr lang="en-US" altLang="en-US" sz="2800" dirty="0">
              <a:latin typeface="Tahoma" pitchFamily="34" charset="0"/>
            </a:endParaRPr>
          </a:p>
          <a:p>
            <a:endParaRPr lang="en-US" dirty="0" smtClean="0"/>
          </a:p>
        </p:txBody>
      </p:sp>
    </p:spTree>
    <p:custDataLst>
      <p:tags r:id="rId1"/>
    </p:custDataLst>
    <p:extLst>
      <p:ext uri="{BB962C8B-B14F-4D97-AF65-F5344CB8AC3E}">
        <p14:creationId xmlns:p14="http://schemas.microsoft.com/office/powerpoint/2010/main" val="3092458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4"/>
          <p:cNvSpPr txBox="1">
            <a:spLocks noChangeArrowheads="1"/>
          </p:cNvSpPr>
          <p:nvPr>
            <p:custDataLst>
              <p:tags r:id="rId2"/>
            </p:custDataLst>
          </p:nvPr>
        </p:nvSpPr>
        <p:spPr bwMode="auto">
          <a:xfrm>
            <a:off x="114300" y="1628195"/>
            <a:ext cx="883920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3200" b="1" dirty="0" smtClean="0"/>
              <a:t>Is the patient breathing </a:t>
            </a:r>
            <a:r>
              <a:rPr lang="en-US" altLang="en-US" sz="3200" b="1" i="1" dirty="0" smtClean="0"/>
              <a:t>NORMALLY?</a:t>
            </a:r>
            <a:br>
              <a:rPr lang="en-US" altLang="en-US" sz="3200" b="1" i="1" dirty="0" smtClean="0"/>
            </a:br>
            <a:r>
              <a:rPr lang="en-US" altLang="en-US" sz="2400" b="1" i="1" dirty="0" smtClean="0"/>
              <a:t>**Don’t be fooled by Agonal respirations</a:t>
            </a:r>
          </a:p>
          <a:p>
            <a:pPr algn="ctr">
              <a:spcBef>
                <a:spcPct val="50000"/>
              </a:spcBef>
            </a:pPr>
            <a:endParaRPr lang="en-US" altLang="en-US" sz="2400" b="1" i="1" dirty="0"/>
          </a:p>
          <a:p>
            <a:pPr>
              <a:spcBef>
                <a:spcPct val="50000"/>
              </a:spcBef>
            </a:pPr>
            <a:r>
              <a:rPr lang="en-US" altLang="en-US" sz="2400" b="1" i="1" dirty="0" smtClean="0"/>
              <a:t>		</a:t>
            </a:r>
          </a:p>
          <a:p>
            <a:pPr>
              <a:spcBef>
                <a:spcPct val="50000"/>
              </a:spcBef>
            </a:pPr>
            <a:r>
              <a:rPr lang="en-US" altLang="en-US" sz="2400" b="1" i="1" dirty="0"/>
              <a:t>	</a:t>
            </a:r>
            <a:r>
              <a:rPr lang="en-US" altLang="en-US" sz="2400" b="1" i="1" dirty="0" smtClean="0"/>
              <a:t>	Variety of words used by callers:</a:t>
            </a:r>
            <a:endParaRPr lang="en-US" altLang="en-US" sz="2400" b="1" i="1" dirty="0"/>
          </a:p>
        </p:txBody>
      </p:sp>
      <p:sp>
        <p:nvSpPr>
          <p:cNvPr id="28677" name="TextBox 1"/>
          <p:cNvSpPr txBox="1">
            <a:spLocks noChangeArrowheads="1"/>
          </p:cNvSpPr>
          <p:nvPr>
            <p:custDataLst>
              <p:tags r:id="rId3"/>
            </p:custDataLst>
          </p:nvPr>
        </p:nvSpPr>
        <p:spPr bwMode="auto">
          <a:xfrm>
            <a:off x="3541713" y="5562600"/>
            <a:ext cx="251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4000" dirty="0">
                <a:solidFill>
                  <a:schemeClr val="bg1"/>
                </a:solidFill>
              </a:rPr>
              <a:t>Audio 1</a:t>
            </a:r>
          </a:p>
        </p:txBody>
      </p:sp>
      <p:sp>
        <p:nvSpPr>
          <p:cNvPr id="28678" name="Text Box 4"/>
          <p:cNvSpPr txBox="1">
            <a:spLocks noChangeArrowheads="1"/>
          </p:cNvSpPr>
          <p:nvPr>
            <p:custDataLst>
              <p:tags r:id="rId4"/>
            </p:custDataLst>
          </p:nvPr>
        </p:nvSpPr>
        <p:spPr bwMode="auto">
          <a:xfrm>
            <a:off x="645549" y="4137025"/>
            <a:ext cx="8137525"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pPr>
            <a:r>
              <a:rPr lang="en-US" altLang="en-US" sz="3200" dirty="0"/>
              <a:t>“Gasping”		“Snoring”		</a:t>
            </a:r>
            <a:r>
              <a:rPr lang="en-US" altLang="en-US" sz="3200" dirty="0" smtClean="0"/>
              <a:t>	“</a:t>
            </a:r>
            <a:r>
              <a:rPr lang="en-US" altLang="en-US" sz="3200" dirty="0"/>
              <a:t>Snorting” “Sighing” 		“Gurgling”		</a:t>
            </a:r>
            <a:r>
              <a:rPr lang="en-US" altLang="en-US" sz="3200" dirty="0" smtClean="0"/>
              <a:t>	“</a:t>
            </a:r>
            <a:r>
              <a:rPr lang="en-US" altLang="en-US" sz="3200" dirty="0"/>
              <a:t>Puffing”</a:t>
            </a:r>
          </a:p>
          <a:p>
            <a:pPr>
              <a:spcBef>
                <a:spcPts val="600"/>
              </a:spcBef>
            </a:pPr>
            <a:r>
              <a:rPr lang="en-US" altLang="en-US" sz="3200" dirty="0"/>
              <a:t>“Light”		</a:t>
            </a:r>
            <a:r>
              <a:rPr lang="en-US" altLang="en-US" sz="3200" dirty="0" smtClean="0"/>
              <a:t>	“</a:t>
            </a:r>
            <a:r>
              <a:rPr lang="en-US" altLang="en-US" sz="3200" dirty="0"/>
              <a:t>Labored”		</a:t>
            </a:r>
            <a:r>
              <a:rPr lang="en-US" altLang="en-US" sz="3200" dirty="0" smtClean="0"/>
              <a:t>	“</a:t>
            </a:r>
            <a:r>
              <a:rPr lang="en-US" altLang="en-US" sz="3200" dirty="0"/>
              <a:t>Shallow”</a:t>
            </a:r>
            <a:r>
              <a:rPr lang="en-US" altLang="en-US" sz="3200" dirty="0">
                <a:solidFill>
                  <a:schemeClr val="bg1"/>
                </a:solidFill>
              </a:rPr>
              <a:t>	</a:t>
            </a:r>
          </a:p>
        </p:txBody>
      </p:sp>
      <p:sp>
        <p:nvSpPr>
          <p:cNvPr id="8" name="Title 6"/>
          <p:cNvSpPr>
            <a:spLocks noGrp="1"/>
          </p:cNvSpPr>
          <p:nvPr>
            <p:ph type="title"/>
            <p:custDataLst>
              <p:tags r:id="rId5"/>
            </p:custDataLst>
          </p:nvPr>
        </p:nvSpPr>
        <p:spPr>
          <a:xfrm>
            <a:off x="457200" y="274638"/>
            <a:ext cx="8229600" cy="1143000"/>
          </a:xfrm>
        </p:spPr>
        <p:txBody>
          <a:bodyPr>
            <a:normAutofit/>
          </a:bodyPr>
          <a:lstStyle/>
          <a:p>
            <a:r>
              <a:rPr lang="en-US" altLang="en-US" sz="4800" dirty="0"/>
              <a:t>Agonal </a:t>
            </a:r>
            <a:r>
              <a:rPr lang="en-US" altLang="en-US" sz="4800" dirty="0">
                <a:latin typeface="Tahoma" pitchFamily="34" charset="0"/>
              </a:rPr>
              <a:t>Respirations</a:t>
            </a:r>
            <a:endParaRPr lang="en-US" i="1" dirty="0"/>
          </a:p>
        </p:txBody>
      </p:sp>
      <p:sp>
        <p:nvSpPr>
          <p:cNvPr id="9" name="Line 36"/>
          <p:cNvSpPr>
            <a:spLocks noChangeShapeType="1"/>
          </p:cNvSpPr>
          <p:nvPr>
            <p:custDataLst>
              <p:tags r:id="rId6"/>
            </p:custDataLst>
          </p:nvPr>
        </p:nvSpPr>
        <p:spPr bwMode="auto">
          <a:xfrm>
            <a:off x="114300" y="1447800"/>
            <a:ext cx="8991600" cy="0"/>
          </a:xfrm>
          <a:prstGeom prst="line">
            <a:avLst/>
          </a:prstGeom>
          <a:noFill/>
          <a:ln w="444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ustDataLst>
      <p:tags r:id="rId1"/>
    </p:custDataLst>
    <p:extLst>
      <p:ext uri="{BB962C8B-B14F-4D97-AF65-F5344CB8AC3E}">
        <p14:creationId xmlns:p14="http://schemas.microsoft.com/office/powerpoint/2010/main" val="345945833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custDataLst>
              <p:tags r:id="rId2"/>
            </p:custDataLst>
          </p:nvPr>
        </p:nvSpPr>
        <p:spPr>
          <a:xfrm>
            <a:off x="685800" y="381000"/>
            <a:ext cx="7772400" cy="838200"/>
          </a:xfrm>
        </p:spPr>
        <p:txBody>
          <a:bodyPr/>
          <a:lstStyle/>
          <a:p>
            <a:pPr algn="ctr"/>
            <a:r>
              <a:rPr lang="en-US" altLang="en-US" dirty="0" smtClean="0">
                <a:latin typeface="Tahoma" pitchFamily="34" charset="0"/>
              </a:rPr>
              <a:t>Two No’s and Go</a:t>
            </a:r>
          </a:p>
        </p:txBody>
      </p:sp>
      <p:sp>
        <p:nvSpPr>
          <p:cNvPr id="19459" name="Rectangle 3"/>
          <p:cNvSpPr>
            <a:spLocks noGrp="1" noChangeArrowheads="1"/>
          </p:cNvSpPr>
          <p:nvPr>
            <p:ph type="body" idx="1"/>
            <p:custDataLst>
              <p:tags r:id="rId3"/>
            </p:custDataLst>
          </p:nvPr>
        </p:nvSpPr>
        <p:spPr>
          <a:xfrm>
            <a:off x="632901" y="2205391"/>
            <a:ext cx="7772400" cy="3886200"/>
          </a:xfrm>
        </p:spPr>
        <p:txBody>
          <a:bodyPr>
            <a:normAutofit fontScale="85000" lnSpcReduction="20000"/>
          </a:bodyPr>
          <a:lstStyle/>
          <a:p>
            <a:r>
              <a:rPr lang="en-US" altLang="en-US" sz="2800" dirty="0" smtClean="0">
                <a:latin typeface="Tahoma" pitchFamily="34" charset="0"/>
              </a:rPr>
              <a:t>Callers reporting a person unconscious and not breathing normally require ALS response &amp; immediate CPR instructions</a:t>
            </a:r>
          </a:p>
          <a:p>
            <a:pPr lvl="1"/>
            <a:r>
              <a:rPr lang="en-US" altLang="en-US" sz="2600" dirty="0" smtClean="0">
                <a:latin typeface="Tahoma" pitchFamily="34" charset="0"/>
              </a:rPr>
              <a:t>PSAP will transfer call </a:t>
            </a:r>
            <a:r>
              <a:rPr lang="en-US" altLang="en-US" sz="2600" dirty="0">
                <a:latin typeface="Tahoma" pitchFamily="34" charset="0"/>
              </a:rPr>
              <a:t/>
            </a:r>
            <a:br>
              <a:rPr lang="en-US" altLang="en-US" sz="2600" dirty="0">
                <a:latin typeface="Tahoma" pitchFamily="34" charset="0"/>
              </a:rPr>
            </a:br>
            <a:endParaRPr lang="en-US" sz="2000" dirty="0"/>
          </a:p>
          <a:p>
            <a:pPr marL="114300" indent="0">
              <a:buNone/>
            </a:pPr>
            <a:r>
              <a:rPr lang="en-US" sz="2400" b="1" dirty="0" smtClean="0"/>
              <a:t>OK</a:t>
            </a:r>
            <a:r>
              <a:rPr lang="en-US" sz="2400" b="1" dirty="0"/>
              <a:t>, Sir/Ma’am I am sending </a:t>
            </a:r>
            <a:r>
              <a:rPr lang="en-US" sz="2400" b="1" dirty="0" smtClean="0"/>
              <a:t>an ambulance now</a:t>
            </a:r>
            <a:r>
              <a:rPr lang="en-US" sz="2400" b="1" dirty="0"/>
              <a:t>.  I am also transferring you to my partner who will give you more directions…</a:t>
            </a:r>
            <a:endParaRPr lang="en-US" sz="2000" dirty="0"/>
          </a:p>
          <a:p>
            <a:pPr marL="114300" indent="0">
              <a:buNone/>
            </a:pPr>
            <a:endParaRPr lang="en-US" sz="2000" dirty="0"/>
          </a:p>
          <a:p>
            <a:r>
              <a:rPr lang="en-US" sz="2400" dirty="0"/>
              <a:t>Once the MC EMS Communicator </a:t>
            </a:r>
            <a:r>
              <a:rPr lang="en-US" sz="2400" dirty="0" smtClean="0"/>
              <a:t>answers, PSAP states:</a:t>
            </a:r>
            <a:br>
              <a:rPr lang="en-US" sz="2400" dirty="0" smtClean="0"/>
            </a:br>
            <a:endParaRPr lang="en-US" sz="2000" dirty="0"/>
          </a:p>
          <a:p>
            <a:pPr marL="114300" indent="0">
              <a:buNone/>
            </a:pPr>
            <a:r>
              <a:rPr lang="en-US" sz="2400" b="1" dirty="0"/>
              <a:t>This _______ dispatch center.  I have a caller reporting an ____(age if known) PNB (give an pertinent details e.g., post drowning). Unit____ has been dispatched</a:t>
            </a:r>
            <a:r>
              <a:rPr lang="en-US" sz="2400" b="1" dirty="0" smtClean="0"/>
              <a:t>.</a:t>
            </a:r>
            <a:endParaRPr lang="en-US" sz="2000" dirty="0"/>
          </a:p>
        </p:txBody>
      </p:sp>
    </p:spTree>
    <p:custDataLst>
      <p:tags r:id="rId1"/>
    </p:custDataLst>
    <p:extLst>
      <p:ext uri="{BB962C8B-B14F-4D97-AF65-F5344CB8AC3E}">
        <p14:creationId xmlns:p14="http://schemas.microsoft.com/office/powerpoint/2010/main" val="1820095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2"/>
            </p:custDataLst>
          </p:nvPr>
        </p:nvSpPr>
        <p:spPr/>
        <p:txBody>
          <a:bodyPr/>
          <a:lstStyle/>
          <a:p>
            <a:pPr algn="ctr"/>
            <a:r>
              <a:rPr lang="en-US" altLang="en-US" b="0" smtClean="0"/>
              <a:t>Common Delays in Delivering CPR</a:t>
            </a:r>
          </a:p>
        </p:txBody>
      </p:sp>
      <p:sp>
        <p:nvSpPr>
          <p:cNvPr id="26627" name="Rectangle 3"/>
          <p:cNvSpPr>
            <a:spLocks noGrp="1" noChangeArrowheads="1"/>
          </p:cNvSpPr>
          <p:nvPr>
            <p:ph type="body" idx="1"/>
            <p:custDataLst>
              <p:tags r:id="rId3"/>
            </p:custDataLst>
          </p:nvPr>
        </p:nvSpPr>
        <p:spPr>
          <a:xfrm>
            <a:off x="685800" y="1804869"/>
            <a:ext cx="7772400" cy="3581400"/>
          </a:xfrm>
        </p:spPr>
        <p:txBody>
          <a:bodyPr/>
          <a:lstStyle/>
          <a:p>
            <a:pPr lvl="1">
              <a:lnSpc>
                <a:spcPct val="90000"/>
              </a:lnSpc>
            </a:pPr>
            <a:r>
              <a:rPr lang="en-US" altLang="en-US" sz="3200" u="sng" dirty="0" smtClean="0"/>
              <a:t>Unnecessary questions asked</a:t>
            </a:r>
          </a:p>
          <a:p>
            <a:pPr lvl="1">
              <a:lnSpc>
                <a:spcPct val="90000"/>
              </a:lnSpc>
            </a:pPr>
            <a:r>
              <a:rPr lang="en-US" altLang="en-US" dirty="0" smtClean="0"/>
              <a:t>Caller not near patient</a:t>
            </a:r>
          </a:p>
          <a:p>
            <a:pPr lvl="1">
              <a:lnSpc>
                <a:spcPct val="90000"/>
              </a:lnSpc>
            </a:pPr>
            <a:r>
              <a:rPr lang="en-US" altLang="en-US" sz="3200" u="sng" dirty="0" smtClean="0"/>
              <a:t>Omission of “breathing normally”</a:t>
            </a:r>
          </a:p>
          <a:p>
            <a:pPr lvl="1">
              <a:lnSpc>
                <a:spcPct val="90000"/>
              </a:lnSpc>
            </a:pPr>
            <a:r>
              <a:rPr lang="en-US" altLang="en-US" dirty="0" smtClean="0"/>
              <a:t>Deviation from protocols</a:t>
            </a:r>
          </a:p>
        </p:txBody>
      </p:sp>
      <p:sp>
        <p:nvSpPr>
          <p:cNvPr id="2" name="TextBox 1"/>
          <p:cNvSpPr txBox="1"/>
          <p:nvPr>
            <p:custDataLst>
              <p:tags r:id="rId4"/>
            </p:custDataLst>
          </p:nvPr>
        </p:nvSpPr>
        <p:spPr>
          <a:xfrm>
            <a:off x="264496" y="3777274"/>
            <a:ext cx="7969850" cy="1754327"/>
          </a:xfrm>
          <a:prstGeom prst="rect">
            <a:avLst/>
          </a:prstGeom>
          <a:noFill/>
        </p:spPr>
        <p:txBody>
          <a:bodyPr wrap="none" rtlCol="0">
            <a:spAutoFit/>
          </a:bodyPr>
          <a:lstStyle/>
          <a:p>
            <a:r>
              <a:rPr lang="en-US" dirty="0" smtClean="0">
                <a:solidFill>
                  <a:srgbClr val="FF0000"/>
                </a:solidFill>
              </a:rPr>
              <a:t>Remember:</a:t>
            </a:r>
          </a:p>
          <a:p>
            <a:r>
              <a:rPr lang="en-US" dirty="0" smtClean="0"/>
              <a:t>Studies have shown giving CPR to a person not in cardiac arrest does minimal harm</a:t>
            </a:r>
            <a:br>
              <a:rPr lang="en-US" dirty="0" smtClean="0"/>
            </a:br>
            <a:r>
              <a:rPr lang="en-US" dirty="0" smtClean="0"/>
              <a:t/>
            </a:r>
            <a:br>
              <a:rPr lang="en-US" dirty="0" smtClean="0"/>
            </a:br>
            <a:r>
              <a:rPr lang="en-US" dirty="0" smtClean="0"/>
              <a:t>Not giving CPR when someone is in arrest significantly decreases survival</a:t>
            </a:r>
          </a:p>
          <a:p>
            <a:endParaRPr lang="en-US" dirty="0"/>
          </a:p>
          <a:p>
            <a:r>
              <a:rPr lang="en-US" dirty="0" smtClean="0"/>
              <a:t>Decreasing TIME To CPR is Key!</a:t>
            </a:r>
          </a:p>
        </p:txBody>
      </p:sp>
      <p:pic>
        <p:nvPicPr>
          <p:cNvPr id="3074" name="Picture 2" descr="C:\Users\EBLerner\AppData\Local\Microsoft\Windows\Temporary Internet Files\Content.IE5\Q339VXJ9\key-icon[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2250" y="4985562"/>
            <a:ext cx="801414" cy="8014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35738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Process</a:t>
            </a:r>
            <a:endParaRPr lang="en-US" dirty="0"/>
          </a:p>
        </p:txBody>
      </p:sp>
      <p:sp>
        <p:nvSpPr>
          <p:cNvPr id="3" name="Content Placeholder 2"/>
          <p:cNvSpPr>
            <a:spLocks noGrp="1"/>
          </p:cNvSpPr>
          <p:nvPr>
            <p:ph idx="1"/>
            <p:custDataLst>
              <p:tags r:id="rId3"/>
            </p:custDataLst>
          </p:nvPr>
        </p:nvSpPr>
        <p:spPr>
          <a:xfrm>
            <a:off x="457200" y="1600200"/>
            <a:ext cx="7859486" cy="5018314"/>
          </a:xfrm>
        </p:spPr>
        <p:txBody>
          <a:bodyPr>
            <a:normAutofit/>
          </a:bodyPr>
          <a:lstStyle/>
          <a:p>
            <a:r>
              <a:rPr lang="en-US" sz="3000" dirty="0" smtClean="0"/>
              <a:t>Identify cardiac arrest</a:t>
            </a:r>
          </a:p>
          <a:p>
            <a:pPr lvl="1"/>
            <a:r>
              <a:rPr lang="en-US" sz="3000" dirty="0" smtClean="0"/>
              <a:t>Two no’s and go</a:t>
            </a:r>
          </a:p>
          <a:p>
            <a:r>
              <a:rPr lang="en-US" sz="3000" dirty="0" smtClean="0"/>
              <a:t>Ensure responding units are being dispatched</a:t>
            </a:r>
          </a:p>
          <a:p>
            <a:r>
              <a:rPr lang="en-US" sz="3000" dirty="0" smtClean="0"/>
              <a:t>Transfer call to </a:t>
            </a:r>
            <a:r>
              <a:rPr lang="en-US" sz="3000" dirty="0" smtClean="0"/>
              <a:t>EMS </a:t>
            </a:r>
            <a:r>
              <a:rPr lang="en-US" sz="3000" dirty="0" smtClean="0"/>
              <a:t>Communications</a:t>
            </a:r>
          </a:p>
          <a:p>
            <a:pPr lvl="1"/>
            <a:r>
              <a:rPr lang="en-US" sz="3000" dirty="0" smtClean="0"/>
              <a:t>Stay </a:t>
            </a:r>
            <a:r>
              <a:rPr lang="en-US" sz="3000" dirty="0" smtClean="0"/>
              <a:t>on the phone until you can tell the communicator where you are calling from</a:t>
            </a:r>
          </a:p>
          <a:p>
            <a:pPr lvl="1"/>
            <a:r>
              <a:rPr lang="en-US" sz="3000" dirty="0" smtClean="0"/>
              <a:t>Then you can hang up</a:t>
            </a:r>
          </a:p>
          <a:p>
            <a:r>
              <a:rPr lang="en-US" sz="3000" dirty="0" smtClean="0"/>
              <a:t>Send an email notifying </a:t>
            </a:r>
            <a:r>
              <a:rPr lang="en-US" sz="3000" dirty="0" err="1" smtClean="0"/>
              <a:t>xxxx</a:t>
            </a:r>
            <a:r>
              <a:rPr lang="en-US" sz="3000" dirty="0" smtClean="0"/>
              <a:t> (insert name) that you transferred a </a:t>
            </a:r>
            <a:r>
              <a:rPr lang="en-US" sz="3000" dirty="0" smtClean="0"/>
              <a:t>call</a:t>
            </a:r>
            <a:endParaRPr lang="en-US" dirty="0" smtClean="0"/>
          </a:p>
          <a:p>
            <a:endParaRPr lang="en-US" dirty="0" smtClean="0"/>
          </a:p>
          <a:p>
            <a:pPr lvl="1"/>
            <a:endParaRPr lang="en-US" dirty="0"/>
          </a:p>
        </p:txBody>
      </p:sp>
    </p:spTree>
    <p:custDataLst>
      <p:tags r:id="rId1"/>
    </p:custDataLst>
    <p:extLst>
      <p:ext uri="{BB962C8B-B14F-4D97-AF65-F5344CB8AC3E}">
        <p14:creationId xmlns:p14="http://schemas.microsoft.com/office/powerpoint/2010/main" val="1487055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custDataLst>
              <p:tags r:id="rId2"/>
            </p:custDataLst>
          </p:nvPr>
        </p:nvSpPr>
        <p:spPr>
          <a:xfrm>
            <a:off x="1185720" y="2101772"/>
            <a:ext cx="6135687" cy="1633538"/>
          </a:xfrm>
        </p:spPr>
        <p:txBody>
          <a:bodyPr>
            <a:noAutofit/>
          </a:bodyPr>
          <a:lstStyle/>
          <a:p>
            <a:pPr algn="ctr"/>
            <a:r>
              <a:rPr lang="en-US" sz="5400" dirty="0" smtClean="0"/>
              <a:t>Questions/</a:t>
            </a:r>
          </a:p>
          <a:p>
            <a:pPr algn="ctr"/>
            <a:r>
              <a:rPr lang="en-US" sz="5400" dirty="0" smtClean="0"/>
              <a:t>Discussion</a:t>
            </a:r>
            <a:endParaRPr lang="en-US" sz="5400" dirty="0"/>
          </a:p>
        </p:txBody>
      </p:sp>
    </p:spTree>
    <p:custDataLst>
      <p:tags r:id="rId1"/>
    </p:custDataLst>
    <p:extLst>
      <p:ext uri="{BB962C8B-B14F-4D97-AF65-F5344CB8AC3E}">
        <p14:creationId xmlns:p14="http://schemas.microsoft.com/office/powerpoint/2010/main" val="4185849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Training Overview</a:t>
            </a:r>
            <a:endParaRPr lang="en-US" dirty="0"/>
          </a:p>
        </p:txBody>
      </p:sp>
      <p:sp>
        <p:nvSpPr>
          <p:cNvPr id="3" name="Content Placeholder 2"/>
          <p:cNvSpPr>
            <a:spLocks noGrp="1"/>
          </p:cNvSpPr>
          <p:nvPr>
            <p:ph idx="1"/>
            <p:custDataLst>
              <p:tags r:id="rId3"/>
            </p:custDataLst>
          </p:nvPr>
        </p:nvSpPr>
        <p:spPr/>
        <p:txBody>
          <a:bodyPr/>
          <a:lstStyle/>
          <a:p>
            <a:r>
              <a:rPr lang="en-US" dirty="0" smtClean="0"/>
              <a:t>Project Vision: where we are and where we want to be</a:t>
            </a:r>
          </a:p>
          <a:p>
            <a:r>
              <a:rPr lang="en-US" dirty="0" smtClean="0"/>
              <a:t>Identifying patients who need dispatcher CPR</a:t>
            </a:r>
          </a:p>
        </p:txBody>
      </p:sp>
    </p:spTree>
    <p:custDataLst>
      <p:tags r:id="rId1"/>
    </p:custDataLst>
    <p:extLst>
      <p:ext uri="{BB962C8B-B14F-4D97-AF65-F5344CB8AC3E}">
        <p14:creationId xmlns:p14="http://schemas.microsoft.com/office/powerpoint/2010/main" val="1293374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en-US" dirty="0" smtClean="0"/>
              <a:t>Project Vision</a:t>
            </a:r>
            <a:endParaRPr lang="en-US" dirty="0"/>
          </a:p>
        </p:txBody>
      </p:sp>
      <p:sp>
        <p:nvSpPr>
          <p:cNvPr id="4" name="Subtitle 3"/>
          <p:cNvSpPr>
            <a:spLocks noGrp="1"/>
          </p:cNvSpPr>
          <p:nvPr>
            <p:ph type="subTitle" idx="1"/>
            <p:custDataLst>
              <p:tags r:id="rId3"/>
            </p:custDataLst>
          </p:nvPr>
        </p:nvSpPr>
        <p:spPr>
          <a:xfrm>
            <a:off x="2962353" y="4572000"/>
            <a:ext cx="5425945" cy="1066800"/>
          </a:xfrm>
        </p:spPr>
        <p:txBody>
          <a:bodyPr>
            <a:noAutofit/>
          </a:bodyPr>
          <a:lstStyle/>
          <a:p>
            <a:r>
              <a:rPr lang="en-US" sz="2400" dirty="0" smtClean="0"/>
              <a:t>“</a:t>
            </a:r>
            <a:r>
              <a:rPr lang="en-US" sz="2400" dirty="0"/>
              <a:t>I'm sorry no one saved you.” </a:t>
            </a:r>
          </a:p>
          <a:p>
            <a:r>
              <a:rPr lang="en-US" sz="2400" dirty="0"/>
              <a:t>― Maggie </a:t>
            </a:r>
            <a:r>
              <a:rPr lang="en-US" sz="2400" dirty="0" err="1"/>
              <a:t>Stiefvater</a:t>
            </a:r>
            <a:r>
              <a:rPr lang="en-US" sz="2400" dirty="0"/>
              <a:t>, The Dream Thieves </a:t>
            </a:r>
          </a:p>
        </p:txBody>
      </p:sp>
    </p:spTree>
    <p:custDataLst>
      <p:tags r:id="rId1"/>
    </p:custDataLst>
    <p:extLst>
      <p:ext uri="{BB962C8B-B14F-4D97-AF65-F5344CB8AC3E}">
        <p14:creationId xmlns:p14="http://schemas.microsoft.com/office/powerpoint/2010/main" val="3027820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z="4000" dirty="0" smtClean="0"/>
              <a:t>To Give Every 9-1-1 Caller the Opportunity to be a First Responder</a:t>
            </a:r>
            <a:endParaRPr lang="en-US" sz="4000" dirty="0"/>
          </a:p>
        </p:txBody>
      </p:sp>
      <p:sp>
        <p:nvSpPr>
          <p:cNvPr id="5" name="Title 1"/>
          <p:cNvSpPr txBox="1">
            <a:spLocks/>
          </p:cNvSpPr>
          <p:nvPr>
            <p:custDataLst>
              <p:tags r:id="rId3"/>
            </p:custDataLst>
          </p:nvPr>
        </p:nvSpPr>
        <p:spPr>
          <a:xfrm>
            <a:off x="374072" y="1417638"/>
            <a:ext cx="8001000" cy="4983162"/>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ctr"/>
            <a:endParaRPr lang="en-US" dirty="0" smtClean="0"/>
          </a:p>
          <a:p>
            <a:pPr algn="ctr"/>
            <a:r>
              <a:rPr lang="en-US" dirty="0" smtClean="0"/>
              <a:t>Each year 800 people have an out-of-hospital cardiac arrest in Milwaukee County and 90% die</a:t>
            </a:r>
          </a:p>
          <a:p>
            <a:pPr algn="ctr"/>
            <a:endParaRPr lang="en-US" dirty="0"/>
          </a:p>
          <a:p>
            <a:pPr algn="ctr"/>
            <a:r>
              <a:rPr lang="en-US" dirty="0" smtClean="0"/>
              <a:t>Less than 19% have the benefit of bystander CPR</a:t>
            </a:r>
          </a:p>
          <a:p>
            <a:pPr algn="ctr"/>
            <a:endParaRPr lang="en-US" dirty="0"/>
          </a:p>
          <a:p>
            <a:pPr algn="ctr"/>
            <a:r>
              <a:rPr lang="en-US" dirty="0" smtClean="0"/>
              <a:t>Bringing dispatcher assisted CPR to Milwaukee County will CHANGE:</a:t>
            </a:r>
          </a:p>
          <a:p>
            <a:pPr algn="ctr"/>
            <a:endParaRPr lang="en-US" dirty="0"/>
          </a:p>
          <a:p>
            <a:pPr marL="1828800" lvl="3" indent="-457200">
              <a:buFont typeface="Arial"/>
              <a:buChar char="•"/>
            </a:pPr>
            <a:r>
              <a:rPr lang="en-US" sz="3100" b="1" dirty="0">
                <a:solidFill>
                  <a:srgbClr val="FF0000"/>
                </a:solidFill>
              </a:rPr>
              <a:t>B</a:t>
            </a:r>
            <a:r>
              <a:rPr lang="en-US" sz="3100" b="1" dirty="0" smtClean="0">
                <a:solidFill>
                  <a:srgbClr val="FF0000"/>
                </a:solidFill>
              </a:rPr>
              <a:t>ystander CPR rates</a:t>
            </a:r>
          </a:p>
          <a:p>
            <a:pPr marL="1828800" lvl="3" indent="-457200">
              <a:buFont typeface="Arial"/>
              <a:buChar char="•"/>
            </a:pPr>
            <a:r>
              <a:rPr lang="en-US" sz="3100" b="1" dirty="0">
                <a:solidFill>
                  <a:srgbClr val="FF0000"/>
                </a:solidFill>
              </a:rPr>
              <a:t>C</a:t>
            </a:r>
            <a:r>
              <a:rPr lang="en-US" sz="3100" b="1" dirty="0" smtClean="0">
                <a:solidFill>
                  <a:srgbClr val="FF0000"/>
                </a:solidFill>
              </a:rPr>
              <a:t>ardiac arrest survival rates</a:t>
            </a:r>
          </a:p>
        </p:txBody>
      </p:sp>
    </p:spTree>
    <p:custDataLst>
      <p:tags r:id="rId1"/>
    </p:custDataLst>
    <p:extLst>
      <p:ext uri="{BB962C8B-B14F-4D97-AF65-F5344CB8AC3E}">
        <p14:creationId xmlns:p14="http://schemas.microsoft.com/office/powerpoint/2010/main" val="1900684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The Goal</a:t>
            </a:r>
            <a:endParaRPr lang="en-US" dirty="0"/>
          </a:p>
        </p:txBody>
      </p:sp>
      <p:sp>
        <p:nvSpPr>
          <p:cNvPr id="7" name="Content Placeholder 6"/>
          <p:cNvSpPr>
            <a:spLocks noGrp="1"/>
          </p:cNvSpPr>
          <p:nvPr>
            <p:ph sz="quarter" idx="4"/>
            <p:custDataLst>
              <p:tags r:id="rId3"/>
            </p:custDataLst>
          </p:nvPr>
        </p:nvSpPr>
        <p:spPr>
          <a:xfrm>
            <a:off x="3626112" y="1638326"/>
            <a:ext cx="3657600" cy="3951288"/>
          </a:xfrm>
        </p:spPr>
        <p:txBody>
          <a:bodyPr/>
          <a:lstStyle/>
          <a:p>
            <a:r>
              <a:rPr lang="en-US" dirty="0" smtClean="0"/>
              <a:t>Thoughts? </a:t>
            </a:r>
          </a:p>
          <a:p>
            <a:r>
              <a:rPr lang="en-US" dirty="0" smtClean="0"/>
              <a:t>What did you notice about these callers?</a:t>
            </a:r>
          </a:p>
          <a:p>
            <a:r>
              <a:rPr lang="en-US" dirty="0" smtClean="0"/>
              <a:t>Without the dispatcher what would have happened?</a:t>
            </a:r>
          </a:p>
          <a:p>
            <a:r>
              <a:rPr lang="en-US" dirty="0" smtClean="0"/>
              <a:t>How did the dispatcher sound?</a:t>
            </a:r>
          </a:p>
          <a:p>
            <a:r>
              <a:rPr lang="en-US" dirty="0" smtClean="0"/>
              <a:t>Did it work?</a:t>
            </a:r>
            <a:endParaRPr lang="en-US" dirty="0"/>
          </a:p>
        </p:txBody>
      </p:sp>
      <p:pic>
        <p:nvPicPr>
          <p:cNvPr id="2050" name="Picture 2" descr="C:\Users\EBLerner\AppData\Local\Microsoft\Windows\Temporary Internet Files\Content.IE5\NAS791XS\speaker-icon-with-sound-waves-16796-larg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5056" y="2572135"/>
            <a:ext cx="890360" cy="93191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idx="1"/>
            <p:custDataLst>
              <p:tags r:id="rId4"/>
            </p:custDataLst>
          </p:nvPr>
        </p:nvSpPr>
        <p:spPr/>
        <p:txBody>
          <a:bodyPr/>
          <a:lstStyle/>
          <a:p>
            <a:endParaRPr lang="en-US"/>
          </a:p>
        </p:txBody>
      </p:sp>
    </p:spTree>
    <p:custDataLst>
      <p:tags r:id="rId1"/>
    </p:custDataLst>
    <p:extLst>
      <p:ext uri="{BB962C8B-B14F-4D97-AF65-F5344CB8AC3E}">
        <p14:creationId xmlns:p14="http://schemas.microsoft.com/office/powerpoint/2010/main" val="148231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2"/>
            </p:custDataLst>
          </p:nvPr>
        </p:nvSpPr>
        <p:spPr>
          <a:xfrm>
            <a:off x="457200" y="381000"/>
            <a:ext cx="8229600" cy="944563"/>
          </a:xfrm>
        </p:spPr>
        <p:txBody>
          <a:bodyPr/>
          <a:lstStyle/>
          <a:p>
            <a:pPr eaLnBrk="1" hangingPunct="1"/>
            <a:r>
              <a:rPr lang="en-US" altLang="en-US" sz="4000" dirty="0" smtClean="0"/>
              <a:t>Links in the Chain of Survival</a:t>
            </a:r>
          </a:p>
        </p:txBody>
      </p:sp>
      <p:sp>
        <p:nvSpPr>
          <p:cNvPr id="11" name="Line 36"/>
          <p:cNvSpPr>
            <a:spLocks noChangeShapeType="1"/>
          </p:cNvSpPr>
          <p:nvPr>
            <p:custDataLst>
              <p:tags r:id="rId3"/>
            </p:custDataLst>
          </p:nvPr>
        </p:nvSpPr>
        <p:spPr bwMode="auto">
          <a:xfrm>
            <a:off x="0" y="1219200"/>
            <a:ext cx="8991600" cy="0"/>
          </a:xfrm>
          <a:prstGeom prst="line">
            <a:avLst/>
          </a:prstGeom>
          <a:noFill/>
          <a:ln w="444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custDataLst>
              <p:tags r:id="rId4"/>
            </p:custDataLst>
          </p:nvPr>
        </p:nvSpPr>
        <p:spPr>
          <a:xfrm>
            <a:off x="876614" y="1426593"/>
            <a:ext cx="1528752" cy="369332"/>
          </a:xfrm>
          <a:prstGeom prst="rect">
            <a:avLst/>
          </a:prstGeom>
          <a:noFill/>
        </p:spPr>
        <p:txBody>
          <a:bodyPr wrap="none" rtlCol="0">
            <a:spAutoFit/>
          </a:bodyPr>
          <a:lstStyle/>
          <a:p>
            <a:r>
              <a:rPr lang="en-US" dirty="0" smtClean="0"/>
              <a:t>The Metaphor</a:t>
            </a:r>
            <a:endParaRPr lang="en-US" dirty="0"/>
          </a:p>
        </p:txBody>
      </p:sp>
      <p:pic>
        <p:nvPicPr>
          <p:cNvPr id="1026" name="Picture 2" descr="http://www.aedbrands.com/s/1fsY6tZOT0qnEnXDXZ2qtA/Chain-of-Survival.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2206652"/>
            <a:ext cx="7372193" cy="278225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0639315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68408" y="0"/>
            <a:ext cx="8934607" cy="1143000"/>
          </a:xfrm>
        </p:spPr>
        <p:txBody>
          <a:bodyPr>
            <a:noAutofit/>
          </a:bodyPr>
          <a:lstStyle/>
          <a:p>
            <a:r>
              <a:rPr lang="en-US" sz="3600" dirty="0" smtClean="0"/>
              <a:t>The Links =&gt; Ideal Response </a:t>
            </a:r>
            <a:endParaRPr lang="en-US" sz="3600" dirty="0"/>
          </a:p>
        </p:txBody>
      </p:sp>
      <p:cxnSp>
        <p:nvCxnSpPr>
          <p:cNvPr id="5" name="Straight Connector 4"/>
          <p:cNvCxnSpPr/>
          <p:nvPr/>
        </p:nvCxnSpPr>
        <p:spPr>
          <a:xfrm>
            <a:off x="1909134" y="3505200"/>
            <a:ext cx="6853866" cy="0"/>
          </a:xfrm>
          <a:prstGeom prst="line">
            <a:avLst/>
          </a:prstGeom>
          <a:ln w="38100">
            <a:solidFill>
              <a:schemeClr val="tx1"/>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pic>
        <p:nvPicPr>
          <p:cNvPr id="6" name="Picture 3983" descr="heart_7-thumb_playbutton"/>
          <p:cNvPicPr>
            <a:picLocks noChangeAspect="1" noChangeArrowheads="1"/>
          </p:cNvPicPr>
          <p:nvPr/>
        </p:nvPicPr>
        <p:blipFill rotWithShape="1">
          <a:blip r:embed="rId6">
            <a:extLst>
              <a:ext uri="{28A0092B-C50C-407E-A947-70E740481C1C}">
                <a14:useLocalDpi xmlns:a14="http://schemas.microsoft.com/office/drawing/2010/main" val="0"/>
              </a:ext>
            </a:extLst>
          </a:blip>
          <a:srcRect l="18701" r="18701" b="7086"/>
          <a:stretch/>
        </p:blipFill>
        <p:spPr bwMode="auto">
          <a:xfrm>
            <a:off x="286292" y="2898378"/>
            <a:ext cx="1417168" cy="121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ttp://www.northwestresponse.com/wp-content/uploads/AED-Plus-polic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6567"/>
          <a:stretch/>
        </p:blipFill>
        <p:spPr bwMode="auto">
          <a:xfrm>
            <a:off x="4420867" y="1719232"/>
            <a:ext cx="2029691" cy="1562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kelowna.com/wp-content/uploads/2009/11/091118-dispatch-centre-jf-550x45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5853"/>
          <a:stretch/>
        </p:blipFill>
        <p:spPr bwMode="auto">
          <a:xfrm>
            <a:off x="2213830" y="1719232"/>
            <a:ext cx="2006531" cy="152552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ciencenordic.com/sites/default/files/imagecache/300x/cpr_0.jpg"/>
          <p:cNvPicPr>
            <a:picLocks noChangeAspect="1" noChangeArrowheads="1"/>
          </p:cNvPicPr>
          <p:nvPr/>
        </p:nvPicPr>
        <p:blipFill rotWithShape="1">
          <a:blip r:embed="rId9">
            <a:extLst>
              <a:ext uri="{28A0092B-C50C-407E-A947-70E740481C1C}">
                <a14:useLocalDpi xmlns:a14="http://schemas.microsoft.com/office/drawing/2010/main" val="0"/>
              </a:ext>
            </a:extLst>
          </a:blip>
          <a:srcRect l="1" t="-5318" r="9859" b="5318"/>
          <a:stretch/>
        </p:blipFill>
        <p:spPr bwMode="auto">
          <a:xfrm>
            <a:off x="4033742" y="3605739"/>
            <a:ext cx="2320528" cy="171620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cmsimg.nurse.com/apps/pbcsi.dll/bilde?Site=CM&amp;Date=20071105&amp;Category=PA02&amp;ArtNo=711050357&amp;Ref=AR&amp;MaxW=300&amp;MaxH=4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600" y="1755808"/>
            <a:ext cx="2244644" cy="14889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s://www.uwctc.org/roc/training/roc101/images/cpr_trauma_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0558" y="3612491"/>
            <a:ext cx="2126723"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descr="http://www.upad.co.uk/blog/wp-content/uploads/2013/07/worried-woman-on-the-phon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3635289"/>
            <a:ext cx="1919988" cy="1721373"/>
          </a:xfrm>
          <a:prstGeom prst="rect">
            <a:avLst/>
          </a:prstGeom>
          <a:noFill/>
          <a:extLst>
            <a:ext uri="{909E8E84-426E-40DD-AFC4-6F175D3DCCD1}">
              <a14:hiddenFill xmlns:a14="http://schemas.microsoft.com/office/drawing/2010/main">
                <a:solidFill>
                  <a:srgbClr val="FFFFFF"/>
                </a:solidFill>
              </a14:hiddenFill>
            </a:ext>
          </a:extLst>
        </p:spPr>
      </p:pic>
      <p:sp>
        <p:nvSpPr>
          <p:cNvPr id="12" name="Line 36"/>
          <p:cNvSpPr>
            <a:spLocks noChangeShapeType="1"/>
          </p:cNvSpPr>
          <p:nvPr>
            <p:custDataLst>
              <p:tags r:id="rId3"/>
            </p:custDataLst>
          </p:nvPr>
        </p:nvSpPr>
        <p:spPr bwMode="auto">
          <a:xfrm>
            <a:off x="152400" y="990600"/>
            <a:ext cx="8991600" cy="0"/>
          </a:xfrm>
          <a:prstGeom prst="line">
            <a:avLst/>
          </a:prstGeom>
          <a:noFill/>
          <a:ln w="444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ustDataLst>
      <p:tags r:id="rId1"/>
    </p:custDataLst>
    <p:extLst>
      <p:ext uri="{BB962C8B-B14F-4D97-AF65-F5344CB8AC3E}">
        <p14:creationId xmlns:p14="http://schemas.microsoft.com/office/powerpoint/2010/main" val="362811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66"/>
                                        </p:tgtEl>
                                        <p:attrNameLst>
                                          <p:attrName>style.visibility</p:attrName>
                                        </p:attrNameLst>
                                      </p:cBhvr>
                                      <p:to>
                                        <p:strVal val="visible"/>
                                      </p:to>
                                    </p:set>
                                    <p:anim calcmode="lin" valueType="num">
                                      <p:cBhvr additive="base">
                                        <p:cTn id="7" dur="500" fill="hold"/>
                                        <p:tgtEl>
                                          <p:spTgt spid="2066"/>
                                        </p:tgtEl>
                                        <p:attrNameLst>
                                          <p:attrName>ppt_x</p:attrName>
                                        </p:attrNameLst>
                                      </p:cBhvr>
                                      <p:tavLst>
                                        <p:tav tm="0">
                                          <p:val>
                                            <p:strVal val="#ppt_x"/>
                                          </p:val>
                                        </p:tav>
                                        <p:tav tm="100000">
                                          <p:val>
                                            <p:strVal val="#ppt_x"/>
                                          </p:val>
                                        </p:tav>
                                      </p:tavLst>
                                    </p:anim>
                                    <p:anim calcmode="lin" valueType="num">
                                      <p:cBhvr additive="base">
                                        <p:cTn id="8" dur="500" fill="hold"/>
                                        <p:tgtEl>
                                          <p:spTgt spid="20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additive="base">
                                        <p:cTn id="13" dur="500" fill="hold"/>
                                        <p:tgtEl>
                                          <p:spTgt spid="2054"/>
                                        </p:tgtEl>
                                        <p:attrNameLst>
                                          <p:attrName>ppt_x</p:attrName>
                                        </p:attrNameLst>
                                      </p:cBhvr>
                                      <p:tavLst>
                                        <p:tav tm="0">
                                          <p:val>
                                            <p:strVal val="#ppt_x"/>
                                          </p:val>
                                        </p:tav>
                                        <p:tav tm="100000">
                                          <p:val>
                                            <p:strVal val="#ppt_x"/>
                                          </p:val>
                                        </p:tav>
                                      </p:tavLst>
                                    </p:anim>
                                    <p:anim calcmode="lin" valueType="num">
                                      <p:cBhvr additive="base">
                                        <p:cTn id="14"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anim calcmode="lin" valueType="num">
                                      <p:cBhvr additive="base">
                                        <p:cTn id="19" dur="500" fill="hold"/>
                                        <p:tgtEl>
                                          <p:spTgt spid="2058"/>
                                        </p:tgtEl>
                                        <p:attrNameLst>
                                          <p:attrName>ppt_x</p:attrName>
                                        </p:attrNameLst>
                                      </p:cBhvr>
                                      <p:tavLst>
                                        <p:tav tm="0">
                                          <p:val>
                                            <p:strVal val="#ppt_x"/>
                                          </p:val>
                                        </p:tav>
                                        <p:tav tm="100000">
                                          <p:val>
                                            <p:strVal val="#ppt_x"/>
                                          </p:val>
                                        </p:tav>
                                      </p:tavLst>
                                    </p:anim>
                                    <p:anim calcmode="lin" valueType="num">
                                      <p:cBhvr additive="base">
                                        <p:cTn id="20"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ppt_x"/>
                                          </p:val>
                                        </p:tav>
                                        <p:tav tm="100000">
                                          <p:val>
                                            <p:strVal val="#ppt_x"/>
                                          </p:val>
                                        </p:tav>
                                      </p:tavLst>
                                    </p:anim>
                                    <p:anim calcmode="lin" valueType="num">
                                      <p:cBhvr additive="base">
                                        <p:cTn id="2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64"/>
                                        </p:tgtEl>
                                        <p:attrNameLst>
                                          <p:attrName>style.visibility</p:attrName>
                                        </p:attrNameLst>
                                      </p:cBhvr>
                                      <p:to>
                                        <p:strVal val="visible"/>
                                      </p:to>
                                    </p:set>
                                    <p:anim calcmode="lin" valueType="num">
                                      <p:cBhvr additive="base">
                                        <p:cTn id="37" dur="500" fill="hold"/>
                                        <p:tgtEl>
                                          <p:spTgt spid="2064"/>
                                        </p:tgtEl>
                                        <p:attrNameLst>
                                          <p:attrName>ppt_x</p:attrName>
                                        </p:attrNameLst>
                                      </p:cBhvr>
                                      <p:tavLst>
                                        <p:tav tm="0">
                                          <p:val>
                                            <p:strVal val="#ppt_x"/>
                                          </p:val>
                                        </p:tav>
                                        <p:tav tm="100000">
                                          <p:val>
                                            <p:strVal val="#ppt_x"/>
                                          </p:val>
                                        </p:tav>
                                      </p:tavLst>
                                    </p:anim>
                                    <p:anim calcmode="lin" valueType="num">
                                      <p:cBhvr additive="base">
                                        <p:cTn id="38" dur="500" fill="hold"/>
                                        <p:tgtEl>
                                          <p:spTgt spid="20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86292" y="0"/>
            <a:ext cx="9525000" cy="1143000"/>
          </a:xfrm>
        </p:spPr>
        <p:txBody>
          <a:bodyPr>
            <a:noAutofit/>
          </a:bodyPr>
          <a:lstStyle/>
          <a:p>
            <a:r>
              <a:rPr lang="en-US" sz="3600" dirty="0" smtClean="0"/>
              <a:t>Milwaukee County Today</a:t>
            </a:r>
            <a:endParaRPr lang="en-US" sz="3600" dirty="0"/>
          </a:p>
        </p:txBody>
      </p:sp>
      <p:cxnSp>
        <p:nvCxnSpPr>
          <p:cNvPr id="5" name="Straight Connector 4"/>
          <p:cNvCxnSpPr/>
          <p:nvPr/>
        </p:nvCxnSpPr>
        <p:spPr>
          <a:xfrm>
            <a:off x="1909134" y="3505200"/>
            <a:ext cx="6853866" cy="0"/>
          </a:xfrm>
          <a:prstGeom prst="line">
            <a:avLst/>
          </a:prstGeom>
          <a:ln w="38100">
            <a:solidFill>
              <a:schemeClr val="tx1"/>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pic>
        <p:nvPicPr>
          <p:cNvPr id="6" name="Picture 3983" descr="heart_7-thumb_playbutton"/>
          <p:cNvPicPr>
            <a:picLocks noChangeAspect="1" noChangeArrowheads="1"/>
          </p:cNvPicPr>
          <p:nvPr/>
        </p:nvPicPr>
        <p:blipFill rotWithShape="1">
          <a:blip r:embed="rId8">
            <a:extLst>
              <a:ext uri="{28A0092B-C50C-407E-A947-70E740481C1C}">
                <a14:useLocalDpi xmlns:a14="http://schemas.microsoft.com/office/drawing/2010/main" val="0"/>
              </a:ext>
            </a:extLst>
          </a:blip>
          <a:srcRect l="18701" r="18701" b="7086"/>
          <a:stretch/>
        </p:blipFill>
        <p:spPr bwMode="auto">
          <a:xfrm>
            <a:off x="286292" y="2898378"/>
            <a:ext cx="1417168" cy="121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ttp://www.northwestresponse.com/wp-content/uploads/AED-Plus-police.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6567"/>
          <a:stretch/>
        </p:blipFill>
        <p:spPr bwMode="auto">
          <a:xfrm>
            <a:off x="4420867" y="1719232"/>
            <a:ext cx="2029691" cy="1562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kelowna.com/wp-content/uploads/2009/11/091118-dispatch-centre-jf-550x45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5853"/>
          <a:stretch/>
        </p:blipFill>
        <p:spPr bwMode="auto">
          <a:xfrm>
            <a:off x="2213830" y="1719232"/>
            <a:ext cx="2006531" cy="152552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ciencenordic.com/sites/default/files/imagecache/300x/cpr_0.jpg"/>
          <p:cNvPicPr>
            <a:picLocks noChangeAspect="1" noChangeArrowheads="1"/>
          </p:cNvPicPr>
          <p:nvPr/>
        </p:nvPicPr>
        <p:blipFill rotWithShape="1">
          <a:blip r:embed="rId11">
            <a:extLst>
              <a:ext uri="{28A0092B-C50C-407E-A947-70E740481C1C}">
                <a14:useLocalDpi xmlns:a14="http://schemas.microsoft.com/office/drawing/2010/main" val="0"/>
              </a:ext>
            </a:extLst>
          </a:blip>
          <a:srcRect l="1" t="-5318" r="9859" b="5318"/>
          <a:stretch/>
        </p:blipFill>
        <p:spPr bwMode="auto">
          <a:xfrm>
            <a:off x="4033742" y="3605739"/>
            <a:ext cx="2320528" cy="171620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cmsimg.nurse.com/apps/pbcsi.dll/bilde?Site=CM&amp;Date=20071105&amp;Category=PA02&amp;ArtNo=711050357&amp;Ref=AR&amp;MaxW=300&amp;MaxH=45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1755808"/>
            <a:ext cx="2244644" cy="14889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s://www.uwctc.org/roc/training/roc101/images/cpr_trauma_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50558" y="3612491"/>
            <a:ext cx="2126723"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descr="http://www.upad.co.uk/blog/wp-content/uploads/2013/07/worried-woman-on-the-phon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8800" y="3635289"/>
            <a:ext cx="1919988" cy="1721373"/>
          </a:xfrm>
          <a:prstGeom prst="rect">
            <a:avLst/>
          </a:prstGeom>
          <a:noFill/>
          <a:extLst>
            <a:ext uri="{909E8E84-426E-40DD-AFC4-6F175D3DCCD1}">
              <a14:hiddenFill xmlns:a14="http://schemas.microsoft.com/office/drawing/2010/main">
                <a:solidFill>
                  <a:srgbClr val="FFFFFF"/>
                </a:solidFill>
              </a14:hiddenFill>
            </a:ext>
          </a:extLst>
        </p:spPr>
      </p:pic>
      <p:sp>
        <p:nvSpPr>
          <p:cNvPr id="12" name="Line 36"/>
          <p:cNvSpPr>
            <a:spLocks noChangeShapeType="1"/>
          </p:cNvSpPr>
          <p:nvPr>
            <p:custDataLst>
              <p:tags r:id="rId3"/>
            </p:custDataLst>
          </p:nvPr>
        </p:nvSpPr>
        <p:spPr bwMode="auto">
          <a:xfrm>
            <a:off x="152400" y="990600"/>
            <a:ext cx="8991600" cy="0"/>
          </a:xfrm>
          <a:prstGeom prst="line">
            <a:avLst/>
          </a:prstGeom>
          <a:noFill/>
          <a:ln w="444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TextBox 2"/>
          <p:cNvSpPr txBox="1"/>
          <p:nvPr>
            <p:custDataLst>
              <p:tags r:id="rId4"/>
            </p:custDataLst>
          </p:nvPr>
        </p:nvSpPr>
        <p:spPr>
          <a:xfrm>
            <a:off x="4220361" y="4026434"/>
            <a:ext cx="1750133" cy="646331"/>
          </a:xfrm>
          <a:prstGeom prst="rect">
            <a:avLst/>
          </a:prstGeom>
          <a:solidFill>
            <a:schemeClr val="bg1"/>
          </a:solidFill>
        </p:spPr>
        <p:txBody>
          <a:bodyPr wrap="square" rtlCol="0">
            <a:spAutoFit/>
          </a:bodyPr>
          <a:lstStyle/>
          <a:p>
            <a:pPr algn="ctr"/>
            <a:r>
              <a:rPr lang="en-US" dirty="0" smtClean="0">
                <a:solidFill>
                  <a:srgbClr val="FF0000"/>
                </a:solidFill>
              </a:rPr>
              <a:t>Only 19% of the time</a:t>
            </a:r>
            <a:endParaRPr lang="en-US" dirty="0">
              <a:solidFill>
                <a:srgbClr val="FF0000"/>
              </a:solidFill>
            </a:endParaRPr>
          </a:p>
        </p:txBody>
      </p:sp>
      <p:sp>
        <p:nvSpPr>
          <p:cNvPr id="14" name="TextBox 13"/>
          <p:cNvSpPr txBox="1"/>
          <p:nvPr>
            <p:custDataLst>
              <p:tags r:id="rId5"/>
            </p:custDataLst>
          </p:nvPr>
        </p:nvSpPr>
        <p:spPr>
          <a:xfrm>
            <a:off x="2342028" y="2158828"/>
            <a:ext cx="1750133" cy="923330"/>
          </a:xfrm>
          <a:prstGeom prst="rect">
            <a:avLst/>
          </a:prstGeom>
          <a:solidFill>
            <a:schemeClr val="bg1"/>
          </a:solidFill>
        </p:spPr>
        <p:txBody>
          <a:bodyPr wrap="square" rtlCol="0">
            <a:spAutoFit/>
          </a:bodyPr>
          <a:lstStyle/>
          <a:p>
            <a:pPr algn="ctr"/>
            <a:r>
              <a:rPr lang="en-US" dirty="0" smtClean="0">
                <a:solidFill>
                  <a:srgbClr val="FF0000"/>
                </a:solidFill>
              </a:rPr>
              <a:t>Directions only</a:t>
            </a:r>
          </a:p>
          <a:p>
            <a:pPr algn="ctr"/>
            <a:r>
              <a:rPr lang="en-US" dirty="0" smtClean="0">
                <a:solidFill>
                  <a:srgbClr val="FF0000"/>
                </a:solidFill>
              </a:rPr>
              <a:t>in City, W. Allis, Oak Creek </a:t>
            </a:r>
            <a:endParaRPr lang="en-US" dirty="0">
              <a:solidFill>
                <a:srgbClr val="FF0000"/>
              </a:solidFill>
            </a:endParaRPr>
          </a:p>
        </p:txBody>
      </p:sp>
    </p:spTree>
    <p:custDataLst>
      <p:tags r:id="rId1"/>
    </p:custDataLst>
    <p:extLst>
      <p:ext uri="{BB962C8B-B14F-4D97-AF65-F5344CB8AC3E}">
        <p14:creationId xmlns:p14="http://schemas.microsoft.com/office/powerpoint/2010/main" val="158808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k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UIDATA" val="&lt;database version=&quot;9.0&quot;&gt;&lt;object type=&quot;1&quot; unique_id=&quot;10001&quot;&gt;&lt;property id=&quot;20141&quot; value=&quot;PSAP training slides_final&quot;/&gt;&lt;property id=&quot;20148&quot; value=&quot;5&quot;/&gt;&lt;property id=&quot;20184&quot; value=&quot;7&quot;/&gt;&lt;property id=&quot;20224&quot; value=&quot;D:\&quot;/&gt;&lt;property id=&quot;20250&quot; value=&quot;0&quot;/&gt;&lt;property id=&quot;20251&quot; value=&quot;0&quot;/&gt;&lt;property id=&quot;20259&quot; value=&quot;1&quot;/&gt;&lt;property id=&quot;20501&quot; value=&quot;C:\Users\EBLerner\Desktop\&quot;/&gt;&lt;object type=&quot;2&quot; unique_id=&quot;10996&quot;&gt;&lt;object type=&quot;3&quot; unique_id=&quot;11001&quot;&gt;&lt;property id=&quot;20148&quot; value=&quot;5&quot;/&gt;&lt;property id=&quot;20300&quot; value=&quot;Slide 6 - &amp;quot;The Goal&amp;quot;&quot;/&gt;&lt;property id=&quot;20307&quot; value=&quot;312&quot;/&gt;&lt;property id=&quot;20309&quot; value=&quot;-1&quot;/&gt;&lt;/object&gt;&lt;object type=&quot;3&quot; unique_id=&quot;11862&quot;&gt;&lt;property id=&quot;20148&quot; value=&quot;5&quot;/&gt;&lt;property id=&quot;20300&quot; value=&quot;Slide 1 - &amp;quot;Increasing Cardiac Arrest Survival through Dispatcher Assisted Bystander CPR&amp;quot;&quot;/&gt;&lt;property id=&quot;20307&quot; value=&quot;256&quot;/&gt;&lt;property id=&quot;20309&quot; value=&quot;-1&quot;/&gt;&lt;/object&gt;&lt;object type=&quot;3&quot; unique_id=&quot;11863&quot;&gt;&lt;property id=&quot;20148&quot; value=&quot;5&quot;/&gt;&lt;property id=&quot;20300&quot; value=&quot;Slide 3 - &amp;quot;Training Overview&amp;quot;&quot;/&gt;&lt;property id=&quot;20307&quot; value=&quot;290&quot;/&gt;&lt;property id=&quot;20309&quot; value=&quot;-1&quot;/&gt;&lt;/object&gt;&lt;object type=&quot;3&quot; unique_id=&quot;11864&quot;&gt;&lt;property id=&quot;20148&quot; value=&quot;5&quot;/&gt;&lt;property id=&quot;20300&quot; value=&quot;Slide 4 - &amp;quot;Project Vision&amp;quot;&quot;/&gt;&lt;property id=&quot;20307&quot; value=&quot;291&quot;/&gt;&lt;property id=&quot;20309&quot; value=&quot;-1&quot;/&gt;&lt;/object&gt;&lt;object type=&quot;3&quot; unique_id=&quot;11865&quot;&gt;&lt;property id=&quot;20148&quot; value=&quot;5&quot;/&gt;&lt;property id=&quot;20300&quot; value=&quot;Slide 5 - &amp;quot;To Give Every 9-1-1 Caller the Opportunity to be a First Responder&amp;quot;&quot;/&gt;&lt;property id=&quot;20307&quot; value=&quot;292&quot;/&gt;&lt;property id=&quot;20309&quot; value=&quot;-1&quot;/&gt;&lt;/object&gt;&lt;object type=&quot;3&quot; unique_id=&quot;12599&quot;&gt;&lt;property id=&quot;20148&quot; value=&quot;5&quot;/&gt;&lt;property id=&quot;20300&quot; value=&quot;Slide 8 - &amp;quot;The Links =&amp;gt; Ideal Response &amp;quot;&quot;/&gt;&lt;property id=&quot;20307&quot; value=&quot;314&quot;/&gt;&lt;property id=&quot;20309&quot; value=&quot;-1&quot;/&gt;&lt;/object&gt;&lt;object type=&quot;3&quot; unique_id=&quot;12600&quot;&gt;&lt;property id=&quot;20148&quot; value=&quot;5&quot;/&gt;&lt;property id=&quot;20300&quot; value=&quot;Slide 9 - &amp;quot;Milwaukee County Today&amp;quot;&quot;/&gt;&lt;property id=&quot;20307&quot; value=&quot;315&quot;/&gt;&lt;property id=&quot;20309&quot; value=&quot;-1&quot;/&gt;&lt;/object&gt;&lt;object type=&quot;3&quot; unique_id=&quot;12601&quot;&gt;&lt;property id=&quot;20148&quot; value=&quot;5&quot;/&gt;&lt;property id=&quot;20300&quot; value=&quot;Slide 10 - &amp;quot;Moving Our Focus to the First Two Links&amp;quot;&quot;/&gt;&lt;property id=&quot;20307&quot; value=&quot;316&quot;/&gt;&lt;property id=&quot;20309&quot; value=&quot;-1&quot;/&gt;&lt;/object&gt;&lt;object type=&quot;3&quot; unique_id=&quot;12709&quot;&gt;&lt;property id=&quot;20148&quot; value=&quot;5&quot;/&gt;&lt;property id=&quot;20300&quot; value=&quot;Slide 7 - &amp;quot;Links in the Chain of Survival&amp;quot;&quot;/&gt;&lt;property id=&quot;20307&quot; value=&quot;320&quot;/&gt;&lt;property id=&quot;20309&quot; value=&quot;-1&quot;/&gt;&lt;/object&gt;&lt;object type=&quot;3&quot; unique_id=&quot;12710&quot;&gt;&lt;property id=&quot;20148&quot; value=&quot;5&quot;/&gt;&lt;property id=&quot;20300&quot; value=&quot;Slide 11&quot;/&gt;&lt;property id=&quot;20307&quot; value=&quot;317&quot;/&gt;&lt;property id=&quot;20309&quot; value=&quot;-1&quot;/&gt;&lt;/object&gt;&lt;object type=&quot;3&quot; unique_id=&quot;12711&quot;&gt;&lt;property id=&quot;20148&quot; value=&quot;5&quot;/&gt;&lt;property id=&quot;20300&quot; value=&quot;Slide 12&quot;/&gt;&lt;property id=&quot;20307&quot; value=&quot;318&quot;/&gt;&lt;property id=&quot;20309&quot; value=&quot;-1&quot;/&gt;&lt;/object&gt;&lt;object type=&quot;3&quot; unique_id=&quot;12712&quot;&gt;&lt;property id=&quot;20148&quot; value=&quot;5&quot;/&gt;&lt;property id=&quot;20300&quot; value=&quot;Slide 13&quot;/&gt;&lt;property id=&quot;20307&quot; value=&quot;319&quot;/&gt;&lt;property id=&quot;20309&quot; value=&quot;-1&quot;/&gt;&lt;/object&gt;&lt;object type=&quot;3&quot; unique_id=&quot;12714&quot;&gt;&lt;property id=&quot;20148&quot; value=&quot;5&quot;/&gt;&lt;property id=&quot;20300&quot; value=&quot;Slide 2 - &amp;quot;Disclosure&amp;quot;&quot;/&gt;&lt;property id=&quot;20307&quot; value=&quot;321&quot;/&gt;&lt;property id=&quot;20309&quot; value=&quot;-1&quot;/&gt;&lt;/object&gt;&lt;object type=&quot;3&quot; unique_id=&quot;12715&quot;&gt;&lt;property id=&quot;20148&quot; value=&quot;5&quot;/&gt;&lt;property id=&quot;20300&quot; value=&quot;Slide 14 - &amp;quot;Identifying Patients Who Need CPR: Over the Phone&amp;quot;&quot;/&gt;&lt;property id=&quot;20307&quot; value=&quot;323&quot;/&gt;&lt;property id=&quot;20309&quot; value=&quot;-1&quot;/&gt;&lt;/object&gt;&lt;object type=&quot;3&quot; unique_id=&quot;12716&quot;&gt;&lt;property id=&quot;20148&quot; value=&quot;5&quot;/&gt;&lt;property id=&quot;20300&quot; value=&quot;Slide 15&quot;/&gt;&lt;property id=&quot;20307&quot; value=&quot;324&quot;/&gt;&lt;property id=&quot;20309&quot; value=&quot;-1&quot;/&gt;&lt;/object&gt;&lt;object type=&quot;3&quot; unique_id=&quot;12717&quot;&gt;&lt;property id=&quot;20148&quot; value=&quot;5&quot;/&gt;&lt;property id=&quot;20300&quot; value=&quot;Slide 16&quot;/&gt;&lt;property id=&quot;20307&quot; value=&quot;325&quot;/&gt;&lt;property id=&quot;20309&quot; value=&quot;-1&quot;/&gt;&lt;/object&gt;&lt;object type=&quot;3&quot; unique_id=&quot;12719&quot;&gt;&lt;property id=&quot;20148&quot; value=&quot;5&quot;/&gt;&lt;property id=&quot;20300&quot; value=&quot;Slide 18&quot;/&gt;&lt;property id=&quot;20307&quot; value=&quot;327&quot;/&gt;&lt;property id=&quot;20309&quot; value=&quot;-1&quot;/&gt;&lt;/object&gt;&lt;object type=&quot;3&quot; unique_id=&quot;12720&quot;&gt;&lt;property id=&quot;20148&quot; value=&quot;5&quot;/&gt;&lt;property id=&quot;20300&quot; value=&quot;Slide 19&quot;/&gt;&lt;property id=&quot;20307&quot; value=&quot;328&quot;/&gt;&lt;property id=&quot;20309&quot; value=&quot;-1&quot;/&gt;&lt;/object&gt;&lt;object type=&quot;3&quot; unique_id=&quot;12721&quot;&gt;&lt;property id=&quot;20148&quot; value=&quot;5&quot;/&gt;&lt;property id=&quot;20300&quot; value=&quot;Slide 20 - &amp;quot;Cardiac Arrest Signs&amp;quot;&quot;/&gt;&lt;property id=&quot;20307&quot; value=&quot;329&quot;/&gt;&lt;property id=&quot;20309&quot; value=&quot;-1&quot;/&gt;&lt;/object&gt;&lt;object type=&quot;3&quot; unique_id=&quot;12723&quot;&gt;&lt;property id=&quot;20148&quot; value=&quot;5&quot;/&gt;&lt;property id=&quot;20300&quot; value=&quot;Slide 22 - &amp;quot;All Caller Interrogation&amp;quot;&quot;/&gt;&lt;property id=&quot;20307&quot; value=&quot;331&quot;/&gt;&lt;property id=&quot;20309&quot; value=&quot;-1&quot;/&gt;&lt;/object&gt;&lt;object type=&quot;3&quot; unique_id=&quot;12724&quot;&gt;&lt;property id=&quot;20148&quot; value=&quot;5&quot;/&gt;&lt;property id=&quot;20300&quot; value=&quot;Slide 23 - &amp;quot;Agonal Breathing&amp;quot;&quot;/&gt;&lt;property id=&quot;20307&quot; value=&quot;332&quot;/&gt;&lt;property id=&quot;20309&quot; value=&quot;-1&quot;/&gt;&lt;/object&gt;&lt;object type=&quot;3&quot; unique_id=&quot;12725&quot;&gt;&lt;property id=&quot;20148&quot; value=&quot;5&quot;/&gt;&lt;property id=&quot;20300&quot; value=&quot;Slide 24 - &amp;quot;Agonal Respirations&amp;quot;&quot;/&gt;&lt;property id=&quot;20307&quot; value=&quot;333&quot;/&gt;&lt;property id=&quot;20309&quot; value=&quot;-1&quot;/&gt;&lt;/object&gt;&lt;object type=&quot;3&quot; unique_id=&quot;12726&quot;&gt;&lt;property id=&quot;20148&quot; value=&quot;5&quot;/&gt;&lt;property id=&quot;20300&quot; value=&quot;Slide 25 - &amp;quot;Two No’s and Go&amp;quot;&quot;/&gt;&lt;property id=&quot;20307&quot; value=&quot;334&quot;/&gt;&lt;property id=&quot;20309&quot; value=&quot;-1&quot;/&gt;&lt;/object&gt;&lt;object type=&quot;3&quot; unique_id=&quot;12727&quot;&gt;&lt;property id=&quot;20148&quot; value=&quot;5&quot;/&gt;&lt;property id=&quot;20300&quot; value=&quot;Slide 26 - &amp;quot;Common Delays in Delivering CPR&amp;quot;&quot;/&gt;&lt;property id=&quot;20307&quot; value=&quot;335&quot;/&gt;&lt;property id=&quot;20309&quot; value=&quot;-1&quot;/&gt;&lt;/object&gt;&lt;object type=&quot;3&quot; unique_id=&quot;12729&quot;&gt;&lt;property id=&quot;20148&quot; value=&quot;5&quot;/&gt;&lt;property id=&quot;20300&quot; value=&quot;Slide 27 - &amp;quot;Process&amp;quot;&quot;/&gt;&lt;property id=&quot;20307&quot; value=&quot;338&quot;/&gt;&lt;property id=&quot;20309&quot; value=&quot;-1&quot;/&gt;&lt;/object&gt;&lt;object type=&quot;3&quot; unique_id=&quot;12730&quot;&gt;&lt;property id=&quot;20148&quot; value=&quot;5&quot;/&gt;&lt;property id=&quot;20300&quot; value=&quot;Slide 28&quot;/&gt;&lt;property id=&quot;20307&quot; value=&quot;337&quot;/&gt;&lt;property id=&quot;20309&quot; value=&quot;-1&quot;/&gt;&lt;/object&gt;&lt;object type=&quot;3&quot; unique_id=&quot;15040&quot;&gt;&lt;property id=&quot;20148&quot; value=&quot;5&quot;/&gt;&lt;property id=&quot;20300&quot; value=&quot;Slide 17&quot;/&gt;&lt;property id=&quot;20307&quot; value=&quot;341&quot;/&gt;&lt;property id=&quot;20309&quot; value=&quot;-1&quot;/&gt;&lt;/object&gt;&lt;object type=&quot;3&quot; unique_id=&quot;15241&quot;&gt;&lt;property id=&quot;20148&quot; value=&quot;5&quot;/&gt;&lt;property id=&quot;20300&quot; value=&quot;Slide 21 - &amp;quot;Identifying Cardiac Arrest&amp;quot;&quot;/&gt;&lt;property id=&quot;20307&quot; value=&quot;342&quot;/&gt;&lt;property id=&quot;20309&quot; value=&quot;-1&quot;/&gt;&lt;/object&gt;&lt;/object&gt;&lt;object type=&quot;8&quot; unique_id=&quot;11572&quot;&gt;&lt;/object&gt;&lt;object type=&quot;4&quot; unique_id=&quot;13326&quot;&gt;&lt;/object&gt;&lt;object type=&quot;10&quot; unique_id=&quot;13327&quot;&gt;&lt;object type=&quot;11&quot; unique_id=&quot;13328&quot;&gt;&lt;/object&gt;&lt;object type=&quot;12&quot; unique_id=&quot;17985&quot;&gt;&lt;/object&gt;&lt;object type=&quot;13&quot; unique_id=&quot;17986&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PSNARRATION" val="17,1646603162,G:\Research Service Line\AHW_Pre-Arrival Instruction\PSAP Implementation\PSAP training slides\PSAP training slides_final_revised_toolkit_pptx\Media.ppcx"/>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1&quot;/&gt;&lt;/TableIndex&gt;&lt;TableIndex row=&quot;1&quot; col=&quot;3&quot;&gt;&lt;linesCount val=&quot;1&quot;/&gt;&lt;lineCharCount val=&quot;1&quot;/&gt;&lt;/TableIndex&gt;&lt;TableIndex row=&quot;1&quot; col=&quot;4&quot;&gt;&lt;linesCount val=&quot;1&quot;/&gt;&lt;lineCharCount val=&quot;1&quot;/&gt;&lt;/TableIndex&gt;&lt;TableIndex row=&quot;1&quot; col=&quot;5&quot;&gt;&lt;linesCount val=&quot;1&quot;/&gt;&lt;lineCharCount val=&quot;1&quot;/&gt;&lt;/TableIndex&gt;&lt;TableIndex row=&quot;1&quot; col=&quot;6&quot;&gt;&lt;linesCount val=&quot;1&quot;/&gt;&lt;lineCharCount val=&quot;1&quot;/&gt;&lt;/TableIndex&gt;&lt;TableIndex row=&quot;1&quot; col=&quot;7&quot;&gt;&lt;linesCount val=&quot;1&quot;/&gt;&lt;lineCharCount val=&quot;1&quot;/&gt;&lt;/TableIndex&gt;&lt;TableIndex row=&quot;1&quot; col=&quot;8&quot;&gt;&lt;linesCount val=&quot;1&quot;/&gt;&lt;lineCharCount val=&quot;1&quot;/&gt;&lt;/TableIndex&gt;&lt;TableIndex row=&quot;1&quot; col=&quot;9&quot;&gt;&lt;linesCount val=&quot;1&quot;/&gt;&lt;lineCharCount val=&quot;1&quot;/&gt;&lt;/TableIndex&gt;&lt;TableIndex row=&quot;1&quot; col=&quot;10&quot;&gt;&lt;linesCount val=&quot;1&quot;/&gt;&lt;lineCharCount val=&quot;1&quot;/&gt;&lt;/TableIndex&gt;&lt;TableIndex row=&quot;2&quot; col=&quot;1&quot;&gt;&lt;linesCount val=&quot;1&quot;/&gt;&lt;lineCharCount val=&quot;1&quot;/&gt;&lt;/TableIndex&gt;&lt;TableIndex row=&quot;2&quot; col=&quot;2&quot;&gt;&lt;linesCount val=&quot;1&quot;/&gt;&lt;lineCharCount val=&quot;1&quot;/&gt;&lt;/TableIndex&gt;&lt;TableIndex row=&quot;2&quot; col=&quot;3&quot;&gt;&lt;linesCount val=&quot;1&quot;/&gt;&lt;lineCharCount val=&quot;1&quot;/&gt;&lt;/TableIndex&gt;&lt;TableIndex row=&quot;2&quot; col=&quot;4&quot;&gt;&lt;linesCount val=&quot;1&quot;/&gt;&lt;lineCharCount val=&quot;1&quot;/&gt;&lt;/TableIndex&gt;&lt;TableIndex row=&quot;2&quot; col=&quot;5&quot;&gt;&lt;linesCount val=&quot;1&quot;/&gt;&lt;lineCharCount val=&quot;1&quot;/&gt;&lt;/TableIndex&gt;&lt;TableIndex row=&quot;2&quot; col=&quot;6&quot;&gt;&lt;linesCount val=&quot;1&quot;/&gt;&lt;lineCharCount val=&quot;1&quot;/&gt;&lt;/TableIndex&gt;&lt;TableIndex row=&quot;2&quot; col=&quot;7&quot;&gt;&lt;linesCount val=&quot;1&quot;/&gt;&lt;lineCharCount val=&quot;1&quot;/&gt;&lt;/TableIndex&gt;&lt;TableIndex row=&quot;2&quot; col=&quot;8&quot;&gt;&lt;linesCount val=&quot;1&quot;/&gt;&lt;lineCharCount val=&quot;1&quot;/&gt;&lt;/TableIndex&gt;&lt;TableIndex row=&quot;2&quot; col=&quot;9&quot;&gt;&lt;linesCount val=&quot;1&quot;/&gt;&lt;lineCharCount val=&quot;1&quot;/&gt;&lt;/TableIndex&gt;&lt;TableIndex row=&quot;2&quot; col=&quot;10&quot;&gt;&lt;linesCount val=&quot;1&quot;/&gt;&lt;lineCharCount val=&quot;1&quot;/&gt;&lt;/TableIndex&gt;&lt;TableIndex row=&quot;3&quot; col=&quot;1&quot;&gt;&lt;linesCount val=&quot;1&quot;/&gt;&lt;lineCharCount val=&quot;1&quot;/&gt;&lt;/TableIndex&gt;&lt;TableIndex row=&quot;3&quot; col=&quot;2&quot;&gt;&lt;linesCount val=&quot;1&quot;/&gt;&lt;lineCharCount val=&quot;1&quot;/&gt;&lt;/TableIndex&gt;&lt;TableIndex row=&quot;3&quot; col=&quot;3&quot;&gt;&lt;linesCount val=&quot;1&quot;/&gt;&lt;lineCharCount val=&quot;1&quot;/&gt;&lt;/TableIndex&gt;&lt;TableIndex row=&quot;3&quot; col=&quot;4&quot;&gt;&lt;linesCount val=&quot;1&quot;/&gt;&lt;lineCharCount val=&quot;1&quot;/&gt;&lt;/TableIndex&gt;&lt;TableIndex row=&quot;3&quot; col=&quot;5&quot;&gt;&lt;linesCount val=&quot;1&quot;/&gt;&lt;lineCharCount val=&quot;1&quot;/&gt;&lt;/TableIndex&gt;&lt;TableIndex row=&quot;3&quot; col=&quot;6&quot;&gt;&lt;linesCount val=&quot;1&quot;/&gt;&lt;lineCharCount val=&quot;1&quot;/&gt;&lt;/TableIndex&gt;&lt;TableIndex row=&quot;3&quot; col=&quot;7&quot;&gt;&lt;linesCount val=&quot;1&quot;/&gt;&lt;lineCharCount val=&quot;1&quot;/&gt;&lt;/TableIndex&gt;&lt;TableIndex row=&quot;3&quot; col=&quot;8&quot;&gt;&lt;linesCount val=&quot;1&quot;/&gt;&lt;lineCharCount val=&quot;1&quot;/&gt;&lt;/TableIndex&gt;&lt;TableIndex row=&quot;3&quot; col=&quot;9&quot;&gt;&lt;linesCount val=&quot;1&quot;/&gt;&lt;lineCharCount val=&quot;1&quot;/&gt;&lt;/TableIndex&gt;&lt;TableIndex row=&quot;3&quot; col=&quot;10&quot;&gt;&lt;linesCount val=&quot;1&quot;/&gt;&lt;lineCharCount val=&quot;1&quot;/&gt;&lt;/TableIndex&gt;&lt;TableIndex row=&quot;4&quot; col=&quot;1&quot;&gt;&lt;linesCount val=&quot;1&quot;/&gt;&lt;lineCharCount val=&quot;1&quot;/&gt;&lt;/TableIndex&gt;&lt;TableIndex row=&quot;4&quot; col=&quot;2&quot;&gt;&lt;linesCount val=&quot;1&quot;/&gt;&lt;lineCharCount val=&quot;1&quot;/&gt;&lt;/TableIndex&gt;&lt;TableIndex row=&quot;4&quot; col=&quot;3&quot;&gt;&lt;linesCount val=&quot;1&quot;/&gt;&lt;lineCharCount val=&quot;1&quot;/&gt;&lt;/TableIndex&gt;&lt;TableIndex row=&quot;4&quot; col=&quot;4&quot;&gt;&lt;linesCount val=&quot;1&quot;/&gt;&lt;lineCharCount val=&quot;1&quot;/&gt;&lt;/TableIndex&gt;&lt;TableIndex row=&quot;4&quot; col=&quot;5&quot;&gt;&lt;linesCount val=&quot;1&quot;/&gt;&lt;lineCharCount val=&quot;1&quot;/&gt;&lt;/TableIndex&gt;&lt;TableIndex row=&quot;4&quot; col=&quot;6&quot;&gt;&lt;linesCount val=&quot;1&quot;/&gt;&lt;lineCharCount val=&quot;1&quot;/&gt;&lt;/TableIndex&gt;&lt;TableIndex row=&quot;4&quot; col=&quot;7&quot;&gt;&lt;linesCount val=&quot;1&quot;/&gt;&lt;lineCharCount val=&quot;1&quot;/&gt;&lt;/TableIndex&gt;&lt;TableIndex row=&quot;4&quot; col=&quot;8&quot;&gt;&lt;linesCount val=&quot;1&quot;/&gt;&lt;lineCharCount val=&quot;1&quot;/&gt;&lt;/TableIndex&gt;&lt;TableIndex row=&quot;4&quot; col=&quot;9&quot;&gt;&lt;linesCount val=&quot;1&quot;/&gt;&lt;lineCharCount val=&quot;1&quot;/&gt;&lt;/TableIndex&gt;&lt;TableIndex row=&quot;4&quot; col=&quot;10&quot;&gt;&lt;linesCount val=&quot;1&quot;/&gt;&lt;lineCharCount val=&quot;1&quot;/&gt;&lt;/TableIndex&gt;&lt;TableIndex row=&quot;5&quot; col=&quot;1&quot;&gt;&lt;linesCount val=&quot;1&quot;/&gt;&lt;lineCharCount val=&quot;1&quot;/&gt;&lt;/TableIndex&gt;&lt;TableIndex row=&quot;5&quot; col=&quot;2&quot;&gt;&lt;linesCount val=&quot;1&quot;/&gt;&lt;lineCharCount val=&quot;1&quot;/&gt;&lt;/TableIndex&gt;&lt;TableIndex row=&quot;5&quot; col=&quot;3&quot;&gt;&lt;linesCount val=&quot;1&quot;/&gt;&lt;lineCharCount val=&quot;1&quot;/&gt;&lt;/TableIndex&gt;&lt;TableIndex row=&quot;5&quot; col=&quot;4&quot;&gt;&lt;linesCount val=&quot;1&quot;/&gt;&lt;lineCharCount val=&quot;1&quot;/&gt;&lt;/TableIndex&gt;&lt;TableIndex row=&quot;5&quot; col=&quot;5&quot;&gt;&lt;linesCount val=&quot;1&quot;/&gt;&lt;lineCharCount val=&quot;1&quot;/&gt;&lt;/TableIndex&gt;&lt;TableIndex row=&quot;5&quot; col=&quot;6&quot;&gt;&lt;linesCount val=&quot;1&quot;/&gt;&lt;lineCharCount val=&quot;1&quot;/&gt;&lt;/TableIndex&gt;&lt;TableIndex row=&quot;5&quot; col=&quot;7&quot;&gt;&lt;linesCount val=&quot;1&quot;/&gt;&lt;lineCharCount val=&quot;1&quot;/&gt;&lt;/TableIndex&gt;&lt;TableIndex row=&quot;5&quot; col=&quot;8&quot;&gt;&lt;linesCount val=&quot;1&quot;/&gt;&lt;lineCharCount val=&quot;1&quot;/&gt;&lt;/TableIndex&gt;&lt;TableIndex row=&quot;5&quot; col=&quot;9&quot;&gt;&lt;linesCount val=&quot;1&quot;/&gt;&lt;lineCharCount val=&quot;1&quot;/&gt;&lt;/TableIndex&gt;&lt;TableIndex row=&quot;5&quot; col=&quot;10&quot;&gt;&lt;linesCount val=&quot;1&quot;/&gt;&lt;lineCharCount val=&quot;1&quot;/&gt;&lt;/TableIndex&gt;&lt;TableIndex row=&quot;6&quot; col=&quot;1&quot;&gt;&lt;linesCount val=&quot;1&quot;/&gt;&lt;lineCharCount val=&quot;1&quot;/&gt;&lt;/TableIndex&gt;&lt;TableIndex row=&quot;6&quot; col=&quot;2&quot;&gt;&lt;linesCount val=&quot;1&quot;/&gt;&lt;lineCharCount val=&quot;1&quot;/&gt;&lt;/TableIndex&gt;&lt;TableIndex row=&quot;6&quot; col=&quot;3&quot;&gt;&lt;linesCount val=&quot;1&quot;/&gt;&lt;lineCharCount val=&quot;1&quot;/&gt;&lt;/TableIndex&gt;&lt;TableIndex row=&quot;6&quot; col=&quot;4&quot;&gt;&lt;linesCount val=&quot;1&quot;/&gt;&lt;lineCharCount val=&quot;1&quot;/&gt;&lt;/TableIndex&gt;&lt;TableIndex row=&quot;6&quot; col=&quot;5&quot;&gt;&lt;linesCount val=&quot;1&quot;/&gt;&lt;lineCharCount val=&quot;1&quot;/&gt;&lt;/TableIndex&gt;&lt;TableIndex row=&quot;6&quot; col=&quot;6&quot;&gt;&lt;linesCount val=&quot;1&quot;/&gt;&lt;lineCharCount val=&quot;1&quot;/&gt;&lt;/TableIndex&gt;&lt;TableIndex row=&quot;6&quot; col=&quot;7&quot;&gt;&lt;linesCount val=&quot;1&quot;/&gt;&lt;lineCharCount val=&quot;1&quot;/&gt;&lt;/TableIndex&gt;&lt;TableIndex row=&quot;6&quot; col=&quot;8&quot;&gt;&lt;linesCount val=&quot;1&quot;/&gt;&lt;lineCharCount val=&quot;1&quot;/&gt;&lt;/TableIndex&gt;&lt;TableIndex row=&quot;6&quot; col=&quot;9&quot;&gt;&lt;linesCount val=&quot;1&quot;/&gt;&lt;lineCharCount val=&quot;1&quot;/&gt;&lt;/TableIndex&gt;&lt;TableIndex row=&quot;6&quot; col=&quot;10&quot;&gt;&lt;linesCount val=&quot;1&quot;/&gt;&lt;lineCharCount val=&quot;1&quot;/&gt;&lt;/TableIndex&gt;&lt;TableIndex row=&quot;7&quot; col=&quot;1&quot;&gt;&lt;linesCount val=&quot;1&quot;/&gt;&lt;lineCharCount val=&quot;1&quot;/&gt;&lt;/TableIndex&gt;&lt;TableIndex row=&quot;7&quot; col=&quot;2&quot;&gt;&lt;linesCount val=&quot;1&quot;/&gt;&lt;lineCharCount val=&quot;1&quot;/&gt;&lt;/TableIndex&gt;&lt;TableIndex row=&quot;7&quot; col=&quot;3&quot;&gt;&lt;linesCount val=&quot;1&quot;/&gt;&lt;lineCharCount val=&quot;1&quot;/&gt;&lt;/TableIndex&gt;&lt;TableIndex row=&quot;7&quot; col=&quot;4&quot;&gt;&lt;linesCount val=&quot;1&quot;/&gt;&lt;lineCharCount val=&quot;1&quot;/&gt;&lt;/TableIndex&gt;&lt;TableIndex row=&quot;7&quot; col=&quot;5&quot;&gt;&lt;linesCount val=&quot;1&quot;/&gt;&lt;lineCharCount val=&quot;1&quot;/&gt;&lt;/TableIndex&gt;&lt;TableIndex row=&quot;7&quot; col=&quot;6&quot;&gt;&lt;linesCount val=&quot;1&quot;/&gt;&lt;lineCharCount val=&quot;1&quot;/&gt;&lt;/TableIndex&gt;&lt;TableIndex row=&quot;7&quot; col=&quot;7&quot;&gt;&lt;linesCount val=&quot;1&quot;/&gt;&lt;lineCharCount val=&quot;1&quot;/&gt;&lt;/TableIndex&gt;&lt;TableIndex row=&quot;7&quot; col=&quot;8&quot;&gt;&lt;linesCount val=&quot;1&quot;/&gt;&lt;lineCharCount val=&quot;1&quot;/&gt;&lt;/TableIndex&gt;&lt;TableIndex row=&quot;7&quot; col=&quot;9&quot;&gt;&lt;linesCount val=&quot;1&quot;/&gt;&lt;lineCharCount val=&quot;1&quot;/&gt;&lt;/TableIndex&gt;&lt;TableIndex row=&quot;7&quot; col=&quot;10&quot;&gt;&lt;linesCount val=&quot;1&quot;/&gt;&lt;lineCharCount val=&quot;1&quot;/&gt;&lt;/TableIndex&gt;&lt;TableIndex row=&quot;8&quot; col=&quot;1&quot;&gt;&lt;linesCount val=&quot;1&quot;/&gt;&lt;lineCharCount val=&quot;1&quot;/&gt;&lt;/TableIndex&gt;&lt;TableIndex row=&quot;8&quot; col=&quot;2&quot;&gt;&lt;linesCount val=&quot;1&quot;/&gt;&lt;lineCharCount val=&quot;1&quot;/&gt;&lt;/TableIndex&gt;&lt;TableIndex row=&quot;8&quot; col=&quot;3&quot;&gt;&lt;linesCount val=&quot;1&quot;/&gt;&lt;lineCharCount val=&quot;1&quot;/&gt;&lt;/TableIndex&gt;&lt;TableIndex row=&quot;8&quot; col=&quot;4&quot;&gt;&lt;linesCount val=&quot;1&quot;/&gt;&lt;lineCharCount val=&quot;1&quot;/&gt;&lt;/TableIndex&gt;&lt;TableIndex row=&quot;8&quot; col=&quot;5&quot;&gt;&lt;linesCount val=&quot;1&quot;/&gt;&lt;lineCharCount val=&quot;1&quot;/&gt;&lt;/TableIndex&gt;&lt;TableIndex row=&quot;8&quot; col=&quot;6&quot;&gt;&lt;linesCount val=&quot;1&quot;/&gt;&lt;lineCharCount val=&quot;1&quot;/&gt;&lt;/TableIndex&gt;&lt;TableIndex row=&quot;8&quot; col=&quot;7&quot;&gt;&lt;linesCount val=&quot;1&quot;/&gt;&lt;lineCharCount val=&quot;1&quot;/&gt;&lt;/TableIndex&gt;&lt;TableIndex row=&quot;8&quot; col=&quot;8&quot;&gt;&lt;linesCount val=&quot;1&quot;/&gt;&lt;lineCharCount val=&quot;1&quot;/&gt;&lt;/TableIndex&gt;&lt;TableIndex row=&quot;8&quot; col=&quot;9&quot;&gt;&lt;linesCount val=&quot;1&quot;/&gt;&lt;lineCharCount val=&quot;1&quot;/&gt;&lt;/TableIndex&gt;&lt;TableIndex row=&quot;8&quot; col=&quot;10&quot;&gt;&lt;linesCount val=&quot;1&quot;/&gt;&lt;lineCharCount val=&quot;1&quot;/&gt;&lt;/TableIndex&gt;&lt;TableIndex row=&quot;9&quot; col=&quot;1&quot;&gt;&lt;linesCount val=&quot;1&quot;/&gt;&lt;lineCharCount val=&quot;1&quot;/&gt;&lt;/TableIndex&gt;&lt;TableIndex row=&quot;9&quot; col=&quot;2&quot;&gt;&lt;linesCount val=&quot;1&quot;/&gt;&lt;lineCharCount val=&quot;1&quot;/&gt;&lt;/TableIndex&gt;&lt;TableIndex row=&quot;9&quot; col=&quot;3&quot;&gt;&lt;linesCount val=&quot;1&quot;/&gt;&lt;lineCharCount val=&quot;1&quot;/&gt;&lt;/TableIndex&gt;&lt;TableIndex row=&quot;9&quot; col=&quot;4&quot;&gt;&lt;linesCount val=&quot;1&quot;/&gt;&lt;lineCharCount val=&quot;1&quot;/&gt;&lt;/TableIndex&gt;&lt;TableIndex row=&quot;9&quot; col=&quot;5&quot;&gt;&lt;linesCount val=&quot;1&quot;/&gt;&lt;lineCharCount val=&quot;1&quot;/&gt;&lt;/TableIndex&gt;&lt;TableIndex row=&quot;9&quot; col=&quot;6&quot;&gt;&lt;linesCount val=&quot;1&quot;/&gt;&lt;lineCharCount val=&quot;1&quot;/&gt;&lt;/TableIndex&gt;&lt;TableIndex row=&quot;9&quot; col=&quot;7&quot;&gt;&lt;linesCount val=&quot;1&quot;/&gt;&lt;lineCharCount val=&quot;1&quot;/&gt;&lt;/TableIndex&gt;&lt;TableIndex row=&quot;9&quot; col=&quot;8&quot;&gt;&lt;linesCount val=&quot;1&quot;/&gt;&lt;lineCharCount val=&quot;1&quot;/&gt;&lt;/TableIndex&gt;&lt;TableIndex row=&quot;9&quot; col=&quot;9&quot;&gt;&lt;linesCount val=&quot;1&quot;/&gt;&lt;lineCharCount val=&quot;1&quot;/&gt;&lt;/TableIndex&gt;&lt;TableIndex row=&quot;9&quot; col=&quot;10&quot;&gt;&lt;linesCount val=&quot;1&quot;/&gt;&lt;lineCharCount val=&quot;1&quot;/&gt;&lt;/TableIndex&gt;&lt;TableIndex row=&quot;10&quot; col=&quot;1&quot;&gt;&lt;linesCount val=&quot;1&quot;/&gt;&lt;lineCharCount val=&quot;1&quot;/&gt;&lt;/TableIndex&gt;&lt;TableIndex row=&quot;10&quot; col=&quot;2&quot;&gt;&lt;linesCount val=&quot;1&quot;/&gt;&lt;lineCharCount val=&quot;1&quot;/&gt;&lt;/TableIndex&gt;&lt;TableIndex row=&quot;10&quot; col=&quot;3&quot;&gt;&lt;linesCount val=&quot;1&quot;/&gt;&lt;lineCharCount val=&quot;1&quot;/&gt;&lt;/TableIndex&gt;&lt;TableIndex row=&quot;10&quot; col=&quot;4&quot;&gt;&lt;linesCount val=&quot;1&quot;/&gt;&lt;lineCharCount val=&quot;1&quot;/&gt;&lt;/TableIndex&gt;&lt;TableIndex row=&quot;10&quot; col=&quot;5&quot;&gt;&lt;linesCount val=&quot;1&quot;/&gt;&lt;lineCharCount val=&quot;1&quot;/&gt;&lt;/TableIndex&gt;&lt;TableIndex row=&quot;10&quot; col=&quot;6&quot;&gt;&lt;linesCount val=&quot;1&quot;/&gt;&lt;lineCharCount val=&quot;1&quot;/&gt;&lt;/TableIndex&gt;&lt;TableIndex row=&quot;10&quot; col=&quot;7&quot;&gt;&lt;linesCount val=&quot;1&quot;/&gt;&lt;lineCharCount val=&quot;1&quot;/&gt;&lt;/TableIndex&gt;&lt;TableIndex row=&quot;10&quot; col=&quot;8&quot;&gt;&lt;linesCount val=&quot;1&quot;/&gt;&lt;lineCharCount val=&quot;1&quot;/&gt;&lt;/TableIndex&gt;&lt;TableIndex row=&quot;10&quot; col=&quot;9&quot;&gt;&lt;linesCount val=&quot;1&quot;/&gt;&lt;lineCharCount val=&quot;1&quot;/&gt;&lt;/TableIndex&gt;&lt;TableIndex row=&quot;10&quot; col=&quot;10&quot;&gt;&lt;linesCount val=&quot;1&quot;/&gt;&lt;lineCharCount val=&quot;1&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0EE797-11A8-495C-9C54-43C8AF327520}&quot;/&gt;&lt;isInvalidForFieldText val=&quot;0&quot;/&gt;&lt;Image&gt;&lt;filename val=&quot;D:\data\asimages\{CD0EE797-11A8-495C-9C54-43C8AF327520}_13.png&quot;/&gt;&lt;left val=&quot;82&quot;/&gt;&lt;top val=&quot;46&quot;/&gt;&lt;width val=&quot;461&quot;/&gt;&lt;height val=&quot;375&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B38765-B17E-4AFB-A9DE-7C56F5947D68}&quot;/&gt;&lt;isInvalidForFieldText val=&quot;0&quot;/&gt;&lt;Image&gt;&lt;filename val=&quot;D:\data\asimages\{A1B38765-B17E-4AFB-A9DE-7C56F5947D68}_13.png&quot;/&gt;&lt;left val=&quot;534&quot;/&gt;&lt;top val=&quot;410&quot;/&gt;&lt;width val=&quot;104&quot;/&gt;&lt;height val=&quot;41&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BEE29C-4E98-4ADC-BF4A-D30C31C94EED}&quot;/&gt;&lt;isInvalidForFieldText val=&quot;0&quot;/&gt;&lt;Image&gt;&lt;filename val=&quot;D:\data\asimages\{63BEE29C-4E98-4ADC-BF4A-D30C31C94EED}_13.png&quot;/&gt;&lt;left val=&quot;549&quot;/&gt;&lt;top val=&quot;231&quot;/&gt;&lt;width val=&quot;88&quot;/&gt;&lt;height val=&quot;220&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6E9AA14-F2CE-493A-8521-34368C14409A}&quot;/&gt;&lt;isInvalidForFieldText val=&quot;0&quot;/&gt;&lt;Image&gt;&lt;filename val=&quot;D:\data\asimages\{76E9AA14-F2CE-493A-8521-34368C14409A}_13.png&quot;/&gt;&lt;left val=&quot;498&quot;/&gt;&lt;top val=&quot;327&quot;/&gt;&lt;width val=&quot;58&quot;/&gt;&lt;height val=&quot;105&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87A6CF-C455-4AD0-AB89-2F01EEBB7352}&quot;/&gt;&lt;isInvalidForFieldText val=&quot;0&quot;/&gt;&lt;Image&gt;&lt;filename val=&quot;D:\data\asimages\{2D87A6CF-C455-4AD0-AB89-2F01EEBB7352}_13.png&quot;/&gt;&lt;left val=&quot;141&quot;/&gt;&lt;top val=&quot;118&quot;/&gt;&lt;width val=&quot;68&quot;/&gt;&lt;height val=&quot;106&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5EB9C22-06C3-40FB-9D6C-89F20CD580A3}&quot;/&gt;&lt;isInvalidForFieldText val=&quot;0&quot;/&gt;&lt;Image&gt;&lt;filename val=&quot;D:\data\asimages\{B5EB9C22-06C3-40FB-9D6C-89F20CD580A3}_13.png&quot;/&gt;&lt;left val=&quot;402&quot;/&gt;&lt;top val=&quot;399&quot;/&gt;&lt;width val=&quot;154&quot;/&gt;&lt;height val=&quot;34&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F7297A-697E-4A59-A599-95C145889CDD}&quot;/&gt;&lt;isInvalidForFieldText val=&quot;0&quot;/&gt;&lt;Image&gt;&lt;filename val=&quot;D:\data\asimages\{EFF7297A-697E-4A59-A599-95C145889CDD}_13.png&quot;/&gt;&lt;left val=&quot;228&quot;/&gt;&lt;top val=&quot;87&quot;/&gt;&lt;width val=&quot;63&quot;/&gt;&lt;height val=&quot;107&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7161CD9-0F58-4621-88EA-7DEF0CC958F6}&quot;/&gt;&lt;isInvalidForFieldText val=&quot;0&quot;/&gt;&lt;Image&gt;&lt;filename val=&quot;D:\data\asimages\{27161CD9-0F58-4621-88EA-7DEF0CC958F6}_13.png&quot;/&gt;&lt;left val=&quot;375&quot;/&gt;&lt;top val=&quot;321&quot;/&gt;&lt;width val=&quot;97&quot;/&gt;&lt;height val=&quot;46&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PSNARRATION" val="18,1646603162,G:\Research Service Line\AHW_Pre-Arrival Instruction\PSAP Implementation\PSAP training slides\PSAP training slides_final_revised_toolkit_pptx\Media.ppcx"/>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1&quot;/&gt;&lt;/TableIndex&gt;&lt;TableIndex row=&quot;1&quot; col=&quot;3&quot;&gt;&lt;linesCount val=&quot;1&quot;/&gt;&lt;lineCharCount val=&quot;1&quot;/&gt;&lt;/TableIndex&gt;&lt;TableIndex row=&quot;1&quot; col=&quot;4&quot;&gt;&lt;linesCount val=&quot;1&quot;/&gt;&lt;lineCharCount val=&quot;1&quot;/&gt;&lt;/TableIndex&gt;&lt;TableIndex row=&quot;1&quot; col=&quot;5&quot;&gt;&lt;linesCount val=&quot;1&quot;/&gt;&lt;lineCharCount val=&quot;1&quot;/&gt;&lt;/TableIndex&gt;&lt;TableIndex row=&quot;1&quot; col=&quot;6&quot;&gt;&lt;linesCount val=&quot;1&quot;/&gt;&lt;lineCharCount val=&quot;1&quot;/&gt;&lt;/TableIndex&gt;&lt;TableIndex row=&quot;1&quot; col=&quot;7&quot;&gt;&lt;linesCount val=&quot;1&quot;/&gt;&lt;lineCharCount val=&quot;1&quot;/&gt;&lt;/TableIndex&gt;&lt;TableIndex row=&quot;1&quot; col=&quot;8&quot;&gt;&lt;linesCount val=&quot;1&quot;/&gt;&lt;lineCharCount val=&quot;1&quot;/&gt;&lt;/TableIndex&gt;&lt;TableIndex row=&quot;1&quot; col=&quot;9&quot;&gt;&lt;linesCount val=&quot;1&quot;/&gt;&lt;lineCharCount val=&quot;1&quot;/&gt;&lt;/TableIndex&gt;&lt;TableIndex row=&quot;1&quot; col=&quot;10&quot;&gt;&lt;linesCount val=&quot;1&quot;/&gt;&lt;lineCharCount val=&quot;1&quot;/&gt;&lt;/TableIndex&gt;&lt;TableIndex row=&quot;2&quot; col=&quot;1&quot;&gt;&lt;linesCount val=&quot;1&quot;/&gt;&lt;lineCharCount val=&quot;1&quot;/&gt;&lt;/TableIndex&gt;&lt;TableIndex row=&quot;2&quot; col=&quot;2&quot;&gt;&lt;linesCount val=&quot;1&quot;/&gt;&lt;lineCharCount val=&quot;1&quot;/&gt;&lt;/TableIndex&gt;&lt;TableIndex row=&quot;2&quot; col=&quot;3&quot;&gt;&lt;linesCount val=&quot;1&quot;/&gt;&lt;lineCharCount val=&quot;1&quot;/&gt;&lt;/TableIndex&gt;&lt;TableIndex row=&quot;2&quot; col=&quot;4&quot;&gt;&lt;linesCount val=&quot;1&quot;/&gt;&lt;lineCharCount val=&quot;1&quot;/&gt;&lt;/TableIndex&gt;&lt;TableIndex row=&quot;2&quot; col=&quot;5&quot;&gt;&lt;linesCount val=&quot;1&quot;/&gt;&lt;lineCharCount val=&quot;1&quot;/&gt;&lt;/TableIndex&gt;&lt;TableIndex row=&quot;2&quot; col=&quot;6&quot;&gt;&lt;linesCount val=&quot;1&quot;/&gt;&lt;lineCharCount val=&quot;1&quot;/&gt;&lt;/TableIndex&gt;&lt;TableIndex row=&quot;2&quot; col=&quot;7&quot;&gt;&lt;linesCount val=&quot;1&quot;/&gt;&lt;lineCharCount val=&quot;1&quot;/&gt;&lt;/TableIndex&gt;&lt;TableIndex row=&quot;2&quot; col=&quot;8&quot;&gt;&lt;linesCount val=&quot;1&quot;/&gt;&lt;lineCharCount val=&quot;1&quot;/&gt;&lt;/TableIndex&gt;&lt;TableIndex row=&quot;2&quot; col=&quot;9&quot;&gt;&lt;linesCount val=&quot;1&quot;/&gt;&lt;lineCharCount val=&quot;1&quot;/&gt;&lt;/TableIndex&gt;&lt;TableIndex row=&quot;2&quot; col=&quot;10&quot;&gt;&lt;linesCount val=&quot;1&quot;/&gt;&lt;lineCharCount val=&quot;1&quot;/&gt;&lt;/TableIndex&gt;&lt;TableIndex row=&quot;3&quot; col=&quot;1&quot;&gt;&lt;linesCount val=&quot;1&quot;/&gt;&lt;lineCharCount val=&quot;1&quot;/&gt;&lt;/TableIndex&gt;&lt;TableIndex row=&quot;3&quot; col=&quot;2&quot;&gt;&lt;linesCount val=&quot;1&quot;/&gt;&lt;lineCharCount val=&quot;1&quot;/&gt;&lt;/TableIndex&gt;&lt;TableIndex row=&quot;3&quot; col=&quot;3&quot;&gt;&lt;linesCount val=&quot;1&quot;/&gt;&lt;lineCharCount val=&quot;1&quot;/&gt;&lt;/TableIndex&gt;&lt;TableIndex row=&quot;3&quot; col=&quot;4&quot;&gt;&lt;linesCount val=&quot;1&quot;/&gt;&lt;lineCharCount val=&quot;1&quot;/&gt;&lt;/TableIndex&gt;&lt;TableIndex row=&quot;3&quot; col=&quot;5&quot;&gt;&lt;linesCount val=&quot;1&quot;/&gt;&lt;lineCharCount val=&quot;1&quot;/&gt;&lt;/TableIndex&gt;&lt;TableIndex row=&quot;3&quot; col=&quot;6&quot;&gt;&lt;linesCount val=&quot;1&quot;/&gt;&lt;lineCharCount val=&quot;1&quot;/&gt;&lt;/TableIndex&gt;&lt;TableIndex row=&quot;3&quot; col=&quot;7&quot;&gt;&lt;linesCount val=&quot;1&quot;/&gt;&lt;lineCharCount val=&quot;1&quot;/&gt;&lt;/TableIndex&gt;&lt;TableIndex row=&quot;3&quot; col=&quot;8&quot;&gt;&lt;linesCount val=&quot;1&quot;/&gt;&lt;lineCharCount val=&quot;1&quot;/&gt;&lt;/TableIndex&gt;&lt;TableIndex row=&quot;3&quot; col=&quot;9&quot;&gt;&lt;linesCount val=&quot;1&quot;/&gt;&lt;lineCharCount val=&quot;1&quot;/&gt;&lt;/TableIndex&gt;&lt;TableIndex row=&quot;3&quot; col=&quot;10&quot;&gt;&lt;linesCount val=&quot;1&quot;/&gt;&lt;lineCharCount val=&quot;1&quot;/&gt;&lt;/TableIndex&gt;&lt;TableIndex row=&quot;4&quot; col=&quot;1&quot;&gt;&lt;linesCount val=&quot;1&quot;/&gt;&lt;lineCharCount val=&quot;1&quot;/&gt;&lt;/TableIndex&gt;&lt;TableIndex row=&quot;4&quot; col=&quot;2&quot;&gt;&lt;linesCount val=&quot;1&quot;/&gt;&lt;lineCharCount val=&quot;1&quot;/&gt;&lt;/TableIndex&gt;&lt;TableIndex row=&quot;4&quot; col=&quot;3&quot;&gt;&lt;linesCount val=&quot;1&quot;/&gt;&lt;lineCharCount val=&quot;1&quot;/&gt;&lt;/TableIndex&gt;&lt;TableIndex row=&quot;4&quot; col=&quot;4&quot;&gt;&lt;linesCount val=&quot;1&quot;/&gt;&lt;lineCharCount val=&quot;1&quot;/&gt;&lt;/TableIndex&gt;&lt;TableIndex row=&quot;4&quot; col=&quot;5&quot;&gt;&lt;linesCount val=&quot;1&quot;/&gt;&lt;lineCharCount val=&quot;1&quot;/&gt;&lt;/TableIndex&gt;&lt;TableIndex row=&quot;4&quot; col=&quot;6&quot;&gt;&lt;linesCount val=&quot;1&quot;/&gt;&lt;lineCharCount val=&quot;1&quot;/&gt;&lt;/TableIndex&gt;&lt;TableIndex row=&quot;4&quot; col=&quot;7&quot;&gt;&lt;linesCount val=&quot;1&quot;/&gt;&lt;lineCharCount val=&quot;1&quot;/&gt;&lt;/TableIndex&gt;&lt;TableIndex row=&quot;4&quot; col=&quot;8&quot;&gt;&lt;linesCount val=&quot;1&quot;/&gt;&lt;lineCharCount val=&quot;1&quot;/&gt;&lt;/TableIndex&gt;&lt;TableIndex row=&quot;4&quot; col=&quot;9&quot;&gt;&lt;linesCount val=&quot;1&quot;/&gt;&lt;lineCharCount val=&quot;1&quot;/&gt;&lt;/TableIndex&gt;&lt;TableIndex row=&quot;4&quot; col=&quot;10&quot;&gt;&lt;linesCount val=&quot;1&quot;/&gt;&lt;lineCharCount val=&quot;1&quot;/&gt;&lt;/TableIndex&gt;&lt;TableIndex row=&quot;5&quot; col=&quot;1&quot;&gt;&lt;linesCount val=&quot;1&quot;/&gt;&lt;lineCharCount val=&quot;1&quot;/&gt;&lt;/TableIndex&gt;&lt;TableIndex row=&quot;5&quot; col=&quot;2&quot;&gt;&lt;linesCount val=&quot;1&quot;/&gt;&lt;lineCharCount val=&quot;1&quot;/&gt;&lt;/TableIndex&gt;&lt;TableIndex row=&quot;5&quot; col=&quot;3&quot;&gt;&lt;linesCount val=&quot;1&quot;/&gt;&lt;lineCharCount val=&quot;1&quot;/&gt;&lt;/TableIndex&gt;&lt;TableIndex row=&quot;5&quot; col=&quot;4&quot;&gt;&lt;linesCount val=&quot;1&quot;/&gt;&lt;lineCharCount val=&quot;1&quot;/&gt;&lt;/TableIndex&gt;&lt;TableIndex row=&quot;5&quot; col=&quot;5&quot;&gt;&lt;linesCount val=&quot;1&quot;/&gt;&lt;lineCharCount val=&quot;1&quot;/&gt;&lt;/TableIndex&gt;&lt;TableIndex row=&quot;5&quot; col=&quot;6&quot;&gt;&lt;linesCount val=&quot;1&quot;/&gt;&lt;lineCharCount val=&quot;1&quot;/&gt;&lt;/TableIndex&gt;&lt;TableIndex row=&quot;5&quot; col=&quot;7&quot;&gt;&lt;linesCount val=&quot;1&quot;/&gt;&lt;lineCharCount val=&quot;1&quot;/&gt;&lt;/TableIndex&gt;&lt;TableIndex row=&quot;5&quot; col=&quot;8&quot;&gt;&lt;linesCount val=&quot;1&quot;/&gt;&lt;lineCharCount val=&quot;1&quot;/&gt;&lt;/TableIndex&gt;&lt;TableIndex row=&quot;5&quot; col=&quot;9&quot;&gt;&lt;linesCount val=&quot;1&quot;/&gt;&lt;lineCharCount val=&quot;1&quot;/&gt;&lt;/TableIndex&gt;&lt;TableIndex row=&quot;5&quot; col=&quot;10&quot;&gt;&lt;linesCount val=&quot;1&quot;/&gt;&lt;lineCharCount val=&quot;1&quot;/&gt;&lt;/TableIndex&gt;&lt;TableIndex row=&quot;6&quot; col=&quot;1&quot;&gt;&lt;linesCount val=&quot;1&quot;/&gt;&lt;lineCharCount val=&quot;1&quot;/&gt;&lt;/TableIndex&gt;&lt;TableIndex row=&quot;6&quot; col=&quot;2&quot;&gt;&lt;linesCount val=&quot;1&quot;/&gt;&lt;lineCharCount val=&quot;1&quot;/&gt;&lt;/TableIndex&gt;&lt;TableIndex row=&quot;6&quot; col=&quot;3&quot;&gt;&lt;linesCount val=&quot;1&quot;/&gt;&lt;lineCharCount val=&quot;1&quot;/&gt;&lt;/TableIndex&gt;&lt;TableIndex row=&quot;6&quot; col=&quot;4&quot;&gt;&lt;linesCount val=&quot;1&quot;/&gt;&lt;lineCharCount val=&quot;1&quot;/&gt;&lt;/TableIndex&gt;&lt;TableIndex row=&quot;6&quot; col=&quot;5&quot;&gt;&lt;linesCount val=&quot;1&quot;/&gt;&lt;lineCharCount val=&quot;1&quot;/&gt;&lt;/TableIndex&gt;&lt;TableIndex row=&quot;6&quot; col=&quot;6&quot;&gt;&lt;linesCount val=&quot;1&quot;/&gt;&lt;lineCharCount val=&quot;1&quot;/&gt;&lt;/TableIndex&gt;&lt;TableIndex row=&quot;6&quot; col=&quot;7&quot;&gt;&lt;linesCount val=&quot;1&quot;/&gt;&lt;lineCharCount val=&quot;1&quot;/&gt;&lt;/TableIndex&gt;&lt;TableIndex row=&quot;6&quot; col=&quot;8&quot;&gt;&lt;linesCount val=&quot;1&quot;/&gt;&lt;lineCharCount val=&quot;1&quot;/&gt;&lt;/TableIndex&gt;&lt;TableIndex row=&quot;6&quot; col=&quot;9&quot;&gt;&lt;linesCount val=&quot;1&quot;/&gt;&lt;lineCharCount val=&quot;1&quot;/&gt;&lt;/TableIndex&gt;&lt;TableIndex row=&quot;6&quot; col=&quot;10&quot;&gt;&lt;linesCount val=&quot;1&quot;/&gt;&lt;lineCharCount val=&quot;1&quot;/&gt;&lt;/TableIndex&gt;&lt;TableIndex row=&quot;7&quot; col=&quot;1&quot;&gt;&lt;linesCount val=&quot;1&quot;/&gt;&lt;lineCharCount val=&quot;1&quot;/&gt;&lt;/TableIndex&gt;&lt;TableIndex row=&quot;7&quot; col=&quot;2&quot;&gt;&lt;linesCount val=&quot;1&quot;/&gt;&lt;lineCharCount val=&quot;1&quot;/&gt;&lt;/TableIndex&gt;&lt;TableIndex row=&quot;7&quot; col=&quot;3&quot;&gt;&lt;linesCount val=&quot;1&quot;/&gt;&lt;lineCharCount val=&quot;1&quot;/&gt;&lt;/TableIndex&gt;&lt;TableIndex row=&quot;7&quot; col=&quot;4&quot;&gt;&lt;linesCount val=&quot;1&quot;/&gt;&lt;lineCharCount val=&quot;1&quot;/&gt;&lt;/TableIndex&gt;&lt;TableIndex row=&quot;7&quot; col=&quot;5&quot;&gt;&lt;linesCount val=&quot;1&quot;/&gt;&lt;lineCharCount val=&quot;1&quot;/&gt;&lt;/TableIndex&gt;&lt;TableIndex row=&quot;7&quot; col=&quot;6&quot;&gt;&lt;linesCount val=&quot;1&quot;/&gt;&lt;lineCharCount val=&quot;1&quot;/&gt;&lt;/TableIndex&gt;&lt;TableIndex row=&quot;7&quot; col=&quot;7&quot;&gt;&lt;linesCount val=&quot;1&quot;/&gt;&lt;lineCharCount val=&quot;1&quot;/&gt;&lt;/TableIndex&gt;&lt;TableIndex row=&quot;7&quot; col=&quot;8&quot;&gt;&lt;linesCount val=&quot;1&quot;/&gt;&lt;lineCharCount val=&quot;1&quot;/&gt;&lt;/TableIndex&gt;&lt;TableIndex row=&quot;7&quot; col=&quot;9&quot;&gt;&lt;linesCount val=&quot;1&quot;/&gt;&lt;lineCharCount val=&quot;1&quot;/&gt;&lt;/TableIndex&gt;&lt;TableIndex row=&quot;7&quot; col=&quot;10&quot;&gt;&lt;linesCount val=&quot;1&quot;/&gt;&lt;lineCharCount val=&quot;1&quot;/&gt;&lt;/TableIndex&gt;&lt;TableIndex row=&quot;8&quot; col=&quot;1&quot;&gt;&lt;linesCount val=&quot;1&quot;/&gt;&lt;lineCharCount val=&quot;1&quot;/&gt;&lt;/TableIndex&gt;&lt;TableIndex row=&quot;8&quot; col=&quot;2&quot;&gt;&lt;linesCount val=&quot;1&quot;/&gt;&lt;lineCharCount val=&quot;1&quot;/&gt;&lt;/TableIndex&gt;&lt;TableIndex row=&quot;8&quot; col=&quot;3&quot;&gt;&lt;linesCount val=&quot;1&quot;/&gt;&lt;lineCharCount val=&quot;1&quot;/&gt;&lt;/TableIndex&gt;&lt;TableIndex row=&quot;8&quot; col=&quot;4&quot;&gt;&lt;linesCount val=&quot;1&quot;/&gt;&lt;lineCharCount val=&quot;1&quot;/&gt;&lt;/TableIndex&gt;&lt;TableIndex row=&quot;8&quot; col=&quot;5&quot;&gt;&lt;linesCount val=&quot;1&quot;/&gt;&lt;lineCharCount val=&quot;1&quot;/&gt;&lt;/TableIndex&gt;&lt;TableIndex row=&quot;8&quot; col=&quot;6&quot;&gt;&lt;linesCount val=&quot;1&quot;/&gt;&lt;lineCharCount val=&quot;1&quot;/&gt;&lt;/TableIndex&gt;&lt;TableIndex row=&quot;8&quot; col=&quot;7&quot;&gt;&lt;linesCount val=&quot;1&quot;/&gt;&lt;lineCharCount val=&quot;1&quot;/&gt;&lt;/TableIndex&gt;&lt;TableIndex row=&quot;8&quot; col=&quot;8&quot;&gt;&lt;linesCount val=&quot;1&quot;/&gt;&lt;lineCharCount val=&quot;1&quot;/&gt;&lt;/TableIndex&gt;&lt;TableIndex row=&quot;8&quot; col=&quot;9&quot;&gt;&lt;linesCount val=&quot;1&quot;/&gt;&lt;lineCharCount val=&quot;1&quot;/&gt;&lt;/TableIndex&gt;&lt;TableIndex row=&quot;8&quot; col=&quot;10&quot;&gt;&lt;linesCount val=&quot;1&quot;/&gt;&lt;lineCharCount val=&quot;1&quot;/&gt;&lt;/TableIndex&gt;&lt;TableIndex row=&quot;9&quot; col=&quot;1&quot;&gt;&lt;linesCount val=&quot;1&quot;/&gt;&lt;lineCharCount val=&quot;1&quot;/&gt;&lt;/TableIndex&gt;&lt;TableIndex row=&quot;9&quot; col=&quot;2&quot;&gt;&lt;linesCount val=&quot;1&quot;/&gt;&lt;lineCharCount val=&quot;1&quot;/&gt;&lt;/TableIndex&gt;&lt;TableIndex row=&quot;9&quot; col=&quot;3&quot;&gt;&lt;linesCount val=&quot;1&quot;/&gt;&lt;lineCharCount val=&quot;1&quot;/&gt;&lt;/TableIndex&gt;&lt;TableIndex row=&quot;9&quot; col=&quot;4&quot;&gt;&lt;linesCount val=&quot;1&quot;/&gt;&lt;lineCharCount val=&quot;1&quot;/&gt;&lt;/TableIndex&gt;&lt;TableIndex row=&quot;9&quot; col=&quot;5&quot;&gt;&lt;linesCount val=&quot;1&quot;/&gt;&lt;lineCharCount val=&quot;1&quot;/&gt;&lt;/TableIndex&gt;&lt;TableIndex row=&quot;9&quot; col=&quot;6&quot;&gt;&lt;linesCount val=&quot;1&quot;/&gt;&lt;lineCharCount val=&quot;1&quot;/&gt;&lt;/TableIndex&gt;&lt;TableIndex row=&quot;9&quot; col=&quot;7&quot;&gt;&lt;linesCount val=&quot;1&quot;/&gt;&lt;lineCharCount val=&quot;1&quot;/&gt;&lt;/TableIndex&gt;&lt;TableIndex row=&quot;9&quot; col=&quot;8&quot;&gt;&lt;linesCount val=&quot;1&quot;/&gt;&lt;lineCharCount val=&quot;1&quot;/&gt;&lt;/TableIndex&gt;&lt;TableIndex row=&quot;9&quot; col=&quot;9&quot;&gt;&lt;linesCount val=&quot;1&quot;/&gt;&lt;lineCharCount val=&quot;1&quot;/&gt;&lt;/TableIndex&gt;&lt;TableIndex row=&quot;9&quot; col=&quot;10&quot;&gt;&lt;linesCount val=&quot;1&quot;/&gt;&lt;lineCharCount val=&quot;1&quot;/&gt;&lt;/TableIndex&gt;&lt;TableIndex row=&quot;10&quot; col=&quot;1&quot;&gt;&lt;linesCount val=&quot;1&quot;/&gt;&lt;lineCharCount val=&quot;1&quot;/&gt;&lt;/TableIndex&gt;&lt;TableIndex row=&quot;10&quot; col=&quot;2&quot;&gt;&lt;linesCount val=&quot;1&quot;/&gt;&lt;lineCharCount val=&quot;1&quot;/&gt;&lt;/TableIndex&gt;&lt;TableIndex row=&quot;10&quot; col=&quot;3&quot;&gt;&lt;linesCount val=&quot;1&quot;/&gt;&lt;lineCharCount val=&quot;1&quot;/&gt;&lt;/TableIndex&gt;&lt;TableIndex row=&quot;10&quot; col=&quot;4&quot;&gt;&lt;linesCount val=&quot;1&quot;/&gt;&lt;lineCharCount val=&quot;1&quot;/&gt;&lt;/TableIndex&gt;&lt;TableIndex row=&quot;10&quot; col=&quot;5&quot;&gt;&lt;linesCount val=&quot;1&quot;/&gt;&lt;lineCharCount val=&quot;1&quot;/&gt;&lt;/TableIndex&gt;&lt;TableIndex row=&quot;10&quot; col=&quot;6&quot;&gt;&lt;linesCount val=&quot;1&quot;/&gt;&lt;lineCharCount val=&quot;1&quot;/&gt;&lt;/TableIndex&gt;&lt;TableIndex row=&quot;10&quot; col=&quot;7&quot;&gt;&lt;linesCount val=&quot;1&quot;/&gt;&lt;lineCharCount val=&quot;1&quot;/&gt;&lt;/TableIndex&gt;&lt;TableIndex row=&quot;10&quot; col=&quot;8&quot;&gt;&lt;linesCount val=&quot;1&quot;/&gt;&lt;lineCharCount val=&quot;1&quot;/&gt;&lt;/TableIndex&gt;&lt;TableIndex row=&quot;10&quot; col=&quot;9&quot;&gt;&lt;linesCount val=&quot;1&quot;/&gt;&lt;lineCharCount val=&quot;1&quot;/&gt;&lt;/TableIndex&gt;&lt;TableIndex row=&quot;10&quot; col=&quot;10&quot;&gt;&lt;linesCount val=&quot;1&quot;/&gt;&lt;lineCharCount val=&quot;1&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65DF6D-13AC-488A-8D1E-4D7D1EEA0283}&quot;/&gt;&lt;isInvalidForFieldText val=&quot;0&quot;/&gt;&lt;Image&gt;&lt;filename val=&quot;D:\data\asimages\{AA65DF6D-13AC-488A-8D1E-4D7D1EEA0283}_14.png&quot;/&gt;&lt;left val=&quot;566&quot;/&gt;&lt;top val=&quot;230&quot;/&gt;&lt;width val=&quot;67&quot;/&gt;&lt;height val=&quot;11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2A822C0-6BBD-4B95-A146-7C4DFD3364CD}&quot;/&gt;&lt;isInvalidForFieldText val=&quot;0&quot;/&gt;&lt;Image&gt;&lt;filename val=&quot;D:\data\asimages\{42A822C0-6BBD-4B95-A146-7C4DFD3364CD}_14.png&quot;/&gt;&lt;left val=&quot;484&quot;/&gt;&lt;top val=&quot;226&quot;/&gt;&lt;width val=&quot;73&quot;/&gt;&lt;height val=&quot;106&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9D4C94-336B-4FE7-8855-6F346C9E9E57}&quot;/&gt;&lt;isInvalidForFieldText val=&quot;0&quot;/&gt;&lt;Image&gt;&lt;filename val=&quot;D:\data\asimages\{759D4C94-336B-4FE7-8855-6F346C9E9E57}_14.png&quot;/&gt;&lt;left val=&quot;142&quot;/&gt;&lt;top val=&quot;116&quot;/&gt;&lt;width val=&quot;68&quot;/&gt;&lt;height val=&quot;106&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4AD104-29F1-487F-A8FC-DF7C26636F5C}&quot;/&gt;&lt;isInvalidForFieldText val=&quot;0&quot;/&gt;&lt;Image&gt;&lt;filename val=&quot;D:\data\asimages\{E14AD104-29F1-487F-A8FC-DF7C26636F5C}_14.png&quot;/&gt;&lt;left val=&quot;394&quot;/&gt;&lt;top val=&quot;301&quot;/&gt;&lt;width val=&quot;162&quot;/&gt;&lt;height val=&quot;70&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DD49FF-CD0B-441C-864B-10DDD4A00A25}&quot;/&gt;&lt;isInvalidForFieldText val=&quot;0&quot;/&gt;&lt;Image&gt;&lt;filename val=&quot;D:\data\asimages\{F3DD49FF-CD0B-441C-864B-10DDD4A00A25}_14.png&quot;/&gt;&lt;left val=&quot;228&quot;/&gt;&lt;top val=&quot;87&quot;/&gt;&lt;width val=&quot;63&quot;/&gt;&lt;height val=&quot;107&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C2899DE-BC94-42B0-A619-6DB05736E43D}&quot;/&gt;&lt;isInvalidForFieldText val=&quot;0&quot;/&gt;&lt;Image&gt;&lt;filename val=&quot;D:\data\asimages\{AC2899DE-BC94-42B0-A619-6DB05736E43D}_14.png&quot;/&gt;&lt;left val=&quot;82&quot;/&gt;&lt;top val=&quot;45&quot;/&gt;&lt;width val=&quot;222&quot;/&gt;&lt;height val=&quot;181&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FDF8A3-AF62-4B16-96D5-A09DE34DB0B5}&quot;/&gt;&lt;isInvalidForFieldText val=&quot;0&quot;/&gt;&lt;Image&gt;&lt;filename val=&quot;D:\data\asimages\{BBFDF8A3-AF62-4B16-96D5-A09DE34DB0B5}_14.png&quot;/&gt;&lt;left val=&quot;535&quot;/&gt;&lt;top val=&quot;310&quot;/&gt;&lt;width val=&quot;100&quot;/&gt;&lt;height val=&quot;35&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C17B8A-C1BA-4CD2-B5E3-FACCD8ACC76D}&quot;/&gt;&lt;isInvalidForFieldText val=&quot;0&quot;/&gt;&lt;Image&gt;&lt;filename val=&quot;D:\data\asimages\{D6C17B8A-C1BA-4CD2-B5E3-FACCD8ACC76D}_14.png&quot;/&gt;&lt;left val=&quot;295&quot;/&gt;&lt;top val=&quot;216&quot;/&gt;&lt;width val=&quot;249&quot;/&gt;&lt;height val=&quot;106&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7C4967-F99F-4A60-B040-8573C1B80E02}&quot;/&gt;&lt;isInvalidForFieldText val=&quot;0&quot;/&gt;&lt;Image&gt;&lt;filename val=&quot;D:\data\asimages\{257C4967-F99F-4A60-B040-8573C1B80E02}_14.png&quot;/&gt;&lt;left val=&quot;81&quot;/&gt;&lt;top val=&quot;45&quot;/&gt;&lt;width val=&quot;222&quot;/&gt;&lt;height val=&quot;181&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C4E8E90-3B14-4FA0-B7CF-EA2EC36E8B48}&quot;/&gt;&lt;isInvalidForFieldText val=&quot;0&quot;/&gt;&lt;Image&gt;&lt;filename val=&quot;D:\data\asimages\{DC4E8E90-3B14-4FA0-B7CF-EA2EC36E8B48}_14.png&quot;/&gt;&lt;left val=&quot;534&quot;/&gt;&lt;top val=&quot;310&quot;/&gt;&lt;width val=&quot;100&quot;/&gt;&lt;height val=&quot;35&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1B7ED66-5083-49DE-A791-23CD5DDE4529}&quot;/&gt;&lt;isInvalidForFieldText val=&quot;0&quot;/&gt;&lt;Image&gt;&lt;filename val=&quot;D:\data\asimages\{91B7ED66-5083-49DE-A791-23CD5DDE4529}_14.png&quot;/&gt;&lt;left val=&quot;294&quot;/&gt;&lt;top val=&quot;216&quot;/&gt;&lt;width val=&quot;249&quot;/&gt;&lt;height val=&quot;106&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1AB986F-7203-4091-AADE-8DE90742DF6D}&quot;/&gt;&lt;isInvalidForFieldText val=&quot;0&quot;/&gt;&lt;Image&gt;&lt;filename val=&quot;D:\data\asimages\{91AB986F-7203-4091-AADE-8DE90742DF6D}_14.png&quot;/&gt;&lt;left val=&quot;375&quot;/&gt;&lt;top val=&quot;264&quot;/&gt;&lt;width val=&quot;99&quot;/&gt;&lt;height val=&quot;34&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8D8E9E-DA07-4F12-A6A4-8CC9C0E1282C}&quot;/&gt;&lt;isInvalidForFieldText val=&quot;0&quot;/&gt;&lt;Image&gt;&lt;filename val=&quot;D:\data\asimages\{628D8E9E-DA07-4F12-A6A4-8CC9C0E1282C}_14.png&quot;/&gt;&lt;left val=&quot;279&quot;/&gt;&lt;top val=&quot;151&quot;/&gt;&lt;width val=&quot;76&quot;/&gt;&lt;height val=&quot;89&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PSNARRATION" val="23,1646603162,G:\Research Service Line\AHW_Pre-Arrival Instruction\PSAP Implementation\PSAP training slides\PSAP training slides_final_revised_toolkit_pptx\Media.ppcx"/>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1&quot;/&gt;&lt;lineCharCount val=&quot;19&quot;/&gt;&lt;lineCharCount val=&quot;9&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2&quot;/&gt;&lt;lineCharCount val=&quot;47&quot;/&gt;&lt;lineCharCount val=&quot;12&quot;/&gt;&lt;lineCharCount val=&quot;18&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PSNARRATION" val="24,1646603162,G:\Research Service Line\AHW_Pre-Arrival Instruction\PSAP Implementation\PSAP training slides\PSAP training slides_final_revised_toolkit_pptx\Media.ppcx"/>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9&quot;/&gt;&lt;lineCharCount val=&quot;41&quot;/&gt;&lt;lineCharCount val=&quot;47&quot;/&gt;&lt;lineCharCount val=&quot;1&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PSNARRATION" val="25,1646603162,G:\Research Service Line\AHW_Pre-Arrival Instruction\PSAP Implementation\PSAP training slides\PSAP training slides_final_revised_toolkit_pptx\Media.ppcx"/>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9&quot;/&gt;&lt;lineCharCount val=&quot;41&quot;/&gt;&lt;lineCharCount val=&quot;35&quot;/&gt;&lt;lineCharCount val=&quot;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PSNARRATIONPROPS" val="G:\Research Service Line\AHW_Pre-Arrival Instruction\PSAP Implementation\North Shore\PSAP Training Slides\pptsld22.mp3"/>
  <p:tag name="PPSNARRATION" val="7,1646603162,G:\Research Service Line\AHW_Pre-Arrival Instruction\PSAP Implementation\PSAP training slides\PSAP training slides_final_revised_toolkit_pptx\Media.ppcx"/>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28&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35&quot;/&gt;&lt;lineCharCount val=&quot;32&quot;/&gt;&lt;lineCharCount val=&quot;22&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PSNARRATION" val="26,1646603162,G:\Research Service Line\AHW_Pre-Arrival Instruction\PSAP Implementation\PSAP training slides\PSAP training slides_final_revised_toolkit_pptx\Media.ppcx"/>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11&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3&quot;/&gt;&lt;lineCharCount val=&quot;22&quot;/&gt;&lt;lineCharCount val=&quot;11&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PPSNARRATION" val="27,1646603162,G:\Research Service Line\AHW_Pre-Arrival Instruction\PSAP Implementation\PSAP training slides\PSAP training slides_final_revised_toolkit_pptx\Media.ppcx"/>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11&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3&quot;/&gt;&lt;lineCharCount val=&quot;22&quot;/&gt;&lt;lineCharCount val=&quot;11&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3&quot;/&gt;&lt;lineCharCount val=&quot;16&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PPSNARRATION" val="28,1646603162,G:\Research Service Line\AHW_Pre-Arrival Instruction\PSAP Implementation\PSAP training slides\PSAP training slides_final_revised_toolkit_pptx\Media.ppcx"/>
</p:tagLst>
</file>

<file path=ppt/tags/tag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8&quot;/&gt;&lt;lineCharCount val=&quot;33&quot;/&gt;&lt;lineCharCount val=&quot;36&quot;/&gt;&lt;lineCharCount val=&quot;40&quot;/&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PPSNARRATION" val="8,1646603162,G:\Research Service Line\AHW_Pre-Arrival Instruction\PSAP Implementation\PSAP training slides\PSAP training slides_final_revised_toolkit_pptx\Media.ppcx"/>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6&quot;/&gt;&lt;lineCharCount val=&quot;35&quot;/&gt;&lt;lineCharCount val=&quot;1&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PPSNARRATION" val="29,1646603162,G:\Research Service Line\AHW_Pre-Arrival Instruction\PSAP Implementation\PSAP training slides\PSAP training slides_final_revised_toolkit_pptx\Media.ppcx"/>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2&quot;/&gt;&lt;lineCharCount val=&quot;56&quot;/&gt;&lt;lineCharCount val=&quot;18&quot;/&gt;&lt;lineCharCount val=&quot;53&quot;/&gt;&lt;lineCharCount val=&quot;1&quot;/&gt;&lt;lineCharCount val=&quot;35&quot;/&gt;&lt;lineCharCount val=&quot;56&quot;/&gt;&lt;lineCharCount val=&quot;54&quot;/&gt;&lt;lineCharCount val=&quot;22&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PSNARRATION" val="30,1646603162,G:\Research Service Line\AHW_Pre-Arrival Instruction\PSAP Implementation\PSAP training slides\PSAP training slides_final_revised_toolkit_pptx\Media.ppcx"/>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9&quot;/&gt;&lt;lineCharCount val=&quot;38&quot;/&gt;&lt;lineCharCount val=&quot;40&quot;/&gt;&lt;lineCharCount val=&quot;44&quot;/&gt;&lt;lineCharCount val=&quot;19&quot;/&gt;&lt;lineCharCount val=&quot;45&quot;/&gt;&lt;lineCharCount val=&quot;17&quot;/&gt;&lt;lineCharCount val=&quot;1&quot;/&gt;&lt;lineCharCount val=&quot;49&quot;/&gt;&lt;lineCharCount val=&quot;1&quot;/&gt;&lt;lineCharCount val=&quot;35&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PSNARRATION" val="9,1646603162,G:\Research Service Line\AHW_Pre-Arrival Instruction\PSAP Implementation\PSAP training slides\PSAP training slides_final_revised_toolkit_pptx\Media.ppcx"/>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5&quot;/&gt;&lt;lineCharCount val=&quot;41&quot;/&gt;&lt;lineCharCount val=&quot;1&quot;/&gt;&lt;lineCharCount val=&quot;3&quot;/&gt;&lt;lineCharCount val=&quot;35&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4&quot;/&gt;&lt;lineCharCount val=&quot;35&quot;/&gt;&lt;lineCharCount val=&quot;32&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PSNARRATION" val="31,1646603162,G:\Research Service Line\AHW_Pre-Arrival Instruction\PSAP Implementation\PSAP training slides\PSAP training slides_final_revised_toolkit_pptx\Media.ppcx"/>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7&quot;/&gt;&lt;lineCharCount val=&quot;42&quot;/&gt;&lt;lineCharCount val=&quot;27&quot;/&gt;&lt;lineCharCount val=&quot;25&quot;/&gt;&lt;lineCharCount val=&quot;1&quot;/&gt;&lt;lineCharCount val=&quot;60&quot;/&gt;&lt;lineCharCount val=&quot;66&quot;/&gt;&lt;lineCharCount val=&quot;1&quot;/&gt;&lt;lineCharCount val=&quot;51&quot;/&gt;&lt;lineCharCount val=&quot;1&quot;/&gt;&lt;lineCharCount val=&quot;72&quot;/&gt;&lt;lineCharCount val=&quot;69&quot;/&gt;&lt;lineCharCount val=&quot;20&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PSNARRATION" val="46,1646603162,G:\Research Service Line\AHW_Pre-Arrival Instruction\PSAP Implementation\PSAP training slides\PSAP training slides_final_revised_toolkit_pptx\Media.ppcx"/>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3&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8&quot;/&gt;&lt;lineCharCount val=&quot;24&quot;/&gt;&lt;lineCharCount val=&quot;33&quot;/&gt;&lt;lineCharCount val=&quot;24&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0&quot;/&gt;&lt;lineCharCount val=&quot;82&quot;/&gt;&lt;lineCharCount val=&quot;1&quot;/&gt;&lt;lineCharCount val=&quot;74&quot;/&gt;&lt;lineCharCount val=&quot;1&quot;/&gt;&lt;lineCharCount val=&quot;3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PSNARRATION" val="47,1646603162,G:\Research Service Line\AHW_Pre-Arrival Instruction\PSAP Implementation\PSAP training slides\PSAP training slides_final_revised_toolkit_pptx\Media.ppcx"/>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4&quot;/&gt;&lt;lineCharCount val=&quot;16&quot;/&gt;&lt;lineCharCount val=&quot;43&quot;/&gt;&lt;lineCharCount val=&quot;38&quot;/&gt;&lt;lineCharCount val=&quot;15&quot;/&gt;&lt;lineCharCount val=&quot;10&quot;/&gt;&lt;lineCharCount val=&quot;41&quot;/&gt;&lt;lineCharCount val=&quot;40&quot;/&gt;&lt;lineCharCount val=&quot;21&quot;/&gt;&lt;lineCharCount val=&quot;47&quot;/&gt;&lt;lineCharCount val=&quot;43&quot;/&gt;&lt;lineCharCount val=&quot;1&quot;/&gt;&lt;lineCharCount val=&quot;1&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PPSNARRATION" val="48,1646603162,G:\Research Service Line\AHW_Pre-Arrival Instruction\PSAP Implementation\PSAP training slides\PSAP training slides_final_revised_toolkit_pptx\Media.ppcx"/>
</p:tagLst>
</file>

<file path=ppt/tags/tag2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1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PSNARRATION" val="1,1646603162,G:\Research Service Line\AHW_Pre-Arrival Instruction\PSAP Implementation\PSAP training slides\PSAP training slides_final_revised_toolkit_pptx\Media.ppcx"/>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9&quot;/&gt;&lt;lineCharCount val=&quot;24&quot;/&gt;&lt;lineCharCount val=&quot;20&quot;/&gt;&lt;lineCharCount val=&quot;1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1&quot;/&gt;&lt;lineCharCount val=&quot;13&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PSNARRATION" val="2,1646603162,G:\Research Service Line\AHW_Pre-Arrival Instruction\PSAP Implementation\PSAP training slides\PSAP training slides_final_revised_toolkit_pptx\Media.ppcx"/>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9&quot;/&gt;&lt;lineCharCount val=&quot;32&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PSNARRATION" val="3,1646603162,G:\Research Service Line\AHW_Pre-Arrival Instruction\PSAP Implementation\PSAP training slides\PSAP training slides_final_revised_toolkit_pptx\Media.ppcx"/>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44&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PSNARRATION" val="4,1646603162,G:\Research Service Line\AHW_Pre-Arrival Instruction\PSAP Implementation\PSAP training slides\PSAP training slides_final_revised_toolkit_pptx\Media.ppcx"/>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39&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PSNARRATION" val="5,1646603162,G:\Research Service Line\AHW_Pre-Arrival Instruction\PSAP Implementation\PSAP training slides\PSAP training slides_final_revised_toolkit_pptx\Media.ppcx"/>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35&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quot;/&gt;&lt;lineCharCount val=&quot;45&quot;/&gt;&lt;lineCharCount val=&quot;47&quot;/&gt;&lt;lineCharCount val=&quot;1&quot;/&gt;&lt;lineCharCount val=&quot;48&quot;/&gt;&lt;lineCharCount val=&quot;1&quot;/&gt;&lt;lineCharCount val=&quot;46&quot;/&gt;&lt;lineCharCount val=&quot;20&quot;/&gt;&lt;lineCharCount val=&quot;1&quot;/&gt;&lt;lineCharCount val=&quot;20&quot;/&gt;&lt;lineCharCount val=&quot;2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PSNARRATIONPROPS" val="G:\Research Service Line\AHW_Pre-Arrival Instruction\PSAP Implementation\North Shore\PSAP Training Slides\pptsld6.mp3"/>
  <p:tag name="PPSNARRATION" val="6,1646603162,G:\Research Service Line\AHW_Pre-Arrival Instruction\PSAP Implementation\PSAP training slides\PSAP training slides_final_revised_toolkit_pptx\Media.ppcx"/>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1&quot;/&gt;&lt;lineCharCount val=&quot;20&quot;/&gt;&lt;lineCharCount val=&quot;21&quot;/&gt;&lt;lineCharCount val=&quot;23&quot;/&gt;&lt;lineCharCount val=&quot;16&quot;/&gt;&lt;lineCharCount val=&quot;10&quot;/&gt;&lt;lineCharCount val=&quot;23&quot;/&gt;&lt;lineCharCount val=&quot;7&quot;/&gt;&lt;lineCharCount val=&quot;12&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PSNARRATION" val="12,1646603162,G:\Research Service Line\AHW_Pre-Arrival Instruction\PSAP Implementation\PSAP training slides\PSAP training slides_final_revised_toolkit_pptx\Media.ppcx"/>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PSNARRATION" val="13,1646603162,G:\Research Service Line\AHW_Pre-Arrival Instruction\PSAP Implementation\PSAP training slides\PSAP training slides_final_revised_toolkit_pptx\Media.ppcx"/>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PSNARRATION" val="14,1646603162,G:\Research Service Line\AHW_Pre-Arrival Instruction\PSAP Implementation\PSAP training slides\PSAP training slides_final_revised_toolkit_pptx\Media.ppcx"/>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4&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6&quot;/&gt;&lt;lineCharCount val=&quot;19&quot;/&gt;&lt;lineCharCount val=&quot;1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PSNARRATION" val="15,1646603162,G:\Research Service Line\AHW_Pre-Arrival Instruction\PSAP Implementation\PSAP training slides\PSAP training slides_final_revised_toolkit_pptx\Media.ppcx"/>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TableIndex row=&quot;1&quot; col=&quot;2&quot;&gt;&lt;linesCount val=&quot;1&quot;/&gt;&lt;lineCharCount val=&quot;30&quot;/&gt;&lt;/TableIndex&gt;&lt;TableIndex row=&quot;1&quot; col=&quot;3&quot;&gt;&lt;linesCount val=&quot;1&quot;/&gt;&lt;lineCharCount val=&quot;30&quot;/&gt;&lt;/TableIndex&gt;&lt;TableIndex row=&quot;1&quot; col=&quot;4&quot;&gt;&lt;linesCount val=&quot;1&quot;/&gt;&lt;lineCharCount val=&quot;30&quot;/&gt;&lt;/TableIndex&gt;&lt;TableIndex row=&quot;2&quot; col=&quot;1&quot;&gt;&lt;linesCount val=&quot;1&quot;/&gt;&lt;lineCharCount val=&quot;11&quot;/&gt;&lt;/TableIndex&gt;&lt;TableIndex row=&quot;2&quot; col=&quot;2&quot;&gt;&lt;linesCount val=&quot;1&quot;/&gt;&lt;lineCharCount val=&quot;7&quot;/&gt;&lt;/TableIndex&gt;&lt;TableIndex row=&quot;2&quot; col=&quot;3&quot;&gt;&lt;linesCount val=&quot;1&quot;/&gt;&lt;lineCharCount val=&quot;8&quot;/&gt;&lt;/TableIndex&gt;&lt;TableIndex row=&quot;2&quot; col=&quot;4&quot;&gt;&lt;linesCount val=&quot;1&quot;/&gt;&lt;lineCharCount val=&quot;7&quot;/&gt;&lt;/TableIndex&gt;&lt;TableIndex row=&quot;3&quot; col=&quot;1&quot;&gt;&lt;linesCount val=&quot;1&quot;/&gt;&lt;lineCharCount val=&quot;7&quot;/&gt;&lt;/TableIndex&gt;&lt;TableIndex row=&quot;3&quot; col=&quot;2&quot;&gt;&lt;linesCount val=&quot;1&quot;/&gt;&lt;lineCharCount val=&quot;8&quot;/&gt;&lt;/TableIndex&gt;&lt;TableIndex row=&quot;3&quot; col=&quot;3&quot;&gt;&lt;linesCount val=&quot;1&quot;/&gt;&lt;lineCharCount val=&quot;7&quot;/&gt;&lt;/TableIndex&gt;&lt;TableIndex row=&quot;3&quot; col=&quot;4&quot;&gt;&lt;linesCount val=&quot;1&quot;/&gt;&lt;lineCharCount val=&quot;3&quot;/&gt;&lt;/TableIndex&gt;&lt;TableIndex row=&quot;4&quot; col=&quot;1&quot;&gt;&lt;linesCount val=&quot;1&quot;/&gt;&lt;lineCharCount val=&quot;7&quot;/&gt;&lt;/TableIndex&gt;&lt;TableIndex row=&quot;4&quot; col=&quot;2&quot;&gt;&lt;linesCount val=&quot;1&quot;/&gt;&lt;lineCharCount val=&quot;9&quot;/&gt;&lt;/TableIndex&gt;&lt;TableIndex row=&quot;4&quot; col=&quot;3&quot;&gt;&lt;linesCount val=&quot;1&quot;/&gt;&lt;lineCharCount val=&quot;10&quot;/&gt;&lt;/TableIndex&gt;&lt;TableIndex row=&quot;4&quot; col=&quot;4&quot;&gt;&lt;linesCount val=&quot;1&quot;/&gt;&lt;lineCharCount val=&quot;3&quot;/&gt;&lt;/TableIndex&gt;&lt;TableIndex row=&quot;5&quot; col=&quot;1&quot;&gt;&lt;linesCount val=&quot;1&quot;/&gt;&lt;lineCharCount val=&quot;5&quot;/&gt;&lt;/TableIndex&gt;&lt;TableIndex row=&quot;5&quot; col=&quot;2&quot;&gt;&lt;linesCount val=&quot;1&quot;/&gt;&lt;lineCharCount val=&quot;3&quot;/&gt;&lt;/TableIndex&gt;&lt;TableIndex row=&quot;5&quot; col=&quot;3&quot;&gt;&lt;linesCount val=&quot;1&quot;/&gt;&lt;lineCharCount val=&quot;3&quot;/&gt;&lt;/TableIndex&gt;&lt;TableIndex row=&quot;5&quot; col=&quot;4&quot;&gt;&lt;linesCount val=&quot;1&quot;/&gt;&lt;lineCharCount val=&quot;3&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24&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9&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PSNARRATION" val="16,1646603162,G:\Research Service Line\AHW_Pre-Arrival Instruction\PSAP Implementation\PSAP training slides\PSAP training slides_final_revised_toolkit_pptx\Media.ppcx"/>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1&quot;/&gt;&lt;/TableIndex&gt;&lt;TableIndex row=&quot;1&quot; col=&quot;3&quot;&gt;&lt;linesCount val=&quot;1&quot;/&gt;&lt;lineCharCount val=&quot;1&quot;/&gt;&lt;/TableIndex&gt;&lt;TableIndex row=&quot;1&quot; col=&quot;4&quot;&gt;&lt;linesCount val=&quot;1&quot;/&gt;&lt;lineCharCount val=&quot;1&quot;/&gt;&lt;/TableIndex&gt;&lt;TableIndex row=&quot;1&quot; col=&quot;5&quot;&gt;&lt;linesCount val=&quot;1&quot;/&gt;&lt;lineCharCount val=&quot;1&quot;/&gt;&lt;/TableIndex&gt;&lt;TableIndex row=&quot;1&quot; col=&quot;6&quot;&gt;&lt;linesCount val=&quot;1&quot;/&gt;&lt;lineCharCount val=&quot;1&quot;/&gt;&lt;/TableIndex&gt;&lt;TableIndex row=&quot;1&quot; col=&quot;7&quot;&gt;&lt;linesCount val=&quot;1&quot;/&gt;&lt;lineCharCount val=&quot;1&quot;/&gt;&lt;/TableIndex&gt;&lt;TableIndex row=&quot;1&quot; col=&quot;8&quot;&gt;&lt;linesCount val=&quot;1&quot;/&gt;&lt;lineCharCount val=&quot;1&quot;/&gt;&lt;/TableIndex&gt;&lt;TableIndex row=&quot;1&quot; col=&quot;9&quot;&gt;&lt;linesCount val=&quot;1&quot;/&gt;&lt;lineCharCount val=&quot;1&quot;/&gt;&lt;/TableIndex&gt;&lt;TableIndex row=&quot;1&quot; col=&quot;10&quot;&gt;&lt;linesCount val=&quot;1&quot;/&gt;&lt;lineCharCount val=&quot;1&quot;/&gt;&lt;/TableIndex&gt;&lt;TableIndex row=&quot;2&quot; col=&quot;1&quot;&gt;&lt;linesCount val=&quot;1&quot;/&gt;&lt;lineCharCount val=&quot;1&quot;/&gt;&lt;/TableIndex&gt;&lt;TableIndex row=&quot;2&quot; col=&quot;2&quot;&gt;&lt;linesCount val=&quot;1&quot;/&gt;&lt;lineCharCount val=&quot;1&quot;/&gt;&lt;/TableIndex&gt;&lt;TableIndex row=&quot;2&quot; col=&quot;3&quot;&gt;&lt;linesCount val=&quot;1&quot;/&gt;&lt;lineCharCount val=&quot;1&quot;/&gt;&lt;/TableIndex&gt;&lt;TableIndex row=&quot;2&quot; col=&quot;4&quot;&gt;&lt;linesCount val=&quot;1&quot;/&gt;&lt;lineCharCount val=&quot;1&quot;/&gt;&lt;/TableIndex&gt;&lt;TableIndex row=&quot;2&quot; col=&quot;5&quot;&gt;&lt;linesCount val=&quot;1&quot;/&gt;&lt;lineCharCount val=&quot;1&quot;/&gt;&lt;/TableIndex&gt;&lt;TableIndex row=&quot;2&quot; col=&quot;6&quot;&gt;&lt;linesCount val=&quot;1&quot;/&gt;&lt;lineCharCount val=&quot;1&quot;/&gt;&lt;/TableIndex&gt;&lt;TableIndex row=&quot;2&quot; col=&quot;7&quot;&gt;&lt;linesCount val=&quot;1&quot;/&gt;&lt;lineCharCount val=&quot;1&quot;/&gt;&lt;/TableIndex&gt;&lt;TableIndex row=&quot;2&quot; col=&quot;8&quot;&gt;&lt;linesCount val=&quot;1&quot;/&gt;&lt;lineCharCount val=&quot;1&quot;/&gt;&lt;/TableIndex&gt;&lt;TableIndex row=&quot;2&quot; col=&quot;9&quot;&gt;&lt;linesCount val=&quot;1&quot;/&gt;&lt;lineCharCount val=&quot;1&quot;/&gt;&lt;/TableIndex&gt;&lt;TableIndex row=&quot;2&quot; col=&quot;10&quot;&gt;&lt;linesCount val=&quot;1&quot;/&gt;&lt;lineCharCount val=&quot;1&quot;/&gt;&lt;/TableIndex&gt;&lt;TableIndex row=&quot;3&quot; col=&quot;1&quot;&gt;&lt;linesCount val=&quot;1&quot;/&gt;&lt;lineCharCount val=&quot;1&quot;/&gt;&lt;/TableIndex&gt;&lt;TableIndex row=&quot;3&quot; col=&quot;2&quot;&gt;&lt;linesCount val=&quot;1&quot;/&gt;&lt;lineCharCount val=&quot;1&quot;/&gt;&lt;/TableIndex&gt;&lt;TableIndex row=&quot;3&quot; col=&quot;3&quot;&gt;&lt;linesCount val=&quot;1&quot;/&gt;&lt;lineCharCount val=&quot;1&quot;/&gt;&lt;/TableIndex&gt;&lt;TableIndex row=&quot;3&quot; col=&quot;4&quot;&gt;&lt;linesCount val=&quot;1&quot;/&gt;&lt;lineCharCount val=&quot;1&quot;/&gt;&lt;/TableIndex&gt;&lt;TableIndex row=&quot;3&quot; col=&quot;5&quot;&gt;&lt;linesCount val=&quot;1&quot;/&gt;&lt;lineCharCount val=&quot;1&quot;/&gt;&lt;/TableIndex&gt;&lt;TableIndex row=&quot;3&quot; col=&quot;6&quot;&gt;&lt;linesCount val=&quot;1&quot;/&gt;&lt;lineCharCount val=&quot;1&quot;/&gt;&lt;/TableIndex&gt;&lt;TableIndex row=&quot;3&quot; col=&quot;7&quot;&gt;&lt;linesCount val=&quot;1&quot;/&gt;&lt;lineCharCount val=&quot;1&quot;/&gt;&lt;/TableIndex&gt;&lt;TableIndex row=&quot;3&quot; col=&quot;8&quot;&gt;&lt;linesCount val=&quot;1&quot;/&gt;&lt;lineCharCount val=&quot;1&quot;/&gt;&lt;/TableIndex&gt;&lt;TableIndex row=&quot;3&quot; col=&quot;9&quot;&gt;&lt;linesCount val=&quot;1&quot;/&gt;&lt;lineCharCount val=&quot;1&quot;/&gt;&lt;/TableIndex&gt;&lt;TableIndex row=&quot;3&quot; col=&quot;10&quot;&gt;&lt;linesCount val=&quot;1&quot;/&gt;&lt;lineCharCount val=&quot;1&quot;/&gt;&lt;/TableIndex&gt;&lt;TableIndex row=&quot;4&quot; col=&quot;1&quot;&gt;&lt;linesCount val=&quot;1&quot;/&gt;&lt;lineCharCount val=&quot;1&quot;/&gt;&lt;/TableIndex&gt;&lt;TableIndex row=&quot;4&quot; col=&quot;2&quot;&gt;&lt;linesCount val=&quot;1&quot;/&gt;&lt;lineCharCount val=&quot;1&quot;/&gt;&lt;/TableIndex&gt;&lt;TableIndex row=&quot;4&quot; col=&quot;3&quot;&gt;&lt;linesCount val=&quot;1&quot;/&gt;&lt;lineCharCount val=&quot;1&quot;/&gt;&lt;/TableIndex&gt;&lt;TableIndex row=&quot;4&quot; col=&quot;4&quot;&gt;&lt;linesCount val=&quot;1&quot;/&gt;&lt;lineCharCount val=&quot;1&quot;/&gt;&lt;/TableIndex&gt;&lt;TableIndex row=&quot;4&quot; col=&quot;5&quot;&gt;&lt;linesCount val=&quot;1&quot;/&gt;&lt;lineCharCount val=&quot;1&quot;/&gt;&lt;/TableIndex&gt;&lt;TableIndex row=&quot;4&quot; col=&quot;6&quot;&gt;&lt;linesCount val=&quot;1&quot;/&gt;&lt;lineCharCount val=&quot;1&quot;/&gt;&lt;/TableIndex&gt;&lt;TableIndex row=&quot;4&quot; col=&quot;7&quot;&gt;&lt;linesCount val=&quot;1&quot;/&gt;&lt;lineCharCount val=&quot;1&quot;/&gt;&lt;/TableIndex&gt;&lt;TableIndex row=&quot;4&quot; col=&quot;8&quot;&gt;&lt;linesCount val=&quot;1&quot;/&gt;&lt;lineCharCount val=&quot;1&quot;/&gt;&lt;/TableIndex&gt;&lt;TableIndex row=&quot;4&quot; col=&quot;9&quot;&gt;&lt;linesCount val=&quot;1&quot;/&gt;&lt;lineCharCount val=&quot;1&quot;/&gt;&lt;/TableIndex&gt;&lt;TableIndex row=&quot;4&quot; col=&quot;10&quot;&gt;&lt;linesCount val=&quot;1&quot;/&gt;&lt;lineCharCount val=&quot;1&quot;/&gt;&lt;/TableIndex&gt;&lt;TableIndex row=&quot;5&quot; col=&quot;1&quot;&gt;&lt;linesCount val=&quot;1&quot;/&gt;&lt;lineCharCount val=&quot;1&quot;/&gt;&lt;/TableIndex&gt;&lt;TableIndex row=&quot;5&quot; col=&quot;2&quot;&gt;&lt;linesCount val=&quot;1&quot;/&gt;&lt;lineCharCount val=&quot;1&quot;/&gt;&lt;/TableIndex&gt;&lt;TableIndex row=&quot;5&quot; col=&quot;3&quot;&gt;&lt;linesCount val=&quot;1&quot;/&gt;&lt;lineCharCount val=&quot;1&quot;/&gt;&lt;/TableIndex&gt;&lt;TableIndex row=&quot;5&quot; col=&quot;4&quot;&gt;&lt;linesCount val=&quot;1&quot;/&gt;&lt;lineCharCount val=&quot;1&quot;/&gt;&lt;/TableIndex&gt;&lt;TableIndex row=&quot;5&quot; col=&quot;5&quot;&gt;&lt;linesCount val=&quot;1&quot;/&gt;&lt;lineCharCount val=&quot;1&quot;/&gt;&lt;/TableIndex&gt;&lt;TableIndex row=&quot;5&quot; col=&quot;6&quot;&gt;&lt;linesCount val=&quot;1&quot;/&gt;&lt;lineCharCount val=&quot;1&quot;/&gt;&lt;/TableIndex&gt;&lt;TableIndex row=&quot;5&quot; col=&quot;7&quot;&gt;&lt;linesCount val=&quot;1&quot;/&gt;&lt;lineCharCount val=&quot;1&quot;/&gt;&lt;/TableIndex&gt;&lt;TableIndex row=&quot;5&quot; col=&quot;8&quot;&gt;&lt;linesCount val=&quot;1&quot;/&gt;&lt;lineCharCount val=&quot;1&quot;/&gt;&lt;/TableIndex&gt;&lt;TableIndex row=&quot;5&quot; col=&quot;9&quot;&gt;&lt;linesCount val=&quot;1&quot;/&gt;&lt;lineCharCount val=&quot;1&quot;/&gt;&lt;/TableIndex&gt;&lt;TableIndex row=&quot;5&quot; col=&quot;10&quot;&gt;&lt;linesCount val=&quot;1&quot;/&gt;&lt;lineCharCount val=&quot;1&quot;/&gt;&lt;/TableIndex&gt;&lt;TableIndex row=&quot;6&quot; col=&quot;1&quot;&gt;&lt;linesCount val=&quot;1&quot;/&gt;&lt;lineCharCount val=&quot;1&quot;/&gt;&lt;/TableIndex&gt;&lt;TableIndex row=&quot;6&quot; col=&quot;2&quot;&gt;&lt;linesCount val=&quot;1&quot;/&gt;&lt;lineCharCount val=&quot;1&quot;/&gt;&lt;/TableIndex&gt;&lt;TableIndex row=&quot;6&quot; col=&quot;3&quot;&gt;&lt;linesCount val=&quot;1&quot;/&gt;&lt;lineCharCount val=&quot;1&quot;/&gt;&lt;/TableIndex&gt;&lt;TableIndex row=&quot;6&quot; col=&quot;4&quot;&gt;&lt;linesCount val=&quot;1&quot;/&gt;&lt;lineCharCount val=&quot;1&quot;/&gt;&lt;/TableIndex&gt;&lt;TableIndex row=&quot;6&quot; col=&quot;5&quot;&gt;&lt;linesCount val=&quot;1&quot;/&gt;&lt;lineCharCount val=&quot;1&quot;/&gt;&lt;/TableIndex&gt;&lt;TableIndex row=&quot;6&quot; col=&quot;6&quot;&gt;&lt;linesCount val=&quot;1&quot;/&gt;&lt;lineCharCount val=&quot;1&quot;/&gt;&lt;/TableIndex&gt;&lt;TableIndex row=&quot;6&quot; col=&quot;7&quot;&gt;&lt;linesCount val=&quot;1&quot;/&gt;&lt;lineCharCount val=&quot;1&quot;/&gt;&lt;/TableIndex&gt;&lt;TableIndex row=&quot;6&quot; col=&quot;8&quot;&gt;&lt;linesCount val=&quot;1&quot;/&gt;&lt;lineCharCount val=&quot;1&quot;/&gt;&lt;/TableIndex&gt;&lt;TableIndex row=&quot;6&quot; col=&quot;9&quot;&gt;&lt;linesCount val=&quot;1&quot;/&gt;&lt;lineCharCount val=&quot;1&quot;/&gt;&lt;/TableIndex&gt;&lt;TableIndex row=&quot;6&quot; col=&quot;10&quot;&gt;&lt;linesCount val=&quot;1&quot;/&gt;&lt;lineCharCount val=&quot;1&quot;/&gt;&lt;/TableIndex&gt;&lt;TableIndex row=&quot;7&quot; col=&quot;1&quot;&gt;&lt;linesCount val=&quot;1&quot;/&gt;&lt;lineCharCount val=&quot;1&quot;/&gt;&lt;/TableIndex&gt;&lt;TableIndex row=&quot;7&quot; col=&quot;2&quot;&gt;&lt;linesCount val=&quot;1&quot;/&gt;&lt;lineCharCount val=&quot;1&quot;/&gt;&lt;/TableIndex&gt;&lt;TableIndex row=&quot;7&quot; col=&quot;3&quot;&gt;&lt;linesCount val=&quot;1&quot;/&gt;&lt;lineCharCount val=&quot;1&quot;/&gt;&lt;/TableIndex&gt;&lt;TableIndex row=&quot;7&quot; col=&quot;4&quot;&gt;&lt;linesCount val=&quot;1&quot;/&gt;&lt;lineCharCount val=&quot;1&quot;/&gt;&lt;/TableIndex&gt;&lt;TableIndex row=&quot;7&quot; col=&quot;5&quot;&gt;&lt;linesCount val=&quot;1&quot;/&gt;&lt;lineCharCount val=&quot;1&quot;/&gt;&lt;/TableIndex&gt;&lt;TableIndex row=&quot;7&quot; col=&quot;6&quot;&gt;&lt;linesCount val=&quot;1&quot;/&gt;&lt;lineCharCount val=&quot;1&quot;/&gt;&lt;/TableIndex&gt;&lt;TableIndex row=&quot;7&quot; col=&quot;7&quot;&gt;&lt;linesCount val=&quot;1&quot;/&gt;&lt;lineCharCount val=&quot;1&quot;/&gt;&lt;/TableIndex&gt;&lt;TableIndex row=&quot;7&quot; col=&quot;8&quot;&gt;&lt;linesCount val=&quot;1&quot;/&gt;&lt;lineCharCount val=&quot;1&quot;/&gt;&lt;/TableIndex&gt;&lt;TableIndex row=&quot;7&quot; col=&quot;9&quot;&gt;&lt;linesCount val=&quot;1&quot;/&gt;&lt;lineCharCount val=&quot;1&quot;/&gt;&lt;/TableIndex&gt;&lt;TableIndex row=&quot;7&quot; col=&quot;10&quot;&gt;&lt;linesCount val=&quot;1&quot;/&gt;&lt;lineCharCount val=&quot;1&quot;/&gt;&lt;/TableIndex&gt;&lt;TableIndex row=&quot;8&quot; col=&quot;1&quot;&gt;&lt;linesCount val=&quot;1&quot;/&gt;&lt;lineCharCount val=&quot;1&quot;/&gt;&lt;/TableIndex&gt;&lt;TableIndex row=&quot;8&quot; col=&quot;2&quot;&gt;&lt;linesCount val=&quot;1&quot;/&gt;&lt;lineCharCount val=&quot;1&quot;/&gt;&lt;/TableIndex&gt;&lt;TableIndex row=&quot;8&quot; col=&quot;3&quot;&gt;&lt;linesCount val=&quot;1&quot;/&gt;&lt;lineCharCount val=&quot;1&quot;/&gt;&lt;/TableIndex&gt;&lt;TableIndex row=&quot;8&quot; col=&quot;4&quot;&gt;&lt;linesCount val=&quot;1&quot;/&gt;&lt;lineCharCount val=&quot;1&quot;/&gt;&lt;/TableIndex&gt;&lt;TableIndex row=&quot;8&quot; col=&quot;5&quot;&gt;&lt;linesCount val=&quot;1&quot;/&gt;&lt;lineCharCount val=&quot;1&quot;/&gt;&lt;/TableIndex&gt;&lt;TableIndex row=&quot;8&quot; col=&quot;6&quot;&gt;&lt;linesCount val=&quot;1&quot;/&gt;&lt;lineCharCount val=&quot;1&quot;/&gt;&lt;/TableIndex&gt;&lt;TableIndex row=&quot;8&quot; col=&quot;7&quot;&gt;&lt;linesCount val=&quot;1&quot;/&gt;&lt;lineCharCount val=&quot;1&quot;/&gt;&lt;/TableIndex&gt;&lt;TableIndex row=&quot;8&quot; col=&quot;8&quot;&gt;&lt;linesCount val=&quot;1&quot;/&gt;&lt;lineCharCount val=&quot;1&quot;/&gt;&lt;/TableIndex&gt;&lt;TableIndex row=&quot;8&quot; col=&quot;9&quot;&gt;&lt;linesCount val=&quot;1&quot;/&gt;&lt;lineCharCount val=&quot;1&quot;/&gt;&lt;/TableIndex&gt;&lt;TableIndex row=&quot;8&quot; col=&quot;10&quot;&gt;&lt;linesCount val=&quot;1&quot;/&gt;&lt;lineCharCount val=&quot;1&quot;/&gt;&lt;/TableIndex&gt;&lt;TableIndex row=&quot;9&quot; col=&quot;1&quot;&gt;&lt;linesCount val=&quot;1&quot;/&gt;&lt;lineCharCount val=&quot;1&quot;/&gt;&lt;/TableIndex&gt;&lt;TableIndex row=&quot;9&quot; col=&quot;2&quot;&gt;&lt;linesCount val=&quot;1&quot;/&gt;&lt;lineCharCount val=&quot;1&quot;/&gt;&lt;/TableIndex&gt;&lt;TableIndex row=&quot;9&quot; col=&quot;3&quot;&gt;&lt;linesCount val=&quot;1&quot;/&gt;&lt;lineCharCount val=&quot;1&quot;/&gt;&lt;/TableIndex&gt;&lt;TableIndex row=&quot;9&quot; col=&quot;4&quot;&gt;&lt;linesCount val=&quot;1&quot;/&gt;&lt;lineCharCount val=&quot;1&quot;/&gt;&lt;/TableIndex&gt;&lt;TableIndex row=&quot;9&quot; col=&quot;5&quot;&gt;&lt;linesCount val=&quot;1&quot;/&gt;&lt;lineCharCount val=&quot;1&quot;/&gt;&lt;/TableIndex&gt;&lt;TableIndex row=&quot;9&quot; col=&quot;6&quot;&gt;&lt;linesCount val=&quot;1&quot;/&gt;&lt;lineCharCount val=&quot;1&quot;/&gt;&lt;/TableIndex&gt;&lt;TableIndex row=&quot;9&quot; col=&quot;7&quot;&gt;&lt;linesCount val=&quot;1&quot;/&gt;&lt;lineCharCount val=&quot;1&quot;/&gt;&lt;/TableIndex&gt;&lt;TableIndex row=&quot;9&quot; col=&quot;8&quot;&gt;&lt;linesCount val=&quot;1&quot;/&gt;&lt;lineCharCount val=&quot;1&quot;/&gt;&lt;/TableIndex&gt;&lt;TableIndex row=&quot;9&quot; col=&quot;9&quot;&gt;&lt;linesCount val=&quot;1&quot;/&gt;&lt;lineCharCount val=&quot;1&quot;/&gt;&lt;/TableIndex&gt;&lt;TableIndex row=&quot;9&quot; col=&quot;10&quot;&gt;&lt;linesCount val=&quot;1&quot;/&gt;&lt;lineCharCount val=&quot;1&quot;/&gt;&lt;/TableIndex&gt;&lt;TableIndex row=&quot;10&quot; col=&quot;1&quot;&gt;&lt;linesCount val=&quot;1&quot;/&gt;&lt;lineCharCount val=&quot;1&quot;/&gt;&lt;/TableIndex&gt;&lt;TableIndex row=&quot;10&quot; col=&quot;2&quot;&gt;&lt;linesCount val=&quot;1&quot;/&gt;&lt;lineCharCount val=&quot;1&quot;/&gt;&lt;/TableIndex&gt;&lt;TableIndex row=&quot;10&quot; col=&quot;3&quot;&gt;&lt;linesCount val=&quot;1&quot;/&gt;&lt;lineCharCount val=&quot;1&quot;/&gt;&lt;/TableIndex&gt;&lt;TableIndex row=&quot;10&quot; col=&quot;4&quot;&gt;&lt;linesCount val=&quot;1&quot;/&gt;&lt;lineCharCount val=&quot;1&quot;/&gt;&lt;/TableIndex&gt;&lt;TableIndex row=&quot;10&quot; col=&quot;5&quot;&gt;&lt;linesCount val=&quot;1&quot;/&gt;&lt;lineCharCount val=&quot;1&quot;/&gt;&lt;/TableIndex&gt;&lt;TableIndex row=&quot;10&quot; col=&quot;6&quot;&gt;&lt;linesCount val=&quot;1&quot;/&gt;&lt;lineCharCount val=&quot;1&quot;/&gt;&lt;/TableIndex&gt;&lt;TableIndex row=&quot;10&quot; col=&quot;7&quot;&gt;&lt;linesCount val=&quot;1&quot;/&gt;&lt;lineCharCount val=&quot;1&quot;/&gt;&lt;/TableIndex&gt;&lt;TableIndex row=&quot;10&quot; col=&quot;8&quot;&gt;&lt;linesCount val=&quot;1&quot;/&gt;&lt;lineCharCount val=&quot;1&quot;/&gt;&lt;/TableIndex&gt;&lt;TableIndex row=&quot;10&quot; col=&quot;9&quot;&gt;&lt;linesCount val=&quot;1&quot;/&gt;&lt;lineCharCount val=&quot;1&quot;/&gt;&lt;/TableIndex&gt;&lt;TableIndex row=&quot;10&quot; col=&quot;10&quot;&gt;&lt;linesCount val=&quot;1&quot;/&gt;&lt;lineCharCount val=&quot;1&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AE6F6A-65BC-4B14-8A8B-545F113A9A0A}&quot;/&gt;&lt;isInvalidForFieldText val=&quot;0&quot;/&gt;&lt;Image&gt;&lt;filename val=&quot;D:\data\asimages\{61AE6F6A-65BC-4B14-8A8B-545F113A9A0A}_12.png&quot;/&gt;&lt;left val=&quot;69&quot;/&gt;&lt;top val=&quot;45&quot;/&gt;&lt;width val=&quot;461&quot;/&gt;&lt;height val=&quot;37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DB01C57-0FF1-4DA0-A150-3936018C6EC6}&quot;/&gt;&lt;isInvalidForFieldText val=&quot;0&quot;/&gt;&lt;Image&gt;&lt;filename val=&quot;D:\data\asimages\{1DB01C57-0FF1-4DA0-A150-3936018C6EC6}_12.png&quot;/&gt;&lt;left val=&quot;521&quot;/&gt;&lt;top val=&quot;409&quot;/&gt;&lt;width val=&quot;97&quot;/&gt;&lt;height val=&quot;80&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2854</TotalTime>
  <Words>1373</Words>
  <Application>Microsoft Office PowerPoint</Application>
  <PresentationFormat>On-screen Show (4:3)</PresentationFormat>
  <Paragraphs>578</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Adjacency</vt:lpstr>
      <vt:lpstr>Office Theme</vt:lpstr>
      <vt:lpstr>Increasing Cardiac Arrest Survival through Dispatcher Assisted Bystander CPR</vt:lpstr>
      <vt:lpstr>Disclosure</vt:lpstr>
      <vt:lpstr>Training Overview</vt:lpstr>
      <vt:lpstr>Project Vision</vt:lpstr>
      <vt:lpstr>To Give Every 9-1-1 Caller the Opportunity to be a First Responder</vt:lpstr>
      <vt:lpstr>The Goal</vt:lpstr>
      <vt:lpstr>Links in the Chain of Survival</vt:lpstr>
      <vt:lpstr>The Links =&gt; Ideal Response </vt:lpstr>
      <vt:lpstr>Milwaukee County Today</vt:lpstr>
      <vt:lpstr>Moving Our Focus to the First Two Links</vt:lpstr>
      <vt:lpstr>PowerPoint Presentation</vt:lpstr>
      <vt:lpstr>PowerPoint Presentation</vt:lpstr>
      <vt:lpstr>PowerPoint Presentation</vt:lpstr>
      <vt:lpstr>Identifying Patients Who Need CPR: Over the Phone</vt:lpstr>
      <vt:lpstr>PowerPoint Presentation</vt:lpstr>
      <vt:lpstr>PowerPoint Presentation</vt:lpstr>
      <vt:lpstr>PowerPoint Presentation</vt:lpstr>
      <vt:lpstr>PowerPoint Presentation</vt:lpstr>
      <vt:lpstr>PowerPoint Presentation</vt:lpstr>
      <vt:lpstr>Cardiac Arrest Signs</vt:lpstr>
      <vt:lpstr>Identifying Cardiac Arrest</vt:lpstr>
      <vt:lpstr>All Caller Interrogation</vt:lpstr>
      <vt:lpstr>Agonal Breathing</vt:lpstr>
      <vt:lpstr>Agonal Respirations</vt:lpstr>
      <vt:lpstr>Two No’s and Go</vt:lpstr>
      <vt:lpstr>Common Delays in Delivering CPR</vt:lpstr>
      <vt:lpstr>Process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Brittany Farrell</dc:creator>
  <cp:lastModifiedBy>E. Brooke Lerner</cp:lastModifiedBy>
  <cp:revision>167</cp:revision>
  <dcterms:created xsi:type="dcterms:W3CDTF">2015-02-26T13:16:19Z</dcterms:created>
  <dcterms:modified xsi:type="dcterms:W3CDTF">2018-09-27T15:22:31Z</dcterms:modified>
</cp:coreProperties>
</file>