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heme/theme2.xml" ContentType="application/vnd.openxmlformats-officedocument.theme+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notesSlides/notesSlide1.xml" ContentType="application/vnd.openxmlformats-officedocument.presentationml.notesSlide+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notesSlides/notesSlide2.xml" ContentType="application/vnd.openxmlformats-officedocument.presentationml.notesSlide+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2"/>
  </p:notesMasterIdLst>
  <p:sldIdLst>
    <p:sldId id="256" r:id="rId2"/>
    <p:sldId id="290" r:id="rId3"/>
    <p:sldId id="292" r:id="rId4"/>
    <p:sldId id="316" r:id="rId5"/>
    <p:sldId id="329" r:id="rId6"/>
    <p:sldId id="330" r:id="rId7"/>
    <p:sldId id="340" r:id="rId8"/>
    <p:sldId id="332" r:id="rId9"/>
    <p:sldId id="331" r:id="rId10"/>
    <p:sldId id="335" r:id="rId11"/>
  </p:sldIdLst>
  <p:sldSz cx="9144000" cy="6858000" type="screen4x3"/>
  <p:notesSz cx="6858000" cy="9144000"/>
  <p:custDataLst>
    <p:tags r:id="rId13"/>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26" d="100"/>
          <a:sy n="126" d="100"/>
        </p:scale>
        <p:origin x="-1200"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B5927E8-1AE8-480C-AEFB-355AAF24A3DC}" type="datetimeFigureOut">
              <a:rPr lang="en-US" smtClean="0"/>
              <a:pPr/>
              <a:t>3/17/2016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F4D045-8584-49AF-A8BB-EACC169C7F69}" type="slidenum">
              <a:rPr lang="en-US" smtClean="0"/>
              <a:pPr/>
              <a:t>‹#›</a:t>
            </a:fld>
            <a:endParaRPr lang="en-US"/>
          </a:p>
        </p:txBody>
      </p:sp>
    </p:spTree>
    <p:extLst>
      <p:ext uri="{BB962C8B-B14F-4D97-AF65-F5344CB8AC3E}">
        <p14:creationId xmlns:p14="http://schemas.microsoft.com/office/powerpoint/2010/main" val="16523007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As you likely know, every citizen in this county, has the power to save a life just by putting one hand</a:t>
            </a:r>
            <a:r>
              <a:rPr lang="en-US" baseline="0" dirty="0" smtClean="0"/>
              <a:t> on top of the other and pushing hard and fast on a cardiac arrest victim’s chest.  Yet when faced with this high stress high emotion situation few choose to act, in Milwaukee County less than 19% of the time bystanders perform CPR.  However, other communities have shown that by having 9-1-1 dispatchers prompt people into action this rate can change and more lives can be saved --- every citizen can become a first responder. </a:t>
            </a:r>
            <a:endParaRPr lang="en-US" dirty="0"/>
          </a:p>
        </p:txBody>
      </p:sp>
      <p:sp>
        <p:nvSpPr>
          <p:cNvPr id="4" name="Slide Number Placeholder 3"/>
          <p:cNvSpPr>
            <a:spLocks noGrp="1"/>
          </p:cNvSpPr>
          <p:nvPr>
            <p:ph type="sldNum" sz="quarter" idx="10"/>
          </p:nvPr>
        </p:nvSpPr>
        <p:spPr/>
        <p:txBody>
          <a:bodyPr/>
          <a:lstStyle/>
          <a:p>
            <a:fld id="{68AC1B65-7CE9-4025-BBC5-7C993A579A38}" type="slidenum">
              <a:rPr lang="en-US" smtClean="0"/>
              <a:pPr/>
              <a:t>3</a:t>
            </a:fld>
            <a:endParaRPr lang="en-US"/>
          </a:p>
        </p:txBody>
      </p:sp>
    </p:spTree>
    <p:extLst>
      <p:ext uri="{BB962C8B-B14F-4D97-AF65-F5344CB8AC3E}">
        <p14:creationId xmlns:p14="http://schemas.microsoft.com/office/powerpoint/2010/main" val="7079892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purpose</a:t>
            </a:r>
            <a:r>
              <a:rPr lang="en-US" baseline="0" dirty="0" smtClean="0"/>
              <a:t> of the All Caller Interview is to identify patients in cardiac arrest.  We do this through the asking of 2 key questions.  </a:t>
            </a:r>
          </a:p>
          <a:p>
            <a:endParaRPr lang="en-US" baseline="0" dirty="0" smtClean="0"/>
          </a:p>
          <a:p>
            <a:r>
              <a:rPr lang="en-US" baseline="0" dirty="0" smtClean="0"/>
              <a:t>First – Is the patient conscious?  If the patient is unconscious the next question we ask is if the patient breathing NORMALLY?    While we do train our telecommunicators on agonal respirations and they understand what they are and what they sound like, we do not get into the weeds of breathing diagnostics.  Too much time is wasted trying to determine if agonal are present or not.  And agonal can sound like any number of things, from snoring to groaning, snorting, gasping and so on.  Instead, we focus on is the breathing “normal”.  </a:t>
            </a:r>
          </a:p>
          <a:p>
            <a:endParaRPr lang="en-US" baseline="0" dirty="0" smtClean="0"/>
          </a:p>
          <a:p>
            <a:r>
              <a:rPr lang="en-US" baseline="0" dirty="0" smtClean="0"/>
              <a:t>We have a saying called “NO – NO – GO”.  NO conscious, NO breathing normally, GO for CPR!  Let’s listen to what that sounds like when done properly (</a:t>
            </a:r>
            <a:r>
              <a:rPr lang="en-US" b="1" baseline="0" dirty="0" smtClean="0"/>
              <a:t>Click on first audio icon</a:t>
            </a:r>
            <a:r>
              <a:rPr lang="en-US" baseline="0" dirty="0" smtClean="0"/>
              <a:t>).  </a:t>
            </a:r>
          </a:p>
          <a:p>
            <a:r>
              <a:rPr lang="en-US" i="1" baseline="0" dirty="0" smtClean="0"/>
              <a:t>Audio Call #1 – Example of perfect all caller work flow and rapid identification of cardiac arrest (00:00:20)</a:t>
            </a:r>
          </a:p>
          <a:p>
            <a:endParaRPr lang="en-US" baseline="0" dirty="0" smtClean="0"/>
          </a:p>
          <a:p>
            <a:r>
              <a:rPr lang="en-US" baseline="0" dirty="0" smtClean="0"/>
              <a:t>It’s important to note that the King County EMD (emergency medical dispatch) program is a </a:t>
            </a:r>
            <a:r>
              <a:rPr lang="en-US" i="1" baseline="0" dirty="0" smtClean="0"/>
              <a:t>GUIDELINE </a:t>
            </a:r>
            <a:r>
              <a:rPr lang="en-US" i="0" u="none" baseline="0" dirty="0" smtClean="0"/>
              <a:t> based program, not a </a:t>
            </a:r>
            <a:r>
              <a:rPr lang="en-US" b="1" i="1" u="none" baseline="0" dirty="0" smtClean="0"/>
              <a:t>PROTOCOL</a:t>
            </a:r>
            <a:r>
              <a:rPr lang="en-US" i="0" u="none" baseline="0" dirty="0" smtClean="0"/>
              <a:t>.  What this means is that call receiver can deviate from the All Caller workflow as dictated by the situation.  As an example, if a caller begins the conversation by saying they can’t wake up their dad, does it make sense to waste time asking if the patient is conscious?  No, of course not.  The caller has already told us what we need to know.  So, in a situation like this, the call receiver must demonstrate flexibility and move directly into identifying the status of breathing for the patient.  (</a:t>
            </a:r>
            <a:r>
              <a:rPr lang="en-US" b="1" i="0" u="none" baseline="0" dirty="0" smtClean="0">
                <a:solidFill>
                  <a:srgbClr val="FF0000"/>
                </a:solidFill>
              </a:rPr>
              <a:t>Click on second audio icon</a:t>
            </a:r>
            <a:r>
              <a:rPr lang="en-US" i="0" u="none" baseline="0" dirty="0" smtClean="0"/>
              <a:t>)</a:t>
            </a:r>
            <a:endParaRPr lang="en-US" baseline="0" dirty="0" smtClean="0"/>
          </a:p>
          <a:p>
            <a:endParaRPr lang="en-US" baseline="0" dirty="0" smtClean="0"/>
          </a:p>
          <a:p>
            <a:r>
              <a:rPr lang="en-US" i="1" baseline="0" dirty="0" smtClean="0"/>
              <a:t>Audio Call #2 – Caller states dad is not breathing.  </a:t>
            </a:r>
            <a:r>
              <a:rPr lang="en-US" i="1" baseline="0" dirty="0" err="1" smtClean="0"/>
              <a:t>Telecommunicator</a:t>
            </a:r>
            <a:r>
              <a:rPr lang="en-US" i="1" baseline="0" dirty="0" smtClean="0"/>
              <a:t> moves right into CPR instructions (00:0013_</a:t>
            </a:r>
          </a:p>
        </p:txBody>
      </p:sp>
      <p:sp>
        <p:nvSpPr>
          <p:cNvPr id="4" name="Slide Number Placeholder 3"/>
          <p:cNvSpPr>
            <a:spLocks noGrp="1"/>
          </p:cNvSpPr>
          <p:nvPr>
            <p:ph type="sldNum" sz="quarter" idx="10"/>
          </p:nvPr>
        </p:nvSpPr>
        <p:spPr/>
        <p:txBody>
          <a:bodyPr/>
          <a:lstStyle/>
          <a:p>
            <a:fld id="{39EE719B-145A-4E47-B878-B030032364F7}" type="slidenum">
              <a:rPr lang="en-US" smtClean="0"/>
              <a:pPr/>
              <a:t>6</a:t>
            </a:fld>
            <a:endParaRPr lang="en-US" dirty="0"/>
          </a:p>
        </p:txBody>
      </p:sp>
    </p:spTree>
    <p:extLst>
      <p:ext uri="{BB962C8B-B14F-4D97-AF65-F5344CB8AC3E}">
        <p14:creationId xmlns:p14="http://schemas.microsoft.com/office/powerpoint/2010/main" val="171878827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11.xml"/><Relationship Id="rId2" Type="http://schemas.openxmlformats.org/officeDocument/2006/relationships/tags" Target="../tags/tag10.xml"/><Relationship Id="rId1" Type="http://schemas.openxmlformats.org/officeDocument/2006/relationships/tags" Target="../tags/tag9.xml"/><Relationship Id="rId6" Type="http://schemas.openxmlformats.org/officeDocument/2006/relationships/slideMaster" Target="../slideMasters/slideMaster1.xml"/><Relationship Id="rId5" Type="http://schemas.openxmlformats.org/officeDocument/2006/relationships/tags" Target="../tags/tag13.xml"/><Relationship Id="rId4" Type="http://schemas.openxmlformats.org/officeDocument/2006/relationships/tags" Target="../tags/tag12.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16.xml"/><Relationship Id="rId2" Type="http://schemas.openxmlformats.org/officeDocument/2006/relationships/tags" Target="../tags/tag15.xml"/><Relationship Id="rId1" Type="http://schemas.openxmlformats.org/officeDocument/2006/relationships/tags" Target="../tags/tag14.xml"/><Relationship Id="rId6" Type="http://schemas.openxmlformats.org/officeDocument/2006/relationships/slideMaster" Target="../slideMasters/slideMaster1.xml"/><Relationship Id="rId5" Type="http://schemas.openxmlformats.org/officeDocument/2006/relationships/tags" Target="../tags/tag18.xml"/><Relationship Id="rId4" Type="http://schemas.openxmlformats.org/officeDocument/2006/relationships/tags" Target="../tags/tag17.xml"/></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21.xml"/><Relationship Id="rId2" Type="http://schemas.openxmlformats.org/officeDocument/2006/relationships/tags" Target="../tags/tag20.xml"/><Relationship Id="rId1" Type="http://schemas.openxmlformats.org/officeDocument/2006/relationships/tags" Target="../tags/tag19.xml"/><Relationship Id="rId6" Type="http://schemas.openxmlformats.org/officeDocument/2006/relationships/slideMaster" Target="../slideMasters/slideMaster1.xml"/><Relationship Id="rId5" Type="http://schemas.openxmlformats.org/officeDocument/2006/relationships/tags" Target="../tags/tag23.xml"/><Relationship Id="rId4" Type="http://schemas.openxmlformats.org/officeDocument/2006/relationships/tags" Target="../tags/tag2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8" Type="http://schemas.openxmlformats.org/officeDocument/2006/relationships/tags" Target="../tags/tag31.xml"/><Relationship Id="rId3" Type="http://schemas.openxmlformats.org/officeDocument/2006/relationships/tags" Target="../tags/tag26.xml"/><Relationship Id="rId7" Type="http://schemas.openxmlformats.org/officeDocument/2006/relationships/tags" Target="../tags/tag30.xml"/><Relationship Id="rId2" Type="http://schemas.openxmlformats.org/officeDocument/2006/relationships/tags" Target="../tags/tag25.xml"/><Relationship Id="rId1" Type="http://schemas.openxmlformats.org/officeDocument/2006/relationships/tags" Target="../tags/tag24.xml"/><Relationship Id="rId6" Type="http://schemas.openxmlformats.org/officeDocument/2006/relationships/tags" Target="../tags/tag29.xml"/><Relationship Id="rId5" Type="http://schemas.openxmlformats.org/officeDocument/2006/relationships/tags" Target="../tags/tag28.xml"/><Relationship Id="rId4" Type="http://schemas.openxmlformats.org/officeDocument/2006/relationships/tags" Target="../tags/tag27.xml"/><Relationship Id="rId9"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34.xml"/><Relationship Id="rId2" Type="http://schemas.openxmlformats.org/officeDocument/2006/relationships/tags" Target="../tags/tag33.xml"/><Relationship Id="rId1" Type="http://schemas.openxmlformats.org/officeDocument/2006/relationships/tags" Target="../tags/tag32.xml"/><Relationship Id="rId5" Type="http://schemas.openxmlformats.org/officeDocument/2006/relationships/slideMaster" Target="../slideMasters/slideMaster1.xml"/><Relationship Id="rId4" Type="http://schemas.openxmlformats.org/officeDocument/2006/relationships/tags" Target="../tags/tag3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custDataLst>
              <p:tags r:id="rId1"/>
            </p:custDataLst>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custDataLst>
              <p:tags r:id="rId2"/>
            </p:custDataLst>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custDataLst>
              <p:tags r:id="rId3"/>
            </p:custDataLst>
          </p:nvPr>
        </p:nvSpPr>
        <p:spPr/>
        <p:txBody>
          <a:bodyPr/>
          <a:lstStyle/>
          <a:p>
            <a:fld id="{10CE1986-FABA-0C48-8B10-A4E9E9B860A3}" type="datetimeFigureOut">
              <a:rPr lang="en-US" smtClean="0"/>
              <a:pPr/>
              <a:t>3/17/2016</a:t>
            </a:fld>
            <a:endParaRPr lang="en-US"/>
          </a:p>
        </p:txBody>
      </p:sp>
      <p:sp>
        <p:nvSpPr>
          <p:cNvPr id="5" name="Footer Placeholder 4"/>
          <p:cNvSpPr>
            <a:spLocks noGrp="1"/>
          </p:cNvSpPr>
          <p:nvPr>
            <p:ph type="ftr" sz="quarter" idx="11"/>
            <p:custDataLst>
              <p:tags r:id="rId4"/>
            </p:custDataLst>
          </p:nvPr>
        </p:nvSpPr>
        <p:spPr/>
        <p:txBody>
          <a:bodyPr/>
          <a:lstStyle/>
          <a:p>
            <a:endParaRPr lang="en-US"/>
          </a:p>
        </p:txBody>
      </p:sp>
      <p:sp>
        <p:nvSpPr>
          <p:cNvPr id="6" name="Slide Number Placeholder 5"/>
          <p:cNvSpPr>
            <a:spLocks noGrp="1"/>
          </p:cNvSpPr>
          <p:nvPr>
            <p:ph type="sldNum" sz="quarter" idx="12"/>
            <p:custDataLst>
              <p:tags r:id="rId5"/>
            </p:custDataLst>
          </p:nvPr>
        </p:nvSpPr>
        <p:spPr/>
        <p:txBody>
          <a:bodyPr/>
          <a:lstStyle/>
          <a:p>
            <a:fld id="{6D73B779-3745-7D4E-BCD4-03F51205024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CE1986-FABA-0C48-8B10-A4E9E9B860A3}" type="datetimeFigureOut">
              <a:rPr lang="en-US" smtClean="0"/>
              <a:pPr/>
              <a:t>3/17/2016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73B779-3745-7D4E-BCD4-03F51205024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CE1986-FABA-0C48-8B10-A4E9E9B860A3}" type="datetimeFigureOut">
              <a:rPr lang="en-US" smtClean="0"/>
              <a:pPr/>
              <a:t>3/17/2016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73B779-3745-7D4E-BCD4-03F51205024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smtClean="0"/>
              <a:t>Click to edit Master title style</a:t>
            </a:r>
            <a:endParaRPr lang="en-US"/>
          </a:p>
        </p:txBody>
      </p:sp>
      <p:sp>
        <p:nvSpPr>
          <p:cNvPr id="3" name="Content Placeholder 2"/>
          <p:cNvSpPr>
            <a:spLocks noGrp="1"/>
          </p:cNvSpPr>
          <p:nvPr>
            <p:ph idx="1"/>
            <p:custDataLst>
              <p:tags r:id="rId2"/>
            </p:custDataLst>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custDataLst>
              <p:tags r:id="rId3"/>
            </p:custDataLst>
          </p:nvPr>
        </p:nvSpPr>
        <p:spPr/>
        <p:txBody>
          <a:bodyPr/>
          <a:lstStyle/>
          <a:p>
            <a:fld id="{10CE1986-FABA-0C48-8B10-A4E9E9B860A3}" type="datetimeFigureOut">
              <a:rPr lang="en-US" smtClean="0"/>
              <a:pPr/>
              <a:t>3/17/2016</a:t>
            </a:fld>
            <a:endParaRPr lang="en-US"/>
          </a:p>
        </p:txBody>
      </p:sp>
      <p:sp>
        <p:nvSpPr>
          <p:cNvPr id="5" name="Footer Placeholder 4"/>
          <p:cNvSpPr>
            <a:spLocks noGrp="1"/>
          </p:cNvSpPr>
          <p:nvPr>
            <p:ph type="ftr" sz="quarter" idx="11"/>
            <p:custDataLst>
              <p:tags r:id="rId4"/>
            </p:custDataLst>
          </p:nvPr>
        </p:nvSpPr>
        <p:spPr/>
        <p:txBody>
          <a:bodyPr/>
          <a:lstStyle/>
          <a:p>
            <a:endParaRPr lang="en-US"/>
          </a:p>
        </p:txBody>
      </p:sp>
      <p:sp>
        <p:nvSpPr>
          <p:cNvPr id="6" name="Slide Number Placeholder 5"/>
          <p:cNvSpPr>
            <a:spLocks noGrp="1"/>
          </p:cNvSpPr>
          <p:nvPr>
            <p:ph type="sldNum" sz="quarter" idx="12"/>
            <p:custDataLst>
              <p:tags r:id="rId5"/>
            </p:custDataLst>
          </p:nvPr>
        </p:nvSpPr>
        <p:spPr/>
        <p:txBody>
          <a:bodyPr/>
          <a:lstStyle/>
          <a:p>
            <a:fld id="{6D73B779-3745-7D4E-BCD4-03F51205024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custDataLst>
              <p:tags r:id="rId2"/>
            </p:custDataLst>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custDataLst>
              <p:tags r:id="rId3"/>
            </p:custDataLst>
          </p:nvPr>
        </p:nvSpPr>
        <p:spPr/>
        <p:txBody>
          <a:bodyPr/>
          <a:lstStyle/>
          <a:p>
            <a:fld id="{10CE1986-FABA-0C48-8B10-A4E9E9B860A3}" type="datetimeFigureOut">
              <a:rPr lang="en-US" smtClean="0"/>
              <a:pPr/>
              <a:t>3/17/2016</a:t>
            </a:fld>
            <a:endParaRPr lang="en-US"/>
          </a:p>
        </p:txBody>
      </p:sp>
      <p:sp>
        <p:nvSpPr>
          <p:cNvPr id="5" name="Footer Placeholder 4"/>
          <p:cNvSpPr>
            <a:spLocks noGrp="1"/>
          </p:cNvSpPr>
          <p:nvPr>
            <p:ph type="ftr" sz="quarter" idx="11"/>
            <p:custDataLst>
              <p:tags r:id="rId4"/>
            </p:custDataLst>
          </p:nvPr>
        </p:nvSpPr>
        <p:spPr/>
        <p:txBody>
          <a:bodyPr/>
          <a:lstStyle/>
          <a:p>
            <a:endParaRPr lang="en-US"/>
          </a:p>
        </p:txBody>
      </p:sp>
      <p:sp>
        <p:nvSpPr>
          <p:cNvPr id="6" name="Slide Number Placeholder 5"/>
          <p:cNvSpPr>
            <a:spLocks noGrp="1"/>
          </p:cNvSpPr>
          <p:nvPr>
            <p:ph type="sldNum" sz="quarter" idx="12"/>
            <p:custDataLst>
              <p:tags r:id="rId5"/>
            </p:custDataLst>
          </p:nvPr>
        </p:nvSpPr>
        <p:spPr/>
        <p:txBody>
          <a:bodyPr/>
          <a:lstStyle/>
          <a:p>
            <a:fld id="{6D73B779-3745-7D4E-BCD4-03F51205024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0CE1986-FABA-0C48-8B10-A4E9E9B860A3}" type="datetimeFigureOut">
              <a:rPr lang="en-US" smtClean="0"/>
              <a:pPr/>
              <a:t>3/17/2016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73B779-3745-7D4E-BCD4-03F51205024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custDataLst>
              <p:tags r:id="rId2"/>
            </p:custDataLst>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custDataLst>
              <p:tags r:id="rId3"/>
            </p:custDataLst>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custDataLst>
              <p:tags r:id="rId4"/>
            </p:custDataLst>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custDataLst>
              <p:tags r:id="rId5"/>
            </p:custDataLst>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custDataLst>
              <p:tags r:id="rId6"/>
            </p:custDataLst>
          </p:nvPr>
        </p:nvSpPr>
        <p:spPr/>
        <p:txBody>
          <a:bodyPr/>
          <a:lstStyle/>
          <a:p>
            <a:fld id="{10CE1986-FABA-0C48-8B10-A4E9E9B860A3}" type="datetimeFigureOut">
              <a:rPr lang="en-US" smtClean="0"/>
              <a:pPr/>
              <a:t>3/17/2016</a:t>
            </a:fld>
            <a:endParaRPr lang="en-US"/>
          </a:p>
        </p:txBody>
      </p:sp>
      <p:sp>
        <p:nvSpPr>
          <p:cNvPr id="8" name="Footer Placeholder 7"/>
          <p:cNvSpPr>
            <a:spLocks noGrp="1"/>
          </p:cNvSpPr>
          <p:nvPr>
            <p:ph type="ftr" sz="quarter" idx="11"/>
            <p:custDataLst>
              <p:tags r:id="rId7"/>
            </p:custDataLst>
          </p:nvPr>
        </p:nvSpPr>
        <p:spPr/>
        <p:txBody>
          <a:bodyPr/>
          <a:lstStyle/>
          <a:p>
            <a:endParaRPr lang="en-US"/>
          </a:p>
        </p:txBody>
      </p:sp>
      <p:sp>
        <p:nvSpPr>
          <p:cNvPr id="9" name="Slide Number Placeholder 8"/>
          <p:cNvSpPr>
            <a:spLocks noGrp="1"/>
          </p:cNvSpPr>
          <p:nvPr>
            <p:ph type="sldNum" sz="quarter" idx="12"/>
            <p:custDataLst>
              <p:tags r:id="rId8"/>
            </p:custDataLst>
          </p:nvPr>
        </p:nvSpPr>
        <p:spPr/>
        <p:txBody>
          <a:bodyPr/>
          <a:lstStyle/>
          <a:p>
            <a:fld id="{6D73B779-3745-7D4E-BCD4-03F51205024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smtClean="0"/>
              <a:t>Click to edit Master title style</a:t>
            </a:r>
            <a:endParaRPr lang="en-US"/>
          </a:p>
        </p:txBody>
      </p:sp>
      <p:sp>
        <p:nvSpPr>
          <p:cNvPr id="3" name="Date Placeholder 2"/>
          <p:cNvSpPr>
            <a:spLocks noGrp="1"/>
          </p:cNvSpPr>
          <p:nvPr>
            <p:ph type="dt" sz="half" idx="10"/>
            <p:custDataLst>
              <p:tags r:id="rId2"/>
            </p:custDataLst>
          </p:nvPr>
        </p:nvSpPr>
        <p:spPr/>
        <p:txBody>
          <a:bodyPr/>
          <a:lstStyle/>
          <a:p>
            <a:fld id="{10CE1986-FABA-0C48-8B10-A4E9E9B860A3}" type="datetimeFigureOut">
              <a:rPr lang="en-US" smtClean="0"/>
              <a:pPr/>
              <a:t>3/17/2016</a:t>
            </a:fld>
            <a:endParaRPr lang="en-US"/>
          </a:p>
        </p:txBody>
      </p:sp>
      <p:sp>
        <p:nvSpPr>
          <p:cNvPr id="4" name="Footer Placeholder 3"/>
          <p:cNvSpPr>
            <a:spLocks noGrp="1"/>
          </p:cNvSpPr>
          <p:nvPr>
            <p:ph type="ftr" sz="quarter" idx="11"/>
            <p:custDataLst>
              <p:tags r:id="rId3"/>
            </p:custDataLst>
          </p:nvPr>
        </p:nvSpPr>
        <p:spPr/>
        <p:txBody>
          <a:bodyPr/>
          <a:lstStyle/>
          <a:p>
            <a:endParaRPr lang="en-US"/>
          </a:p>
        </p:txBody>
      </p:sp>
      <p:sp>
        <p:nvSpPr>
          <p:cNvPr id="5" name="Slide Number Placeholder 4"/>
          <p:cNvSpPr>
            <a:spLocks noGrp="1"/>
          </p:cNvSpPr>
          <p:nvPr>
            <p:ph type="sldNum" sz="quarter" idx="12"/>
            <p:custDataLst>
              <p:tags r:id="rId4"/>
            </p:custDataLst>
          </p:nvPr>
        </p:nvSpPr>
        <p:spPr/>
        <p:txBody>
          <a:bodyPr/>
          <a:lstStyle/>
          <a:p>
            <a:fld id="{6D73B779-3745-7D4E-BCD4-03F51205024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CE1986-FABA-0C48-8B10-A4E9E9B860A3}" type="datetimeFigureOut">
              <a:rPr lang="en-US" smtClean="0"/>
              <a:pPr/>
              <a:t>3/17/2016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73B779-3745-7D4E-BCD4-03F51205024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CE1986-FABA-0C48-8B10-A4E9E9B860A3}" type="datetimeFigureOut">
              <a:rPr lang="en-US" smtClean="0"/>
              <a:pPr/>
              <a:t>3/17/2016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73B779-3745-7D4E-BCD4-03F512050247}"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10CE1986-FABA-0C48-8B10-A4E9E9B860A3}" type="datetimeFigureOut">
              <a:rPr lang="en-US" smtClean="0"/>
              <a:pPr/>
              <a:t>3/17/2016</a:t>
            </a:fld>
            <a:endParaRPr lang="en-US"/>
          </a:p>
        </p:txBody>
      </p:sp>
      <p:sp>
        <p:nvSpPr>
          <p:cNvPr id="9" name="Slide Number Placeholder 8"/>
          <p:cNvSpPr>
            <a:spLocks noGrp="1"/>
          </p:cNvSpPr>
          <p:nvPr>
            <p:ph type="sldNum" sz="quarter" idx="11"/>
          </p:nvPr>
        </p:nvSpPr>
        <p:spPr/>
        <p:txBody>
          <a:bodyPr/>
          <a:lstStyle/>
          <a:p>
            <a:fld id="{6D73B779-3745-7D4E-BCD4-03F512050247}"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18" Type="http://schemas.openxmlformats.org/officeDocument/2006/relationships/tags" Target="../tags/tag7.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tags" Target="../tags/tag6.xml"/><Relationship Id="rId2" Type="http://schemas.openxmlformats.org/officeDocument/2006/relationships/slideLayout" Target="../slideLayouts/slideLayout2.xml"/><Relationship Id="rId16" Type="http://schemas.openxmlformats.org/officeDocument/2006/relationships/tags" Target="../tags/tag5.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4.xml"/><Relationship Id="rId10" Type="http://schemas.openxmlformats.org/officeDocument/2006/relationships/slideLayout" Target="../slideLayouts/slideLayout10.xml"/><Relationship Id="rId19" Type="http://schemas.openxmlformats.org/officeDocument/2006/relationships/tags" Target="../tags/tag8.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custDataLst>
              <p:tags r:id="rId13"/>
            </p:custDataLst>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custDataLst>
              <p:tags r:id="rId14"/>
            </p:custDataLst>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custDataLst>
              <p:tags r:id="rId15"/>
            </p:custDataLst>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custDataLst>
              <p:tags r:id="rId16"/>
            </p:custDataLst>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custDataLst>
              <p:tags r:id="rId17"/>
            </p:custDataLst>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D73B779-3745-7D4E-BCD4-03F512050247}" type="slidenum">
              <a:rPr lang="en-US" smtClean="0"/>
              <a:pPr/>
              <a:t>‹#›</a:t>
            </a:fld>
            <a:endParaRPr lang="en-US"/>
          </a:p>
        </p:txBody>
      </p:sp>
      <p:sp>
        <p:nvSpPr>
          <p:cNvPr id="5" name="Footer Placeholder 4"/>
          <p:cNvSpPr>
            <a:spLocks noGrp="1"/>
          </p:cNvSpPr>
          <p:nvPr>
            <p:ph type="ftr" sz="quarter" idx="3"/>
            <p:custDataLst>
              <p:tags r:id="rId18"/>
            </p:custDataLst>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custDataLst>
              <p:tags r:id="rId19"/>
            </p:custDataLst>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10CE1986-FABA-0C48-8B10-A4E9E9B860A3}" type="datetimeFigureOut">
              <a:rPr lang="en-US" smtClean="0"/>
              <a:pPr/>
              <a:t>3/17/2016</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defTabSz="914400" rtl="0" eaLnBrk="1" latinLnBrk="0" hangingPunct="1">
        <a:spcBef>
          <a:spcPct val="0"/>
        </a:spcBef>
        <a:buNone/>
        <a:defRPr sz="4600" b="0" i="0" u="none"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b="0" i="0" u="none"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7.xml"/><Relationship Id="rId1" Type="http://schemas.openxmlformats.org/officeDocument/2006/relationships/tags" Target="../tags/tag36.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7.xml"/><Relationship Id="rId1" Type="http://schemas.openxmlformats.org/officeDocument/2006/relationships/tags" Target="../tags/tag56.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9.xml"/><Relationship Id="rId1" Type="http://schemas.openxmlformats.org/officeDocument/2006/relationships/tags" Target="../tags/tag38.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1.xml"/><Relationship Id="rId1" Type="http://schemas.openxmlformats.org/officeDocument/2006/relationships/tags" Target="../tags/tag40.xml"/><Relationship Id="rId4"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tags" Target="../tags/tag42.xml"/><Relationship Id="rId5" Type="http://schemas.openxmlformats.org/officeDocument/2006/relationships/image" Target="../media/image2.wmf"/><Relationship Id="rId4"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6.xml"/><Relationship Id="rId1" Type="http://schemas.openxmlformats.org/officeDocument/2006/relationships/tags" Target="../tags/tag45.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tags" Target="../tags/tag49.xml"/><Relationship Id="rId7" Type="http://schemas.openxmlformats.org/officeDocument/2006/relationships/image" Target="../media/image4.png"/><Relationship Id="rId2" Type="http://schemas.openxmlformats.org/officeDocument/2006/relationships/tags" Target="../tags/tag48.xml"/><Relationship Id="rId1" Type="http://schemas.openxmlformats.org/officeDocument/2006/relationships/tags" Target="../tags/tag47.xml"/><Relationship Id="rId6" Type="http://schemas.openxmlformats.org/officeDocument/2006/relationships/notesSlide" Target="../notesSlides/notesSlide2.xml"/><Relationship Id="rId5" Type="http://schemas.openxmlformats.org/officeDocument/2006/relationships/slideLayout" Target="../slideLayouts/slideLayout2.xml"/><Relationship Id="rId4" Type="http://schemas.openxmlformats.org/officeDocument/2006/relationships/tags" Target="../tags/tag5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tags" Target="../tags/tag51.xml"/><Relationship Id="rId4"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5.xml"/><Relationship Id="rId1" Type="http://schemas.openxmlformats.org/officeDocument/2006/relationships/tags" Target="../tags/tag54.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1"/>
            </p:custDataLst>
          </p:nvPr>
        </p:nvSpPr>
        <p:spPr/>
        <p:txBody>
          <a:bodyPr>
            <a:normAutofit fontScale="90000"/>
          </a:bodyPr>
          <a:lstStyle/>
          <a:p>
            <a:r>
              <a:rPr lang="en-US" dirty="0" smtClean="0"/>
              <a:t>Increasing Cardiac Arrest Survival through Dispatcher Assisted Bystander CPR</a:t>
            </a:r>
            <a:endParaRPr lang="en-US" dirty="0"/>
          </a:p>
        </p:txBody>
      </p:sp>
      <p:sp>
        <p:nvSpPr>
          <p:cNvPr id="3" name="Subtitle 2"/>
          <p:cNvSpPr>
            <a:spLocks noGrp="1"/>
          </p:cNvSpPr>
          <p:nvPr>
            <p:ph type="subTitle" idx="1"/>
            <p:custDataLst>
              <p:tags r:id="rId2"/>
            </p:custDataLst>
          </p:nvPr>
        </p:nvSpPr>
        <p:spPr/>
        <p:txBody>
          <a:bodyPr/>
          <a:lstStyle/>
          <a:p>
            <a:r>
              <a:rPr lang="en-US" dirty="0" smtClean="0"/>
              <a:t>PSAP Review for identifying patients who are pulseless and not breathing</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custDataLst>
              <p:tags r:id="rId1"/>
            </p:custDataLst>
          </p:nvPr>
        </p:nvSpPr>
        <p:spPr/>
        <p:txBody>
          <a:bodyPr/>
          <a:lstStyle/>
          <a:p>
            <a:r>
              <a:rPr lang="en-US" altLang="en-US" dirty="0" smtClean="0"/>
              <a:t>Remember</a:t>
            </a:r>
          </a:p>
        </p:txBody>
      </p:sp>
      <p:sp>
        <p:nvSpPr>
          <p:cNvPr id="26627" name="Rectangle 3"/>
          <p:cNvSpPr>
            <a:spLocks noGrp="1" noChangeArrowheads="1"/>
          </p:cNvSpPr>
          <p:nvPr>
            <p:ph type="body" idx="1"/>
            <p:custDataLst>
              <p:tags r:id="rId2"/>
            </p:custDataLst>
          </p:nvPr>
        </p:nvSpPr>
        <p:spPr/>
        <p:txBody>
          <a:bodyPr/>
          <a:lstStyle/>
          <a:p>
            <a:r>
              <a:rPr lang="en-US" dirty="0" smtClean="0"/>
              <a:t>Studies have shown giving CPR to a person not in cardiac arrest does minimal harm</a:t>
            </a:r>
            <a:br>
              <a:rPr lang="en-US" dirty="0" smtClean="0"/>
            </a:br>
            <a:endParaRPr lang="en-US" dirty="0" smtClean="0"/>
          </a:p>
          <a:p>
            <a:r>
              <a:rPr lang="en-US" dirty="0" smtClean="0"/>
              <a:t>Not giving CPR when someone is in arrest significantly decreases survival</a:t>
            </a:r>
          </a:p>
          <a:p>
            <a:endParaRPr lang="en-US" dirty="0" smtClean="0"/>
          </a:p>
          <a:p>
            <a:r>
              <a:rPr lang="en-US" dirty="0" smtClean="0"/>
              <a:t>Decreasing TIME To CPR is Key!</a:t>
            </a:r>
          </a:p>
          <a:p>
            <a:endParaRPr lang="en-US" dirty="0"/>
          </a:p>
          <a:p>
            <a:r>
              <a:rPr lang="en-US" dirty="0" smtClean="0"/>
              <a:t>Use the script!</a:t>
            </a:r>
            <a:endParaRPr lang="en-US" dirty="0"/>
          </a:p>
        </p:txBody>
      </p:sp>
      <p:pic>
        <p:nvPicPr>
          <p:cNvPr id="3074" name="Picture 2" descr="C:\Users\EBLerner\AppData\Local\Microsoft\Windows\Temporary Internet Files\Content.IE5\Q339VXJ9\key-icon[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37661" y="3595070"/>
            <a:ext cx="801414" cy="8014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357380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smtClean="0"/>
              <a:t>Training Review</a:t>
            </a:r>
            <a:endParaRPr lang="en-US" dirty="0"/>
          </a:p>
        </p:txBody>
      </p:sp>
      <p:sp>
        <p:nvSpPr>
          <p:cNvPr id="3" name="Content Placeholder 2"/>
          <p:cNvSpPr>
            <a:spLocks noGrp="1"/>
          </p:cNvSpPr>
          <p:nvPr>
            <p:ph idx="1"/>
            <p:custDataLst>
              <p:tags r:id="rId2"/>
            </p:custDataLst>
          </p:nvPr>
        </p:nvSpPr>
        <p:spPr/>
        <p:txBody>
          <a:bodyPr/>
          <a:lstStyle/>
          <a:p>
            <a:r>
              <a:rPr lang="en-US" dirty="0" smtClean="0"/>
              <a:t>Identifying patients who need dispatcher CPR</a:t>
            </a:r>
          </a:p>
        </p:txBody>
      </p:sp>
    </p:spTree>
    <p:extLst>
      <p:ext uri="{BB962C8B-B14F-4D97-AF65-F5344CB8AC3E}">
        <p14:creationId xmlns:p14="http://schemas.microsoft.com/office/powerpoint/2010/main" val="12933745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sz="4000" dirty="0" smtClean="0"/>
              <a:t>Why are we doing this?</a:t>
            </a:r>
            <a:endParaRPr lang="en-US" sz="4000" dirty="0"/>
          </a:p>
        </p:txBody>
      </p:sp>
      <p:sp>
        <p:nvSpPr>
          <p:cNvPr id="5" name="Title 1"/>
          <p:cNvSpPr txBox="1">
            <a:spLocks/>
          </p:cNvSpPr>
          <p:nvPr>
            <p:custDataLst>
              <p:tags r:id="rId2"/>
            </p:custDataLst>
          </p:nvPr>
        </p:nvSpPr>
        <p:spPr>
          <a:xfrm>
            <a:off x="374072" y="1417638"/>
            <a:ext cx="8001000" cy="4983162"/>
          </a:xfrm>
          <a:prstGeom prst="rect">
            <a:avLst/>
          </a:prstGeom>
        </p:spPr>
        <p:txBody>
          <a:bodyPr vert="horz" lIns="91440" tIns="45720" rIns="91440" bIns="45720" rtlCol="0" anchor="ctr">
            <a:normAutofit fontScale="90000"/>
          </a:bodyPr>
          <a:lstStyle>
            <a:lvl1pPr algn="l" defTabSz="914400" rtl="0" eaLnBrk="1" latinLnBrk="0" hangingPunct="1">
              <a:spcBef>
                <a:spcPct val="0"/>
              </a:spcBef>
              <a:buNone/>
              <a:defRPr sz="3200" kern="1200">
                <a:solidFill>
                  <a:schemeClr val="tx1"/>
                </a:solidFill>
                <a:latin typeface="+mj-lt"/>
                <a:ea typeface="+mj-ea"/>
                <a:cs typeface="+mj-cs"/>
              </a:defRPr>
            </a:lvl1pPr>
          </a:lstStyle>
          <a:p>
            <a:pPr algn="ctr"/>
            <a:endParaRPr lang="en-US" dirty="0" smtClean="0"/>
          </a:p>
          <a:p>
            <a:pPr algn="ctr"/>
            <a:r>
              <a:rPr lang="en-US" dirty="0" smtClean="0"/>
              <a:t>Each year 800 people have an out-of-hospital cardiac arrest in Milwaukee County and 90% die</a:t>
            </a:r>
          </a:p>
          <a:p>
            <a:pPr algn="ctr"/>
            <a:endParaRPr lang="en-US" dirty="0"/>
          </a:p>
          <a:p>
            <a:pPr algn="ctr"/>
            <a:r>
              <a:rPr lang="en-US" dirty="0" smtClean="0"/>
              <a:t>Less than 19% have the benefit of bystander CPR</a:t>
            </a:r>
          </a:p>
          <a:p>
            <a:pPr algn="ctr"/>
            <a:endParaRPr lang="en-US" dirty="0"/>
          </a:p>
          <a:p>
            <a:pPr algn="ctr"/>
            <a:r>
              <a:rPr lang="en-US" dirty="0" smtClean="0"/>
              <a:t>Bringing dispatcher assisted CPR to your community will CHANGE:</a:t>
            </a:r>
          </a:p>
          <a:p>
            <a:pPr algn="ctr"/>
            <a:endParaRPr lang="en-US" dirty="0"/>
          </a:p>
          <a:p>
            <a:pPr marL="1828800" lvl="3" indent="-457200">
              <a:buFont typeface="Arial"/>
              <a:buChar char="•"/>
            </a:pPr>
            <a:r>
              <a:rPr lang="en-US" sz="3100" b="1" dirty="0">
                <a:solidFill>
                  <a:srgbClr val="FF0000"/>
                </a:solidFill>
              </a:rPr>
              <a:t>B</a:t>
            </a:r>
            <a:r>
              <a:rPr lang="en-US" sz="3100" b="1" dirty="0" smtClean="0">
                <a:solidFill>
                  <a:srgbClr val="FF0000"/>
                </a:solidFill>
              </a:rPr>
              <a:t>ystander CPR rates</a:t>
            </a:r>
          </a:p>
          <a:p>
            <a:pPr marL="1828800" lvl="3" indent="-457200">
              <a:buFont typeface="Arial"/>
              <a:buChar char="•"/>
            </a:pPr>
            <a:r>
              <a:rPr lang="en-US" sz="3100" b="1" dirty="0">
                <a:solidFill>
                  <a:srgbClr val="FF0000"/>
                </a:solidFill>
              </a:rPr>
              <a:t>C</a:t>
            </a:r>
            <a:r>
              <a:rPr lang="en-US" sz="3100" b="1" dirty="0" smtClean="0">
                <a:solidFill>
                  <a:srgbClr val="FF0000"/>
                </a:solidFill>
              </a:rPr>
              <a:t>ardiac arrest survival rates</a:t>
            </a:r>
          </a:p>
        </p:txBody>
      </p:sp>
    </p:spTree>
    <p:extLst>
      <p:ext uri="{BB962C8B-B14F-4D97-AF65-F5344CB8AC3E}">
        <p14:creationId xmlns:p14="http://schemas.microsoft.com/office/powerpoint/2010/main" val="19006842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77" name="Rectangle 49"/>
          <p:cNvSpPr>
            <a:spLocks noChangeArrowheads="1"/>
          </p:cNvSpPr>
          <p:nvPr>
            <p:custDataLst>
              <p:tags r:id="rId1"/>
            </p:custDataLst>
          </p:nvPr>
        </p:nvSpPr>
        <p:spPr bwMode="auto">
          <a:xfrm>
            <a:off x="1795463" y="4473575"/>
            <a:ext cx="29273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sz="1200" b="1">
                <a:cs typeface="Times New Roman" pitchFamily="18" charset="0"/>
              </a:rPr>
              <a:t>			</a:t>
            </a:r>
            <a:endParaRPr lang="en-US"/>
          </a:p>
        </p:txBody>
      </p:sp>
      <p:pic>
        <p:nvPicPr>
          <p:cNvPr id="7" name="Picture 6" descr="pe04100_"/>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2400" y="3749675"/>
            <a:ext cx="10668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Line 36"/>
          <p:cNvSpPr>
            <a:spLocks noChangeShapeType="1"/>
          </p:cNvSpPr>
          <p:nvPr>
            <p:custDataLst>
              <p:tags r:id="rId2"/>
            </p:custDataLst>
          </p:nvPr>
        </p:nvSpPr>
        <p:spPr bwMode="auto">
          <a:xfrm>
            <a:off x="0" y="1524000"/>
            <a:ext cx="9144000" cy="0"/>
          </a:xfrm>
          <a:prstGeom prst="line">
            <a:avLst/>
          </a:prstGeom>
          <a:noFill/>
          <a:ln w="444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 name="Title 3"/>
          <p:cNvSpPr>
            <a:spLocks noGrp="1"/>
          </p:cNvSpPr>
          <p:nvPr>
            <p:ph type="title"/>
            <p:custDataLst>
              <p:tags r:id="rId3"/>
            </p:custDataLst>
          </p:nvPr>
        </p:nvSpPr>
        <p:spPr/>
        <p:txBody>
          <a:bodyPr/>
          <a:lstStyle/>
          <a:p>
            <a:r>
              <a:rPr lang="en-US" dirty="0" smtClean="0"/>
              <a:t>What’s happened so far?</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274821488"/>
              </p:ext>
            </p:extLst>
          </p:nvPr>
        </p:nvGraphicFramePr>
        <p:xfrm>
          <a:off x="1219200" y="1766455"/>
          <a:ext cx="6875150" cy="4355201"/>
        </p:xfrm>
        <a:graphic>
          <a:graphicData uri="http://schemas.openxmlformats.org/drawingml/2006/table">
            <a:tbl>
              <a:tblPr firstRow="1" bandRow="1">
                <a:tableStyleId>{5C22544A-7EE6-4342-B048-85BDC9FD1C3A}</a:tableStyleId>
              </a:tblPr>
              <a:tblGrid>
                <a:gridCol w="3437575"/>
                <a:gridCol w="3437575"/>
              </a:tblGrid>
              <a:tr h="626766">
                <a:tc gridSpan="2">
                  <a:txBody>
                    <a:bodyPr/>
                    <a:lstStyle/>
                    <a:p>
                      <a:pPr algn="ctr"/>
                      <a:r>
                        <a:rPr lang="en-US" sz="2000" dirty="0" smtClean="0">
                          <a:solidFill>
                            <a:schemeClr val="bg1"/>
                          </a:solidFill>
                          <a:effectLst/>
                          <a:latin typeface="Book Antiqua" panose="02040602050305030304" pitchFamily="18" charset="0"/>
                        </a:rPr>
                        <a:t>CALL</a:t>
                      </a:r>
                      <a:r>
                        <a:rPr lang="en-US" sz="2000" baseline="0" dirty="0" smtClean="0">
                          <a:solidFill>
                            <a:schemeClr val="bg1"/>
                          </a:solidFill>
                          <a:effectLst/>
                          <a:latin typeface="Book Antiqua" panose="02040602050305030304" pitchFamily="18" charset="0"/>
                        </a:rPr>
                        <a:t> TRANSFERS AS OF MARCH 8, 2016</a:t>
                      </a:r>
                      <a:endParaRPr lang="en-US" sz="2000" dirty="0">
                        <a:solidFill>
                          <a:schemeClr val="bg1"/>
                        </a:solidFill>
                        <a:effectLst/>
                        <a:latin typeface="Book Antiqua" panose="02040602050305030304" pitchFamily="18" charset="0"/>
                      </a:endParaRPr>
                    </a:p>
                  </a:txBody>
                  <a:tcPr marL="38100" marR="38100" marT="0" marB="0" anchor="ctr"/>
                </a:tc>
                <a:tc hMerge="1">
                  <a:txBody>
                    <a:bodyPr/>
                    <a:lstStyle/>
                    <a:p>
                      <a:pPr marL="0" marR="0" algn="ctr">
                        <a:spcBef>
                          <a:spcPts val="0"/>
                        </a:spcBef>
                        <a:spcAft>
                          <a:spcPts val="0"/>
                        </a:spcAft>
                      </a:pPr>
                      <a:endParaRPr lang="en-US" sz="1500" dirty="0">
                        <a:solidFill>
                          <a:schemeClr val="bg1"/>
                        </a:solidFill>
                        <a:effectLst/>
                        <a:latin typeface="Book Antiqua" panose="02040602050305030304" pitchFamily="18" charset="0"/>
                        <a:ea typeface="Times New Roman"/>
                      </a:endParaRPr>
                    </a:p>
                  </a:txBody>
                  <a:tcPr marL="28575" marR="28575" marT="0" marB="0"/>
                </a:tc>
              </a:tr>
              <a:tr h="1144491">
                <a:tc>
                  <a:txBody>
                    <a:bodyPr/>
                    <a:lstStyle/>
                    <a:p>
                      <a:pPr marL="0" marR="0" algn="ctr">
                        <a:spcBef>
                          <a:spcPts val="0"/>
                        </a:spcBef>
                        <a:spcAft>
                          <a:spcPts val="0"/>
                        </a:spcAft>
                      </a:pPr>
                      <a:r>
                        <a:rPr lang="en-US" sz="1900" dirty="0" smtClean="0">
                          <a:solidFill>
                            <a:srgbClr val="000000"/>
                          </a:solidFill>
                          <a:effectLst/>
                          <a:latin typeface="Book Antiqua" panose="02040602050305030304" pitchFamily="18" charset="0"/>
                          <a:ea typeface="Times New Roman"/>
                        </a:rPr>
                        <a:t>Calls Transferred to </a:t>
                      </a:r>
                      <a:r>
                        <a:rPr lang="en-US" sz="1900" baseline="0" dirty="0" smtClean="0">
                          <a:solidFill>
                            <a:srgbClr val="000000"/>
                          </a:solidFill>
                          <a:effectLst/>
                          <a:latin typeface="Book Antiqua" panose="02040602050305030304" pitchFamily="18" charset="0"/>
                          <a:ea typeface="Times New Roman"/>
                        </a:rPr>
                        <a:t>Communication Center</a:t>
                      </a:r>
                      <a:endParaRPr lang="en-US" sz="1900" dirty="0">
                        <a:effectLst/>
                        <a:latin typeface="Book Antiqua" panose="02040602050305030304" pitchFamily="18" charset="0"/>
                        <a:ea typeface="Times New Roman"/>
                      </a:endParaRPr>
                    </a:p>
                  </a:txBody>
                  <a:tcPr marL="38100" marR="38100" marT="0" marB="0" anchor="ctr"/>
                </a:tc>
                <a:tc>
                  <a:txBody>
                    <a:bodyPr/>
                    <a:lstStyle/>
                    <a:p>
                      <a:pPr marL="0" marR="0" algn="ctr">
                        <a:spcBef>
                          <a:spcPts val="0"/>
                        </a:spcBef>
                        <a:spcAft>
                          <a:spcPts val="0"/>
                        </a:spcAft>
                      </a:pPr>
                      <a:r>
                        <a:rPr lang="en-US" sz="1900" dirty="0" smtClean="0">
                          <a:solidFill>
                            <a:srgbClr val="000000"/>
                          </a:solidFill>
                          <a:effectLst/>
                          <a:latin typeface="Book Antiqua" panose="02040602050305030304" pitchFamily="18" charset="0"/>
                          <a:ea typeface="Times New Roman"/>
                        </a:rPr>
                        <a:t>92</a:t>
                      </a:r>
                      <a:endParaRPr lang="en-US" sz="1900" dirty="0">
                        <a:effectLst/>
                        <a:latin typeface="Book Antiqua" panose="02040602050305030304" pitchFamily="18" charset="0"/>
                        <a:ea typeface="Times New Roman"/>
                      </a:endParaRPr>
                    </a:p>
                  </a:txBody>
                  <a:tcPr marL="38100" marR="38100" marT="0" marB="0" anchor="ctr"/>
                </a:tc>
              </a:tr>
              <a:tr h="626766">
                <a:tc>
                  <a:txBody>
                    <a:bodyPr/>
                    <a:lstStyle/>
                    <a:p>
                      <a:pPr marL="0" marR="0" algn="ctr">
                        <a:spcBef>
                          <a:spcPts val="0"/>
                        </a:spcBef>
                        <a:spcAft>
                          <a:spcPts val="0"/>
                        </a:spcAft>
                      </a:pPr>
                      <a:r>
                        <a:rPr lang="en-US" sz="1900" dirty="0" smtClean="0">
                          <a:solidFill>
                            <a:srgbClr val="000000"/>
                          </a:solidFill>
                          <a:effectLst/>
                          <a:latin typeface="Book Antiqua" panose="02040602050305030304" pitchFamily="18" charset="0"/>
                          <a:ea typeface="Times New Roman"/>
                        </a:rPr>
                        <a:t>Victims</a:t>
                      </a:r>
                      <a:r>
                        <a:rPr lang="en-US" sz="1900" baseline="0" dirty="0" smtClean="0">
                          <a:solidFill>
                            <a:srgbClr val="000000"/>
                          </a:solidFill>
                          <a:effectLst/>
                          <a:latin typeface="Book Antiqua" panose="02040602050305030304" pitchFamily="18" charset="0"/>
                          <a:ea typeface="Times New Roman"/>
                        </a:rPr>
                        <a:t> Identified as Needing Compressions</a:t>
                      </a:r>
                      <a:endParaRPr lang="en-US" sz="1900" dirty="0">
                        <a:effectLst/>
                        <a:latin typeface="Book Antiqua" panose="02040602050305030304" pitchFamily="18" charset="0"/>
                        <a:ea typeface="Times New Roman"/>
                      </a:endParaRPr>
                    </a:p>
                  </a:txBody>
                  <a:tcPr marL="38100" marR="38100" marT="0" marB="0" anchor="ctr"/>
                </a:tc>
                <a:tc>
                  <a:txBody>
                    <a:bodyPr/>
                    <a:lstStyle/>
                    <a:p>
                      <a:pPr marL="0" marR="0" algn="ctr">
                        <a:spcBef>
                          <a:spcPts val="0"/>
                        </a:spcBef>
                        <a:spcAft>
                          <a:spcPts val="0"/>
                        </a:spcAft>
                      </a:pPr>
                      <a:r>
                        <a:rPr lang="en-US" sz="1900" dirty="0" smtClean="0">
                          <a:solidFill>
                            <a:srgbClr val="000000"/>
                          </a:solidFill>
                          <a:effectLst/>
                          <a:latin typeface="Book Antiqua" panose="02040602050305030304" pitchFamily="18" charset="0"/>
                          <a:ea typeface="Times New Roman"/>
                        </a:rPr>
                        <a:t>23</a:t>
                      </a:r>
                      <a:endParaRPr lang="en-US" sz="1900" dirty="0">
                        <a:effectLst/>
                        <a:latin typeface="Book Antiqua" panose="02040602050305030304" pitchFamily="18" charset="0"/>
                        <a:ea typeface="Times New Roman"/>
                      </a:endParaRPr>
                    </a:p>
                  </a:txBody>
                  <a:tcPr marL="38100" marR="38100" marT="0" marB="0" anchor="ctr"/>
                </a:tc>
              </a:tr>
              <a:tr h="626766">
                <a:tc>
                  <a:txBody>
                    <a:bodyPr/>
                    <a:lstStyle/>
                    <a:p>
                      <a:pPr marL="0" marR="0" algn="ctr">
                        <a:spcBef>
                          <a:spcPts val="0"/>
                        </a:spcBef>
                        <a:spcAft>
                          <a:spcPts val="0"/>
                        </a:spcAft>
                      </a:pPr>
                      <a:r>
                        <a:rPr lang="en-US" sz="1900" dirty="0" smtClean="0">
                          <a:effectLst/>
                          <a:latin typeface="Book Antiqua" panose="02040602050305030304" pitchFamily="18" charset="0"/>
                          <a:ea typeface="Times New Roman"/>
                        </a:rPr>
                        <a:t>Victims</a:t>
                      </a:r>
                      <a:r>
                        <a:rPr lang="en-US" sz="1900" baseline="0" dirty="0" smtClean="0">
                          <a:effectLst/>
                          <a:latin typeface="Book Antiqua" panose="02040602050305030304" pitchFamily="18" charset="0"/>
                          <a:ea typeface="Times New Roman"/>
                        </a:rPr>
                        <a:t> Who Received Bystander Compressions</a:t>
                      </a:r>
                      <a:endParaRPr lang="en-US" sz="1900" dirty="0">
                        <a:effectLst/>
                        <a:latin typeface="Book Antiqua" panose="02040602050305030304" pitchFamily="18" charset="0"/>
                        <a:ea typeface="Times New Roman"/>
                      </a:endParaRPr>
                    </a:p>
                  </a:txBody>
                  <a:tcPr marL="38100" marR="38100" marT="0" marB="0" anchor="ctr"/>
                </a:tc>
                <a:tc>
                  <a:txBody>
                    <a:bodyPr/>
                    <a:lstStyle/>
                    <a:p>
                      <a:pPr marL="0" marR="0" algn="ctr">
                        <a:spcBef>
                          <a:spcPts val="0"/>
                        </a:spcBef>
                        <a:spcAft>
                          <a:spcPts val="0"/>
                        </a:spcAft>
                      </a:pPr>
                      <a:r>
                        <a:rPr lang="en-US" sz="1900" dirty="0" smtClean="0">
                          <a:effectLst/>
                          <a:latin typeface="Book Antiqua" panose="02040602050305030304" pitchFamily="18" charset="0"/>
                          <a:ea typeface="Times New Roman"/>
                        </a:rPr>
                        <a:t>6 (26%)</a:t>
                      </a:r>
                      <a:endParaRPr lang="en-US" sz="1900" dirty="0">
                        <a:effectLst/>
                        <a:latin typeface="Book Antiqua" panose="02040602050305030304" pitchFamily="18" charset="0"/>
                        <a:ea typeface="Times New Roman"/>
                      </a:endParaRPr>
                    </a:p>
                  </a:txBody>
                  <a:tcPr marL="38100" marR="38100" marT="0" marB="0" anchor="ctr"/>
                </a:tc>
              </a:tr>
              <a:tr h="703646">
                <a:tc>
                  <a:txBody>
                    <a:bodyPr/>
                    <a:lstStyle/>
                    <a:p>
                      <a:pPr marL="0" marR="0" algn="ctr">
                        <a:spcBef>
                          <a:spcPts val="0"/>
                        </a:spcBef>
                        <a:spcAft>
                          <a:spcPts val="0"/>
                        </a:spcAft>
                      </a:pPr>
                      <a:r>
                        <a:rPr lang="en-US" sz="1900" dirty="0" smtClean="0">
                          <a:effectLst/>
                          <a:latin typeface="Book Antiqua" panose="02040602050305030304" pitchFamily="18" charset="0"/>
                          <a:ea typeface="Times New Roman"/>
                        </a:rPr>
                        <a:t>Victims</a:t>
                      </a:r>
                      <a:r>
                        <a:rPr lang="en-US" sz="1900" baseline="0" dirty="0" smtClean="0">
                          <a:effectLst/>
                          <a:latin typeface="Book Antiqua" panose="02040602050305030304" pitchFamily="18" charset="0"/>
                          <a:ea typeface="Times New Roman"/>
                        </a:rPr>
                        <a:t> Who Survived to the Emergency Department</a:t>
                      </a:r>
                      <a:endParaRPr lang="en-US" sz="1900" dirty="0">
                        <a:effectLst/>
                        <a:latin typeface="Book Antiqua" panose="02040602050305030304" pitchFamily="18" charset="0"/>
                        <a:ea typeface="Times New Roman"/>
                      </a:endParaRPr>
                    </a:p>
                  </a:txBody>
                  <a:tcPr marL="38100" marR="38100" marT="0" marB="0" anchor="ctr"/>
                </a:tc>
                <a:tc>
                  <a:txBody>
                    <a:bodyPr/>
                    <a:lstStyle/>
                    <a:p>
                      <a:pPr marL="0" marR="0" algn="ctr">
                        <a:spcBef>
                          <a:spcPts val="0"/>
                        </a:spcBef>
                        <a:spcAft>
                          <a:spcPts val="0"/>
                        </a:spcAft>
                      </a:pPr>
                      <a:r>
                        <a:rPr lang="en-US" sz="1900" dirty="0" smtClean="0">
                          <a:effectLst/>
                          <a:latin typeface="Book Antiqua" panose="02040602050305030304" pitchFamily="18" charset="0"/>
                          <a:ea typeface="Times New Roman"/>
                        </a:rPr>
                        <a:t>3 (data incomplete)</a:t>
                      </a:r>
                      <a:endParaRPr lang="en-US" sz="1900" dirty="0">
                        <a:effectLst/>
                        <a:latin typeface="Book Antiqua" panose="02040602050305030304" pitchFamily="18" charset="0"/>
                        <a:ea typeface="Times New Roman"/>
                      </a:endParaRPr>
                    </a:p>
                  </a:txBody>
                  <a:tcPr marL="38100" marR="38100" marT="0" marB="0" anchor="ctr"/>
                </a:tc>
              </a:tr>
              <a:tr h="626766">
                <a:tc>
                  <a:txBody>
                    <a:bodyPr/>
                    <a:lstStyle/>
                    <a:p>
                      <a:pPr marL="0" marR="0" algn="ctr">
                        <a:spcBef>
                          <a:spcPts val="0"/>
                        </a:spcBef>
                        <a:spcAft>
                          <a:spcPts val="0"/>
                        </a:spcAft>
                      </a:pPr>
                      <a:r>
                        <a:rPr lang="en-US" sz="1900" dirty="0" smtClean="0">
                          <a:effectLst/>
                          <a:latin typeface="Book Antiqua" panose="02040602050305030304" pitchFamily="18" charset="0"/>
                          <a:ea typeface="Times New Roman"/>
                        </a:rPr>
                        <a:t>Victims Who Survived</a:t>
                      </a:r>
                      <a:r>
                        <a:rPr lang="en-US" sz="1900" baseline="0" dirty="0" smtClean="0">
                          <a:effectLst/>
                          <a:latin typeface="Book Antiqua" panose="02040602050305030304" pitchFamily="18" charset="0"/>
                          <a:ea typeface="Times New Roman"/>
                        </a:rPr>
                        <a:t> to Hospital Discharge</a:t>
                      </a:r>
                      <a:endParaRPr lang="en-US" sz="1900" dirty="0">
                        <a:effectLst/>
                        <a:latin typeface="Book Antiqua" panose="02040602050305030304" pitchFamily="18" charset="0"/>
                        <a:ea typeface="Times New Roman"/>
                      </a:endParaRPr>
                    </a:p>
                  </a:txBody>
                  <a:tcPr marL="38100" marR="38100" marT="0" marB="0" anchor="ctr"/>
                </a:tc>
                <a:tc>
                  <a:txBody>
                    <a:bodyPr/>
                    <a:lstStyle/>
                    <a:p>
                      <a:pPr marL="0" marR="0" algn="ctr">
                        <a:spcBef>
                          <a:spcPts val="0"/>
                        </a:spcBef>
                        <a:spcAft>
                          <a:spcPts val="0"/>
                        </a:spcAft>
                      </a:pPr>
                      <a:r>
                        <a:rPr lang="en-US" sz="1900" dirty="0" smtClean="0">
                          <a:effectLst/>
                          <a:latin typeface="Book Antiqua" panose="02040602050305030304" pitchFamily="18" charset="0"/>
                          <a:ea typeface="Times New Roman"/>
                        </a:rPr>
                        <a:t>1 (data incomplete)</a:t>
                      </a:r>
                      <a:endParaRPr lang="en-US" sz="1900" dirty="0">
                        <a:effectLst/>
                        <a:latin typeface="Book Antiqua" panose="02040602050305030304" pitchFamily="18" charset="0"/>
                        <a:ea typeface="Times New Roman"/>
                      </a:endParaRPr>
                    </a:p>
                  </a:txBody>
                  <a:tcPr marL="38100" marR="38100" marT="0" marB="0" anchor="ctr"/>
                </a:tc>
              </a:tr>
            </a:tbl>
          </a:graphicData>
        </a:graphic>
      </p:graphicFrame>
    </p:spTree>
    <p:extLst>
      <p:ext uri="{BB962C8B-B14F-4D97-AF65-F5344CB8AC3E}">
        <p14:creationId xmlns:p14="http://schemas.microsoft.com/office/powerpoint/2010/main" val="1917490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smtClean="0"/>
              <a:t>Cardiac Arrest Signs</a:t>
            </a:r>
            <a:endParaRPr lang="en-US" dirty="0"/>
          </a:p>
        </p:txBody>
      </p:sp>
      <p:sp>
        <p:nvSpPr>
          <p:cNvPr id="3" name="Content Placeholder 2"/>
          <p:cNvSpPr>
            <a:spLocks noGrp="1"/>
          </p:cNvSpPr>
          <p:nvPr>
            <p:ph idx="1"/>
            <p:custDataLst>
              <p:tags r:id="rId2"/>
            </p:custDataLst>
          </p:nvPr>
        </p:nvSpPr>
        <p:spPr/>
        <p:txBody>
          <a:bodyPr/>
          <a:lstStyle/>
          <a:p>
            <a:r>
              <a:rPr lang="en-US" smtClean="0"/>
              <a:t>Sudden, unexpected collapse</a:t>
            </a:r>
          </a:p>
          <a:p>
            <a:r>
              <a:rPr lang="en-US" smtClean="0"/>
              <a:t>Unconsciousness, no sign of life</a:t>
            </a:r>
          </a:p>
          <a:p>
            <a:r>
              <a:rPr lang="en-US" smtClean="0"/>
              <a:t>Abnormal breathing (gasping) common</a:t>
            </a:r>
          </a:p>
          <a:p>
            <a:r>
              <a:rPr lang="en-US" smtClean="0"/>
              <a:t>Brief seizure – lack of oxygen to brain</a:t>
            </a:r>
          </a:p>
          <a:p>
            <a:endParaRPr lang="en-US" dirty="0"/>
          </a:p>
        </p:txBody>
      </p:sp>
      <p:pic>
        <p:nvPicPr>
          <p:cNvPr id="5" name="Picture 4"/>
          <p:cNvPicPr>
            <a:picLocks noChangeAspect="1"/>
          </p:cNvPicPr>
          <p:nvPr/>
        </p:nvPicPr>
        <p:blipFill>
          <a:blip r:embed="rId4"/>
          <a:stretch>
            <a:fillRect/>
          </a:stretch>
        </p:blipFill>
        <p:spPr>
          <a:xfrm>
            <a:off x="3546475" y="3898900"/>
            <a:ext cx="3733800" cy="2501900"/>
          </a:xfrm>
          <a:prstGeom prst="rect">
            <a:avLst/>
          </a:prstGeom>
        </p:spPr>
      </p:pic>
    </p:spTree>
    <p:extLst>
      <p:ext uri="{BB962C8B-B14F-4D97-AF65-F5344CB8AC3E}">
        <p14:creationId xmlns:p14="http://schemas.microsoft.com/office/powerpoint/2010/main" val="25450501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533400" y="228600"/>
            <a:ext cx="8229600" cy="1143000"/>
          </a:xfrm>
        </p:spPr>
        <p:txBody>
          <a:bodyPr>
            <a:normAutofit/>
          </a:bodyPr>
          <a:lstStyle/>
          <a:p>
            <a:r>
              <a:rPr lang="en-US" sz="4000" dirty="0" smtClean="0"/>
              <a:t>Identifying Cardiac Arrest</a:t>
            </a:r>
            <a:endParaRPr lang="en-US" sz="4000" dirty="0"/>
          </a:p>
        </p:txBody>
      </p:sp>
      <p:sp>
        <p:nvSpPr>
          <p:cNvPr id="5" name="Content Placeholder 4"/>
          <p:cNvSpPr>
            <a:spLocks noGrp="1"/>
          </p:cNvSpPr>
          <p:nvPr>
            <p:ph idx="1"/>
            <p:custDataLst>
              <p:tags r:id="rId2"/>
            </p:custDataLst>
          </p:nvPr>
        </p:nvSpPr>
        <p:spPr/>
        <p:txBody>
          <a:bodyPr/>
          <a:lstStyle/>
          <a:p>
            <a:r>
              <a:rPr lang="en-US" dirty="0" smtClean="0"/>
              <a:t>Is the </a:t>
            </a:r>
            <a:r>
              <a:rPr lang="en-US" smtClean="0"/>
              <a:t>patient </a:t>
            </a:r>
            <a:r>
              <a:rPr lang="en-US" smtClean="0"/>
              <a:t>awake?</a:t>
            </a:r>
            <a:endParaRPr lang="en-US" dirty="0" smtClean="0"/>
          </a:p>
          <a:p>
            <a:r>
              <a:rPr lang="en-US" dirty="0" smtClean="0"/>
              <a:t>Is the patient breathing normally?</a:t>
            </a:r>
          </a:p>
          <a:p>
            <a:pPr marL="0" indent="0">
              <a:buNone/>
            </a:pPr>
            <a:endParaRPr lang="en-US" b="1" dirty="0"/>
          </a:p>
          <a:p>
            <a:pPr marL="0" indent="0">
              <a:buNone/>
            </a:pPr>
            <a:endParaRPr lang="en-US" b="1" dirty="0"/>
          </a:p>
        </p:txBody>
      </p:sp>
      <p:pic>
        <p:nvPicPr>
          <p:cNvPr id="1027"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472499" y="2717380"/>
            <a:ext cx="3228975" cy="2505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custDataLst>
              <p:tags r:id="rId3"/>
            </p:custDataLst>
          </p:nvPr>
        </p:nvSpPr>
        <p:spPr>
          <a:xfrm>
            <a:off x="2212675" y="5565802"/>
            <a:ext cx="5867400" cy="830997"/>
          </a:xfrm>
          <a:prstGeom prst="rect">
            <a:avLst/>
          </a:prstGeom>
          <a:noFill/>
        </p:spPr>
        <p:txBody>
          <a:bodyPr wrap="square" rtlCol="0">
            <a:spAutoFit/>
          </a:bodyPr>
          <a:lstStyle/>
          <a:p>
            <a:r>
              <a:rPr lang="en-US" sz="4800" dirty="0" smtClean="0"/>
              <a:t>“No – No – Go”</a:t>
            </a:r>
            <a:endParaRPr lang="en-US" sz="4800" dirty="0"/>
          </a:p>
        </p:txBody>
      </p:sp>
      <p:sp>
        <p:nvSpPr>
          <p:cNvPr id="9" name="Line 36"/>
          <p:cNvSpPr>
            <a:spLocks noChangeShapeType="1"/>
          </p:cNvSpPr>
          <p:nvPr>
            <p:custDataLst>
              <p:tags r:id="rId4"/>
            </p:custDataLst>
          </p:nvPr>
        </p:nvSpPr>
        <p:spPr bwMode="auto">
          <a:xfrm>
            <a:off x="152400" y="1143000"/>
            <a:ext cx="8991600" cy="0"/>
          </a:xfrm>
          <a:prstGeom prst="line">
            <a:avLst/>
          </a:prstGeom>
          <a:noFill/>
          <a:ln w="444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31306953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8881"/>
            <a:ext cx="7620000" cy="1143000"/>
          </a:xfrm>
        </p:spPr>
        <p:txBody>
          <a:bodyPr/>
          <a:lstStyle/>
          <a:p>
            <a:r>
              <a:rPr lang="en-US" dirty="0" smtClean="0"/>
              <a:t>Why ask Breathing Normally?	</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508748084"/>
              </p:ext>
            </p:extLst>
          </p:nvPr>
        </p:nvGraphicFramePr>
        <p:xfrm>
          <a:off x="2983423" y="2061275"/>
          <a:ext cx="5210015" cy="4321399"/>
        </p:xfrm>
        <a:graphic>
          <a:graphicData uri="http://schemas.openxmlformats.org/drawingml/2006/table">
            <a:tbl>
              <a:tblPr firstRow="1" firstCol="1" bandRow="1">
                <a:tableStyleId>{5C22544A-7EE6-4342-B048-85BDC9FD1C3A}</a:tableStyleId>
              </a:tblPr>
              <a:tblGrid>
                <a:gridCol w="847412"/>
                <a:gridCol w="1508080"/>
                <a:gridCol w="2854523"/>
              </a:tblGrid>
              <a:tr h="871994">
                <a:tc>
                  <a:txBody>
                    <a:bodyPr/>
                    <a:lstStyle/>
                    <a:p>
                      <a:pPr marL="0" marR="0" algn="ctr">
                        <a:lnSpc>
                          <a:spcPct val="115000"/>
                        </a:lnSpc>
                        <a:spcBef>
                          <a:spcPts val="0"/>
                        </a:spcBef>
                        <a:spcAft>
                          <a:spcPts val="0"/>
                        </a:spcAft>
                      </a:pPr>
                      <a:r>
                        <a:rPr lang="en-US" sz="1100" dirty="0">
                          <a:effectLst/>
                        </a:rPr>
                        <a:t>Time since Called Dispatcher</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dirty="0">
                          <a:effectLst/>
                        </a:rPr>
                        <a:t>Question</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rPr>
                        <a:t>Caller Answer</a:t>
                      </a:r>
                      <a:endParaRPr lang="en-US" sz="1100">
                        <a:effectLst/>
                        <a:latin typeface="Calibri"/>
                        <a:ea typeface="Calibri"/>
                        <a:cs typeface="Times New Roman"/>
                      </a:endParaRPr>
                    </a:p>
                  </a:txBody>
                  <a:tcPr marL="68580" marR="68580" marT="0" marB="0"/>
                </a:tc>
              </a:tr>
              <a:tr h="619458">
                <a:tc>
                  <a:txBody>
                    <a:bodyPr/>
                    <a:lstStyle/>
                    <a:p>
                      <a:pPr marL="0" marR="0" algn="ctr">
                        <a:lnSpc>
                          <a:spcPct val="115000"/>
                        </a:lnSpc>
                        <a:spcBef>
                          <a:spcPts val="0"/>
                        </a:spcBef>
                        <a:spcAft>
                          <a:spcPts val="0"/>
                        </a:spcAft>
                      </a:pPr>
                      <a:r>
                        <a:rPr lang="en-US" sz="1100">
                          <a:effectLst/>
                        </a:rPr>
                        <a:t>0:11</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What’s happening there?</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My daughter </a:t>
                      </a:r>
                      <a:r>
                        <a:rPr lang="en-US" sz="1100" dirty="0" smtClean="0">
                          <a:effectLst/>
                        </a:rPr>
                        <a:t>[…] </a:t>
                      </a:r>
                      <a:r>
                        <a:rPr lang="en-US" sz="1100" dirty="0">
                          <a:effectLst/>
                        </a:rPr>
                        <a:t>so now she is absolutely passed out. I can’t get her to sit up or anything.</a:t>
                      </a:r>
                      <a:endParaRPr lang="en-US" sz="1100" dirty="0">
                        <a:effectLst/>
                        <a:latin typeface="Calibri"/>
                        <a:ea typeface="Calibri"/>
                        <a:cs typeface="Times New Roman"/>
                      </a:endParaRPr>
                    </a:p>
                  </a:txBody>
                  <a:tcPr marL="68580" marR="68580" marT="0" marB="0"/>
                </a:tc>
              </a:tr>
              <a:tr h="538914">
                <a:tc>
                  <a:txBody>
                    <a:bodyPr/>
                    <a:lstStyle/>
                    <a:p>
                      <a:pPr marL="0" marR="0" algn="ctr">
                        <a:lnSpc>
                          <a:spcPct val="115000"/>
                        </a:lnSpc>
                        <a:spcBef>
                          <a:spcPts val="0"/>
                        </a:spcBef>
                        <a:spcAft>
                          <a:spcPts val="0"/>
                        </a:spcAft>
                      </a:pPr>
                      <a:r>
                        <a:rPr lang="en-US" sz="1100" dirty="0">
                          <a:effectLst/>
                        </a:rPr>
                        <a:t>0:21</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Is she breathing?</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Yes, she is breathing, but very slightly. Her neck is very warm.</a:t>
                      </a:r>
                      <a:endParaRPr lang="en-US" sz="1100">
                        <a:effectLst/>
                        <a:latin typeface="Calibri"/>
                        <a:ea typeface="Calibri"/>
                        <a:cs typeface="Times New Roman"/>
                      </a:endParaRPr>
                    </a:p>
                  </a:txBody>
                  <a:tcPr marL="68580" marR="68580" marT="0" marB="0"/>
                </a:tc>
              </a:tr>
              <a:tr h="261319">
                <a:tc>
                  <a:txBody>
                    <a:bodyPr/>
                    <a:lstStyle/>
                    <a:p>
                      <a:pPr marL="0" marR="0" algn="ctr">
                        <a:lnSpc>
                          <a:spcPct val="115000"/>
                        </a:lnSpc>
                        <a:spcBef>
                          <a:spcPts val="0"/>
                        </a:spcBef>
                        <a:spcAft>
                          <a:spcPts val="0"/>
                        </a:spcAft>
                      </a:pPr>
                      <a:r>
                        <a:rPr lang="en-US" sz="1100">
                          <a:effectLst/>
                        </a:rPr>
                        <a:t>1:15</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But she’s breathing?</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She’s breathing and moaning, yes.</a:t>
                      </a:r>
                      <a:endParaRPr lang="en-US" sz="1100" dirty="0">
                        <a:effectLst/>
                        <a:latin typeface="Calibri"/>
                        <a:ea typeface="Calibri"/>
                        <a:cs typeface="Times New Roman"/>
                      </a:endParaRPr>
                    </a:p>
                  </a:txBody>
                  <a:tcPr marL="68580" marR="68580" marT="0" marB="0"/>
                </a:tc>
              </a:tr>
              <a:tr h="538914">
                <a:tc>
                  <a:txBody>
                    <a:bodyPr/>
                    <a:lstStyle/>
                    <a:p>
                      <a:pPr marL="0" marR="0" algn="ctr">
                        <a:lnSpc>
                          <a:spcPct val="115000"/>
                        </a:lnSpc>
                        <a:spcBef>
                          <a:spcPts val="0"/>
                        </a:spcBef>
                        <a:spcAft>
                          <a:spcPts val="0"/>
                        </a:spcAft>
                      </a:pPr>
                      <a:r>
                        <a:rPr lang="en-US" sz="1100">
                          <a:effectLst/>
                        </a:rPr>
                        <a:t>1:35</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Alright. But she is breathing, though?</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She’s breathing, but with a heavy breathing.</a:t>
                      </a:r>
                      <a:endParaRPr lang="en-US" sz="1100">
                        <a:effectLst/>
                        <a:latin typeface="Calibri"/>
                        <a:ea typeface="Calibri"/>
                        <a:cs typeface="Times New Roman"/>
                      </a:endParaRPr>
                    </a:p>
                  </a:txBody>
                  <a:tcPr marL="68580" marR="68580" marT="0" marB="0"/>
                </a:tc>
              </a:tr>
              <a:tr h="538914">
                <a:tc>
                  <a:txBody>
                    <a:bodyPr/>
                    <a:lstStyle/>
                    <a:p>
                      <a:pPr marL="0" marR="0" algn="ctr">
                        <a:lnSpc>
                          <a:spcPct val="115000"/>
                        </a:lnSpc>
                        <a:spcBef>
                          <a:spcPts val="0"/>
                        </a:spcBef>
                        <a:spcAft>
                          <a:spcPts val="0"/>
                        </a:spcAft>
                      </a:pPr>
                      <a:r>
                        <a:rPr lang="en-US" sz="1100">
                          <a:effectLst/>
                        </a:rPr>
                        <a:t>3:09</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Is she breathing?</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Yes, she is, but then she makes this moan and then she closes her eyes again. </a:t>
                      </a:r>
                      <a:endParaRPr lang="en-US" sz="1100">
                        <a:effectLst/>
                        <a:latin typeface="Calibri"/>
                        <a:ea typeface="Calibri"/>
                        <a:cs typeface="Times New Roman"/>
                      </a:endParaRPr>
                    </a:p>
                  </a:txBody>
                  <a:tcPr marL="68580" marR="68580" marT="0" marB="0"/>
                </a:tc>
              </a:tr>
              <a:tr h="538914">
                <a:tc>
                  <a:txBody>
                    <a:bodyPr/>
                    <a:lstStyle/>
                    <a:p>
                      <a:pPr marL="0" marR="0" algn="ctr">
                        <a:lnSpc>
                          <a:spcPct val="115000"/>
                        </a:lnSpc>
                        <a:spcBef>
                          <a:spcPts val="0"/>
                        </a:spcBef>
                        <a:spcAft>
                          <a:spcPts val="0"/>
                        </a:spcAft>
                      </a:pPr>
                      <a:r>
                        <a:rPr lang="en-US" sz="1100">
                          <a:effectLst/>
                        </a:rPr>
                        <a:t>4:29</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Make sure she’s still breathing.</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She’s still breathing, but she’s not opening her eyes at all. </a:t>
                      </a:r>
                      <a:endParaRPr lang="en-US" sz="1100">
                        <a:effectLst/>
                        <a:latin typeface="Calibri"/>
                        <a:ea typeface="Calibri"/>
                        <a:cs typeface="Times New Roman"/>
                      </a:endParaRPr>
                    </a:p>
                  </a:txBody>
                  <a:tcPr marL="68580" marR="68580" marT="0" marB="0"/>
                </a:tc>
              </a:tr>
              <a:tr h="412972">
                <a:tc>
                  <a:txBody>
                    <a:bodyPr/>
                    <a:lstStyle/>
                    <a:p>
                      <a:pPr marL="0" marR="0" algn="ctr">
                        <a:lnSpc>
                          <a:spcPct val="115000"/>
                        </a:lnSpc>
                        <a:spcBef>
                          <a:spcPts val="0"/>
                        </a:spcBef>
                        <a:spcAft>
                          <a:spcPts val="0"/>
                        </a:spcAft>
                      </a:pPr>
                      <a:r>
                        <a:rPr lang="en-US" sz="1100">
                          <a:effectLst/>
                        </a:rPr>
                        <a:t>4:57</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Is her breathing normal?</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No.</a:t>
                      </a:r>
                      <a:endParaRPr lang="en-US" sz="1100" dirty="0">
                        <a:effectLst/>
                        <a:latin typeface="Calibri"/>
                        <a:ea typeface="Calibri"/>
                        <a:cs typeface="Times New Roman"/>
                      </a:endParaRPr>
                    </a:p>
                  </a:txBody>
                  <a:tcPr marL="68580" marR="68580" marT="0" marB="0"/>
                </a:tc>
              </a:tr>
            </a:tbl>
          </a:graphicData>
        </a:graphic>
      </p:graphicFrame>
      <p:sp>
        <p:nvSpPr>
          <p:cNvPr id="5" name="TextBox 4"/>
          <p:cNvSpPr txBox="1"/>
          <p:nvPr/>
        </p:nvSpPr>
        <p:spPr>
          <a:xfrm>
            <a:off x="581185" y="2309248"/>
            <a:ext cx="2193011" cy="1754326"/>
          </a:xfrm>
          <a:prstGeom prst="rect">
            <a:avLst/>
          </a:prstGeom>
          <a:noFill/>
        </p:spPr>
        <p:txBody>
          <a:bodyPr wrap="square" rtlCol="0">
            <a:spAutoFit/>
          </a:bodyPr>
          <a:lstStyle/>
          <a:p>
            <a:pPr marL="285750" indent="-285750">
              <a:buFont typeface="Arial" panose="020B0604020202020204" pitchFamily="34" charset="0"/>
              <a:buChar char="•"/>
            </a:pPr>
            <a:r>
              <a:rPr lang="en-US" dirty="0" smtClean="0"/>
              <a:t>On EMS arrival patient pulseless with agonal breathing</a:t>
            </a:r>
          </a:p>
          <a:p>
            <a:endParaRPr lang="en-US" dirty="0" smtClean="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26027945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smtClean="0"/>
              <a:t>Agonal Breathing</a:t>
            </a:r>
            <a:endParaRPr lang="en-US" dirty="0"/>
          </a:p>
        </p:txBody>
      </p:sp>
      <p:sp>
        <p:nvSpPr>
          <p:cNvPr id="3" name="Content Placeholder 2"/>
          <p:cNvSpPr>
            <a:spLocks noGrp="1"/>
          </p:cNvSpPr>
          <p:nvPr>
            <p:ph idx="1"/>
            <p:custDataLst>
              <p:tags r:id="rId2"/>
            </p:custDataLst>
          </p:nvPr>
        </p:nvSpPr>
        <p:spPr/>
        <p:txBody>
          <a:bodyPr/>
          <a:lstStyle/>
          <a:p>
            <a:r>
              <a:rPr lang="en-US" altLang="en-US" dirty="0" smtClean="0"/>
              <a:t>Slow, passive &amp; ineffective breathing.</a:t>
            </a:r>
          </a:p>
          <a:p>
            <a:r>
              <a:rPr lang="en-US" dirty="0" smtClean="0"/>
              <a:t>Cause cerebral ischemia, due to extreme hypoxia</a:t>
            </a:r>
          </a:p>
          <a:p>
            <a:r>
              <a:rPr lang="en-US" altLang="en-US" dirty="0" smtClean="0"/>
              <a:t>Caller often mistakes as breathing</a:t>
            </a:r>
          </a:p>
          <a:p>
            <a:endParaRPr lang="en-US" dirty="0" smtClean="0"/>
          </a:p>
        </p:txBody>
      </p:sp>
      <p:sp>
        <p:nvSpPr>
          <p:cNvPr id="7" name="Text Box 4"/>
          <p:cNvSpPr txBox="1">
            <a:spLocks noChangeArrowheads="1"/>
          </p:cNvSpPr>
          <p:nvPr>
            <p:custDataLst>
              <p:tags r:id="rId3"/>
            </p:custDataLst>
          </p:nvPr>
        </p:nvSpPr>
        <p:spPr bwMode="auto">
          <a:xfrm>
            <a:off x="645548" y="3434221"/>
            <a:ext cx="8137525" cy="27084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ts val="600"/>
              </a:spcBef>
            </a:pPr>
            <a:r>
              <a:rPr lang="en-US" altLang="en-US" sz="3200" b="1" i="1" dirty="0" smtClean="0"/>
              <a:t>Words </a:t>
            </a:r>
            <a:r>
              <a:rPr lang="en-US" altLang="en-US" sz="3200" b="1" i="1" dirty="0"/>
              <a:t>used by </a:t>
            </a:r>
            <a:r>
              <a:rPr lang="en-US" altLang="en-US" sz="3200" b="1" i="1" dirty="0" smtClean="0"/>
              <a:t>callers when there is agonal breathing:</a:t>
            </a:r>
            <a:endParaRPr lang="en-US" altLang="en-US" sz="3200" b="1" i="1" dirty="0"/>
          </a:p>
          <a:p>
            <a:pPr>
              <a:spcBef>
                <a:spcPts val="600"/>
              </a:spcBef>
            </a:pPr>
            <a:r>
              <a:rPr lang="en-US" altLang="en-US" sz="3200" dirty="0" smtClean="0"/>
              <a:t>“</a:t>
            </a:r>
            <a:r>
              <a:rPr lang="en-US" altLang="en-US" sz="3200" dirty="0"/>
              <a:t>Gasping”		“Snoring”		</a:t>
            </a:r>
            <a:r>
              <a:rPr lang="en-US" altLang="en-US" sz="3200" dirty="0" smtClean="0"/>
              <a:t>	“</a:t>
            </a:r>
            <a:r>
              <a:rPr lang="en-US" altLang="en-US" sz="3200" dirty="0"/>
              <a:t>Snorting” “Sighing” 		“Gurgling”		</a:t>
            </a:r>
            <a:r>
              <a:rPr lang="en-US" altLang="en-US" sz="3200" dirty="0" smtClean="0"/>
              <a:t>	“</a:t>
            </a:r>
            <a:r>
              <a:rPr lang="en-US" altLang="en-US" sz="3200" dirty="0"/>
              <a:t>Puffing”</a:t>
            </a:r>
          </a:p>
          <a:p>
            <a:pPr>
              <a:spcBef>
                <a:spcPts val="600"/>
              </a:spcBef>
            </a:pPr>
            <a:r>
              <a:rPr lang="en-US" altLang="en-US" sz="3200" dirty="0"/>
              <a:t>“Light”		</a:t>
            </a:r>
            <a:r>
              <a:rPr lang="en-US" altLang="en-US" sz="3200" dirty="0" smtClean="0"/>
              <a:t>	“</a:t>
            </a:r>
            <a:r>
              <a:rPr lang="en-US" altLang="en-US" sz="3200" dirty="0"/>
              <a:t>Labored”		</a:t>
            </a:r>
            <a:r>
              <a:rPr lang="en-US" altLang="en-US" sz="3200" dirty="0" smtClean="0"/>
              <a:t>	“</a:t>
            </a:r>
            <a:r>
              <a:rPr lang="en-US" altLang="en-US" sz="3200" dirty="0"/>
              <a:t>Shallow”</a:t>
            </a:r>
            <a:r>
              <a:rPr lang="en-US" altLang="en-US" sz="3200" dirty="0">
                <a:solidFill>
                  <a:schemeClr val="bg1"/>
                </a:solidFill>
              </a:rPr>
              <a:t>	</a:t>
            </a:r>
          </a:p>
        </p:txBody>
      </p:sp>
    </p:spTree>
    <p:extLst>
      <p:ext uri="{BB962C8B-B14F-4D97-AF65-F5344CB8AC3E}">
        <p14:creationId xmlns:p14="http://schemas.microsoft.com/office/powerpoint/2010/main" val="30924588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custDataLst>
              <p:tags r:id="rId1"/>
            </p:custDataLst>
          </p:nvPr>
        </p:nvSpPr>
        <p:spPr>
          <a:xfrm>
            <a:off x="685800" y="381000"/>
            <a:ext cx="7772400" cy="838200"/>
          </a:xfrm>
        </p:spPr>
        <p:txBody>
          <a:bodyPr/>
          <a:lstStyle/>
          <a:p>
            <a:pPr algn="ctr"/>
            <a:r>
              <a:rPr lang="en-US" altLang="en-US" dirty="0" smtClean="0">
                <a:latin typeface="Tahoma" pitchFamily="34" charset="0"/>
              </a:rPr>
              <a:t>Review of Script</a:t>
            </a:r>
          </a:p>
        </p:txBody>
      </p:sp>
      <p:sp>
        <p:nvSpPr>
          <p:cNvPr id="2" name="Content Placeholder 1"/>
          <p:cNvSpPr>
            <a:spLocks noGrp="1"/>
          </p:cNvSpPr>
          <p:nvPr>
            <p:ph idx="1"/>
            <p:custDataLst>
              <p:tags r:id="rId2"/>
            </p:custDataLst>
          </p:nvPr>
        </p:nvSpPr>
        <p:spPr/>
        <p:txBody>
          <a:bodyPr/>
          <a:lstStyle/>
          <a:p>
            <a:pPr lvl="0"/>
            <a:r>
              <a:rPr lang="en-US" b="1" dirty="0"/>
              <a:t>Is the patient awake?</a:t>
            </a:r>
            <a:endParaRPr lang="en-US" dirty="0"/>
          </a:p>
          <a:p>
            <a:pPr lvl="1"/>
            <a:r>
              <a:rPr lang="en-US" dirty="0"/>
              <a:t>Yes: Respond as usual (see appropriate chief complaint)</a:t>
            </a:r>
          </a:p>
          <a:p>
            <a:pPr lvl="1"/>
            <a:r>
              <a:rPr lang="en-US" dirty="0" smtClean="0"/>
              <a:t>No</a:t>
            </a:r>
            <a:r>
              <a:rPr lang="en-US" dirty="0"/>
              <a:t>: Go to Step 2 </a:t>
            </a:r>
          </a:p>
          <a:p>
            <a:pPr lvl="1"/>
            <a:r>
              <a:rPr lang="en-US" dirty="0"/>
              <a:t>Unsure: </a:t>
            </a:r>
            <a:r>
              <a:rPr lang="en-US" b="1" dirty="0"/>
              <a:t>Try to wake them up while I wait on the </a:t>
            </a:r>
            <a:r>
              <a:rPr lang="en-US" b="1" dirty="0" smtClean="0"/>
              <a:t>line</a:t>
            </a:r>
            <a:r>
              <a:rPr lang="en-US" dirty="0"/>
              <a:t/>
            </a:r>
            <a:br>
              <a:rPr lang="en-US" dirty="0"/>
            </a:br>
            <a:endParaRPr lang="en-US" dirty="0"/>
          </a:p>
          <a:p>
            <a:pPr lvl="0"/>
            <a:r>
              <a:rPr lang="en-US" b="1" dirty="0"/>
              <a:t>Is the patient breathing normally?</a:t>
            </a:r>
            <a:endParaRPr lang="en-US" dirty="0"/>
          </a:p>
          <a:p>
            <a:pPr lvl="1"/>
            <a:r>
              <a:rPr lang="en-US" dirty="0" smtClean="0"/>
              <a:t>Yes</a:t>
            </a:r>
            <a:r>
              <a:rPr lang="en-US" dirty="0"/>
              <a:t>: Respond as usual (see appropriate chief complaint)</a:t>
            </a:r>
          </a:p>
          <a:p>
            <a:pPr lvl="1"/>
            <a:r>
              <a:rPr lang="en-US" dirty="0"/>
              <a:t>No: Dispatch ALS/BLS; Transfer to MC EMS </a:t>
            </a:r>
            <a:r>
              <a:rPr lang="en-US" dirty="0" smtClean="0"/>
              <a:t>Communicator</a:t>
            </a:r>
          </a:p>
          <a:p>
            <a:pPr lvl="1"/>
            <a:r>
              <a:rPr lang="en-US" dirty="0" smtClean="0"/>
              <a:t>Unknown</a:t>
            </a:r>
            <a:r>
              <a:rPr lang="en-US" dirty="0"/>
              <a:t>: Go to Step 3</a:t>
            </a:r>
          </a:p>
          <a:p>
            <a:endParaRPr lang="en-US" dirty="0"/>
          </a:p>
        </p:txBody>
      </p:sp>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51116" y="4463811"/>
            <a:ext cx="4131383" cy="2688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6477850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THEME_BG_IMAGE" val=""/>
  <p:tag name="MMPROD_TAG_VCONFIG" val="PD94bWwgdmVyc2lvbj0iMS4wIj8+DQo8Y29uZmlndXJhdGlvbj4NCgk8YnJhbmRpbmc+DQoJCTx1aWZvbnQgbmFtZT0iRk9OVF9OT1RFU19URVhUIiB2YWx1ZT0iVmVyZGFuYSw5LGZhbHNlLGZhbHNlLGZhbHNlIi8+DQoJPC9icmFuZGluZz4NCgk8Y29sb3JzPg0KCQk8dWljb2xvciBuYW1lPSJwcmltYXJ5IiB2YWx1ZT0iMHg2Rjg0ODgiLz4NCgkJPHVpY29sb3IgbmFtZT0iZ2xvdyIgdmFsdWU9IjB4NjA5NzczIi8+DQoJCTx1aWNvbG9yIG5hbWU9InRleHQiIHZhbHVlPSIweEZGRkZGRiIvPg0KCQk8dWljb2xvciBuYW1lPSJsaWdodCIgdmFsdWU9IjB4NEU1RDYwIi8+DQoJCTx1aWNvbG9yIG5hbWU9InNoYWRvdyIgdmFsdWU9IjB4MDAwMDAwIi8+DQoJCTx1aWNvbG9yIG5hbWU9ImJhY2tncm91bmQiIHZhbHVlPSIweDcyNzk3MSIvPg0KCTwvY29sb3JzPg0KCTxsYXlvdXQ+DQoJCTx1aXNob3cgbmFtZT0icHJlc2VudGF0aW9udGl0bGUiIHZhbHVlPSJ0cnVlIi8+PHVpc2hvdyBuYW1lPSJwcmVzZW50ZXJwaG90byIgdmFsdWU9InRydWUiLz48dWlzaG93IG5hbWU9InByZXNlbnRlcm5hbWUiIHZhbHVlPSJ0cnVlIi8+PHVpc2hvdyBuYW1lPSJwcmVzZW50ZXJ0aXRsZSIgdmFsdWU9InRydWUiLz48dWlzaG93IG5hbWU9InByZXNlbnRlcmVtYWlsIiB2YWx1ZT0idHJ1ZSIvPjx1aXNob3cgbmFtZT0icHJlc2VudGVyYmlvIiB2YWx1ZT0idHJ1ZSIvPjx1aXNob3cgbmFtZT0iY29tcGFueWxvZ28iIHZhbHVlPSJ0cnVlIi8+PHVpc2hvdyBuYW1lPSJzaWRlYmFyIiB2YWx1ZT0idHJ1ZSIvPjx1aXNob3cgbmFtZT0ib3V0bGluZSIgdmFsdWU9InRydWUiLz48dWlzaG93IG5hbWU9InRodW1ibmFpbCIgdmFsdWU9InRydWUiLz4NCgkJPHVpc2hvdyBuYW1lPSJub3RlcyIgdmFsdWU9InRydWUiLz48dWlzaG93IG5hbWU9InNlYXJjaCIgdmFsdWU9InRydWUiLz48dWlzaG93IG5hbWU9InF1aXoiIHZhbHVlPSJ0cnVlIi8+PHVpc2hvdyBuYW1lPSJhdHRhY2htZW50cyIgdmFsdWU9InRydWUiLz48dWlzaG93IG5hbWU9InV0aWxzIiB2YWx1ZT0idHJ1ZSIvPjx1aXNob3cgbmFtZT0idm9sdW1lIiB2YWx1ZT0idHJ1ZSIvPjx1aXNob3cgbmFtZT0icGxheWJhciIgdmFsdWU9InRydWUiLz48dWlzaG93IG5hbWU9InRhbGtpbmdoZWFkIiB2YWx1ZT0idHJ1ZSIvPjx1aXNob3cgbmFtZT0ic2lkZWJhcm9ucmlnaHQiIHZhbHVlPSJ0cnVlIi8+PHVpc2hvdyBuYW1lPSJ2aWV3Y2hhbmdlIiB2YWx1ZT0idHJ1ZSIvPjx1aXNob3cgbmFtZT0iYWx3YXlzU2NydW5jaCIgdmFsdWU9ImZhbHNlIi8+PHVpc2hvdyBuYW1lPSJpbml0aWFsZGlzcGxheW1vZGVpc25vcm1hbCIgdmFsdWU9InRydWUiLz48dWlyZXBsYWNlIG5hbWU9ImxvZ28iIHZhbHVlPSIiLz48dWlyZXBsYWNlIG5hbWU9ImJnaW1hZ2UiIHZhbHVlPSIiLz48dWlyZXBsYWNlIG5hbWU9ImluaXRpYWx0YWIiIHZhbHVlPSJvdXRsaW5lIi8+PHVpc2hvdyBuYW1lPSJjY3RleHRoaWdobGlnaHRpbmciIHZhbHVlPSJ0cnVlIi8+DQoJPC9sYXlvdXQ+DQoJPHByZWxvYWRlcj48c2V0Qm9vbCBuYW1lPSJkaXNhYmxlQXNzZXRQcmVsb2FkZXIiIHZhbHVlPSJ0cnVlIi8+PC9wcmVsb2FkZXI+PGxhbmd1YWdlIGlkPSJlbi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TbGlkZSAlbiIvPg0KCQk8IS0tIHN1YnN0aXR1dGlvbjogJW4gPT0gc2xpZGUgbnVtYmVyIC0tPg0KCQk8IS0tIHN1YnN0aXR1dGlvbjogJXQgPT0gdG90YWwgc2xpZGUgY291bnQgLS0+DQoJCTx1aXRleHQgbmFtZT0iU0NSVUJCQVJTVEFUVVNfU0xJREVJTkZPIiB2YWx1ZT0iU2xpZGUgJW4gLyAldCB8ICIvPg0KCQk8dWl0ZXh0IG5hbWU9IlNDUlVCQkFSU1RBVFVTX1NUT1BQRUQiIHZhbHVlPSJTdG9wcGVkIi8+DQoJCTx1aXRleHQgbmFtZT0iU0NSVUJCQVJTVEFUVVNfUExBWUlORyIgdmFsdWU9IlBsYXlpbmciLz4NCgkJPHVpdGV4dCBuYW1lPSJTQ1JVQkJBUlNUQVRVU19OT0FVRElPIiB2YWx1ZT0iTm8gQXVkaW8iLz4NCgkJPHVpdGV4dCBuYW1lPSJTQ1JVQkJBUlNUQVRVU19WSURQTEFZSU5HIiB2YWx1ZT0iVmlkZW8gUGxheWluZyIvPg0KCQk8dWl0ZXh0IG5hbWU9IlNDUlVCQkFSU1RBVFVTX0xPQURJTkciIHZhbHVlPSJMb2FkaW5nIi8+DQoJCTx1aXRleHQgbmFtZT0iU0NSVUJCQVJTVEFUVVNfQlVGRkVSSU5HIiB2YWx1ZT0iQnVmZmVyaW5nIi8+DQoJCTx1aXRleHQgbmFtZT0iU0NSVUJCQVJTVEFUVVNfUVVFU1RJT04iIHZhbHVlPSJBbnN3ZXIgUXVlc3Rpb24iLz4NCgkJPHVpdGV4dCBuYW1lPSJTQ1JVQkJBUlNUQVRVU19SRVZJRVdRVUlaIiB2YWx1ZT0iUmV2aWV3aW5nIFF1aXoiLz4NCgkJPCEtLSBzdWJzdGl0dXRpb246ICVtID09IG1pbnV0ZXMgcmVtYWluaW5nIC0tPg0KCQk8IS0tIHN1YnN0aXR1dGlvbjogJXMgPT0gc2Vjb25kcyByZW1haW5pbmcgLS0+DQoJCTx1aXRleHQgbmFtZT0iRUxBUFNFRCIgdmFsdWU9IiVtIE1pbnV0ZXMgJXMgU2Vjb25kcyBSZW1haW5pbmciLz4NCgkJPHVpdGV4dCBuYW1lPSJOT1RGT1VORCIgdmFsdWU9Ik5vdGhpbmcgRm91bmQiLz4NCgkJPHVpdGV4dCBuYW1lPSJBVFRBQ0hNRU5UUyIgdmFsdWU9IkF0dGFjaG1lbnRz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Q29udGFjdCIvPg0KCQk8dWl0ZXh0IG5hbWU9IlRBQl9RVUlaIiB2YWx1ZT0iUXVpeiIvPg0KCQk8dWl0ZXh0IG5hbWU9IlRBQl9PVVRMSU5FIiB2YWx1ZT0iT3V0bGluZSIvPg0KCQk8dWl0ZXh0IG5hbWU9IlRBQl9USFVNQiIgdmFsdWU9IlRodW1iIi8+DQoJCTx1aXRleHQgbmFtZT0iVEFCX05PVEVTIiB2YWx1ZT0iTm90ZXMiLz4NCgkJPHVpdGV4dCBuYW1lPSJUQUJfU0VBUkNIIiB2YWx1ZT0iU2VhcmNoIi8+DQoJCTx1aXRleHQgbmFtZT0iU0xJREVfSEVBRElORyIgdmFsdWU9IlNsaWRlIFRpdGxlIi8+DQoJCTx1aXRleHQgbmFtZT0iRFVSQVRJT05fSEVBRElORyIgdmFsdWU9IkR1cmF0aW9uIi8+DQoJCTx1aXRleHQgbmFtZT0iU0VBUkNIX0hFQURJTkciIHZhbHVlPSJTZWFyY2ggZm9yIHRleHQ6Ii8+DQoJCTx1aXRleHQgbmFtZT0iVEhVTUJfSEVBRElORyIgdmFsdWU9IlNsaWRlIi8+DQoJCTx1aXRleHQgbmFtZT0iVEhVTUJfSU5GTyIgdmFsdWU9IlNsaWRlIFRpdGxlL0R1cmF0aW9uIi8+DQoJCTx1aXRleHQgbmFtZT0iQVRUQUNITkFNRV9IRUFESU5HIiB2YWx1ZT0iRmlsZSBOYW1lIi8+DQoJCTx1aXRleHQgbmFtZT0iQVRUQUNIU0laRV9IRUFESU5HIiB2YWx1ZT0iU2l6ZSIvPg0KCQk8dWl0ZXh0IG5hbWU9IlNMSURFX05PVEVTIiB2YWx1ZT0iU2xpZGUgTm90ZXMiLz4NCgkJPCEtLXF1aXogcG9kIGFuZCBtZXNzYWdlIGJveCB0ZXh0cy0tPg0KCQk8dWl0ZXh0IG5hbWU9IlFVSVpQT0RfUVVJWl9BVFRFTVBUIiB2YWx1ZT0iUXVpeiBBdHRlbXB0OiIvPg0KCQk8dWl0ZXh0IG5hbWU9IlFVSVpQT0RfUVVJWl9BVFRFTVBUX1ZBTFVFIiB2YWx1ZT0iJW4gb2YgJXQiLz4NCgkJPHVpdGV4dCBuYW1lPSJRVUlaUE9EX1FVSVpfU0NPUkUiIHZhbHVlPSJTY29yZWQ6Ii8+DQoJCTx1aXRleHQgbmFtZT0iUVVJWlBPRF9RVUlaX1BBU1NTQ09SRSIgdmFsdWU9IlBhc3NpbmcgU2NvcmU6Ii8+DQoJCTx1aXRleHQgbmFtZT0iUVVJWlBPRF9RVUlaX01BWFNDT1JFIiB2YWx1ZT0iTWF4IFNjb3JlOiIvPg0KCQk8dWl0ZXh0IG5hbWU9IlFVSVpQT0RfUVVFU0FUTVBUX1NUUiIgdmFsdWU9IkF0dGVtcHQ6ICVuIG9mICV0Ii8+DQoJCTx1aXRleHQgbmFtZT0iUVVJWlBPRF9RVUVTVFlQRV9TVFIiIHZhbHVlPSJUeXBlOiAlcyIvPg0KCQk8dWl0ZXh0IG5hbWU9IlFVSVpQT0RfUVVFU1RZUEVfR1JEIiB2YWx1ZT0iR3JhZGVkIi8+DQoJCTx1aXRleHQgbmFtZT0iUVVJWlBPRF9RVUVTVFlQRV9TVlkiIHZhbHVlPSJTdXJ2ZXkiLz4NCgkJPHVpdGV4dCBuYW1lPSJRVUlaUE9EX1FVSVpBVE1QVF9JTkYiIHZhbHVlPSJJbmZpbml0ZSIvPg0KCQk8dWl0ZXh0IG5hbWU9IlFVSVpQT0RfUVVFU0FUTVBUX0lORiIgdmFsdWU9IkluZmluaXRlIi8+DQoJCTx1aXRleHQgbmFtZT0iV0FSTklOR01TR19ZRVNTVFJJTkciIHZhbHVlPSJZZXMiLz4NCgkJPHVpdGV4dCBuYW1lPSJXQVJOSU5HTVNHX05PU1RSSU5HIiB2YWx1ZT0iTm8iLz4NCgkJPHVpdGV4dCBuYW1lPSJXQVJOSU5HTVNHX1RJVExFU1RSSU5HIiB2YWx1ZT0iUXVpeiBOYXZpZ2F0aW9uIFdhcm5pbmciLz4NCgkJPHVpdGV4dCBuYW1lPSJXQVJOSU5HTVNHX01TR1NUUklORyIgdmFsdWU9IlRoZXJlIGFyZSB1bi1hdHRlbXB0ZWQgcXVlc3Rpb25zIGluIHRoaXMgUXVpei4NCg0KQ2xpY2tpbmcgWWVzIHdpbGwgdGFrZSB5b3Ugb3V0IG9mIHRoZSBRdWl6LiBDbGljayBObyB0byBjb250aW51ZSB0aGUgUXVpei4iLz4NCgkJPHVpdGV4dCBuYW1lPSJJTkZPUk1BVElPTl9IMjY0X0ZMQVNIUExBWUVSIiB2YWx1ZT0iVGhlIGN1cnJlbnQgdmVyc2lvbiBvZiBGbGFzaCBQbGF5ZXIgaW5zdGFsbGVkIG9uIHlvdXIgbWFjaGluZSBkb2VzIG5vdCBzdXBwb3J0IHRoaXMgdmlkZW8uIENsaWNrIG9uIHRoZSB2aWRlbyBhcmVhIHRvIGRvd25sb2FkIHRoZSBsYXRlc3Q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TaG93IHNpZGViYXIgdG8gcGFydGljaXBhbnRzIi8+DQoJCTx1aXRleHQgbmFtZT0iTVVURSIgdmFsdWU9Ik11dGUiLz4NCgkJPHVpdGV4dCBuYW1lPSJET0NXUkFQX1RJVExFIiB2YWx1ZT0iUHJlc2VudGVyIEZpbGUgQXR0YWNobWVudCIvPg0KCQk8dWl0ZXh0IG5hbWU9IkRPQ1dSQVBfTVNHIiB2YWx1ZT0iU2F2ZSB0byBNeSBDb21wdXRlciIvPg0KCQk8dWl0ZXh0IG5hbWU9IkRPQ1dSQVBfUFJPTVBUIiB2YWx1ZT0iQ2xpY2sgdG8gRG93bmxvYWQiLz4NCgk8L2xhbmd1YWdlPg0KCTxsYW5ndWFnZSBpZD0iZGU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Rm9saWUgJW4iLz4NCgkJPCEtLSBzdWJzdGl0dXRpb246ICVuID09IHNsaWRlIG51bWJlciAtLT4NCgkJPCEtLSBzdWJzdGl0dXRpb246ICV0ID09IHRvdGFsIHNsaWRlIGNvdW50IC0tPg0KCQk8dWl0ZXh0IG5hbWU9IlNDUlVCQkFSU1RBVFVTX1NMSURFSU5GTyIgdmFsdWU9IkZvbGllICVuIC8gJXQgfCAiLz4NCgkJPHVpdGV4dCBuYW1lPSJTQ1JVQkJBUlNUQVRVU19TVE9QUEVEIiB2YWx1ZT0iQmVlbmRldCIvPg0KCQk8dWl0ZXh0IG5hbWU9IlNDUlVCQkFSU1RBVFVTX1BMQVlJTkciIHZhbHVlPSJXaWVkZXJnYWJlIi8+DQoJCTx1aXRleHQgbmFtZT0iU0NSVUJCQVJTVEFUVVNfTk9BVURJTyIgdmFsdWU9IktlaW4gQXVkaW8iLz4NCgkJPHVpdGV4dCBuYW1lPSJTQ1JVQkJBUlNUQVRVU19WSURQTEFZSU5HIiB2YWx1ZT0iVmlkZW8gd2lyZCBhYmdlc3BpZWx0Ii8+DQoJCTx1aXRleHQgbmFtZT0iU0NSVUJCQVJTVEFUVVNfTE9BRElORyIgdmFsdWU9IkxhZGVuIi8+DQoJCTx1aXRleHQgbmFtZT0iU0NSVUJCQVJTVEFUVVNfQlVGRkVSSU5HIiB2YWx1ZT0iUHVmZmVybiIvPg0KCQk8dWl0ZXh0IG5hbWU9IlNDUlVCQkFSU1RBVFVTX1FVRVNUSU9OIiB2YWx1ZT0iRnJhZ2UgYmVhbnR3b3J0ZW4iLz4NCgkJPHVpdGV4dCBuYW1lPSJTQ1JVQkJBUlNUQVRVU19SRVZJRVdRVUlaIiB2YWx1ZT0iTm9jaG1hbHMgZHVyY2hzZWhlbiIvPg0KCQk8IS0tIHN1YnN0aXR1dGlvbjogJW0gPT0gbWludXRlcyByZW1haW5pbmcgLS0+DQoJCTwhLS0gc3Vic3RpdHV0aW9uOiAlcyA9PSBzZWNvbmRzIHJlbWFpbmluZyAtLT4NCgkJPHVpdGV4dCBuYW1lPSJFTEFQU0VEIiB2YWx1ZT0iUmVzdGRhdWVyOiAlbSBNaW51dGVuICVzIFNla3VuZGVuIi8+DQoJCTx1aXRleHQgbmFtZT0iTk9URk9VTkQiIHZhbHVlPSJOaWNodHMgZ2VmdW5kZW4iLz4NCgkJPHVpdGV4dCBuYW1lPSJBVFRBQ0hNRU5UUyIgdmFsdWU9IkFubGFnZW4iLz4NCgkJPCEtLSBzdWJzdGl0dXRpb246ICVwID09IGN1cnJlbnQgc3BlYWtlcidzIHRpdGxlIC0tPg0KCQk8dWl0ZXh0IG5hbWU9IkJJT1dJTl9USVRMRSIgdmFsdWU9IlNwcmVjaGVyOiAlcCIvPg0KCQk8dWl0ZXh0IG5hbWU9IkJJT0JUTl9USVRMRSIgdmFsdWU9IlNwcmVjaGVyIi8+DQoJCTx1aXRleHQgbmFtZT0iRElWSURFUkJUTl9USVRMRSIgdmFsdWU9InwiLz4NCgkJPHVpdGV4dCBuYW1lPSJDT05UQUNUQlROX1RJVExFIiB2YWx1ZT0iS29udGFrdCIvPg0KCQk8dWl0ZXh0IG5hbWU9IlRBQl9RVUlaIiB2YWx1ZT0iUXVpeiIvPg0KCQk8dWl0ZXh0IG5hbWU9IlRBQl9PVVRMSU5FIiB2YWx1ZT0iU3RydWt0dXIiLz4NCgkJPHVpdGV4dCBuYW1lPSJUQUJfVEhVTUIiIHZhbHVlPSJNaW5pYXR1ciIvPg0KCQk8dWl0ZXh0IG5hbWU9IlRBQl9OT1RFUyIgdmFsdWU9Ik5vdGl6ZW4iLz4NCgkJPHVpdGV4dCBuYW1lPSJUQUJfU0VBUkNIIiB2YWx1ZT0iU3VjaGVuIi8+DQoJCTx1aXRleHQgbmFtZT0iU0xJREVfSEVBRElORyIgdmFsdWU9IkZvbGllbnRpdGVsIi8+DQoJCTx1aXRleHQgbmFtZT0iRFVSQVRJT05fSEVBRElORyIgdmFsdWU9IkRhdWVyIi8+DQoJCTx1aXRleHQgbmFtZT0iU0VBUkNIX0hFQURJTkciIHZhbHVlPSJUZXh0IHN1Y2hlbjoiLz4NCgkJPHVpdGV4dCBuYW1lPSJUSFVNQl9IRUFESU5HIiB2YWx1ZT0iRm9saWUiLz4NCgkJPHVpdGV4dCBuYW1lPSJUSFVNQl9JTkZPIiB2YWx1ZT0iRm9saWVudGl0ZWwvRGF1ZXIiLz4NCgkJPHVpdGV4dCBuYW1lPSJBVFRBQ0hOQU1FX0hFQURJTkciIHZhbHVlPSJEYXRlaW5hbWUiLz4NCgkJPHVpdGV4dCBuYW1lPSJBVFRBQ0hTSVpFX0hFQURJTkciIHZhbHVlPSJHcsO2w59lIi8+DQoJCTx1aXRleHQgbmFtZT0iU0xJREVfTk9URVMiIHZhbHVlPSJGb2xpZW5ub3RpemVuIi8+DQoJCTwhLS1xdWl6IHBvZCBhbmQgbWVzc2FnZSBib3ggdGV4dHMtLT4NCgkJPHVpdGV4dCBuYW1lPSJRVUlaUE9EX1FVSVpfQVRURU1QVCIgdmFsdWU9IlF1aXp2ZXJzdWNoOiIvPg0KCQk8dWl0ZXh0IG5hbWU9IlFVSVpQT0RfUVVJWl9BVFRFTVBUX1ZBTFVFIiB2YWx1ZT0iJW4gdm9uICV0Ii8+DQoJCTx1aXRleHQgbmFtZT0iUVVJWlBPRF9RVUlaX1NDT1JFIiB2YWx1ZT0iRXJyZWljaHQ6Ii8+DQoJCTx1aXRleHQgbmFtZT0iUVVJWlBPRF9RVUlaX1BBU1NTQ09SRSIgdmFsdWU9Ik1pbmRlc3RwdW5rdHphaGw6Ii8+DQoJCTx1aXRleHQgbmFtZT0iUVVJWlBPRF9RVUlaX01BWFNDT1JFIiB2YWx1ZT0iTWF4aW1hbGUgUHVua3R6YWhsOiIvPg0KCQk8dWl0ZXh0IG5hbWU9IlFVSVpQT0RfUVVFU0FUTVBUX1NUUiIgdmFsdWU9IlZlcnN1Y2g6ICVuIHZvbiAldCIvPg0KCQk8dWl0ZXh0IG5hbWU9IlFVSVpQT0RfUVVFU1RZUEVfU1RSIiB2YWx1ZT0iVHlwOiAlcyIvPg0KCQk8dWl0ZXh0IG5hbWU9IlFVSVpQT0RfUVVFU1RZUEVfR1JEIiB2YWx1ZT0iQmV3ZXJ0ZXQiLz4NCgkJPHVpdGV4dCBuYW1lPSJRVUlaUE9EX1FVRVNUWVBFX1NWWSIgdmFsdWU9IlVtZnJhZ2UiLz4NCgkJPHVpdGV4dCBuYW1lPSJRVUlaUE9EX1FVSVpBVE1QVF9JTkYiIHZhbHVlPSJVbmVuZGxpY2giLz4NCgkJPHVpdGV4dCBuYW1lPSJRVUlaUE9EX1FVRVNBVE1QVF9JTkYiIHZhbHVlPSJVbmVuZGxpY2giLz4NCgkJPHVpdGV4dCBuYW1lPSJXQVJOSU5HTVNHX1lFU1NUUklORyIgdmFsdWU9IkphIi8+DQoJCTx1aXRleHQgbmFtZT0iV0FSTklOR01TR19OT1NUUklORyIgdmFsdWU9Ik5laW4iLz4NCgkJPHVpdGV4dCBuYW1lPSJXQVJOSU5HTVNHX1RJVExFU1RSSU5HIiB2YWx1ZT0iUXVpem5hdmlnYXRpb25zd2FybnVuZyIvPg0KCQk8dWl0ZXh0IG5hbWU9IldBUk5JTkdNU0dfTVNHU1RSSU5HIiB2YWx1ZT0iSW4gZGllc2VtIFF1aXogZ2lidCBlcyB1bmJlYW50d29ydGV0ZSBGcmFnZW4uDQoNCldlbm4gU2llIGF1ZiAmcXVvdDtKYSZxdW90OyBrbGlja2VuLCB3aXJkIGRhcyBRdWl6IGJlZW5kZXQuIEtsaWNrZW4gU2llIGF1ZiAmcXVvdDtOZWluJnF1b3Q7LCB1bSBtaXQgZGVtIFF1aXogZm9ydHp1ZmFocmVuLiIvPg0KCQk8dWl0ZXh0IG5hbWU9IklORk9STUFUSU9OX0gyNjRfRkxBU0hQTEFZRVIiIHZhbHVlPSJEYXMgVmlkZW8gd2lyZCB2b24gZGVyIG1vbWVudGFuIGF1ZiBkaWVzZW0gQ29tcHV0ZXIgaW5zdGFsbGllcnRlbiBWZXJzaW9uIHZvbiBGbGFzaCBQbGF5ZXIgbmljaHQgdW50ZXJzdMO8dHp0LiBLbGlja2VuIFNpZSBhdWYgZGVuIFZpZGVvYmVyZWljaCwgdW0gZGllIGFrdHVlbGxlIFZlcnNpb24gdm9uIEZsYXNoIFBsYXllciBoZXJ1bnRlcnp1bGFkZW4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RlbiBUZWlsbmVobWVybiBkaWUgU2VpdGVubGVpc3RlIGFuemVpZ2VuIi8+DQoJCTx1aXRleHQgbmFtZT0iTVVURSIgdmFsdWU9IkF1cyIvPg0KCQk8dWl0ZXh0IG5hbWU9IkRPQ1dSQVBfVElUTEUiIHZhbHVlPSJQcmVzZW50ZXItQW5oYW5nIi8+DQoJCTx1aXRleHQgbmFtZT0iRE9DV1JBUF9NU0ciIHZhbHVlPSJBdWYgbWVpbmVtIEFyYmVpdHNwbGF0eiBzcGVpY2hlcm4iLz4NCgkJPHVpdGV4dCBuYW1lPSJET0NXUkFQX1BST01QVCIgdmFsdWU9Ilp1bSBIZXJ1bnRlcmxhZGVuIGtsaWNrZW4iLz4NCgk8L2xhbmd1YWdlPg0KCTxsYW5ndWFnZSBpZD0iZn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RGlhcG9zaXRpdmUgJW4iLz4NCgkJPCEtLSBzdWJzdGl0dXRpb246ICVuID09IHNsaWRlIG51bWJlciAtLT4NCgkJPCEtLSBzdWJzdGl0dXRpb246ICV0ID09IHRvdGFsIHNsaWRlIGNvdW50IC0tPg0KCQk8dWl0ZXh0IG5hbWU9IlNDUlVCQkFSU1RBVFVTX1NMSURFSU5GTyIgdmFsdWU9IkRpYXBvc2l0aXZlICVuIC8gJXQgfCAiLz4NCgkJPHVpdGV4dCBuYW1lPSJTQ1JVQkJBUlNUQVRVU19TVE9QUEVEIiB2YWx1ZT0iQXJyw6p0w6llIi8+DQoJCTx1aXRleHQgbmFtZT0iU0NSVUJCQVJTVEFUVVNfUExBWUlORyIgdmFsdWU9IkxlY3R1cmUiLz4NCgkJPHVpdGV4dCBuYW1lPSJTQ1JVQkJBUlNUQVRVU19OT0FVRElPIiB2YWx1ZT0iUGFzIGRlIHNvbiIvPg0KCQk8dWl0ZXh0IG5hbWU9IlNDUlVCQkFSU1RBVFVTX1ZJRFBMQVlJTkciIHZhbHVlPSJMZWN0dXJlIHZpZMOpbyBlbiBjb3VycyIvPg0KCQk8dWl0ZXh0IG5hbWU9IlNDUlVCQkFSU1RBVFVTX0xPQURJTkciIHZhbHVlPSJDaGFyZ2VtZW50IGVuIGNvdXJzIi8+DQoJCTx1aXRleHQgbmFtZT0iU0NSVUJCQVJTVEFUVVNfQlVGRkVSSU5HIiB2YWx1ZT0iTWlzZSBlbiBtw6ltb2lyZSIvPg0KCQk8dWl0ZXh0IG5hbWU9IlNDUlVCQkFSU1RBVFVTX1FVRVNUSU9OIiB2YWx1ZT0iUsOpcG9uZHJlIMOgIGxhIHF1ZXN0aW9uIi8+DQoJCTx1aXRleHQgbmFtZT0iU0NSVUJCQVJTVEFUVVNfUkVWSUVXUVVJWiIgdmFsdWU9IlLDqXZpc2lvbiBkdSBxdWVzdGlvbm5haXJlIi8+DQoJCTwhLS0gc3Vic3RpdHV0aW9uOiAlbSA9PSBtaW51dGVzIHJlbWFpbmluZyAtLT4NCgkJPCEtLSBzdWJzdGl0dXRpb246ICVzID09IHNlY29uZHMgcmVtYWluaW5nIC0tPg0KCQk8dWl0ZXh0IG5hbWU9IkVMQVBTRUQiIHZhbHVlPSIlbSBtaW51dGVzICVzIHNlY29uZGVzIHJlc3RhbnRlcyIvPg0KCQk8dWl0ZXh0IG5hbWU9Ik5PVEZPVU5EIiB2YWx1ZT0iUmllbiB0cm91dsOpIi8+DQoJCTx1aXRleHQgbmFtZT0iQVRUQUNITUVOVFMiIHZhbHVlPSJQacOoY2VzIGpvaW50ZXMiLz4NCgkJPCEtLSBzdWJzdGl0dXRpb246ICVwID09IGN1cnJlbnQgc3BlYWtlcidzIHRpdGxlIC0tPg0KCQk8dWl0ZXh0IG5hbWU9IkJJT1dJTl9USVRMRSIgdmFsdWU9IkJpbyA6ICVwIi8+DQoJCTx1aXRleHQgbmFtZT0iQklPQlROX1RJVExFIiB2YWx1ZT0iQmlvIDoiLz4NCgkJPHVpdGV4dCBuYW1lPSJESVZJREVSQlROX1RJVExFIiB2YWx1ZT0ifCIvPg0KCQk8dWl0ZXh0IG5hbWU9IkNPTlRBQ1RCVE5fVElUTEUiIHZhbHVlPSJDb250YWN0Ii8+DQoJCTx1aXRleHQgbmFtZT0iVEFCX1FVSVoiIHZhbHVlPSJRdWl6Ii8+DQoJCTx1aXRleHQgbmFtZT0iVEFCX09VVExJTkUiIHZhbHVlPSJQbGFuIi8+DQoJCTx1aXRleHQgbmFtZT0iVEFCX1RIVU1CIiB2YWx1ZT0iRGlhcG9zIi8+DQoJCTx1aXRleHQgbmFtZT0iVEFCX05PVEVTIiB2YWx1ZT0iTm90ZXMiLz4NCgkJPHVpdGV4dCBuYW1lPSJUQUJfU0VBUkNIIiB2YWx1ZT0iUmVjaGVyY2hlIi8+DQoJCTx1aXRleHQgbmFtZT0iU0xJREVfSEVBRElORyIgdmFsdWU9IlRpdHJlIGRlIGxhIGRpYXBvc2l0aXZlIi8+DQoJCTx1aXRleHQgbmFtZT0iRFVSQVRJT05fSEVBRElORyIgdmFsdWU9IkR1csOpZSIvPg0KCQk8dWl0ZXh0IG5hbWU9IlNFQVJDSF9IRUFESU5HIiB2YWx1ZT0iUmVjaGVyY2hlIGRlIHRleHRlIDoiLz4NCgkJPHVpdGV4dCBuYW1lPSJUSFVNQl9IRUFESU5HIiB2YWx1ZT0iRGlhcG9zaXRpdmUiLz4NCgkJPHVpdGV4dCBuYW1lPSJUSFVNQl9JTkZPIiB2YWx1ZT0iVGl0cmUvZHVyw6llIi8+DQoJCTx1aXRleHQgbmFtZT0iQVRUQUNITkFNRV9IRUFESU5HIiB2YWx1ZT0iTm9tIGRlIGZpY2hpZXIiLz4NCgkJPHVpdGV4dCBuYW1lPSJBVFRBQ0hTSVpFX0hFQURJTkciIHZhbHVlPSJUYWlsbGUiLz4NCgkJPHVpdGV4dCBuYW1lPSJTTElERV9OT1RFUyIgdmFsdWU9IkNvbW1lbnRhaXJlcyBkZXMgZGlhcG9zaXRpdmVzIi8+DQoJCTwhLS1xdWl6IHBvZCBhbmQgbWVzc2FnZSBib3ggdGV4dHMtLT4NCgkJPHVpdGV4dCBuYW1lPSJRVUlaUE9EX1FVSVpfQVRURU1QVCIgdmFsdWU9IlRlbnRhdGl2ZSBkZSBxdWVzdGlvbm5haXJlIDoiLz4NCgkJPHVpdGV4dCBuYW1lPSJRVUlaUE9EX1FVSVpfQVRURU1QVF9WQUxVRSIgdmFsdWU9IiVuIHN1ciAldCIvPg0KCQk8dWl0ZXh0IG5hbWU9IlFVSVpQT0RfUVVJWl9TQ09SRSIgdmFsdWU9Ik5vdGUgb2J0ZW51ZSA6Ii8+DQoJCTx1aXRleHQgbmFtZT0iUVVJWlBPRF9RVUlaX1BBU1NTQ09SRSIgdmFsdWU9Ik5vdGUgZCdhZG1pc3NpYmlsaXTDqcKgOiIvPg0KCQk8dWl0ZXh0IG5hbWU9IlFVSVpQT0RfUVVJWl9NQVhTQ09SRSIgdmFsdWU9Ik5vdGUgbWF4aW1hbGUgOiIvPg0KCQk8dWl0ZXh0IG5hbWU9IlFVSVpQT0RfUVVFU0FUTVBUX1NUUiIgdmFsdWU9IlRlbnRhdGl2ZSA6ICVuIHN1ciAldCIvPg0KCQk8dWl0ZXh0IG5hbWU9IlFVSVpQT0RfUVVFU1RZUEVfU1RSIiB2YWx1ZT0iVHlwZTogJXMiLz4NCgkJPHVpdGV4dCBuYW1lPSJRVUlaUE9EX1FVRVNUWVBFX0dSRCIgdmFsdWU9Ik5vdMOpIi8+DQoJCTx1aXRleHQgbmFtZT0iUVVJWlBPRF9RVUVTVFlQRV9TVlkiIHZhbHVlPSJFbnF1w6p0ZSIvPg0KCQk8dWl0ZXh0IG5hbWU9IlFVSVpQT0RfUVVJWkFUTVBUX0lORiIgdmFsdWU9IklsbGltaXTDqSIvPg0KCQk8dWl0ZXh0IG5hbWU9IlFVSVpQT0RfUVVFU0FUTVBUX0lORiIgdmFsdWU9IklsbGltaXTDqSIvPg0KCQk8dWl0ZXh0IG5hbWU9IldBUk5JTkdNU0dfWUVTU1RSSU5HIiB2YWx1ZT0iT3VpIi8+DQoJCTx1aXRleHQgbmFtZT0iV0FSTklOR01TR19OT1NUUklORyIgdmFsdWU9Ik5vbiIvPg0KCQk8dWl0ZXh0IG5hbWU9IldBUk5JTkdNU0dfVElUTEVTVFJJTkciIHZhbHVlPSJBdmVydGlzc2VtZW50IGRlIG5hdmlnYXRpb24gZHUgcXVlc3Rpb25uYWlyZSIvPg0KCQk8dWl0ZXh0IG5hbWU9IldBUk5JTkdNU0dfTVNHU1RSSU5HIiB2YWx1ZT0iVm91cyBuJ2F2ZXogcGFzIHLDqXBvbmR1IMOgIGNlcnRhaW5lcyBxdWVzdGlvbnMgZGUgY2UgcXVlc3Rpb25uYWlyZS4NCg0KU2kgdm91cyBjbGlxdWV6IHN1ciBPdWksIHZvdXMgcXVpdHRlcmV6IGxlIHF1ZXN0aW9ubmFpcmUuIENsaXF1ZXogc3VyIE5vbiBwb3VyIGNvbnRpbnVlciBsZSBxdWVzdGlvbm5haXJlLiIvPg0KCQk8dWl0ZXh0IG5hbWU9IklORk9STUFUSU9OX0gyNjRfRkxBU0hQTEFZRVIiIHZhbHVlPSJMYSB2ZXJzaW9uIGRlIEZsYXNoIFBsYXllciBhY3R1ZWxsZW1lbnQgaW5zdGFsbMOpZSBzdXIgdm90cmUgbWFjaGluZSBuZSBwcmVuZCBwYXMgZW4gY2hhcmdlIGNlIHR5cGUgZGUgdmlkw6lvLiBDbGlxdWV6IHN1ciBsYSB6b25lIHZpZMOpbyBwb3VyIHTDqWzDqWNoYXJnZXIgbGEgZGVybmnDqHJlIHZlcnNpb24gZGU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Nb250cmVyIGwnZW5jYWRyw6kgYXV4IHBhcnRpY2lwYW50cyIvPg0KCQk8dWl0ZXh0IG5hbWU9Ik1VVEUiIHZhbHVlPSJNdWV0Ii8+DQoJCTx1aXRleHQgbmFtZT0iRE9DV1JBUF9USVRMRSIgdmFsdWU9IlBpw6hjZSBqb2ludGUgUHJlc2VudGVyIi8+DQoJCTx1aXRleHQgbmFtZT0iRE9DV1JBUF9NU0ciIHZhbHVlPSJFbnJlZ2lzdHJlciBzdXIgbW9uIG9yZGluYXRldXIiLz4NCgkJPHVpdGV4dCBuYW1lPSJET0NXUkFQX1BST01QVCIgdmFsdWU9IkNsaXF1ZXIgcG91ciB0w6lsw6ljaGFyZ2VyIi8+DQoJPC9sYW5ndWFnZT4NCgk8bGFuZ3VhZ2UgaWQ9ImphIj4NCgkJPCEtLSBmb3JtYXQgZm9yIHVpZm9udCB2YWx1ZSBpcyAiZm9udCxzaXplLGlzYm9sZCxpc2l0YWxpYyxpc3NoYWRvd2VkIiAtLT4NCgkJPHVpZm9udCBuYW1lPSJGT05UX1FVSVpaSU5HIiB2YWx1ZT0iVmVyZGFuYSw5LGZhbHNlLGZhbHNlLGZhbHNlIi8+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DQoJCTx1aWZvbnQgbmFtZT0iRk9OVF9VVElMU01FTlUiIHZhbHVlPSJWZXJkYW5hLDksdHJ1ZSxmYWxzZSxmYWxzZSIvPg0KCQk8dWlmb250IG5hbWU9IkZPTlRfVEFCUyIgdmFsdWU9IlZlcmRhbmEsMTA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xMSxmYWxzZSxmYWxzZSx0cnVlIi8+DQoJCTx1aWZvbnQgbmFtZT0iRk9OVF9CSU9XSU4iIHZhbHVlPSJWZXJkYW5hLDExLGZhbHNlLGZhbHNlLGZhbHNlIi8+DQoJCTx1aWZvbnQgbmFtZT0iRk9OVF9MSVNUSEVBRElORyIgdmFsdWU9IlZlcmRhbmEsMTEsZmFsc2UsZmFsc2UsZmFsc2UiLz4NCgkJPHVpZm9udCBuYW1lPSJGT05UX1dJTlRJVExFIiB2YWx1ZT0iVmVyZGFuYSwxM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Ljgrnjg6njgqTjg4kgOiAlbiIvPg0KCQk8IS0tIHN1YnN0aXR1dGlvbjogJW4gPT0gc2xpZGUgbnVtYmVyIC0tPg0KCQk8IS0tIHN1YnN0aXR1dGlvbjogJXQgPT0gdG90YWwgc2xpZGUgY291bnQgLS0+DQoJCTx1aXRleHQgbmFtZT0iU0NSVUJCQVJTVEFUVVNfU0xJREVJTkZPIiB2YWx1ZT0i44K544Op44Kk44OJIDogJW4gLyAldCB8ICIvPg0KCQk8dWl0ZXh0IG5hbWU9IlNDUlVCQkFSU1RBVFVTX1NUT1BQRUQiIHZhbHVlPSLlgZzmraIiLz4NCgkJPHVpdGV4dCBuYW1lPSJTQ1JVQkJBUlNUQVRVU19QTEFZSU5HIiB2YWx1ZT0i5YaN55Sf5LitIi8+DQoJCTx1aXRleHQgbmFtZT0iU0NSVUJCQVJTVEFUVVNfTk9BVURJTyIgdmFsdWU9Iumfs+WjsOOBquOBlyIvPg0KCQk8dWl0ZXh0IG5hbWU9IlNDUlVCQkFSU1RBVFVTX1ZJRFBMQVlJTkciIHZhbHVlPSLjg5Pjg4fjgqrlho3nlJ/kuK0iLz4NCgkJPHVpdGV4dCBuYW1lPSJTQ1JVQkJBUlNUQVRVU19MT0FESU5HIiB2YWx1ZT0i44Ot44O844OJ5LitIi8+DQoJCTx1aXRleHQgbmFtZT0iU0NSVUJCQVJTVEFUVVNfQlVGRkVSSU5HIiB2YWx1ZT0i44OQ44OD44OV44Kh5LitIi8+DQoJCTx1aXRleHQgbmFtZT0iU0NSVUJCQVJTVEFUVVNfUVVFU1RJT04iIHZhbHVlPSLos6rllY/jgavnrZTjgYjjgabkuIvjgZXjgYQiLz4NCgkJPHVpdGV4dCBuYW1lPSJTQ1JVQkJBUlNUQVRVU19SRVZJRVdRVUlaIiB2YWx1ZT0i44Kv44Kk44K644KS44Os44OT44Ol44O844GX44Gm44GE44G+44GZIi8+DQoJCTwhLS0gc3Vic3RpdHV0aW9uOiAlbSA9PSBtaW51dGVzIHJlbWFpbmluZyAtLT4NCgkJPCEtLSBzdWJzdGl0dXRpb246ICVzID09IHNlY29uZHMgcmVtYWluaW5nIC0tPg0KCQk8dWl0ZXh0IG5hbWU9IkVMQVBTRUQiIHZhbHVlPSLmrovjgoogOiAlbSDliIYgJXMg56eSIi8+DQoJCTx1aXRleHQgbmFtZT0iTk9URk9VTkQiIHZhbHVlPSLkvZXjgoLopovjgaTjgYvjgorjgb7jgZvjgpMiLz4NCgkJPHVpdGV4dCBuYW1lPSJBVFRBQ0hNRU5UUyIgdmFsdWU9Iua3u+S7mCIvPg0KCQk8IS0tIHN1YnN0aXR1dGlvbjogJXAgPT0gY3VycmVudCBzcGVha2VyJ3MgdGl0bGUgLS0+DQoJCTx1aXRleHQgbmFtZT0iQklPV0lOX1RJVExFIiB2YWx1ZT0i57WM5q20IDogJXAiLz4NCgkJPHVpdGV4dCBuYW1lPSJCSU9CVE5fVElUTEUiIHZhbHVlPSLntYzmrbQiLz4NCgkJPHVpdGV4dCBuYW1lPSJESVZJREVSQlROX1RJVExFIiB2YWx1ZT0ifCIvPg0KCQk8dWl0ZXh0IG5hbWU9IkNPTlRBQ1RCVE5fVElUTEUiIHZhbHVlPSLjgYrllY/jgYTlkIjjgo/jgZsiLz4NCgkJPHVpdGV4dCBuYW1lPSJUQUJfUVVJWiIgdmFsdWU9IuOCr+OCpOOCuiIvPg0KCQk8dWl0ZXh0IG5hbWU9IlRBQl9PVVRMSU5FIiB2YWx1ZT0i44Ki44Km44OI44Op44Kk44OzIi8+DQoJCTx1aXRleHQgbmFtZT0iVEFCX1RIVU1CIiB2YWx1ZT0i44K144Og44ON44O844OrIi8+DQoJCTx1aXRleHQgbmFtZT0iVEFCX05PVEVTIiB2YWx1ZT0i44OO44O844OIIi8+DQoJCTx1aXRleHQgbmFtZT0iVEFCX1NFQVJDSCIgdmFsdWU9IuaknOe0oiIvPg0KCQk8dWl0ZXh0IG5hbWU9IlNMSURFX0hFQURJTkciIHZhbHVlPSLjgrnjg6njgqTjg4njgr/jgqTjg4jjg6siLz4NCgkJPHVpdGV4dCBuYW1lPSJEVVJBVElPTl9IRUFESU5HIiB2YWx1ZT0i6ZW344GVIi8+DQoJCTx1aXRleHQgbmFtZT0iU0VBUkNIX0hFQURJTkciIHZhbHVlPSLmpJzntKLjgZnjgovjg4bjgq3jgrnjg4ggOiAiLz4NCgkJPHVpdGV4dCBuYW1lPSJUSFVNQl9IRUFESU5HIiB2YWx1ZT0i44K544Op44Kk44OJIi8+DQoJCTx1aXRleHQgbmFtZT0iVEhVTUJfSU5GTyIgdmFsdWU9IuOCueODqeOCpOODieOCv+OCpOODiOODqyAvIOmVt+OBlSIvPg0KCQk8dWl0ZXh0IG5hbWU9IkFUVEFDSE5BTUVfSEVBRElORyIgdmFsdWU9IuODleOCoeOCpOODq+WQjSIvPg0KCQk8dWl0ZXh0IG5hbWU9IkFUVEFDSFNJWkVfSEVBRElORyIgdmFsdWU9IuOCteOCpOOCuiIvPg0KCQk8dWl0ZXh0IG5hbWU9IlNMSURFX05PVEVTIiB2YWx1ZT0i44K544Op44Kk44OJ44OO44O844OIIi8+DQoJCTwhLS1xdWl6IHBvZCBhbmQgbWVzc2FnZSBib3ggdGV4dHMtLT4NCgkJPHVpdGV4dCBuYW1lPSJRVUlaUE9EX1FVSVpfQVRURU1QVCIgdmFsdWU9IuOCr+OCpOOCuuippuihjOWbnuaVsCA6ICIvPg0KCQk8dWl0ZXh0IG5hbWU9IlFVSVpQT0RfUVVJWl9BVFRFTVBUX1ZBTFVFIiB2YWx1ZT0iJW4gLyAldCIvPg0KCQk8dWl0ZXh0IG5hbWU9IlFVSVpQT0RfUVVJWl9TQ09SRSIgdmFsdWU9IuOCueOCs+OCoiA6ICIvPg0KCQk8dWl0ZXh0IG5hbWU9IlFVSVpQT0RfUVVJWl9QQVNTU0NPUkUiIHZhbHVlPSLlkIjmoLzngrkgOiIvPg0KCQk8dWl0ZXh0IG5hbWU9IlFVSVpQT0RfUVVJWl9NQVhTQ09SRSIgdmFsdWU9IuacgOmrmOW+l+eCuSA6ICIvPg0KCQk8dWl0ZXh0IG5hbWU9IlFVSVpQT0RfUVVFU0FUTVBUX1NUUiIgdmFsdWU9IuippuihjOWbnuaVsCA6ICVuIC8gJXQiLz4NCgkJPHVpdGV4dCBuYW1lPSJRVUlaUE9EX1FVRVNUWVBFX1NUUiIgdmFsdWU9IuOCv+OCpOODlyA6ICVzIi8+DQoJCTx1aXRleHQgbmFtZT0iUVVJWlBPRF9RVUVTVFlQRV9HUkQiIHZhbHVlPSLoqZXkvqEiLz4NCgkJPHVpdGV4dCBuYW1lPSJRVUlaUE9EX1FVRVNUWVBFX1NWWSIgdmFsdWU9IuOCouODs+OCseODvOODiCIvPg0KCQk8dWl0ZXh0IG5hbWU9IlFVSVpQT0RfUVVJWkFUTVBUX0lORiIgdmFsdWU9IueEoeWItumZkCIvPg0KCQk8dWl0ZXh0IG5hbWU9IlFVSVpQT0RfUVVFU0FUTVBUX0lORiIgdmFsdWU9IueEoeWItumZkCIvPg0KCQk8dWl0ZXh0IG5hbWU9IldBUk5JTkdNU0dfWUVTU1RSSU5HIiB2YWx1ZT0i44Gv44GEIi8+DQoJCTx1aXRleHQgbmFtZT0iV0FSTklOR01TR19OT1NUUklORyIgdmFsdWU9IuOBhOOBhOOBiCIvPg0KCQk8dWl0ZXh0IG5hbWU9IldBUk5JTkdNU0dfVElUTEVTVFJJTkciIHZhbHVlPSLjgq/jgqTjgrrjga7jg4rjg5PjgrLjg7zjgrfjg6fjg7PjgavplqLjgZnjgovorablkYoiLz4NCgkJPHVpdGV4dCBuYW1lPSJXQVJOSU5HTVNHX01TR1NUUklORyIgdmFsdWU9IuOBk+OBruOCr+OCpOOCuuOBq+OBr+OAgeOBvuOBoOino+etlOOBl+OBpuOBhOOBquOBhOizquWVj+OBjOOBguOCiuOBvuOBmeOAgg0KDQog44Kv44Kk44K644KS57WC5LqG44GZ44KL44Gr44Gv44CB44CM44Gv44GE44CN44KS44Kv44Oq44OD44Kv44GX44G+44GZ44CC44Kv44Kk44K644KS57aa6KGM44GZ44KL44Gr44Gv44CB44CM44GE44GE44GI44CN44KS44Kv44Oq44OD44Kv44GX44G+44GZ44CCIi8+DQoJCTx1aXRleHQgbmFtZT0iSU5GT1JNQVRJT05fSDI2NF9GTEFTSFBMQVlFUiIgdmFsdWU9IuOBiuS9v+OBhOOBruOCs+ODs+ODlOODpeODvOOCv+OBq+ePvuWcqOOCpOODs+OCueODiOODvOODq+OBleOCjOOBpuOBhOOCiyBGbGFzaCBQbGF5ZXIg44Gu44OQ44O844K444On44Oz44Gv44CB44GT44Gu44OT44OH44Kq44KS44K144Od44O844OI44GX44Gm44GE44G+44Gb44KT44CC5pyA5paw44GuIEZsYXNoIFBsYXllciDjgpLjg4Djgqbjg7Pjg63jg7zjg4njgZnjgovjgavjga/jgIHjg5Pjg4fjgqrpoJjln5/jgpLjgq/jg6rjg4Pjgq/jgZfjgabjgY/jgaDjgZXjgYT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44K144Kk44OJ44OQ44O844KS5Y+C5Yqg6ICF44Gr6KaL44Gb44KLIi8+DQoJCTx1aXRleHQgbmFtZT0iTVVURSIgdmFsdWU9IuODn+ODpeODvOODiCIvPg0KCQk8dWl0ZXh0IG5hbWU9IkRPQ1dSQVBfVElUTEUiIHZhbHVlPSJQcmVzZW50ZXIg5re75LuY44OV44Kh44Kk44OrIi8+DQoJCTx1aXRleHQgbmFtZT0iRE9DV1JBUF9NU0ciIHZhbHVlPSLjg57jgqTjgrPjg7Pjg5Tjg6Xjg7zjgr/jgavkv53lrZgiLz4NCgkJPHVpdGV4dCBuYW1lPSJET0NXUkFQX1BST01QVCIgdmFsdWU9IuOCr+ODquODg+OCr+OBl+OBpuODgOOCpuODs+ODreODvOODiSIvPg0KCTwvbGFuZ3VhZ2U+DQoJPGxhbmd1YWdlIGlkPSJrbyI+DQoJCTwhLS0gZm9ybWF0IGZvciB1aWZvbnQgdmFsdWUgaXMgImZvbnQsc2l6ZSxpc2JvbGQsaXNpdGFsaWMsaXNzaGFkb3dlZCIgLS0+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DQoJCTx1aWZvbnQgbmFtZT0iRk9OVF9FTEFQU0VEVElNRSIgdmFsdWU9IlZlcmRhbmEsMTEsdHJ1ZSxmYWxzZSxmYWxzZSIvPg0KCQk8dWlmb250IG5hbWU9IkZPTlRfVVRJTFNNRU5VIiB2YWx1ZT0iVmVyZGFuYSw5LHRydWUsZmFsc2UsZmFsc2UiLz4NCgkJPHVpZm9udCBuYW1lPSJGT05UX1RBQlMiIHZhbHVlPSJWZXJkYW5hLDExLGZhbHNlLGZhbHNlLGZhbHNlIi8+DQoJCTx1aWZvbnQgbmFtZT0iRk9OVF9QUkVTRU5UQVRJT05OQU1FIiB2YWx1ZT0iVmVyZGFuYSwxNSxmYWxzZSxmYWxzZSx0cnVlIi8+DQoJCTx1aWZvbnQgbmFtZT0iRk9OVF9QUkVTRU5URVJOQU1FIiB2YWx1ZT0iVmVyZGFuYSwxNSx0cnVlLGZhbHNlLHRydWUiLz4NCgkJPHVpZm9udCBuYW1lPSJGT05UX1BSRVNFTlRFUlRJVExFIiB2YWx1ZT0iVmVyZGFuYSwxMSxmYWxzZSxmYWxzZSx0cnVlIi8+DQoJCTx1aWZvbnQgbmFtZT0iRk9OVF9CSU9CVE4iIHZhbHVlPSJWZXJkYW5hLDEx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MTEsZmFsc2UsZmFsc2UsdHJ1ZSIvPg0KCQk8dWlmb250IG5hbWU9IkZPTlRfQklPV0lOIiB2YWx1ZT0iVmVyZGFuYSwxMSxmYWxzZSxmYWxzZSxmYWxzZSIvPg0KCQk8dWlmb250IG5hbWU9IkZPTlRfTElTVEhFQURJTkciIHZhbHVlPSJWZXJkYW5hLDExLGZhbHNlLGZhbHNlLGZhbHNlIi8+DQoJCTx1aWZvbnQgbmFtZT0iRk9OVF9XSU5USVRMRSIgdmFsdWU9IlZlcmRhbmEsMTE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7Iqs65287J2065OcICVuIi8+DQoJCTwhLS0gc3Vic3RpdHV0aW9uOiAlbiA9PSBzbGlkZSBudW1iZXIgLS0+DQoJCTwhLS0gc3Vic3RpdHV0aW9uOiAldCA9PSB0b3RhbCBzbGlkZSBjb3VudCAtLT4NCgkJPHVpdGV4dCBuYW1lPSJTQ1JVQkJBUlNUQVRVU19TTElERUlORk8iIHZhbHVlPSLsiqzrnbzsnbTrk5wgJW4gLyAldCB8ICIvPg0KCQk8dWl0ZXh0IG5hbWU9IlNDUlVCQkFSU1RBVFVTX1NUT1BQRUQiIHZhbHVlPSLspJHsp4DrkKgiLz4NCgkJPHVpdGV4dCBuYW1lPSJTQ1JVQkJBUlNUQVRVU19QTEFZSU5HIiB2YWx1ZT0i7J6s7IOdIi8+DQoJCTx1aXRleHQgbmFtZT0iU0NSVUJCQVJTVEFUVVNfTk9BVURJTyIgdmFsdWU9IuyYpOuUlOyYpCDsl4bsnYwiLz4NCgkJPHVpdGV4dCBuYW1lPSJTQ1JVQkJBUlNUQVRVU19WSURQTEFZSU5HIiB2YWx1ZT0i67mE65SU7JikIOyerOyDnSDspJEiLz4NCgkJPHVpdGV4dCBuYW1lPSJTQ1JVQkJBUlNUQVRVU19MT0FESU5HIiB2YWx1ZT0i66Gc65SpIi8+DQoJCTx1aXRleHQgbmFtZT0iU0NSVUJCQVJTVEFUVVNfQlVGRkVSSU5HIiB2YWx1ZT0i67KE7Y2866eBIi8+DQoJCTx1aXRleHQgbmFtZT0iU0NSVUJCQVJTVEFUVVNfUVVFU1RJT04iIHZhbHVlPSLsp4jrrLjsl5Ag64u17ZWY6riwIi8+DQoJCTx1aXRleHQgbmFtZT0iU0NSVUJCQVJTVEFUVVNfUkVWSUVXUVVJWiIgdmFsdWU9IuyniOusuCDri6Tsi5zrs7TquLAiLz4NCgkJPCEtLSBzdWJzdGl0dXRpb246ICVtID09IG1pbnV0ZXMgcmVtYWluaW5nIC0tPg0KCQk8IS0tIHN1YnN0aXR1dGlvbjogJXMgPT0gc2Vjb25kcyByZW1haW5pbmcgLS0+DQoJCTx1aXRleHQgbmFtZT0iRUxBUFNFRCIgdmFsdWU9IiVt67aEICVz7LSIIOuCqOydjCIvPg0KCQk8dWl0ZXh0IG5hbWU9Ik5PVEZPVU5EIiB2YWx1ZT0i7JeG7J2MIi8+DQoJCTx1aXRleHQgbmFtZT0iQVRUQUNITUVOVFMiIHZhbHVlPSLssqjrtoAg7YyM7J28Ii8+DQoJCTwhLS0gc3Vic3RpdHV0aW9uOiAlcCA9PSBjdXJyZW50IHNwZWFrZXIncyB0aXRsZSAtLT4NCgkJPHVpdGV4dCBuYW1lPSJCSU9XSU5fVElUTEUiIHZhbHVlPSLqsr3roKUg7IaM6rCcOiAlcCIvPg0KCQk8dWl0ZXh0IG5hbWU9IkJJT0JUTl9USVRMRSIgdmFsdWU9IuqyveugpSDshozqsJwiLz4NCgkJPHVpdGV4dCBuYW1lPSJESVZJREVSQlROX1RJVExFIiB2YWx1ZT0ifCIvPg0KCQk8dWl0ZXh0IG5hbWU9IkNPTlRBQ1RCVE5fVElUTEUiIHZhbHVlPSLsl7Drnb3sspgiLz4NCgkJPHVpdGV4dCBuYW1lPSJUQUJfUVVJWiIgdmFsdWU9Iu2AtOymiCIvPg0KCQk8dWl0ZXh0IG5hbWU9IlRBQl9PVVRMSU5FIiB2YWx1ZT0i6rCc7JqUIi8+DQoJCTx1aXRleHQgbmFtZT0iVEFCX1RIVU1CIiB2YWx1ZT0i7LaV7IaM7YyQIi8+DQoJCTx1aXRleHQgbmFtZT0iVEFCX05PVEVTIiB2YWx1ZT0i64W47Yq4Ii8+DQoJCTx1aXRleHQgbmFtZT0iVEFCX1NFQVJDSCIgdmFsdWU9IuqygOyDiSIvPg0KCQk8dWl0ZXh0IG5hbWU9IlNMSURFX0hFQURJTkciIHZhbHVlPSLsiqzrnbzsnbTrk5wg7KCc66qpIi8+DQoJCTx1aXRleHQgbmFtZT0iRFVSQVRJT05fSEVBRElORyIgdmFsdWU9IuyerOyDneyLnOqwhCIvPg0KCQk8dWl0ZXh0IG5hbWU9IlNFQVJDSF9IRUFESU5HIiB2YWx1ZT0i7YWN7Iqk7Yq4IOqygOyDiToiLz4NCgkJPHVpdGV4dCBuYW1lPSJUSFVNQl9IRUFESU5HIiB2YWx1ZT0i7Iqs65287J2065OcIi8+DQoJCTx1aXRleHQgbmFtZT0iVEhVTUJfSU5GTyIgdmFsdWU9IuygnOuqqS/snqzsg53si5zqsIQiLz4NCgkJPHVpdGV4dCBuYW1lPSJBVFRBQ0hOQU1FX0hFQURJTkciIHZhbHVlPSLtjIzsnbwg7J2066aEIi8+DQoJCTx1aXRleHQgbmFtZT0iQVRUQUNIU0laRV9IRUFESU5HIiB2YWx1ZT0i7YGs6riwIi8+DQoJCTx1aXRleHQgbmFtZT0iU0xJREVfTk9URVMiIHZhbHVlPSLsiqzrnbzsnbTrk5wg64W47Yq4Ii8+DQoJCTwhLS1xdWl6IHBvZCBhbmQgbWVzc2FnZSBib3ggdGV4dHMtLT4NCgkJPHVpdGV4dCBuYW1lPSJRVUlaUE9EX1FVSVpfQVRURU1QVCIgdmFsdWU9Iu2AtOymiCDsi5zrj4Qg7Zqf7IiYOiIvPg0KCQk8dWl0ZXh0IG5hbWU9IlFVSVpQT0RfUVVJWl9BVFRFTVBUX1ZBTFVFIiB2YWx1ZT0iJW4vJXQiLz4NCgkJPHVpdGV4dCBuYW1lPSJRVUlaUE9EX1FVSVpfU0NPUkUiIHZhbHVlPSLrk53soJA6Ii8+DQoJCTx1aXRleHQgbmFtZT0iUVVJWlBPRF9RVUlaX1BBU1NTQ09SRSIgdmFsdWU9Iu2GteqzvCDsoJDsiJg6Ii8+DQoJCTx1aXRleHQgbmFtZT0iUVVJWlBPRF9RVUlaX01BWFNDT1JFIiB2YWx1ZT0i7LWc6rOgIOygkOyImDoiLz4NCgkJPHVpdGV4dCBuYW1lPSJRVUlaUE9EX1FVRVNBVE1QVF9TVFIiIHZhbHVlPSLsi5zrj4Qg7Zqf7IiYOiAlbi8ldCIvPg0KCQk8dWl0ZXh0IG5hbWU9IlFVSVpQT0RfUVVFU1RZUEVfU1RSIiB2YWx1ZT0i7Jyg7ZiVOiAlcyIvPg0KCQk8dWl0ZXh0IG5hbWU9IlFVSVpQT0RfUVVFU1RZUEVfR1JEIiB2YWx1ZT0i7KCQ7IiYIOunpOq4sOq4sCDsmYTro4wiLz4NCgkJPHVpdGV4dCBuYW1lPSJRVUlaUE9EX1FVRVNUWVBFX1NWWSIgdmFsdWU9IuyEpOusuCDsobDsgqwiLz4NCgkJPHVpdGV4dCBuYW1lPSJRVUlaUE9EX1FVSVpBVE1QVF9JTkYiIHZhbHVlPSLrrLTtlZwiLz4NCgkJPHVpdGV4dCBuYW1lPSJRVUlaUE9EX1FVRVNBVE1QVF9JTkYiIHZhbHVlPSLrrLTtlZwiLz4NCgkJPHVpdGV4dCBuYW1lPSJXQVJOSU5HTVNHX1lFU1NUUklORyIgdmFsdWU9IuyYiCIvPg0KCQk8dWl0ZXh0IG5hbWU9IldBUk5JTkdNU0dfTk9TVFJJTkciIHZhbHVlPSLslYTri4jsmKQiLz4NCgkJPHVpdGV4dCBuYW1lPSJXQVJOSU5HTVNHX1RJVExFU1RSSU5HIiB2YWx1ZT0i7YC07KaIIOuCtOu5hOqyjOydtOyFmCDqsr3qs6AiLz4NCgkJPHVpdGV4dCBuYW1lPSJXQVJOSU5HTVNHX01TR1NUUklORyIgdmFsdWU9IuydtCDtgLTspojsl5DshJwg7Iuc64+E7ZWY7KeAIOyViuydgCDsp4jrrLjsnbQg7J6I7Iq164uI64ukLg0KDQrtgLTspojrpbwg7KKF66OM7ZWY66Ck66m0IFvsmIhd66W8IO2BtOumre2VmOqzoCwg7YC07KaI66W8IOqzhOyGje2VmOugpOuptCBb7JWE64uI7JikXeulvCDtgbTrpq3tlZjsi63si5zsmKQuIi8+DQoJCTx1aXRleHQgbmFtZT0iSU5GT1JNQVRJT05fSDI2NF9GTEFTSFBMQVlFUiIgdmFsdWU9IuyLnOyKpO2FnOyXkCDshKTsuZjrkJjslrQg7J6I64qUIO2YhOyerCDrsoTsoITsnZggRmxhc2ggUGxheWVy64qUIOydtCDruYTrlJTsmKTrpbwg7KeA7JuQ7ZWY7KeAIOyViuyKteuLiOuLpC4g7LWc7IugIEZsYXNoIFBsYXllcuulvCDri6TsmrTroZzrk5ztlZjroKTrqbQg67mE65SU7JikIOyYgeyXreydhCDtgbTrpq3tlZjsi63si5zsmKQ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uywuOyXrOyekOyXkOqyjCDshLjroZwg66eJ64yAIOuztOydtOq4sCIvPg0KCQk8dWl0ZXh0IG5hbWU9Ik1VVEUiIHZhbHVlPSLsnYzshozqsbAiLz4NCgkJPHVpdGV4dCBuYW1lPSJET0NXUkFQX1RJVExFIiB2YWx1ZT0iUHJlc2VudGVyIO2MjOydvCDssqjrtoAiLz4NCgkJPHVpdGV4dCBuYW1lPSJET0NXUkFQX01TRyIgdmFsdWU9IuuCtCDsu7Ttk6jthLDsl5Ag7KCA7J6lIi8+DQoJCTx1aXRleHQgbmFtZT0iRE9DV1JBUF9QUk9NUFQiIHZhbHVlPSLtgbTrpq3tlZjsl6wg64uk7Jq066Gc65OcIi8+DQoJPC9sYW5ndWFnZT4NCgk8bGFuZ3VhZ2UgaWQ9ImVz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DQoJCTwhLS0gc3Vic3RpdHV0aW9uOiAlbiA9PSBzbGlkZSBudW1iZXIgLS0+DQoJCTwhLS0gc3Vic3RpdHV0aW9uOiAldCA9PSB0b3RhbCBzbGlkZSBjb3VudCAtLT4NCgkJPHVpdGV4dCBuYW1lPSJTQ1JVQkJBUlNUQVRVU19TTElERUlORk8iIHZhbHVlPSJEaWFwb3NpdGl2YSAlbiAvICV0IHwgIi8+DQoJCTx1aXRleHQgbmFtZT0iU0NSVUJCQVJTVEFUVVNfU1RPUFBFRCIgdmFsdWU9IkRldGVuaWRhIi8+DQoJCTx1aXRleHQgbmFtZT0iU0NSVUJCQVJTVEFUVVNfUExBWUlORyIgdmFsdWU9IlJlcHJvZHVjaWVuZG8iLz4NCgkJPHVpdGV4dCBuYW1lPSJTQ1JVQkJBUlNUQVRVU19OT0FVRElPIiB2YWx1ZT0iU2luIHNvbmlkbyIvPg0KCQk8dWl0ZXh0IG5hbWU9IlNDUlVCQkFSU1RBVFVTX1ZJRFBMQVlJTkciIHZhbHVlPSJWw61kZW8gZW4gcmVwcm9kLiIvPg0KCQk8dWl0ZXh0IG5hbWU9IlNDUlVCQkFSU1RBVFVTX0xPQURJTkciIHZhbHVlPSJDYXJnYW5kbyIvPg0KCQk8dWl0ZXh0IG5hbWU9IlNDUlVCQkFSU1RBVFVTX0JVRkZFUklORyIgdmFsdWU9IkFsbWFjZW5hbmRvIGVuIGLDumZlciIvPg0KCQk8dWl0ZXh0IG5hbWU9IlNDUlVCQkFSU1RBVFVTX1FVRVNUSU9OIiB2YWx1ZT0iQ29udGVzdGFyIHByZWd1bnRhIi8+DQoJCTx1aXRleHQgbmFtZT0iU0NSVUJCQVJTVEFUVVNfUkVWSUVXUVVJWiIgdmFsdWU9IlJldmlzYW5kbyBwcnVlYmEiLz4NCgkJPCEtLSBzdWJzdGl0dXRpb246ICVtID09IG1pbnV0ZXMgcmVtYWluaW5nIC0tPg0KCQk8IS0tIHN1YnN0aXR1dGlvbjogJXMgPT0gc2Vjb25kcyByZW1haW5pbmcgLS0+DQoJCTx1aXRleHQgbmFtZT0iRUxBUFNFRCIgdmFsdWU9IiVtIG1pbnV0b3MgJXMgc2VndW5kb3MgcmVzdGFudGVzIi8+DQoJCTx1aXRleHQgbmFtZT0iTk9URk9VTkQiIHZhbHVlPSJObyBzZSBoYSBlbmNvbnRyYWRvIG5hZGEiLz4NCgkJPHVpdGV4dCBuYW1lPSJBVFRBQ0hNRU5UUyIgdmFsdWU9IkFyY2hpdm9zIGFkanVudG9zIi8+DQoJCTwhLS0gc3Vic3RpdHV0aW9uOiAlcCA9PSBjdXJyZW50IHNwZWFrZXIncyB0aXRsZSAtLT4NCgkJPHVpdGV4dCBuYW1lPSJCSU9XSU5fVElUTEUiIHZhbHVlPSJCaW9ncmFmw61hOiAlcCIvPg0KCQk8dWl0ZXh0IG5hbWU9IkJJT0JUTl9USVRMRSIgdmFsdWU9IkJpb2dyYWbDrWEiLz4NCgkJPHVpdGV4dCBuYW1lPSJESVZJREVSQlROX1RJVExFIiB2YWx1ZT0ifCIvPg0KCQk8dWl0ZXh0IG5hbWU9IkNPTlRBQ1RCVE5fVElUTEUiIHZhbHVlPSJDb250YWN0byIvPg0KCQk8dWl0ZXh0IG5hbWU9IlRBQl9RVUlaIiB2YWx1ZT0iUHJ1ZWJhIi8+DQoJCTx1aXRleHQgbmFtZT0iVEFCX09VVExJTkUiIHZhbHVlPSJDb250b3JubyIvPg0KCQk8dWl0ZXh0IG5hbWU9IlRBQl9USFVNQiIgdmFsdWU9Ik1pbmlhdC4iLz4NCgkJPHVpdGV4dCBuYW1lPSJUQUJfTk9URVMiIHZhbHVlPSJOb3RhcyIvPg0KCQk8dWl0ZXh0IG5hbWU9IlRBQl9TRUFSQ0giIHZhbHVlPSJCdXNjYXIiLz4NCgkJPHVpdGV4dCBuYW1lPSJTTElERV9IRUFESU5HIiB2YWx1ZT0iVMOtdHVsbyBkZSBkaWFwb3NpdGl2YSIvPg0KCQk8dWl0ZXh0IG5hbWU9IkRVUkFUSU9OX0hFQURJTkciIHZhbHVlPSJEdXJhYy4iLz4NCgkJPHVpdGV4dCBuYW1lPSJTRUFSQ0hfSEVBRElORyIgdmFsdWU9IkJ1c2NhciB0ZXh0bzoiLz4NCgkJPHVpdGV4dCBuYW1lPSJUSFVNQl9IRUFESU5HIiB2YWx1ZT0iRGlhcG9zaXRpdmEiLz4NCgkJPHVpdGV4dCBuYW1lPSJUSFVNQl9JTkZPIiB2YWx1ZT0iRHVyLi9Uw610LiBkaWFwLiIvPg0KCQk8dWl0ZXh0IG5hbWU9IkFUVEFDSE5BTUVfSEVBRElORyIgdmFsdWU9Ik5vbWJyZSBkZSBhcmNoaXZvIi8+DQoJCTx1aXRleHQgbmFtZT0iQVRUQUNIU0laRV9IRUFESU5HIiB2YWx1ZT0iVGFtYcOxbyIvPg0KCQk8dWl0ZXh0IG5hbWU9IlNMSURFX05PVEVTIiB2YWx1ZT0iTm90YXMgZGUgZGlhcG9zaXRpdmEiLz4NCgkJPCEtLXF1aXogcG9kIGFuZCBtZXNzYWdlIGJveCB0ZXh0cy0tPg0KCQk8dWl0ZXh0IG5hbWU9IlFVSVpQT0RfUVVJWl9BVFRFTVBUIiB2YWx1ZT0iSW50ZW50byBkZSBwcnVlYmE6Ii8+DQoJCTx1aXRleHQgbmFtZT0iUVVJWlBPRF9RVUlaX0FUVEVNUFRfVkFMVUUiIHZhbHVlPSIlbiBkZSAldCIvPg0KCQk8dWl0ZXh0IG5hbWU9IlFVSVpQT0RfUVVJWl9TQ09SRSIgdmFsdWU9IlB1bnR1YWNpw7NuOiIvPg0KCQk8dWl0ZXh0IG5hbWU9IlFVSVpQT0RfUVVJWl9QQVNTU0NPUkUiIHZhbHVlPSJQdW50dWFjacOzbiBwYXJhIGFwcm9iYXI6Ii8+DQoJCTx1aXRleHQgbmFtZT0iUVVJWlBPRF9RVUlaX01BWFNDT1JFIiB2YWx1ZT0iUHVudHVhY2nDs24gbcOheGltYToiLz4NCgkJPHVpdGV4dCBuYW1lPSJRVUlaUE9EX1FVRVNBVE1QVF9TVFIiIHZhbHVlPSJJbnRlbnRvczogJW4gZGUgJXQiLz4NCgkJPHVpdGV4dCBuYW1lPSJRVUlaUE9EX1FVRVNUWVBFX1NUUiIgdmFsdWU9IlRpcG86ICVzIi8+DQoJCTx1aXRleHQgbmFtZT0iUVVJWlBPRF9RVUVTVFlQRV9HUkQiIHZhbHVlPSJDb24gcHVudHVhY2nDs24iLz4NCgkJPHVpdGV4dCBuYW1lPSJRVUlaUE9EX1FVRVNUWVBFX1NWWSIgdmFsdWU9IkVuY3Vlc3RhIi8+DQoJCTx1aXRleHQgbmFtZT0iUVVJWlBPRF9RVUlaQVRNUFRfSU5GIiB2YWx1ZT0iSW5maW5pdG8iLz4NCgkJPHVpdGV4dCBuYW1lPSJRVUlaUE9EX1FVRVNBVE1QVF9JTkYiIHZhbHVlPSJJbmZpbml0byIvPg0KCQk8dWl0ZXh0IG5hbWU9IldBUk5JTkdNU0dfWUVTU1RSSU5HIiB2YWx1ZT0iU8OtIi8+DQoJCTx1aXRleHQgbmFtZT0iV0FSTklOR01TR19OT1NUUklORyIgdmFsdWU9Ik5vIi8+DQoJCTx1aXRleHQgbmFtZT0iV0FSTklOR01TR19USVRMRVNUUklORyIgdmFsdWU9IkF2aXNvIGRlIG5hdmVnYWNpw7NuIGRlIHBydWViYSIvPg0KCQk8dWl0ZXh0IG5hbWU9IldBUk5JTkdNU0dfTVNHU1RSSU5HIiB2YWx1ZT0iSGF5IHByZWd1bnRhcyBzaW4gaW50ZW50b3MgZW4gZXN0YSBwcnVlYmEuDQoNClBhcmEgc2FsaXIgZGUgbGEgcHJ1ZWJhLCBoYWdhIGNsaWMgZW4gU8OtLiBQYXJhIGNvbnRpbnVhciwgaGFnYSBjbGljIGVuIE5vLiIvPg0KCQk8dWl0ZXh0IG5hbWU9IklORk9STUFUSU9OX0gyNjRfRkxBU0hQTEFZRVIiIHZhbHVlPSJMYSB2ZXJzacOzbiBhY3R1YWwgZGUgRmxhc2ggUGxheWVyIGluc3RhbGFkYSBlbiBlbCBvcmRlbmFkb3Igbm8gZXMgY29tcGF0aWJsZSBjb24gZXN0ZSB2w61kZW8uIEhhZ2EgY2xpYyBlbiBlbCDDoXJlYSBkZSB2w61kZW8gcGFyYSBkZXNjYXJnYXIgbGEgw7psdGltYSB2ZXJzacOzbiBkZSBGbGFzaCBQbGF5ZXIuIi8+DQoJCTwhLS0gc3Vic3RpdHV0aW9uOiAlcCA9PSBwcmVzZW50YXRpb24gdGl0bGUgLS0+DQoJCTwhLS0gc3Vic3RpdHV0aW9uOiAlcyA9PSBzbGlkZSB0aXRsZSAtLT4NCgkJPCEtLSBzdWJzdGl0dXRpb246ICVuID09IHNsaWRlIG51bWJlciAtLT4NCgkJPHVpdGV4dCBuYW1lPSJCT09LTUFSSyIgdmFsdWU9IkFkb2JlIFByZXNlbnRlcjogJXAiLz4NCgkJPCEtLSBzdWJzdGl0dXRpb246ICVwID09IHByZXNlbnRhdGlvbiB0aXRsZSAtLT4NCgkJPCEtLSBzdWJzdGl0dXRpb246ICVzID09IHNsaWRlIHRpdGxlIC0tPg0KCQk8IS0tIHN1YnN0aXR1dGlvbjogJW4gPT0gc2xpZGUgbnVtYmVyIC0tPg0KCQk8dWl0ZXh0IG5hbWU9IkJPT0tNQVJLU0xJREUiIHZhbHVlPSJBZG9iZSBQcmVzZW50ZXI6ICVwICVzIi8+DQoJCTx1aXRleHQgbmFtZT0iU0hPV1NJREVCQVIiIHZhbHVlPSJNb3N0cmFyIGJhcnJhIGxhdGVyYWwgYSBsb3MgcGFydGljaXBhbnRlcyIvPg0KCQk8dWl0ZXh0IG5hbWU9Ik1VVEUiIHZhbHVlPSJTaWxlbmNpYXIiLz4NCgkJPHVpdGV4dCBuYW1lPSJET0NXUkFQX1RJVExFIiB2YWx1ZT0iQXJjaGl2byBhZGp1bnRvIGRlIFByZXNlbnRlciIvPg0KCQk8dWl0ZXh0IG5hbWU9IkRPQ1dSQVBfTVNHIiB2YWx1ZT0iR3VhcmRhciBlbiBNaSBQQyIvPg0KCQk8dWl0ZXh0IG5hbWU9IkRPQ1dSQVBfUFJPTVBUIiB2YWx1ZT0iSGFnYSBjbGljIGVuIERlc2NhcmdhciIvPg0KCTwvbGFuZ3VhZ2U+DQoJPGxhbmd1YWdlIGlkPSJwdC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TbGlkZSAlbiIvPg0KCQk8IS0tIHN1YnN0aXR1dGlvbjogJW4gPT0gc2xpZGUgbnVtYmVyIC0tPg0KCQk8IS0tIHN1YnN0aXR1dGlvbjogJXQgPT0gdG90YWwgc2xpZGUgY291bnQgLS0+DQoJCTx1aXRleHQgbmFtZT0iU0NSVUJCQVJTVEFUVVNfU0xJREVJTkZPIiB2YWx1ZT0iU2xpZGUgJW4gLyAldCB8ICIvPg0KCQk8dWl0ZXh0IG5hbWU9IlNDUlVCQkFSU1RBVFVTX1NUT1BQRUQiIHZhbHVlPSJQYXJhZG8iLz4NCgkJPHVpdGV4dCBuYW1lPSJTQ1JVQkJBUlNUQVRVU19QTEFZSU5HIiB2YWx1ZT0iUmVwcm9kdXppbmRvIi8+DQoJCTx1aXRleHQgbmFtZT0iU0NSVUJCQVJTVEFUVVNfTk9BVURJTyIgdmFsdWU9IlNlbSDDoXVkaW8iLz4NCgkJPHVpdGV4dCBuYW1lPSJTQ1JVQkJBUlNUQVRVU19WSURQTEFZSU5HIiB2YWx1ZT0iVsOtZGVvIGVtIHJlcHJvZHXDp8OjbyIvPg0KCQk8dWl0ZXh0IG5hbWU9IlNDUlVCQkFSU1RBVFVTX0xPQURJTkciIHZhbHVlPSJDYXJyZWdhbmRvIi8+DQoJCTx1aXRleHQgbmFtZT0iU0NSVUJCQVJTVEFUVVNfQlVGRkVSSU5HIiB2YWx1ZT0iQXJtYXplbmFuZG8gZW0gYnVmZmVyIi8+DQoJCTx1aXRleHQgbmFtZT0iU0NSVUJCQVJTVEFUVVNfUVVFU1RJT04iIHZhbHVlPSJSZXNwb25kZXIgcGVyZ3VudGEiLz4NCgkJPHVpdGV4dCBuYW1lPSJTQ1JVQkJBUlNUQVRVU19SRVZJRVdRVUlaIiB2YWx1ZT0iUmV2aXNhbmRvIHF1ZXN0aW9uw6FyaW8iLz4NCgkJPCEtLSBzdWJzdGl0dXRpb246ICVtID09IG1pbnV0ZXMgcmVtYWluaW5nIC0tPg0KCQk8IS0tIHN1YnN0aXR1dGlvbjogJXMgPT0gc2Vjb25kcyByZW1haW5pbmcgLS0+DQoJCTx1aXRleHQgbmFtZT0iRUxBUFNFRCIgdmFsdWU9IiVtIG1pbnV0b3MgJXMgc2VndW5kb3MgcmVzdGFudGVzIi8+DQoJCTx1aXRleHQgbmFtZT0iTk9URk9VTkQiIHZhbHVlPSJOYWRhIGVuY29udHJhZG8iLz4NCgkJPHVpdGV4dCBuYW1lPSJBVFRBQ0hNRU5UUyIgdmFsdWU9IkFuZXhvcy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RhdG8iLz4NCgkJPHVpdGV4dCBuYW1lPSJUQUJfUVVJWiIgdmFsdWU9IlF1ZXN0LiIvPg0KCQk8dWl0ZXh0IG5hbWU9IlRBQl9PVVRMSU5FIiB2YWx1ZT0iRXNxdWVtYSIvPg0KCQk8dWl0ZXh0IG5hbWU9IlRBQl9USFVNQiIgdmFsdWU9Ik1pbmkiLz4NCgkJPHVpdGV4dCBuYW1lPSJUQUJfTk9URVMiIHZhbHVlPSJOb3RhcyIvPg0KCQk8dWl0ZXh0IG5hbWU9IlRBQl9TRUFSQ0giIHZhbHVlPSJCdXNjYSIvPg0KCQk8dWl0ZXh0IG5hbWU9IlNMSURFX0hFQURJTkciIHZhbHVlPSJUw610dWxvIGRvIHNsaWRlIi8+DQoJCTx1aXRleHQgbmFtZT0iRFVSQVRJT05fSEVBRElORyIgdmFsdWU9IkR1cmHDp8OjbyIvPg0KCQk8dWl0ZXh0IG5hbWU9IlNFQVJDSF9IRUFESU5HIiB2YWx1ZT0iUHJvY3VyYXIgdGV4dG86Ii8+DQoJCTx1aXRleHQgbmFtZT0iVEhVTUJfSEVBRElORyIgdmFsdWU9IlNsaWRlIi8+DQoJCTx1aXRleHQgbmFtZT0iVEhVTUJfSU5GTyIgdmFsdWU9IlTDrXR1bG8vRHVyYcOnw6NvIGRvIHNsaWRlIi8+DQoJCTx1aXRleHQgbmFtZT0iQVRUQUNITkFNRV9IRUFESU5HIiB2YWx1ZT0iTm9tZSBkbyBhcnF1aXZvIi8+DQoJCTx1aXRleHQgbmFtZT0iQVRUQUNIU0laRV9IRUFESU5HIiB2YWx1ZT0iVGFtYW5obyIvPg0KCQk8dWl0ZXh0IG5hbWU9IlNMSURFX05PVEVTIiB2YWx1ZT0iQW5vdGHDp8O1ZXMgZG8gc2xpZGUiLz4NCgkJPCEtLXF1aXogcG9kIGFuZCBtZXNzYWdlIGJveCB0ZXh0cy0tPg0KCQk8dWl0ZXh0IG5hbWU9IlFVSVpQT0RfUVVJWl9BVFRFTVBUIiB2YWx1ZT0iVGVudGF0aXZhIG5vIHF1ZXN0aW9uw6FyaW86Ii8+DQoJCTx1aXRleHQgbmFtZT0iUVVJWlBPRF9RVUlaX0FUVEVNUFRfVkFMVUUiIHZhbHVlPSIlbiBkZSAldCIvPg0KCQk8dWl0ZXh0IG5hbWU9IlFVSVpQT0RfUVVJWl9TQ09SRSIgdmFsdWU9IlBvbnR1YcOnw6NvOiIvPg0KCQk8dWl0ZXh0IG5hbWU9IlFVSVpQT0RfUVVJWl9QQVNTU0NPUkUiIHZhbHVlPSJQb250dWHDp8OjbyBkZSBhcHJvdmHDp8OjbzoiLz4NCgkJPHVpdGV4dCBuYW1lPSJRVUlaUE9EX1FVSVpfTUFYU0NPUkUiIHZhbHVlPSJQb250dWHDp8OjbyBtw6F4aW1hOiIvPg0KCQk8dWl0ZXh0IG5hbWU9IlFVSVpQT0RfUVVFU0FUTVBUX1NUUiIgdmFsdWU9IlRlbnRhdGl2YTogJW4gZGUgJXQiLz4NCgkJPHVpdGV4dCBuYW1lPSJRVUlaUE9EX1FVRVNUWVBFX1NUUiIgdmFsdWU9IlRpcG86ICVzIi8+DQoJCTx1aXRleHQgbmFtZT0iUVVJWlBPRF9RVUVTVFlQRV9HUkQiIHZhbHVlPSJDbGFzc2lmaWNhdMOzcmlhIi8+DQoJCTx1aXRleHQgbmFtZT0iUVVJWlBPRF9RVUVTVFlQRV9TVlkiIHZhbHVlPSJQZXNxdWlzYSIvPg0KCQk8dWl0ZXh0IG5hbWU9IlFVSVpQT0RfUVVJWkFUTVBUX0lORiIgdmFsdWU9IkluZmluaXRvIi8+DQoJCTx1aXRleHQgbmFtZT0iUVVJWlBPRF9RVUVTQVRNUFRfSU5GIiB2YWx1ZT0iSW5maW5pdG8iLz4NCgkJPHVpdGV4dCBuYW1lPSJXQVJOSU5HTVNHX1lFU1NUUklORyIgdmFsdWU9IlNpbSIvPg0KCQk8dWl0ZXh0IG5hbWU9IldBUk5JTkdNU0dfTk9TVFJJTkciIHZhbHVlPSJOw6NvIi8+DQoJCTx1aXRleHQgbmFtZT0iV0FSTklOR01TR19USVRMRVNUUklORyIgdmFsdWU9IkFsZXJ0YSBkZSBuYXZlZ2HDp8OjbyBkbyBxdWVzdGlvbsOhcmlvIi8+DQoJCTx1aXRleHQgbmFtZT0iV0FSTklOR01TR19NU0dTVFJJTkciIHZhbHVlPSJFeGlzdGVtIHBlcmd1bnRhcyBxdWUgbsOjbyBmb3JhbSByZXNwb25kaWRhcyBuZXN0ZSBxdWVzdGlvbsOhcmlvLg0KDQpDbGlxdWUgZW0gU2ltIHBhcmEgc2FpciBkbyBxdWVzdGlvbsOhcmlvIG91IGVtIE7Do28gc2UgcXVpc2VyIGNvbnRpbnVhci4iLz4NCgkJPHVpdGV4dCBuYW1lPSJJTkZPUk1BVElPTl9IMjY0X0ZMQVNIUExBWUVSIiB2YWx1ZT0iQSB2ZXJzw6NvIGF0dWFsIGRvIEZsYXNoIFBsYXllciBpbnN0YWxhZGEgbm8gY29tcHV0YWRvciBuw6NvIG9mZXJlY2Ugc3Vwb3J0ZSBhIGVzc2UgdsOtZGVvLiBDbGlxdWUgbmEgw6FyZWEgZG8gdsOtZGVvIHBhcmEgYmFpeGFyIGEgdmVyc8OjbyBtYWlzIHJlY2VudGUgZG8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Nb3N0cmFyIGJhcnJhIGxhdGVyYWwgYW8gcGFydGljaXBhbnRlcyIvPg0KCQk8dWl0ZXh0IG5hbWU9Ik1VVEUiIHZhbHVlPSJNdWRvIi8+DQoJCTx1aXRleHQgbmFtZT0iRE9DV1JBUF9USVRMRSIgdmFsdWU9IkFuZXhvIGRlIGFycXVpdm8gZG8gUHJlc2VudGVyIi8+DQoJCTx1aXRleHQgbmFtZT0iRE9DV1JBUF9NU0ciIHZhbHVlPSJTYWx2YXIgZW0gTWV1IGNvbXB1dGFkb3IiLz4NCgkJPHVpdGV4dCBuYW1lPSJET0NXUkFQX1BST01QVCIgdmFsdWU9IkNsaXF1ZSBwYXJhIGJhaXhhciIvPg0KCTwvbGFuZ3VhZ2U+DQoJPGxhbmd1YWdlIGlkPSJpdC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EaWFwb3NpdGl2YSAlbiIvPg0KCQk8IS0tIHN1YnN0aXR1dGlvbjogJW4gPT0gc2xpZGUgbnVtYmVyIC0tPg0KCQk8IS0tIHN1YnN0aXR1dGlvbjogJXQgPT0gdG90YWwgc2xpZGUgY291bnQgLS0+DQoJCTx1aXRleHQgbmFtZT0iU0NSVUJCQVJTVEFUVVNfU0xJREVJTkZPIiB2YWx1ZT0iRGlhcG9zaXRpdmEgJW4gLyAldCB8ICIvPg0KCQk8dWl0ZXh0IG5hbWU9IlNDUlVCQkFSU1RBVFVTX1NUT1BQRUQiIHZhbHVlPSJJbnRlcnJvdHRvIi8+DQoJCTx1aXRleHQgbmFtZT0iU0NSVUJCQVJTVEFUVVNfUExBWUlORyIgdmFsdWU9IlJpcHJvZHV6aW9uZSIvPg0KCQk8dWl0ZXh0IG5hbWU9IlNDUlVCQkFSU1RBVFVTX05PQVVESU8iIHZhbHVlPSJBdWRpbyBpbmF0dC4iLz4NCgkJPHVpdGV4dCBuYW1lPSJTQ1JVQkJBUlNUQVRVU19WSURQTEFZSU5HIiB2YWx1ZT0iVmlkZW8gaW4gcmlwcm9kdXppb25lIi8+DQoJCTx1aXRleHQgbmFtZT0iU0NSVUJCQVJTVEFUVVNfTE9BRElORyIgdmFsdWU9IkNhcmljYW1lbnRvIi8+DQoJCTx1aXRleHQgbmFtZT0iU0NSVUJCQVJTVEFUVVNfQlVGRkVSSU5HIiB2YWx1ZT0iQnVmZmVyaW5nIi8+DQoJCTx1aXRleHQgbmFtZT0iU0NSVUJCQVJTVEFUVVNfUVVFU1RJT04iIHZhbHVlPSJSaXNwb25kaSBhIGRvbWFuZGEiLz4NCgkJPHVpdGV4dCBuYW1lPSJTQ1JVQkJBUlNUQVRVU19SRVZJRVdRVUlaIiB2YWx1ZT0iUmV2aXNpb25lIGRlbCBxdWl6Ii8+DQoJCTwhLS0gc3Vic3RpdHV0aW9uOiAlbSA9PSBtaW51dGVzIHJlbWFpbmluZyAtLT4NCgkJPCEtLSBzdWJzdGl0dXRpb246ICVzID09IHNlY29uZHMgcmVtYWluaW5nIC0tPg0KCQk8dWl0ZXh0IG5hbWU9IkVMQVBTRUQiIHZhbHVlPSIlbSBNaW51dGkgJXMgU2Vjb25kaSByaW1hbmVudGkiLz4NCgkJPHVpdGV4dCBuYW1lPSJOT1RGT1VORCIgdmFsdWU9Ik5lc3N1biBlbGVtZW50byB0cm92YXRvIi8+DQoJCTx1aXRleHQgbmFtZT0iQVRUQUNITUVOVFMiIHZhbHVlPSJBbGxlZ2F0aS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QuIi8+DQoJCTx1aXRleHQgbmFtZT0iVEFCX1FVSVoiIHZhbHVlPSJRdWl6Ii8+DQoJCTx1aXRleHQgbmFtZT0iVEFCX09VVExJTkUiIHZhbHVlPSJTdHJ1dHR1cmEiLz4NCgkJPHVpdGV4dCBuYW1lPSJUQUJfVEhVTUIiIHZhbHVlPSJNaW5pYXR1cmUiLz4NCgkJPHVpdGV4dCBuYW1lPSJUQUJfTk9URVMiIHZhbHVlPSJOb3RlIi8+DQoJCTx1aXRleHQgbmFtZT0iVEFCX1NFQVJDSCIgdmFsdWU9IkNlcmNhIi8+DQoJCTx1aXRleHQgbmFtZT0iU0xJREVfSEVBRElORyIgdmFsdWU9IlRpdG9sbyBkaWFwb3NpdGl2YSIvPg0KCQk8dWl0ZXh0IG5hbWU9IkRVUkFUSU9OX0hFQURJTkciIHZhbHVlPSJEdXJhdGEiLz4NCgkJPHVpdGV4dCBuYW1lPSJTRUFSQ0hfSEVBRElORyIgdmFsdWU9IkNlcmNhIHRlc3RvOiIvPg0KCQk8dWl0ZXh0IG5hbWU9IlRIVU1CX0hFQURJTkciIHZhbHVlPSJEaWFwb3NpdGl2YSIvPg0KCQk8dWl0ZXh0IG5hbWU9IlRIVU1CX0lORk8iIHZhbHVlPSJUaXRvbG8vVGVtcG8iLz4NCgkJPHVpdGV4dCBuYW1lPSJBVFRBQ0hOQU1FX0hFQURJTkciIHZhbHVlPSJOb21lIGZpbGUiLz4NCgkJPHVpdGV4dCBuYW1lPSJBVFRBQ0hTSVpFX0hFQURJTkciIHZhbHVlPSJEaW1lbnNpb25lIi8+DQoJCTx1aXRleHQgbmFtZT0iU0xJREVfTk9URVMiIHZhbHVlPSJOb3RlIGRpYXBvc2l0aXZhIi8+DQoJCTwhLS1xdWl6IHBvZCBhbmQgbWVzc2FnZSBib3ggdGV4dHMtLT4NCgkJPHVpdGV4dCBuYW1lPSJRVUlaUE9EX1FVSVpfQVRURU1QVCIgdmFsdWU9IlRlbnRhdGl2byBxdWl6OiIvPg0KCQk8dWl0ZXh0IG5hbWU9IlFVSVpQT0RfUVVJWl9BVFRFTVBUX1ZBTFVFIiB2YWx1ZT0iJW4gZGkgJXQiLz4NCgkJPHVpdGV4dCBuYW1lPSJRVUlaUE9EX1FVSVpfU0NPUkUiIHZhbHVlPSJQdW50ZWdnaW86Ii8+DQoJCTx1aXRleHQgbmFtZT0iUVVJWlBPRF9RVUlaX1BBU1NTQ09SRSIgdmFsdWU9IlB1bnRlZ2dpbyBtaW5pbW86Ii8+DQoJCTx1aXRleHQgbmFtZT0iUVVJWlBPRF9RVUlaX01BWFNDT1JFIiB2YWx1ZT0iUHVudGVnZ2lvIG1hc3NpbW86Ii8+DQoJCTx1aXRleHQgbmFtZT0iUVVJWlBPRF9RVUVTQVRNUFRfU1RSIiB2YWx1ZT0iVGVudGF0aXZvOiAlbiBkaSAldCIvPg0KCQk8dWl0ZXh0IG5hbWU9IlFVSVpQT0RfUVVFU1RZUEVfU1RSIiB2YWx1ZT0iVGlwbzogJXMiLz4NCgkJPHVpdGV4dCBuYW1lPSJRVUlaUE9EX1FVRVNUWVBFX0dSRCIgdmFsdWU9IkNvbiB2YWx1dGF6aW9uZSIvPg0KCQk8dWl0ZXh0IG5hbWU9IlFVSVpQT0RfUVVFU1RZUEVfU1ZZIiB2YWx1ZT0iSW5kYWdpbmUiLz4NCgkJPHVpdGV4dCBuYW1lPSJRVUlaUE9EX1FVSVpBVE1QVF9JTkYiIHZhbHVlPSJJbmZpbml0aSIvPg0KCQk8dWl0ZXh0IG5hbWU9IlFVSVpQT0RfUVVFU0FUTVBUX0lORiIgdmFsdWU9IkluZmluaXRpIi8+DQoJCTx1aXRleHQgbmFtZT0iV0FSTklOR01TR19ZRVNTVFJJTkciIHZhbHVlPSJTw6wiLz4NCgkJPHVpdGV4dCBuYW1lPSJXQVJOSU5HTVNHX05PU1RSSU5HIiB2YWx1ZT0iTm8iLz4NCgkJPHVpdGV4dCBuYW1lPSJXQVJOSU5HTVNHX1RJVExFU1RSSU5HIiB2YWx1ZT0iQXZ2ZXJ0ZW56YSBuYXZpZ2F6aW9uZSBxdWl6Ii8+DQoJCTx1aXRleHQgbmFtZT0iV0FSTklOR01TR19NU0dTVFJJTkciIHZhbHVlPSJPY2NvcnJlIGFuY29yYSByaXNwb25kZXJlIGFkIGFsY3VuZSBkb21hbmRlIGRlbCBxdWl6Lg0KDQpTZSBmYXRlIGNsaWMgc3UgU8OsLCB1c2NpcmV0ZSBkYWwgcXVpei4gRmF0ZSBjbGljIHN1IE5vIHBlciBjb250aW51YXJlIGlsIHF1aXouIi8+DQoJCTx1aXRleHQgbmFtZT0iSU5GT1JNQVRJT05fSDI2NF9GTEFTSFBMQVlFUiIgdmFsdWU9IkxhIHZlcnNpb25lIGRpIEZsYXNoIFBsYXllciBhdHR1YWxtZW50ZSBpbnN0YWxsYXRhIG5vbiBzdXBwb3J0YSBxdWVzdG8gdmlkZW8uIEZhdGUgY2xpYyBzdWxsJ2FyZWEgZGVsIHZpZGVvIHBlciBzY2FyaWNhcmUgbCd1bHRpbWEgdmVyc2lvbmUgZGk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Nb3N0cmEgYmFycmEgbGF0ZXJhbGUgYWkgcGFydGVjaXBhbnRpIi8+DQoJCTx1aXRleHQgbmFtZT0iTVVURSIgdmFsdWU9IkRpc2F0dGl2YSBhdWRpbyIvPg0KCQk8dWl0ZXh0IG5hbWU9IkRPQ1dSQVBfVElUTEUiIHZhbHVlPSJBbGxlZ2F0byBmaWxlIFByZXNlbnRlciIvPg0KCQk8dWl0ZXh0IG5hbWU9IkRPQ1dSQVBfTVNHIiB2YWx1ZT0iU2FsdmEgaW4gUmlzb3JzZSBkZWwgY29tcHV0ZXIiLz4NCgkJPHVpdGV4dCBuYW1lPSJET0NXUkFQX1BST01QVCIgdmFsdWU9IkNsaWMgcGVyIHNjYXJpY2FyZSIvPg0KCTwvbGFuZ3VhZ2U+DQoJPGxhbmd1YWdlIGlkPSJubC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EaWEgJW4iLz4NCgkJPCEtLSBzdWJzdGl0dXRpb246ICVuID09IHNsaWRlIG51bWJlciAtLT4NCgkJPCEtLSBzdWJzdGl0dXRpb246ICV0ID09IHRvdGFsIHNsaWRlIGNvdW50IC0tPg0KCQk8dWl0ZXh0IG5hbWU9IlNDUlVCQkFSU1RBVFVTX1NMSURFSU5GTyIgdmFsdWU9IkRpYSAlbiAvICV0IHwgIi8+DQoJCTx1aXRleHQgbmFtZT0iU0NSVUJCQVJTVEFUVVNfU1RPUFBFRCIgdmFsdWU9Ikdlc3RvcHQiLz4NCgkJPHVpdGV4dCBuYW1lPSJTQ1JVQkJBUlNUQVRVU19QTEFZSU5HIiB2YWx1ZT0iQWZzcGVsZW4iLz4NCgkJPHVpdGV4dCBuYW1lPSJTQ1JVQkJBUlNUQVRVU19OT0FVRElPIiB2YWx1ZT0iR2VlbiBhdWRpbyIvPg0KCQk8dWl0ZXh0IG5hbWU9IlNDUlVCQkFSU1RBVFVTX1ZJRFBMQVlJTkciIHZhbHVlPSJWaWRlbyBhZnNwZWxlbiIvPg0KCQk8dWl0ZXh0IG5hbWU9IlNDUlVCQkFSU1RBVFVTX0xPQURJTkciIHZhbHVlPSJMYWRlbiIvPg0KCQk8dWl0ZXh0IG5hbWU9IlNDUlVCQkFSU1RBVFVTX0JVRkZFUklORyIgdmFsdWU9IkJ1ZmZlcmVuIi8+DQoJCTx1aXRleHQgbmFtZT0iU0NSVUJCQVJTVEFUVVNfUVVFU1RJT04iIHZhbHVlPSJWcmFhZyBtZXQgYW50d29vcmQiLz4NCgkJPHVpdGV4dCBuYW1lPSJTQ1JVQkJBUlNUQVRVU19SRVZJRVdRVUlaIiB2YWx1ZT0iUXVpeiBjb250cm9sZXJlbiIvPg0KCQk8IS0tIHN1YnN0aXR1dGlvbjogJW0gPT0gbWludXRlcyByZW1haW5pbmcgLS0+DQoJCTwhLS0gc3Vic3RpdHV0aW9uOiAlcyA9PSBzZWNvbmRzIHJlbWFpbmluZyAtLT4NCgkJPHVpdGV4dCBuYW1lPSJFTEFQU0VEIiB2YWx1ZT0iRXIgcmVzdGVyZW4gJW0gbWludXRlbiAlcyBzZWNvbmRlbiIvPg0KCQk8dWl0ZXh0IG5hbWU9Ik5PVEZPVU5EIiB2YWx1ZT0iTmlldHMgZ2V2b25kZW4iLz4NCgkJPHVpdGV4dCBuYW1lPSJBVFRBQ0hNRU5UUyIgdmFsdWU9IkJpamxhZ2VuIi8+DQoJCTwhLS0gc3Vic3RpdHV0aW9uOiAlcCA9PSBjdXJyZW50IHNwZWFrZXIncyB0aXRsZSAtLT4NCgkJPHVpdGV4dCBuYW1lPSJCSU9XSU5fVElUTEUiIHZhbHVlPSJCaW9ncmFmaWU6ICVwIi8+DQoJCTx1aXRleHQgbmFtZT0iQklPQlROX1RJVExFIiB2YWx1ZT0iQmlvZ3JhZmllIi8+DQoJCTx1aXRleHQgbmFtZT0iRElWSURFUkJUTl9USVRMRSIgdmFsdWU9InwiLz4NCgkJPHVpdGV4dCBuYW1lPSJDT05UQUNUQlROX1RJVExFIiB2YWx1ZT0iQ29udGFjdCIvPg0KCQk8dWl0ZXh0IG5hbWU9IlRBQl9RVUlaIiB2YWx1ZT0iUXVpeiIvPg0KCQk8dWl0ZXh0IG5hbWU9IlRBQl9PVVRMSU5FIiB2YWx1ZT0iT3ZlcnppY2h0Ii8+DQoJCTx1aXRleHQgbmFtZT0iVEFCX1RIVU1CIiB2YWx1ZT0iTWluaWF0dXVyIi8+DQoJCTx1aXRleHQgbmFtZT0iVEFCX05PVEVTIiB2YWx1ZT0iTm90aXRpZXMiLz4NCgkJPHVpdGV4dCBuYW1lPSJUQUJfU0VBUkNIIiB2YWx1ZT0iWm9la2VuIi8+DQoJCTx1aXRleHQgbmFtZT0iU0xJREVfSEVBRElORyIgdmFsdWU9IlRpdGVsIHZhbiBkaWEiLz4NCgkJPHVpdGV4dCBuYW1lPSJEVVJBVElPTl9IRUFESU5HIiB2YWx1ZT0iRHV1ciIvPg0KCQk8dWl0ZXh0IG5hbWU9IlNFQVJDSF9IRUFESU5HIiB2YWx1ZT0iWm9la2VuIG5hYXIgdGVrc3Q6Ii8+DQoJCTx1aXRleHQgbmFtZT0iVEhVTUJfSEVBRElORyIgdmFsdWU9IkRpYSIvPg0KCQk8dWl0ZXh0IG5hbWU9IlRIVU1CX0lORk8iIHZhbHVlPSJUaXRlbC9kdXVyIHZhbiBkaWEiLz4NCgkJPHVpdGV4dCBuYW1lPSJBVFRBQ0hOQU1FX0hFQURJTkciIHZhbHVlPSJCZXN0YW5kc25hYW0iLz4NCgkJPHVpdGV4dCBuYW1lPSJBVFRBQ0hTSVpFX0hFQURJTkciIHZhbHVlPSJHcm9vdHRlIi8+DQoJCTx1aXRleHQgbmFtZT0iU0xJREVfTk9URVMiIHZhbHVlPSJEaWFub3RpdGllcyIvPg0KCQk8IS0tcXVpeiBwb2QgYW5kIG1lc3NhZ2UgYm94IHRleHRzLS0+DQoJCTx1aXRleHQgbmFtZT0iUVVJWlBPRF9RVUlaX0FUVEVNUFQiIHZhbHVlPSJRdWl6cG9naW5nOiIvPg0KCQk8dWl0ZXh0IG5hbWU9IlFVSVpQT0RfUVVJWl9BVFRFTVBUX1ZBTFVFIiB2YWx1ZT0iJW4gdmFuICV0Ii8+DQoJCTx1aXRleHQgbmFtZT0iUVVJWlBPRF9RVUlaX1NDT1JFIiB2YWx1ZT0iQmVoYWFsZGUgc2NvcmU6Ii8+DQoJCTx1aXRleHQgbmFtZT0iUVVJWlBPRF9RVUlaX1BBU1NTQ09SRSIgdmFsdWU9IlZvbGRvZW5kZSBzY29yZToiLz4NCgkJPHVpdGV4dCBuYW1lPSJRVUlaUE9EX1FVSVpfTUFYU0NPUkUiIHZhbHVlPSJNYXhpbWFhbCBoYWFsYmFyZSBzY29yZToiLz4NCgkJPHVpdGV4dCBuYW1lPSJRVUlaUE9EX1FVRVNBVE1QVF9TVFIiIHZhbHVlPSJQb2dpbmc6ICVuIHZhbiAldCIvPg0KCQk8dWl0ZXh0IG5hbWU9IlFVSVpQT0RfUVVFU1RZUEVfU1RSIiB2YWx1ZT0iVHlwZTogJXMiLz4NCgkJPHVpdGV4dCBuYW1lPSJRVUlaUE9EX1FVRVNUWVBFX0dSRCIgdmFsdWU9IlRlbHQgdm9vciBzY29yZSIvPg0KCQk8dWl0ZXh0IG5hbWU9IlFVSVpQT0RfUVVFU1RZUEVfU1ZZIiB2YWx1ZT0iRW5xdcOqdGUiLz4NCgkJPHVpdGV4dCBuYW1lPSJRVUlaUE9EX1FVSVpBVE1QVF9JTkYiIHZhbHVlPSJPbmJlcGVya3QiLz4NCgkJPHVpdGV4dCBuYW1lPSJRVUlaUE9EX1FVRVNBVE1QVF9JTkYiIHZhbHVlPSJPbmJlcGVya3QiLz4NCgkJPHVpdGV4dCBuYW1lPSJXQVJOSU5HTVNHX1lFU1NUUklORyIgdmFsdWU9IkphIi8+DQoJCTx1aXRleHQgbmFtZT0iV0FSTklOR01TR19OT1NUUklORyIgdmFsdWU9Ik5lZSIvPg0KCQk8dWl0ZXh0IG5hbWU9IldBUk5JTkdNU0dfVElUTEVTVFJJTkciIHZhbHVlPSJXYWFyc2NodXdpbmcgbWV0IGJldHJla2tpbmcgdG90IHF1aXpuYXZpZ2F0aWUiLz4NCgkJPHVpdGV4dCBuYW1lPSJXQVJOSU5HTVNHX01TR1NUUklORyIgdmFsdWU9IlUgaGVidCBuaWV0IGFsbGUgdnJhZ2VuIGluIGRlemUgcXVpeiBiZWFudHdvb3JkLg0KDQpLbGlrIG9wIEphIG9tIGRlIHF1aXogYWYgdGUgc2x1aXRlbi4gS2xpayBvcCBOZWUgb20gZGUgcXVpeiB2b29ydCB0ZSB6ZXR0ZW4uIi8+DQoJCTx1aXRleHQgbmFtZT0iSU5GT1JNQVRJT05fSDI2NF9GTEFTSFBMQVlFUiIgdmFsdWU9IkRlemUgdmlkZW8gd29yZHQgbmlldCBvbmRlcnN0ZXVuZCBkb29yIGRlIHZlcnNpZSB2YW4gRmxhc2ggUGxheWVyIGRpZSBtb21lbnRlZWwgb3AgdXcgY29tcHV0ZXIgaXMgZ2XDr25zdGFsbGVlcmQuIEtsaWsgaW4gZGUgdmlkZW8gb20gZGUgbmlldXdzdGUgRmxhc2ggUGxheWVyIHRlIGRvd25sb2FkZW4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lppanBhbmVlbCBhYW4gZGVlbG5lbWVycyB3ZWVyZ2V2ZW4iLz4NCgkJPHVpdGV4dCBuYW1lPSJNVVRFIiB2YWx1ZT0iRGVtcGVuIi8+DQoJCTx1aXRleHQgbmFtZT0iRE9DV1JBUF9USVRMRSIgdmFsdWU9IlByZXNlbnRlci1iZXN0YW5kc2JpamxhZ2UiLz4NCgkJPHVpdGV4dCBuYW1lPSJET0NXUkFQX01TRyIgdmFsdWU9Ik9wc2xhYW4gaW4gRGV6ZSBjb21wdXRlciIvPg0KCQk8dWl0ZXh0IG5hbWU9IkRPQ1dSQVBfUFJPTVBUIiB2YWx1ZT0iS2xpayBvbSB0ZSBkb3dubG9hZGVuIi8+DQoJPC9sYW5ndWFnZT4NCgk8bGFuZ3VhZ2UgaWQ9ImNuIj4NCgkJPCEtLSBmb3JtYXQgZm9yIHVpZm9udCB2YWx1ZSBpcyAiZm9udCxzaXplLGlzYm9sZCxpc2l0YWxpYyxpc3NoYWRvd2VkIiAtLT4NCgkJPHVpZm9udCBuYW1lPSJGT05UX1FVSVpaSU5HIiB2YWx1ZT0i5a6L5L2TLTE4MDMwLDEwLGZhbHNlLGZhbHNlLGZhbHNlIi8+DQoJCTx1aWZvbnQgbmFtZT0iRk9OVF9TQ1JVQlNUQVRVUyIgdmFsdWU9IuWui+S9ky0xODAzMCwxMCx0cnVlLGZhbHNlLHRydWUiLz4NCgkJPHVpZm9udCBuYW1lPSJGT05UX1NDUlVCVElNRSIgdmFsdWU9IuWui+S9ky0xODAzMCwxMCxmYWxzZSxmYWxzZSx0cnVlIi8+DQoJCTx1aWZvbnQgbmFtZT0iRk9OVF9FTEFQU0VEVElNRSIgdmFsdWU9IuWui+S9ky0xODAzMCwxMCx0cnVlLGZhbHNlLHRydWUiLz4NCgkJPHVpZm9udCBuYW1lPSJGT05UX1VUSUxTTUVOVSIgdmFsdWU9IuWui+S9ky0xODAzMCwxMCx0cnVlLGZhbHNlLGZhbHNlIi8+DQoJCTx1aWZvbnQgbmFtZT0iRk9OVF9UQUJTIiB2YWx1ZT0i5a6L5L2TLTE4MDMwLDE0LHRydWUsZmFsc2UsdHJ1ZSIvPg0KCQk8dWlmb250IG5hbWU9IkZPTlRfUFJFU0VOVEFUSU9OTkFNRSIgdmFsdWU9IuWui+S9ky0xODAzMCwxNCxmYWxzZSxmYWxzZSx0cnVlIi8+DQoJCTx1aWZvbnQgbmFtZT0iRk9OVF9QUkVTRU5URVJOQU1FIiB2YWx1ZT0i5a6L5L2TLTE4MDMwLDE0LHRydWUsZmFsc2UsdHJ1ZSIvPg0KCQk8dWlmb250IG5hbWU9IkZPTlRfUFJFU0VOVEVSVElUTEUiIHZhbHVlPSLlrovkvZMtMTgwMzAsMTMsZmFsc2UsZmFsc2UsdHJ1ZSIvPg0KCQk8dWlmb250IG5hbWU9IkZPTlRfQklPQlROIiB2YWx1ZT0i5a6L5L2TLTE4MDMwLDEwLGZhbHNlLGZhbHNlLHRydWUiLz4NCgkJPHVpZm9udCBuYW1lPSJGT05UX05PVEVTIiB2YWx1ZT0i5a6L5L2TLTE4MDMwLDEyLGZhbHNlLGZhbHNlLGZhbHNlIi8+DQoJCTx1aWZvbnQgbmFtZT0iRk9OVF9PVVRMSU5FIiB2YWx1ZT0i5a6L5L2TLTE4MDMwLDEyLGZhbHNlLGZhbHNlLHRydWUiLz4NCgkJPHVpZm9udCBuYW1lPSJGT05UX1NFQVJDSCIgdmFsdWU9IuWui+S9ky0xODAzMCwxMixmYWxzZSxmYWxzZSx0cnVlIi8+DQoJCTx1aWZvbnQgbmFtZT0iRk9OVF9USFVNQiIgdmFsdWU9IuWui+S9ky0xODAzMCwxMCxmYWxzZSxmYWxzZSx0cnVlIi8+DQoJCTx1aWZvbnQgbmFtZT0iRk9OVF9CSU9XSU4iIHZhbHVlPSLlrovkvZMtMTgwMzAsMTIsZmFsc2UsZmFsc2UsZmFsc2UiLz4NCgkJPHVpZm9udCBuYW1lPSJGT05UX0xJU1RIRUFESU5HIiB2YWx1ZT0i5a6L5L2TLTE4MDMwLDEwLGZhbHNlLGZhbHNlLGZhbHNlIi8+DQoJCTx1aWZvbnQgbmFtZT0iRk9OVF9XSU5USVRMRSIgdmFsdWU9IuWui+S9ky0xODAzMCwxMCxmYWxzZSxmYWxzZSx0cnVlIi8+DQoJCTx1aWZvbnQgbmFtZT0iRk9OVF9BVFRBQ0hNRU5UUyIgdmFsdWU9IuWui+S9ky0xODAzMCwxMixmYWxzZSxmYWxzZSx0cnVlIi8+DQoJCTwhLS1xdWl6IHBvZCBhbmQgbWVzc2FnZSBib3ggdGV4dCBmb250cy0tPg0KCQk8dWlmb250IG5hbWU9IkZPTlRfTVNHQk9YX1dJTlRJVExFIiB2YWx1ZT0i5a6L5L2TLTE4MDMwLDEyLHRydWUsZmFsc2UsdHJ1ZSIvPg0KCQk8dWlmb250IG5hbWU9IkZPTlRfTVNHQk9YX01TRyIgdmFsdWU9IuWui+S9ky0xODAzMCwxMixmYWxzZSxmYWxzZSx0cnVlIi8+DQoJCTx1aWZvbnQgbmFtZT0iRk9OVF9NU0dCT1hfT1BUSU9OUyIgdmFsdWU9IuWui+S9ky0xODAzMCwxMCx0cnVlLGZhbHNlLHRydWUiLz4NCgkJPHVpZm9udCBuYW1lPSJGT05UX1FVSVpQT0RfUVVJWl9USVRMRSIgdmFsdWU9IuWui+S9ky0xODAzMCwxMix0cnVlLGZhbHNlLHRydWUiLz4NCgkJPHVpZm9udCBuYW1lPSJGT05UX1FVSVpQT0RfUVVJWl9BVFRFTVBUIiB2YWx1ZT0i5a6L5L2TLTE4MDMwLDEwLGZhbHNlLGZhbHNlLHRydWUiLz4NCgkJPHVpZm9udCBuYW1lPSJGT05UX1FVSVpQT0RfUVVJWl9BVFRFTVBUX1ZBTFVFIiB2YWx1ZT0i5a6L5L2TLTE4MDMwLDEwLHRydWUsZmFsc2UsdHJ1ZSIvPg0KCQk8dWlmb250IG5hbWU9IkZPTlRfUVVJWlBPRF9RVUVTVElPTl9TQ09SRSIgdmFsdWU9IuWui+S9ky0xODAzMCwxMCxmYWxzZSxmYWxzZSx0cnVlIi8+DQoJCTx1aWZvbnQgbmFtZT0iRk9OVF9RVUlaUE9EX1FVRVNUSU9OX1NDT1JFX1ZBTFVFIiB2YWx1ZT0i5a6L5L2TLTE4MDMwLDEwLHRydWUsZmFsc2UsdHJ1ZSIvPg0KCQk8dWlmb250IG5hbWU9IkZPTlRfUVVJWlBPRF9RVUVTVElPTl9BVFRFTVBUIiB2YWx1ZT0i5a6L5L2TLTE4MDMwLDEwLGZhbHNlLGZhbHNlLHRydWUiLz4NCgkJPHVpZm9udCBuYW1lPSJGT05UX1FVSVpQT0RfUVVFU1RJT05fQVRURU1QVF9WQUxVRSIgdmFsdWU9IuWui+S9ky0xODAzMCwxMCx0cnVlLGZhbHNlLHRydWUiLz4NCgkJPHVpZm9udCBuYW1lPSJGT05UX1FVSVpQT0RfUVVFU1RJT05fVEFHIiB2YWx1ZT0i5a6L5L2TLTE4MDMwLDEyLHRydWUsZmFsc2UsdHJ1ZSIvPg0KCQk8dWlmb250IG5hbWU9IkZPTlRfUVVJWlBPRF9RVUlaX1FVRVNUSU9OX0NPVU5UIiB2YWx1ZT0i5a6L5L2TLTE4MDMwLDEwLGZhbHNlLGZhbHNlLHRydWUiLz4NCgkJPHVpZm9udCBuYW1lPSJGT05UX1FVSVpQT0RfUVVJWl9RVUVTVElPTl9DT1VOVF9WQUxVRSIgdmFsdWU9IuWui+S9ky0xODAzMCwxMCx0cnVlLGZhbHNlLHRydWUiLz4NCgkJPHVpZm9udCBuYW1lPSJGT05UX1FVSVpQT0RfUVVJWl9RVUVTVElPTl9BVFRFTVBURUQiIHZhbHVlPSLlrovkvZMtMTgwMzAsMTAsZmFsc2UsZmFsc2UsdHJ1ZSIvPg0KCQk8dWlmb250IG5hbWU9IkZPTlRfUVVJWlBPRF9RVUlaX1FVRVNUSU9OX0FUVEVNUFRFRF9WQUxVRSIgdmFsdWU9IuWui+S9ky0xODAzMCwxMCx0cnVlLGZhbHNlLHRydWUiLz4NCgkJPHVpZm9udCBuYW1lPSJGT05UX1FVSVpQT0RfUVVJWl9TQ09SRV9UQUciIHZhbHVlPSLlrovkvZMtMTgwMzAsMTIsdHJ1ZSxmYWxzZSx0cnVlIi8+DQoJCTx1aWZvbnQgbmFtZT0iRk9OVF9RVUlaUE9EX1FVSVpfU0NPUkUiIHZhbHVlPSLlrovkvZMtMTgwMzAsMTAsZmFsc2UsZmFsc2UsdHJ1ZSIvPg0KCQk8dWlmb250IG5hbWU9IkZPTlRfUVVJWlBPRF9RVUlaX1NDT1JFX1ZBTFVFIiB2YWx1ZT0i5a6L5L2TLTE4MDMwLDEwLHRydWUsZmFsc2UsdHJ1ZSIvPg0KCQk8dWlmb250IG5hbWU9IkZPTlRfUVVJWlBPRF9RVUlaX01BWFNDT1JFIiB2YWx1ZT0i5a6L5L2TLTE4MDMwLDEwLGZhbHNlLGZhbHNlLHRydWUiLz4NCgkJPHVpZm9udCBuYW1lPSJGT05UX1FVSVpQT0RfUVVJWl9NQVhTQ09SRV9WQUxVRSIgdmFsdWU9IuWui+S9ky0xODAzMCwxMCx0cnVlLGZhbHNlLHRydWUiLz4NCgkJPHVpZm9udCBuYW1lPSJGT05UX1FVSVpQT0RfUVVJWl9QQVNTU0NPUkUiIHZhbHVlPSLlrovkvZMtMTgwMzAsMTAsZmFsc2UsZmFsc2UsdHJ1ZSIvPg0KCQk8dWlmb250IG5hbWU9IkZPTlRfUVVJWlBPRF9RVUlaX1BBU1NTQ09SRV9WQUxVRSIgdmFsdWU9IuWui+S9ky0xODAzMCwxMCx0cnVlLGZhbHNlLHRydWUiLz4NCgkJPCEtLSB1aXRleHQgLS0+DQoJCTwhLS0gc3Vic3RpdHV0aW9uOiAlbiA9PSBzbGlkZSBudW1iZXIgLS0+DQoJCTx1aXRleHQgbmFtZT0iVU5OQU1FRFNMSURFVElUTEUiIHZhbHVlPSLlubvnga/niYcgJW4iLz4NCgkJPCEtLSBzdWJzdGl0dXRpb246ICVuID09IHNsaWRlIG51bWJlciAtLT4NCgkJPCEtLSBzdWJzdGl0dXRpb246ICV0ID09IHRvdGFsIHNsaWRlIGNvdW50IC0tPg0KCQk8dWl0ZXh0IG5hbWU9IlNDUlVCQkFSU1RBVFVTX1NMSURFSU5GTyIgdmFsdWU9IuW5u+eBr+eJhyAlbiAvICV0IHwgIi8+DQoJCTx1aXRleHQgbmFtZT0iU0NSVUJCQVJTVEFUVVNfU1RPUFBFRCIgdmFsdWU9IuW3suWBnOatoiIvPg0KCQk8dWl0ZXh0IG5hbWU9IlNDUlVCQkFSU1RBVFVTX1BMQVlJTkciIHZhbHVlPSLmraPlnKjmkq3mlL4iLz4NCgkJPHVpdGV4dCBuYW1lPSJTQ1JVQkJBUlNUQVRVU19OT0FVRElPIiB2YWx1ZT0i5peg6Z+z6aKRIi8+DQoJCTx1aXRleHQgbmFtZT0iU0NSVUJCQVJTVEFUVVNfVklEUExBWUlORyIgdmFsdWU9IuinhumikeaSreaUviIvPg0KCQk8dWl0ZXh0IG5hbWU9IlNDUlVCQkFSU1RBVFVTX0xPQURJTkciIHZhbHVlPSLmraPlnKjovb3lhaUiLz4NCgkJPHVpdGV4dCBuYW1lPSJTQ1JVQkJBUlNUQVRVU19CVUZGRVJJTkciIHZhbHVlPSLmraPlnKjov5vooYznvJPlhrLlpITnkIYiLz4NCgkJPHVpdGV4dCBuYW1lPSJTQ1JVQkJBUlNUQVRVU19RVUVTVElPTiIgdmFsdWU9IuWbnuetlOmXrumimCIvPg0KCQk8dWl0ZXh0IG5hbWU9IlNDUlVCQkFSU1RBVFVTX1JFVklFV1FVSVoiIHZhbHVlPSLmraPlnKjlrqHpmIXmtYvpqowiLz4NCgkJPCEtLSBzdWJzdGl0dXRpb246ICVtID09IG1pbnV0ZXMgcmVtYWluaW5nIC0tPg0KCQk8IS0tIHN1YnN0aXR1dGlvbjogJXMgPT0gc2Vjb25kcyByZW1haW5pbmcgLS0+DQoJCTx1aXRleHQgbmFtZT0iRUxBUFNFRCIgdmFsdWU9IuWJqeS9mSAlbSDliIbpkp8gJXMg56eSIi8+DQoJCTx1aXRleHQgbmFtZT0iTk9URk9VTkQiIHZhbHVlPSLmnKrmib7liLDku7vkvZXlhoXlrrkiLz4NCgkJPHVpdGV4dCBuYW1lPSJBVFRBQ0hNRU5UUyIgdmFsdWU9IumZhOS7tiIvPg0KCQk8IS0tIHN1YnN0aXR1dGlvbjogJXAgPT0gY3VycmVudCBzcGVha2VyJ3MgdGl0bGUgLS0+DQoJCTx1aXRleHQgbmFtZT0iQklPV0lOX1RJVExFIiB2YWx1ZT0i5Liq5Lq6566A5LuLOiAlcCIvPg0KCQk8dWl0ZXh0IG5hbWU9IkJJT0JUTl9USVRMRSIgdmFsdWU9IuS4quS6uueugOS7iyIvPg0KCQk8dWl0ZXh0IG5hbWU9IkRJVklERVJCVE5fVElUTEUiIHZhbHVlPSJ8Ii8+DQoJCTx1aXRleHQgbmFtZT0iQ09OVEFDVEJUTl9USVRMRSIgdmFsdWU9IuiBlOezu+aWueW8jyIvPg0KCQk8dWl0ZXh0IG5hbWU9IlRBQl9RVUlaIiB2YWx1ZT0i5rWL6aqMIi8+DQoJCTx1aXRleHQgbmFtZT0iVEFCX09VVExJTkUiIHZhbHVlPSLlpKfnurIiLz4NCgkJPHVpdGV4dCBuYW1lPSJUQUJfVEhVTUIiIHZhbHVlPSLnvKnnlaXlm74iLz4NCgkJPHVpdGV4dCBuYW1lPSJUQUJfTk9URVMiIHZhbHVlPSLlpIfms6giLz4NCgkJPHVpdGV4dCBuYW1lPSJUQUJfU0VBUkNIIiB2YWx1ZT0i5pCc57SiIi8+DQoJCTx1aXRleHQgbmFtZT0iU0xJREVfSEVBRElORyIgdmFsdWU9IuW5u+eBr+eJh+agh+mimCIvPg0KCQk8dWl0ZXh0IG5hbWU9IkRVUkFUSU9OX0hFQURJTkciIHZhbHVlPSLmjIHnu63ml7bpl7QiLz4NCgkJPHVpdGV4dCBuYW1lPSJTRUFSQ0hfSEVBRElORyIgdmFsdWU9IuaQnOe0ouaWh+acrDoiLz4NCgkJPHVpdGV4dCBuYW1lPSJUSFVNQl9IRUFESU5HIiB2YWx1ZT0i5bm754Gv54mHIi8+DQoJCTx1aXRleHQgbmFtZT0iVEhVTUJfSU5GTyIgdmFsdWU9IuW5u+eBr+eJh+agh+mimC/mjIHnu63ml7bpl7QiLz4NCgkJPHVpdGV4dCBuYW1lPSJBVFRBQ0hOQU1FX0hFQURJTkciIHZhbHVlPSLmlofku7blkI0iLz4NCgkJPHVpdGV4dCBuYW1lPSJBVFRBQ0hTSVpFX0hFQURJTkciIHZhbHVlPSLlpKflsI8iLz4NCgkJPHVpdGV4dCBuYW1lPSJTTElERV9OT1RFUyIgdmFsdWU9IuW5u+eBr+eJh+Wkh+azqCIvPg0KCQk8IS0tcXVpeiBwb2QgYW5kIG1lc3NhZ2UgYm94IHRleHRzLS0+DQoJCTx1aXRleHQgbmFtZT0iUVVJWlBPRF9RVUlaX0FUVEVNUFQiIHZhbHVlPSLmtYvpqozlsJ3or5XmrKHmlbA6Ii8+DQoJCTx1aXRleHQgbmFtZT0iUVVJWlBPRF9RVUlaX0FUVEVNUFRfVkFMVUUiIHZhbHVlPSLnrKwgJW4g5qyh77yM5YWxICV0IOasoSIvPg0KCQk8dWl0ZXh0IG5hbWU9IlFVSVpQT0RfUVVJWl9TQ09SRSIgdmFsdWU9IuW+l+WIhjoiLz4NCgkJPHVpdGV4dCBuYW1lPSJRVUlaUE9EX1FVSVpfUEFTU1NDT1JFIiB2YWx1ZT0i5Y+K5qC85YiG5pWwOiIvPg0KCQk8dWl0ZXh0IG5hbWU9IlFVSVpQT0RfUVVJWl9NQVhTQ09SRSIgdmFsdWU9IuacgOmrmOWIhuaVsDoiLz4NCgkJPHVpdGV4dCBuYW1lPSJRVUlaUE9EX1FVRVNBVE1QVF9TVFIiIHZhbHVlPSLlsJ3or5XmrKHmlbA6IOesrCAlbiDmrKHvvIzlhbEgJXQg5qyhIi8+DQoJCTx1aXRleHQgbmFtZT0iUVVJWlBPRF9RVUVTVFlQRV9TVFIiIHZhbHVlPSLnsbvlnos6ICVzIi8+DQoJCTx1aXRleHQgbmFtZT0iUVVJWlBPRF9RVUVTVFlQRV9HUkQiIHZhbHVlPSLor4TnuqciLz4NCgkJPHVpdGV4dCBuYW1lPSJRVUlaUE9EX1FVRVNUWVBFX1NWWSIgdmFsdWU9Iuiwg+afpSIvPg0KCQk8dWl0ZXh0IG5hbWU9IlFVSVpQT0RfUVVJWkFUTVBUX0lORiIgdmFsdWU9IuaXoOmZkCIvPg0KCQk8dWl0ZXh0IG5hbWU9IlFVSVpQT0RfUVVFU0FUTVBUX0lORiIgdmFsdWU9IuaXoOmZkCIvPg0KCQk8dWl0ZXh0IG5hbWU9IldBUk5JTkdNU0dfWUVTU1RSSU5HIiB2YWx1ZT0i5pivIi8+DQoJCTx1aXRleHQgbmFtZT0iV0FSTklOR01TR19OT1NUUklORyIgdmFsdWU9IuWQpiIvPg0KCQk8dWl0ZXh0IG5hbWU9IldBUk5JTkdNU0dfVElUTEVTVFJJTkciIHZhbHVlPSLmtYvpqozlr7zoiKrorablkYoiLz4NCgkJPHVpdGV4dCBuYW1lPSJXQVJOSU5HTVNHX01TR1NUUklORyIgdmFsdWU9IuatpOa1i+mqjOS4reacieacquWwneivleS9nOetlOeahOmXrumimOOAgg0KDQrljZXlh7vigJzmmK/igJ3pgIDlh7rmraTmtYvpqozjgILljZXlh7vigJzlkKbigJ3nu6fnu63mtYvpqozjgIIiLz4NCgkJPHVpdGV4dCBuYW1lPSJJTkZPUk1BVElPTl9IMjY0X0ZMQVNIUExBWUVSIiB2YWx1ZT0i5b2T5YmN5a6J6KOF5Zyo5oKo55qE6K6h566X5py65LiK55qEIEZsYXNoIFBsYXllciDniYjmnKzkuI3mlK/mjIHor6Xop4bpopHjgILljZXlh7vop4bpopHljLrln5/kuIvovb3mnIDmlrDniYjmnKznmoQgRmxhc2ggUGxheWVy44CC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uWQkeWPguWKoOiAheaYvuekuuaPkOimgeagjyIvPg0KCQk8dWl0ZXh0IG5hbWU9Ik1VVEUiIHZhbHVlPSLpnZnpn7MiLz4NCgkJPHVpdGV4dCBuYW1lPSJET0NXUkFQX1RJVExFIiB2YWx1ZT0iUHJlc2VudGVyIOaWh+S7tumZhOS7tiIvPg0KCQk8dWl0ZXh0IG5hbWU9IkRPQ1dSQVBfTVNHIiB2YWx1ZT0i5L+d5a2Y5Yiw5oiR55qE6K6h566X5py6Ii8+DQoJCTx1aXRleHQgbmFtZT0iRE9DV1JBUF9QUk9NUFQiIHZhbHVlPSLljZXlh7vku6XkuIvovb0iLz4NCgk8L2xhbmd1YWdlPg0KCTxsYW5ndWFnZSBpZD0idH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U2xheXQgJW4iLz4NCgkJPCEtLSBzdWJzdGl0dXRpb246ICVuID09IHNsaWRlIG51bWJlciAtLT4NCgkJPCEtLSBzdWJzdGl0dXRpb246ICV0ID09IHRvdGFsIHNsaWRlIGNvdW50IC0tPg0KCQk8dWl0ZXh0IG5hbWU9IlNDUlVCQkFSU1RBVFVTX1NMSURFSU5GTyIgdmFsdWU9IlNsYXl0ICVuIC8gJXQgfCAiLz4NCgkJPHVpdGV4dCBuYW1lPSJTQ1JVQkJBUlNUQVRVU19TVE9QUEVEIiB2YWx1ZT0iRHVyZHVydWxkdSIvPg0KCQk8dWl0ZXh0IG5hbWU9IlNDUlVCQkFSU1RBVFVTX1BMQVlJTkciIHZhbHVlPSJPeW5hdMSxbMSxeW9yIi8+DQoJCTx1aXRleHQgbmFtZT0iU0NSVUJCQVJTVEFUVVNfTk9BVURJTyIgdmFsdWU9IlNlcyBZb2siLz4NCgkJPHVpdGV4dCBuYW1lPSJTQ1JVQkJBUlNUQVRVU19WSURQTEFZSU5HIiB2YWx1ZT0iVmlkZW8gT3luYXTEsWzEsXlvciIvPg0KCQk8dWl0ZXh0IG5hbWU9IlNDUlVCQkFSU1RBVFVTX0xPQURJTkciIHZhbHVlPSJZw7xrbGVuaXlvciIvPg0KCQk8dWl0ZXh0IG5hbWU9IlNDUlVCQkFSU1RBVFVTX0JVRkZFUklORyIgdmFsdWU9IkFyYWJlbGxlxJ9lIEFsxLFuxLF5b3IiLz4NCgkJPHVpdGV4dCBuYW1lPSJTQ1JVQkJBUlNUQVRVU19RVUVTVElPTiIgdmFsdWU9IlNvcnV5dSBZYW7EsXRsYSIvPg0KCQk8dWl0ZXh0IG5hbWU9IlNDUlVCQkFSU1RBVFVTX1JFVklFV1FVSVoiIHZhbHVlPSJTxLFuYXYgxLBuY2VsZW5peW9yIi8+DQoJCTwhLS0gc3Vic3RpdHV0aW9uOiAlbSA9PSBtaW51dGVzIHJlbWFpbmluZyAtLT4NCgkJPCEtLSBzdWJzdGl0dXRpb246ICVzID09IHNlY29uZHMgcmVtYWluaW5nIC0tPg0KCQk8dWl0ZXh0IG5hbWU9IkVMQVBTRUQiIHZhbHVlPSIlbSBEYWtpa2EgJXMgU2FuaXllIEthbGTEsSIvPg0KCQk8dWl0ZXh0IG5hbWU9Ik5PVEZPVU5EIiB2YWx1ZT0iSGVyaGFuZ2kgQmlyIMWeZXkgQnVsdW5tYWTEsSIvPg0KCQk8dWl0ZXh0IG5hbWU9IkFUVEFDSE1FTlRTIiB2YWx1ZT0iRWtsZXI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LEsHJ0aWJhdCIvPg0KCQk8dWl0ZXh0IG5hbWU9IlRBQl9RVUlaIiB2YWx1ZT0iU8SxbmF2Ii8+DQoJCTx1aXRleHQgbmFtZT0iVEFCX09VVExJTkUiIHZhbHVlPSJBbmEgSGF0Ii8+DQoJCTx1aXRleHQgbmFtZT0iVEFCX1RIVU1CIiB2YWx1ZT0iUmVzaW0iLz4NCgkJPHVpdGV4dCBuYW1lPSJUQUJfTk9URVMiIHZhbHVlPSJOb3RsYXIiLz4NCgkJPHVpdGV4dCBuYW1lPSJUQUJfU0VBUkNIIiB2YWx1ZT0iQXJhIi8+DQoJCTx1aXRleHQgbmFtZT0iU0xJREVfSEVBRElORyIgdmFsdWU9IlNsYXl0IEJhxZ9sxLHEn8SxIi8+DQoJCTx1aXRleHQgbmFtZT0iRFVSQVRJT05fSEVBRElORyIgdmFsdWU9IlPDvHJlIi8+DQoJCTx1aXRleHQgbmFtZT0iU0VBUkNIX0hFQURJTkciIHZhbHVlPSJNZXRuaSBhcmE6Ii8+DQoJCTx1aXRleHQgbmFtZT0iVEhVTUJfSEVBRElORyIgdmFsdWU9IlNsYXl0Ii8+DQoJCTx1aXRleHQgbmFtZT0iVEhVTUJfSU5GTyIgdmFsdWU9IlNsYXl0IEJhxZ9sxLHEn8SxL1PDvHJlc2kiLz4NCgkJPHVpdGV4dCBuYW1lPSJBVFRBQ0hOQU1FX0hFQURJTkciIHZhbHVlPSJEb3N5YSBBZMSxIi8+DQoJCTx1aXRleHQgbmFtZT0iQVRUQUNIU0laRV9IRUFESU5HIiB2YWx1ZT0iQm95dXQiLz4NCgkJPHVpdGV4dCBuYW1lPSJTTElERV9OT1RFUyIgdmFsdWU9IlNsYXl0IE5vdGxhcsSxIi8+DQoJCTwhLS1xdWl6IHBvZCBhbmQgbWVzc2FnZSBib3ggdGV4dHMtLT4NCgkJPHVpdGV4dCBuYW1lPSJRVUlaUE9EX1FVSVpfQVRURU1QVCIgdmFsdWU9IlPEsW5hdiBEZW5lbWVzaToiLz4NCgkJPHVpdGV4dCBuYW1lPSJRVUlaUE9EX1FVSVpfQVRURU1QVF9WQUxVRSIgdmFsdWU9IiVuLyV0Ii8+DQoJCTx1aXRleHQgbmFtZT0iUVVJWlBPRF9RVUlaX1NDT1JFIiB2YWx1ZT0iUHVhbjoiLz4NCgkJPHVpdGV4dCBuYW1lPSJRVUlaUE9EX1FVSVpfUEFTU1NDT1JFIiB2YWx1ZT0iR2XDp21lIFB1YW7EsToiLz4NCgkJPHVpdGV4dCBuYW1lPSJRVUlaUE9EX1FVSVpfTUFYU0NPUkUiIHZhbHVlPSJNYWtzaW11bSBQdWFuOiIvPg0KCQk8dWl0ZXh0IG5hbWU9IlFVSVpQT0RfUVVFU0FUTVBUX1NUUiIgdmFsdWU9IkRlbmVtZTogJW4vJXQiLz4NCgkJPHVpdGV4dCBuYW1lPSJRVUlaUE9EX1FVRVNUWVBFX1NUUiIgdmFsdWU9IlTDvHI6ICVzIi8+DQoJCTx1aXRleHQgbmFtZT0iUVVJWlBPRF9RVUVTVFlQRV9HUkQiIHZhbHVlPSJCYXNhbWFrbMSxIi8+DQoJCTx1aXRleHQgbmFtZT0iUVVJWlBPRF9RVUVTVFlQRV9TVlkiIHZhbHVlPSJBbmtldCIvPg0KCQk8dWl0ZXh0IG5hbWU9IlFVSVpQT0RfUVVJWkFUTVBUX0lORiIgdmFsdWU9IlPEsW7EsXJzxLF6Ii8+DQoJCTx1aXRleHQgbmFtZT0iUVVJWlBPRF9RVUVTQVRNUFRfSU5GIiB2YWx1ZT0iU8SxbsSxcnPEsXoiLz4NCgkJPHVpdGV4dCBuYW1lPSJXQVJOSU5HTVNHX1lFU1NUUklORyIgdmFsdWU9IkV2ZXQiLz4NCgkJPHVpdGV4dCBuYW1lPSJXQVJOSU5HTVNHX05PU1RSSU5HIiB2YWx1ZT0iSGF5xLFyIi8+DQoJCTx1aXRleHQgbmFtZT0iV0FSTklOR01TR19USVRMRVNUUklORyIgdmFsdWU9IlPEsW5hdiBHZXppbm1lIFV5YXLEsXPEsSIvPg0KCQk8dWl0ZXh0IG5hbWU9IldBUk5JTkdNU0dfTVNHU1RSSU5HIiB2YWx1ZT0iQnUgU8SxbmF2ZGEgZGVuZW5tZW1pxZ8gc29ydWxhciB2YXIuDQoNCkV2ZXQgc2XDp2VuZcSfaW5pIHTEsWtsYXTEsXJzYW7EsXogU8SxbmF2ZGFuIMOnxLFrYWNha3PEsW7EsXouIFPEsW5hdmEgZGV2YW0gZXRtZWsgacOnaW4gSGF5xLFyIHNlw6dlbmXEn2luaSB0xLFrbGF0xLFuLiIvPg0KCQk8dWl0ZXh0IG5hbWU9IklORk9STUFUSU9OX0gyNjRfRkxBU0hQTEFZRVIiIHZhbHVlPSJCaWxnaXNheWFyxLFuxLF6YSB5w7xrbMO8IG9sYW4gZ2XDp2VybGkgRmxhc2ggUGxheWVyIHPDvHLDvG3DvCBidSB2aWRlb3l1IGRlc3Rla2xlbWl5b3IuIEVuIHNvbiBGbGFzaCBQbGF5ZXIgc8O8csO8bcO8bsO8IGluZGlybWVrIGnDp2luIHZpZGVvIGFsYW7EsW7EsSB0xLFrbGF0xLFu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LYXTEsWzEsW1jxLFsYXJhIGtlbmFyIMOndWJ1xJ91bnUgZ8O2c3RlciIvPg0KCQk8dWl0ZXh0IG5hbWU9Ik1VVEUiIHZhbHVlPSJTZXNzaXoiLz4NCgkJPHVpdGV4dCBuYW1lPSJET0NXUkFQX1RJVExFIiB2YWx1ZT0iUHJlc2VudGVyIERvc3lhIEVraSIvPg0KCQk8dWl0ZXh0IG5hbWU9IkRPQ1dSQVBfTVNHIiB2YWx1ZT0iQmlsZ2lzYXlhcsSxbWEgS2F5ZGV0Ii8+DQoJCTx1aXRleHQgbmFtZT0iRE9DV1JBUF9QUk9NUFQiIHZhbHVlPSLEsG5kaXJtZWsgacOnaW4gVMSxa2xhdMSxbiIvPg0KCTwvbGFuZ3VhZ2U+DQoJPGxhbmd1YWdlIGlkPSJydS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LQodC70LDQudC0ICVuIi8+DQoJCTwhLS0gc3Vic3RpdHV0aW9uOiAlbiA9PSBzbGlkZSBudW1iZXIgLS0+DQoJCTwhLS0gc3Vic3RpdHV0aW9uOiAldCA9PSB0b3RhbCBzbGlkZSBjb3VudCAtLT4NCgkJPHVpdGV4dCBuYW1lPSJTQ1JVQkJBUlNUQVRVU19TTElERUlORk8iIHZhbHVlPSLQodC70LDQudC0ICVuIC8gJXQgfCAiLz4NCgkJPHVpdGV4dCBuYW1lPSJTQ1JVQkJBUlNUQVRVU19TVE9QUEVEIiB2YWx1ZT0i0J7RgdGC0LDQvdC+0LLQu9C10L3QviIvPg0KCQk8dWl0ZXh0IG5hbWU9IlNDUlVCQkFSU1RBVFVTX1BMQVlJTkciIHZhbHVlPSLQktC+0YHQv9GA0L7QuNC30LLQtdC00LXQvdC40LUiLz4NCgkJPHVpdGV4dCBuYW1lPSJTQ1JVQkJBUlNUQVRVU19OT0FVRElPIiB2YWx1ZT0i0J3QtdGCINCw0YPQtNC40L4iLz4NCgkJPHVpdGV4dCBuYW1lPSJTQ1JVQkJBUlNUQVRVU19WSURQTEFZSU5HIiB2YWx1ZT0i0JLQvtGB0L/RgNC+0LjQt9Cy0LXQtNC10L3QuNC1INCy0LjQtNC10L4iLz4NCgkJPHVpdGV4dCBuYW1lPSJTQ1JVQkJBUlNUQVRVU19MT0FESU5HIiB2YWx1ZT0i0JfQsNCz0YDRg9C30LrQsCIvPg0KCQk8dWl0ZXh0IG5hbWU9IlNDUlVCQkFSU1RBVFVTX0JVRkZFUklORyIgdmFsdWU9ItCR0YPRhNC10YDQuNC30LDRhtC40Y8iLz4NCgkJPHVpdGV4dCBuYW1lPSJTQ1JVQkJBUlNUQVRVU19RVUVTVElPTiIgdmFsdWU9ItCe0YLQstC10YIg0L3QsCDQstC+0L/RgNC+0YEiLz4NCgkJPHVpdGV4dCBuYW1lPSJTQ1JVQkJBUlNUQVRVU19SRVZJRVdRVUlaIiB2YWx1ZT0i0J7QsdC30L7RgCDQvtC/0YDQvtGB0LAiLz4NCgkJPCEtLSBzdWJzdGl0dXRpb246ICVtID09IG1pbnV0ZXMgcmVtYWluaW5nIC0tPg0KCQk8IS0tIHN1YnN0aXR1dGlvbjogJXMgPT0gc2Vjb25kcyByZW1haW5pbmcgLS0+DQoJCTx1aXRleHQgbmFtZT0iRUxBUFNFRCIgdmFsdWU9ItCe0YHRgtCw0LvQvtGB0YwgJW0g0LzQuNC9LiAlcyDRgSIvPg0KCQk8dWl0ZXh0IG5hbWU9Ik5PVEZPVU5EIiB2YWx1ZT0i0J3QuNGH0LXQs9C+INC90LUg0L3QsNC50LTQtdC90L4iLz4NCgkJPHVpdGV4dCBuYW1lPSJBVFRBQ0hNRU5UUyIgdmFsdWU9ItCS0LvQvtC20LXQvdC40Y8iLz4NCgkJPCEtLSBzdWJzdGl0dXRpb246ICVwID09IGN1cnJlbnQgc3BlYWtlcidzIHRpdGxlIC0tPg0KCQk8dWl0ZXh0IG5hbWU9IkJJT1dJTl9USVRMRSIgdmFsdWU9ItCR0LjQvtCz0YDQsNGE0LjRjzogJXAiLz4NCgkJPHVpdGV4dCBuYW1lPSJCSU9CVE5fVElUTEUiIHZhbHVlPSLQkdC40L7Qs9GA0LDRhNC40Y8iLz4NCgkJPHVpdGV4dCBuYW1lPSJESVZJREVSQlROX1RJVExFIiB2YWx1ZT0ifCIvPg0KCQk8dWl0ZXh0IG5hbWU9IkNPTlRBQ1RCVE5fVElUTEUiIHZhbHVlPSLQmtC+0L3RgtCw0LrRgiIvPg0KCQk8dWl0ZXh0IG5hbWU9IlRBQl9RVUlaIiB2YWx1ZT0i0J7Qv9GA0L7RgSIvPg0KCQk8dWl0ZXh0IG5hbWU9IlRBQl9PVVRMSU5FIiB2YWx1ZT0i0KHRhdC10LzQsCIvPg0KCQk8dWl0ZXh0IG5hbWU9IlRBQl9USFVNQiIgdmFsdWU9ItCR0LXQs9GD0L3QvtC6Ii8+DQoJCTx1aXRleHQgbmFtZT0iVEFCX05PVEVTIiB2YWx1ZT0i0JfQsNC80LXRgtC60LgiLz4NCgkJPHVpdGV4dCBuYW1lPSJUQUJfU0VBUkNIIiB2YWx1ZT0i0J/QvtC40YHQuiIvPg0KCQk8dWl0ZXh0IG5hbWU9IlNMSURFX0hFQURJTkciIHZhbHVlPSLQl9Cw0LPQvtC70L7QstC+0Log0YHQu9Cw0LnQtNCwIi8+DQoJCTx1aXRleHQgbmFtZT0iRFVSQVRJT05fSEVBRElORyIgdmFsdWU9ItCU0LvQuNGCLdGB0YLRjCIvPg0KCQk8dWl0ZXh0IG5hbWU9IlNFQVJDSF9IRUFESU5HIiB2YWx1ZT0i0J/QvtC40YHQuiDRgtC10LrRgdGC0LA6Ii8+DQoJCTx1aXRleHQgbmFtZT0iVEhVTUJfSEVBRElORyIgdmFsdWU9ItCh0LvQsNC50LQiLz4NCgkJPHVpdGV4dCBuYW1lPSJUSFVNQl9JTkZPIiB2YWx1ZT0i0J3QsNC30LLQsNC90LjQtS/QtNC70LjRgi3QvdC+0YHRgtGMIi8+DQoJCTx1aXRleHQgbmFtZT0iQVRUQUNITkFNRV9IRUFESU5HIiB2YWx1ZT0i0JjQvNGPINGE0LDQudC70LAiLz4NCgkJPHVpdGV4dCBuYW1lPSJBVFRBQ0hTSVpFX0hFQURJTkciIHZhbHVlPSLQoNCw0LfQvNC10YAiLz4NCgkJPHVpdGV4dCBuYW1lPSJTTElERV9OT1RFUyIgdmFsdWU9ItCX0LDQvNC10YLQutC4INC6INGB0LvQsNC50LTRgyIvPg0KCQk8IS0tcXVpeiBwb2QgYW5kIG1lc3NhZ2UgYm94IHRleHRzLS0+DQoJCTx1aXRleHQgbmFtZT0iUVVJWlBPRF9RVUlaX0FUVEVNUFQiIHZhbHVlPSLQn9C+0L/Ri9GC0LrQsCDQv9GA0L7QudGC0Lgg0L7Qv9GA0L7RgToiLz4NCgkJPHVpdGV4dCBuYW1lPSJRVUlaUE9EX1FVSVpfQVRURU1QVF9WQUxVRSIgdmFsdWU9IiVuINC40LcgJXQiLz4NCgkJPHVpdGV4dCBuYW1lPSJRVUlaUE9EX1FVSVpfU0NPUkUiIHZhbHVlPSLQndCw0LHRgNCw0L3QviDQsdCw0LvQu9C+0LI6Ii8+DQoJCTx1aXRleHQgbmFtZT0iUVVJWlBPRF9RVUlaX1BBU1NTQ09SRSIgdmFsdWU9ItCf0YDQvtGF0L7QtNC90L7QuSDRgNC10LfRg9C70YzRgtCw0YI6Ii8+DQoJCTx1aXRleHQgbmFtZT0iUVVJWlBPRF9RVUlaX01BWFNDT1JFIiB2YWx1ZT0i0JzQsNC60YHQuNC80LDQu9GM0L3Ri9C5INGA0LXQt9GD0LvRjNGC0LDRgjoiLz4NCgkJPHVpdGV4dCBuYW1lPSJRVUlaUE9EX1FVRVNBVE1QVF9TVFIiIHZhbHVlPSLQn9C+0L/Ri9GC0LrQsDogJW4g0LjQtyAldCIvPg0KCQk8dWl0ZXh0IG5hbWU9IlFVSVpQT0RfUVVFU1RZUEVfU1RSIiB2YWx1ZT0i0KLQuNC/OiAlcyIvPg0KCQk8dWl0ZXh0IG5hbWU9IlFVSVpQT0RfUVVFU1RZUEVfR1JEIiB2YWx1ZT0i0KEg0L7RhtC10L3QutC+0LkiLz4NCgkJPHVpdGV4dCBuYW1lPSJRVUlaUE9EX1FVRVNUWVBFX1NWWSIgdmFsdWU9ItCe0LHQt9C+0YAiLz4NCgkJPHVpdGV4dCBuYW1lPSJRVUlaUE9EX1FVSVpBVE1QVF9JTkYiIHZhbHVlPSLQkdC+0LvRjNGI0L7QtSDRh9C40YHQu9C+Ii8+DQoJCTx1aXRleHQgbmFtZT0iUVVJWlBPRF9RVUVTQVRNUFRfSU5GIiB2YWx1ZT0i0JHQvtC70YzRiNC+0LUg0YfQuNGB0LvQviIvPg0KCQk8dWl0ZXh0IG5hbWU9IldBUk5JTkdNU0dfWUVTU1RSSU5HIiB2YWx1ZT0i0JTQsCIvPg0KCQk8dWl0ZXh0IG5hbWU9IldBUk5JTkdNU0dfTk9TVFJJTkciIHZhbHVlPSLQndC10YIiLz4NCgkJPHVpdGV4dCBuYW1lPSJXQVJOSU5HTVNHX1RJVExFU1RSSU5HIiB2YWx1ZT0i0J/RgNC10LTRg9C/0YDQtdC20LTQtdC90LjQtSDQviDQvdCw0LLQuNCz0LDRhtC40Lgg0LIg0L7Qv9GA0L7RgdC1Ii8+DQoJCTx1aXRleHQgbmFtZT0iV0FSTklOR01TR19NU0dTVFJJTkciIHZhbHVlPSLQkiDQvtC/0YDQvtGB0LUg0L7RgdGC0LDQu9C40YHRjCDQvdC10L7RgtCy0LXRh9C10L3QvdGL0LUg0LLQvtC/0YDQvtGB0Ysu0J3QsNC20LDRgtC40LUg0LrQvdC+0L/QutC4ICZxdW90O9CU0LAmcXVvdDsg0L/RgNC40LLQtdC00LXRgiDQuiDQt9Cw0LrRgNGL0YLQuNGOINC+0L/RgNC+0YHQsC4g0J3QsNC20LDRgtC40LUg0LrQvdC+0L/QutC4ICZxdW90O9Cd0LXRgiZxdW90OyDQv9GA0L7QtNC+0LvQttC40YIg0L7Qv9GA0L7RgS4iLz4NCgkJPHVpdGV4dCBuYW1lPSJJTkZPUk1BVElPTl9IMjY0X0ZMQVNIUExBWUVSIiB2YWx1ZT0i0KLQtdC60YPRidCw0Y8g0LLQtdGA0YHQuNGPINC/0YDQvtC40LPRgNGL0LLQsNGC0LXQu9GPIEZsYXNoIFBsYXllciwg0YPRgdGC0LDQvdC+0LLQu9C10L3QvdCw0Y8g0L3QsCDRjdGC0L7QvCDQutC+0LzQv9GM0Y7RgtC10YDQtSwg0L3QtSDQv9C+0LTQtNC10YDQttC40LLQsNC10YIg0Y3RgtC+INCy0LjQtNC10L4uINCp0LXQu9C60L3QuNGC0LUg0LIg0L7QsdC70LDRgdGC0Lgg0LLQuNC00LXQviwg0YfRgtC+0LHRiyDQt9Cw0LPRgNGD0LfQuNGC0Ywg0L/QvtGB0LvQtdC00L3RjtGOINCy0LXRgNGB0LjRjiDQv9GA0L7QuNCz0YDRi9Cy0LDRgtC10LvRjy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tCf0L7QutCw0LfRi9Cy0LDRgtGMINCy0YDQtdC30LrRgyDRg9GH0LDRgdGC0L3QuNC60LDQvCIvPg0KCQk8dWl0ZXh0IG5hbWU9Ik1VVEUiIHZhbHVlPSLQntGC0LrQu9GO0YfQuNGC0Ywg0LfQstGD0LoiLz4NCgkJPHVpdGV4dCBuYW1lPSJET0NXUkFQX1RJVExFIiB2YWx1ZT0i0JLQu9C+0LbQtdC90LjQtSDQsiDRhNCw0LnQuyBBZG9iZSBQcmVzZW50ZXIiLz4NCgkJPHVpdGV4dCBuYW1lPSJET0NXUkFQX01TRyIgdmFsdWU9ItCh0L7RhdGA0LDQvdC40YLRjCDQsiDQv9Cw0L/QutGDICZxdW90O9Cc0L7QuSDQutC+0LzQv9GM0Y7RgtC10YAmcXVvdDsiLz4NCgkJPHVpdGV4dCBuYW1lPSJET0NXUkFQX1BST01QVCIgdmFsdWU9ItCp0LXQu9C60L3Rg9GC0Ywg0LTQu9GPINC30LDQs9GA0YPQt9C60LgiLz4NCgk8L2xhbmd1YWdlPg0KPC9jb25maWd1cmF0aW9uPg0K"/>
  <p:tag name="MMPROD_UIDATA" val="&lt;database version=&quot;9.0&quot;&gt;&lt;object type=&quot;1&quot; unique_id=&quot;10001&quot;&gt;&lt;property id=&quot;20141&quot; value=&quot;PSAP training slides_draft 3&quot;/&gt;&lt;property id=&quot;20148&quot; value=&quot;5&quot;/&gt;&lt;property id=&quot;20184&quot; value=&quot;7&quot;/&gt;&lt;property id=&quot;20224&quot; value=&quot;C:\Users\EBLerner\Desktop&quot;/&gt;&lt;property id=&quot;20227&quot; value=&quot;G:\Research Service Line\AHW_Pre-Arrival Instruction\PSAP Implementation\North Shore\PSAP Training Slides\PSAP training slides_draft 3_Package.prpkg&quot;/&gt;&lt;property id=&quot;20250&quot; value=&quot;0&quot;/&gt;&lt;property id=&quot;20251&quot; value=&quot;0&quot;/&gt;&lt;property id=&quot;20259&quot; value=&quot;0&quot;/&gt;&lt;object type=&quot;2&quot; unique_id=&quot;10996&quot;&gt;&lt;object type=&quot;3&quot; unique_id=&quot;11862&quot;&gt;&lt;property id=&quot;20148&quot; value=&quot;5&quot;/&gt;&lt;property id=&quot;20300&quot; value=&quot;Slide 1 - &amp;quot;Increasing Cardiac Arrest Survival through Dispatcher Assisted Bystander CPR&amp;quot;&quot;/&gt;&lt;property id=&quot;20307&quot; value=&quot;256&quot;/&gt;&lt;property id=&quot;20309&quot; value=&quot;-1&quot;/&gt;&lt;/object&gt;&lt;object type=&quot;3&quot; unique_id=&quot;11863&quot;&gt;&lt;property id=&quot;20148&quot; value=&quot;5&quot;/&gt;&lt;property id=&quot;20300&quot; value=&quot;Slide 2 - &amp;quot;Training Review&amp;quot;&quot;/&gt;&lt;property id=&quot;20307&quot; value=&quot;290&quot;/&gt;&lt;property id=&quot;20309&quot; value=&quot;-1&quot;/&gt;&lt;/object&gt;&lt;object type=&quot;3&quot; unique_id=&quot;11865&quot;&gt;&lt;property id=&quot;20148&quot; value=&quot;5&quot;/&gt;&lt;property id=&quot;20300&quot; value=&quot;Slide 3 - &amp;quot;Why are we doing this?&amp;quot;&quot;/&gt;&lt;property id=&quot;20307&quot; value=&quot;292&quot;/&gt;&lt;property id=&quot;20309&quot; value=&quot;-1&quot;/&gt;&lt;/object&gt;&lt;object type=&quot;3&quot; unique_id=&quot;12601&quot;&gt;&lt;property id=&quot;20148&quot; value=&quot;5&quot;/&gt;&lt;property id=&quot;20300&quot; value=&quot;Slide 4 - &amp;quot;What’s happened so far?&amp;quot;&quot;/&gt;&lt;property id=&quot;20307&quot; value=&quot;316&quot;/&gt;&lt;property id=&quot;20309&quot; value=&quot;-1&quot;/&gt;&lt;/object&gt;&lt;object type=&quot;3&quot; unique_id=&quot;12721&quot;&gt;&lt;property id=&quot;20148&quot; value=&quot;5&quot;/&gt;&lt;property id=&quot;20300&quot; value=&quot;Slide 5 - &amp;quot;Cardiac Arrest Signs&amp;quot;&quot;/&gt;&lt;property id=&quot;20307&quot; value=&quot;329&quot;/&gt;&lt;property id=&quot;20309&quot; value=&quot;-1&quot;/&gt;&lt;/object&gt;&lt;object type=&quot;3&quot; unique_id=&quot;12722&quot;&gt;&lt;property id=&quot;20148&quot; value=&quot;5&quot;/&gt;&lt;property id=&quot;20300&quot; value=&quot;Slide 6 - &amp;quot;Identifying Cardiac Arrest&amp;quot;&quot;/&gt;&lt;property id=&quot;20307&quot; value=&quot;330&quot;/&gt;&lt;property id=&quot;20309&quot; value=&quot;-1&quot;/&gt;&lt;/object&gt;&lt;object type=&quot;3&quot; unique_id=&quot;12723&quot;&gt;&lt;property id=&quot;20148&quot; value=&quot;5&quot;/&gt;&lt;property id=&quot;20300&quot; value=&quot;Slide 9 - &amp;quot;Review of Script&amp;quot;&quot;/&gt;&lt;property id=&quot;20307&quot; value=&quot;331&quot;/&gt;&lt;property id=&quot;20309&quot; value=&quot;-1&quot;/&gt;&lt;/object&gt;&lt;object type=&quot;3&quot; unique_id=&quot;12724&quot;&gt;&lt;property id=&quot;20148&quot; value=&quot;5&quot;/&gt;&lt;property id=&quot;20300&quot; value=&quot;Slide 8 - &amp;quot;Agonal Breathing&amp;quot;&quot;/&gt;&lt;property id=&quot;20307&quot; value=&quot;332&quot;/&gt;&lt;property id=&quot;20309&quot; value=&quot;-1&quot;/&gt;&lt;/object&gt;&lt;object type=&quot;3&quot; unique_id=&quot;12727&quot;&gt;&lt;property id=&quot;20148&quot; value=&quot;5&quot;/&gt;&lt;property id=&quot;20300&quot; value=&quot;Slide 10 - &amp;quot;Remember&amp;quot;&quot;/&gt;&lt;property id=&quot;20307&quot; value=&quot;335&quot;/&gt;&lt;property id=&quot;20309&quot; value=&quot;-1&quot;/&gt;&lt;/object&gt;&lt;object type=&quot;3&quot; unique_id=&quot;18456&quot;&gt;&lt;property id=&quot;20148&quot; value=&quot;5&quot;/&gt;&lt;property id=&quot;20300&quot; value=&quot;Slide 7 - &amp;quot;Why ask Breathing Normally?&amp;amp;#x09;&amp;quot;&quot;/&gt;&lt;property id=&quot;20307&quot; value=&quot;340&quot;/&gt;&lt;/object&gt;&lt;/object&gt;&lt;object type=&quot;8&quot; unique_id=&quot;11572&quot;&gt;&lt;/object&gt;&lt;object type=&quot;10&quot; unique_id=&quot;18376&quot;&gt;&lt;object type=&quot;11&quot; unique_id=&quot;18377&quot;&gt;&lt;/object&gt;&lt;/object&gt;&lt;object type=&quot;4&quot; unique_id=&quot;18378&quot;&gt;&lt;/object&gt;&lt;/object&gt;&lt;/database&gt;"/>
  <p:tag name="SECTOMILLISECCONVERTED" val="1"/>
</p:tagLst>
</file>

<file path=ppt/tags/tag1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5&quot;/&gt;&lt;/TableIndex&gt;&lt;/ShapeTextInfo&gt;"/>
</p:tagLst>
</file>

<file path=ppt/tags/tag1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Lst>
</file>

<file path=ppt/tags/tag1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1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1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33&quot;/&gt;&lt;lineCharCount val=&quot;13&quot;/&gt;&lt;lineCharCount val=&quot;12&quot;/&gt;&lt;lineCharCount val=&quot;13&quot;/&gt;&lt;lineCharCount val=&quot;11&quot;/&gt;&lt;/TableIndex&gt;&lt;/ShapeTextInfo&gt;"/>
</p:tagLst>
</file>

<file path=ppt/tags/tag1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Lst>
</file>

<file path=ppt/tags/tag1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1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2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2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Lst>
</file>

<file path=ppt/tags/tag2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2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2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2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6&quot;/&gt;&lt;lineCharCount val=&quot;26&quot;/&gt;&lt;lineCharCount val=&quot;7&quot;/&gt;&lt;lineCharCount val=&quot;13&quot;/&gt;&lt;lineCharCount val=&quot;12&quot;/&gt;&lt;lineCharCount val=&quot;13&quot;/&gt;&lt;lineCharCount val=&quot;11&quot;/&gt;&lt;/TableIndex&gt;&lt;/ShapeTextInfo&gt;"/>
</p:tagLst>
</file>

<file path=ppt/tags/tag2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2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6&quot;/&gt;&lt;lineCharCount val=&quot;26&quot;/&gt;&lt;lineCharCount val=&quot;7&quot;/&gt;&lt;lineCharCount val=&quot;13&quot;/&gt;&lt;lineCharCount val=&quot;12&quot;/&gt;&lt;lineCharCount val=&quot;13&quot;/&gt;&lt;lineCharCount val=&quot;11&quot;/&gt;&lt;/TableIndex&gt;&lt;/ShapeTextInfo&gt;"/>
</p:tagLst>
</file>

<file path=ppt/tags/tag2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33&quot;/&gt;&lt;lineCharCount val=&quot;13&quot;/&gt;&lt;lineCharCount val=&quot;12&quot;/&gt;&lt;lineCharCount val=&quot;13&quot;/&gt;&lt;lineCharCount val=&quot;11&quot;/&gt;&lt;/TableIndex&gt;&lt;/ShapeTextInfo&gt;"/>
</p:tagLst>
</file>

<file path=ppt/tags/tag3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3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3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3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Lst>
</file>

<file path=ppt/tags/tag3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3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3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4&quot;/&gt;&lt;lineCharCount val=&quot;19&quot;/&gt;&lt;lineCharCount val=&quot;24&quot;/&gt;&lt;lineCharCount val=&quot;20&quot;/&gt;&lt;lineCharCount val=&quot;13&quot;/&gt;&lt;/TableIndex&gt;&lt;/ShapeTextInfo&gt;"/>
</p:tagLst>
</file>

<file path=ppt/tags/tag3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61&quot;/&gt;&lt;lineCharCount val=&quot;13&quot;/&gt;&lt;/TableIndex&gt;&lt;/ShapeTextInfo&gt;"/>
</p:tagLst>
</file>

<file path=ppt/tags/tag3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7&quot;/&gt;&lt;/TableIndex&gt;&lt;/ShapeTextInfo&gt;"/>
</p:tagLst>
</file>

<file path=ppt/tags/tag3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53&quot;/&gt;&lt;lineCharCount val=&quot;44&quot;/&gt;&lt;/TableIndex&gt;&lt;/ShapeText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4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31&quot;/&gt;&lt;lineCharCount val=&quot;35&quot;/&gt;&lt;/TableIndex&gt;&lt;/ShapeTextInfo&gt;"/>
</p:tagLst>
</file>

<file path=ppt/tags/tag4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1&quot;/&gt;&lt;lineCharCount val=&quot;1&quot;/&gt;&lt;lineCharCount val=&quot;45&quot;/&gt;&lt;lineCharCount val=&quot;47&quot;/&gt;&lt;lineCharCount val=&quot;1&quot;/&gt;&lt;lineCharCount val=&quot;48&quot;/&gt;&lt;lineCharCount val=&quot;1&quot;/&gt;&lt;lineCharCount val=&quot;46&quot;/&gt;&lt;lineCharCount val=&quot;20&quot;/&gt;&lt;lineCharCount val=&quot;1&quot;/&gt;&lt;lineCharCount val=&quot;20&quot;/&gt;&lt;lineCharCount val=&quot;29&quot;/&gt;&lt;/TableIndex&gt;&lt;/ShapeTextInfo&gt;"/>
</p:tagLst>
</file>

<file path=ppt/tags/tag4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4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4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30&quot;/&gt;&lt;lineCharCount val=&quot;9&quot;/&gt;&lt;/TableIndex&gt;&lt;/ShapeTextInfo&gt;"/>
</p:tagLst>
</file>

<file path=ppt/tags/tag4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0&quot;/&gt;&lt;/TableIndex&gt;&lt;/ShapeTextInfo&gt;"/>
</p:tagLst>
</file>

<file path=ppt/tags/tag4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4&quot;/&gt;&lt;lineCharCount val=&quot;28&quot;/&gt;&lt;lineCharCount val=&quot;33&quot;/&gt;&lt;lineCharCount val=&quot;36&quot;/&gt;&lt;lineCharCount val=&quot;40&quot;/&gt;&lt;/TableIndex&gt;&lt;/ShapeTextInfo&gt;"/>
</p:tagLst>
</file>

<file path=ppt/tags/tag4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Lst>
</file>

<file path=ppt/tags/tag4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3&quot;/&gt;&lt;lineCharCount val=&quot;26&quot;/&gt;&lt;lineCharCount val=&quot;35&quot;/&gt;&lt;lineCharCount val=&quot;1&quot;/&gt;&lt;/TableIndex&gt;&lt;/ShapeTextInfo&gt;"/>
</p:tagLst>
</file>

<file path=ppt/tags/tag4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4&quot;/&gt;&lt;/TableIndex&gt;&lt;/ShapeTextInfo&gt;"/>
</p:tagLst>
</file>

<file path=ppt/tags/tag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5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5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6&quot;/&gt;&lt;/TableIndex&gt;&lt;/ShapeTextInfo&gt;"/>
</p:tagLst>
</file>

<file path=ppt/tags/tag5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1&quot;/&gt;&lt;lineCharCount val=&quot;39&quot;/&gt;&lt;lineCharCount val=&quot;38&quot;/&gt;&lt;lineCharCount val=&quot;40&quot;/&gt;&lt;lineCharCount val=&quot;44&quot;/&gt;&lt;lineCharCount val=&quot;19&quot;/&gt;&lt;lineCharCount val=&quot;45&quot;/&gt;&lt;lineCharCount val=&quot;17&quot;/&gt;&lt;lineCharCount val=&quot;1&quot;/&gt;&lt;lineCharCount val=&quot;49&quot;/&gt;&lt;lineCharCount val=&quot;1&quot;/&gt;&lt;lineCharCount val=&quot;35&quot;/&gt;&lt;/TableIndex&gt;&lt;/ShapeTextInfo&gt;"/>
</p:tagLst>
</file>

<file path=ppt/tags/tag5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3&quot;/&gt;&lt;lineCharCount val=&quot;34&quot;/&gt;&lt;lineCharCount val=&quot;35&quot;/&gt;&lt;lineCharCount val=&quot;32&quot;/&gt;&lt;/TableIndex&gt;&lt;/ShapeTextInfo&gt;"/>
</p:tagLst>
</file>

<file path=ppt/tags/tag5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4&quot;/&gt;&lt;/TableIndex&gt;&lt;/ShapeTextInfo&gt;"/>
</p:tagLst>
</file>

<file path=ppt/tags/tag5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9&quot;/&gt;&lt;lineCharCount val=&quot;22&quot;/&gt;&lt;lineCharCount val=&quot;56&quot;/&gt;&lt;lineCharCount val=&quot;18&quot;/&gt;&lt;lineCharCount val=&quot;53&quot;/&gt;&lt;lineCharCount val=&quot;1&quot;/&gt;&lt;lineCharCount val=&quot;35&quot;/&gt;&lt;lineCharCount val=&quot;56&quot;/&gt;&lt;lineCharCount val=&quot;54&quot;/&gt;&lt;lineCharCount val=&quot;22&quot;/&gt;&lt;/TableIndex&gt;&lt;/ShapeTextInfo&gt;"/>
</p:tagLst>
</file>

<file path=ppt/tags/tag5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8&quot;/&gt;&lt;lineCharCount val=&quot;3&quot;/&gt;&lt;/TableIndex&gt;&lt;/ShapeTextInfo&gt;"/>
</p:tagLst>
</file>

<file path=ppt/tags/tag5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4&quot;/&gt;&lt;lineCharCount val=&quot;28&quot;/&gt;&lt;lineCharCount val=&quot;24&quot;/&gt;&lt;lineCharCount val=&quot;33&quot;/&gt;&lt;lineCharCount val=&quot;24&quot;/&gt;&lt;/TableIndex&gt;&lt;/ShapeTextInfo&gt;"/>
</p:tagLst>
</file>

<file path=ppt/tags/tag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Lst>
</file>

<file path=ppt/tags/tag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1&quot;/&gt;&lt;lineCharCount val=&quot;11&quot;/&gt;&lt;/TableIndex&gt;&lt;/ShapeTextInfo&gt;"/>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1285</TotalTime>
  <Words>868</Words>
  <Application>Microsoft Office PowerPoint</Application>
  <PresentationFormat>On-screen Show (4:3)</PresentationFormat>
  <Paragraphs>98</Paragraphs>
  <Slides>10</Slides>
  <Notes>2</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Adjacency</vt:lpstr>
      <vt:lpstr>Increasing Cardiac Arrest Survival through Dispatcher Assisted Bystander CPR</vt:lpstr>
      <vt:lpstr>Training Review</vt:lpstr>
      <vt:lpstr>Why are we doing this?</vt:lpstr>
      <vt:lpstr>What’s happened so far?</vt:lpstr>
      <vt:lpstr>Cardiac Arrest Signs</vt:lpstr>
      <vt:lpstr>Identifying Cardiac Arrest</vt:lpstr>
      <vt:lpstr>Why ask Breathing Normally? </vt:lpstr>
      <vt:lpstr>Agonal Breathing</vt:lpstr>
      <vt:lpstr>Review of Script</vt:lpstr>
      <vt:lpstr>Remember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Brittany Farrell</dc:creator>
  <cp:lastModifiedBy>E. Brooke Lerner</cp:lastModifiedBy>
  <cp:revision>105</cp:revision>
  <dcterms:created xsi:type="dcterms:W3CDTF">2015-02-26T13:16:19Z</dcterms:created>
  <dcterms:modified xsi:type="dcterms:W3CDTF">2016-03-17T15:41:26Z</dcterms:modified>
</cp:coreProperties>
</file>