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2.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2.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90" r:id="rId3"/>
    <p:sldId id="292" r:id="rId4"/>
    <p:sldId id="316" r:id="rId5"/>
    <p:sldId id="329" r:id="rId6"/>
    <p:sldId id="330" r:id="rId7"/>
    <p:sldId id="340" r:id="rId8"/>
    <p:sldId id="332" r:id="rId9"/>
    <p:sldId id="331" r:id="rId10"/>
    <p:sldId id="335"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6" d="100"/>
          <a:sy n="126" d="100"/>
        </p:scale>
        <p:origin x="-12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5927E8-1AE8-480C-AEFB-355AAF24A3DC}" type="datetimeFigureOut">
              <a:rPr lang="en-US" smtClean="0"/>
              <a:pPr/>
              <a:t>3/17/2016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F4D045-8584-49AF-A8BB-EACC169C7F69}" type="slidenum">
              <a:rPr lang="en-US" smtClean="0"/>
              <a:pPr/>
              <a:t>‹#›</a:t>
            </a:fld>
            <a:endParaRPr lang="en-US"/>
          </a:p>
        </p:txBody>
      </p:sp>
    </p:spTree>
    <p:extLst>
      <p:ext uri="{BB962C8B-B14F-4D97-AF65-F5344CB8AC3E}">
        <p14:creationId xmlns:p14="http://schemas.microsoft.com/office/powerpoint/2010/main" val="165230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you likely know, every citizen in this county, has the power to save a life just by putting one hand</a:t>
            </a:r>
            <a:r>
              <a:rPr lang="en-US" baseline="0" dirty="0" smtClean="0"/>
              <a:t> on top of the other and pushing hard and fast on a cardiac arrest victim’s chest.  Yet when faced with this high stress high emotion situation few choose to act, in Milwaukee County less than 19% of the time bystanders perform CPR.  However, other communities have shown that by having 9-1-1 dispatchers prompt people into action this rate can change and more lives can be saved --- every citizen can become a first responder. </a:t>
            </a:r>
            <a:endParaRPr lang="en-US" dirty="0"/>
          </a:p>
        </p:txBody>
      </p:sp>
      <p:sp>
        <p:nvSpPr>
          <p:cNvPr id="4" name="Slide Number Placeholder 3"/>
          <p:cNvSpPr>
            <a:spLocks noGrp="1"/>
          </p:cNvSpPr>
          <p:nvPr>
            <p:ph type="sldNum" sz="quarter" idx="10"/>
          </p:nvPr>
        </p:nvSpPr>
        <p:spPr/>
        <p:txBody>
          <a:bodyPr/>
          <a:lstStyle/>
          <a:p>
            <a:fld id="{68AC1B65-7CE9-4025-BBC5-7C993A579A38}" type="slidenum">
              <a:rPr lang="en-US" smtClean="0"/>
              <a:pPr/>
              <a:t>3</a:t>
            </a:fld>
            <a:endParaRPr lang="en-US"/>
          </a:p>
        </p:txBody>
      </p:sp>
    </p:spTree>
    <p:extLst>
      <p:ext uri="{BB962C8B-B14F-4D97-AF65-F5344CB8AC3E}">
        <p14:creationId xmlns:p14="http://schemas.microsoft.com/office/powerpoint/2010/main" val="707989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the All Caller Interview is to identify patients in cardiac arrest.  We do this through the asking of 2 key questions.  </a:t>
            </a:r>
          </a:p>
          <a:p>
            <a:endParaRPr lang="en-US" baseline="0" dirty="0" smtClean="0"/>
          </a:p>
          <a:p>
            <a:r>
              <a:rPr lang="en-US" baseline="0" dirty="0" smtClean="0"/>
              <a:t>First – Is the patient conscious?  If the patient is unconscious the next question we ask is if the patient breathing NORMALLY?    While we do train our telecommunicators on agonal respirations and they understand what they are and what they sound like, we do not get into the weeds of breathing diagnostics.  Too much time is wasted trying to determine if agonal are present or not.  And agonal can sound like any number of things, from snoring to groaning, snorting, gasping and so on.  Instead, we focus on is the breathing “normal”.  </a:t>
            </a:r>
          </a:p>
          <a:p>
            <a:endParaRPr lang="en-US" baseline="0" dirty="0" smtClean="0"/>
          </a:p>
          <a:p>
            <a:r>
              <a:rPr lang="en-US" baseline="0" dirty="0" smtClean="0"/>
              <a:t>We have a saying called “NO – NO – GO”.  NO conscious, NO breathing normally, GO for CPR!  Let’s listen to what that sounds like when done properly (</a:t>
            </a:r>
            <a:r>
              <a:rPr lang="en-US" b="1" baseline="0" dirty="0" smtClean="0"/>
              <a:t>Click on first audio icon</a:t>
            </a:r>
            <a:r>
              <a:rPr lang="en-US" baseline="0" dirty="0" smtClean="0"/>
              <a:t>).  </a:t>
            </a:r>
          </a:p>
          <a:p>
            <a:r>
              <a:rPr lang="en-US" i="1" baseline="0" dirty="0" smtClean="0"/>
              <a:t>Audio Call #1 – Example of perfect all caller work flow and rapid identification of cardiac arrest (00:00:20)</a:t>
            </a:r>
          </a:p>
          <a:p>
            <a:endParaRPr lang="en-US" baseline="0" dirty="0" smtClean="0"/>
          </a:p>
          <a:p>
            <a:r>
              <a:rPr lang="en-US" baseline="0" dirty="0" smtClean="0"/>
              <a:t>It’s important to note that the King County EMD (emergency medical dispatch) program is a </a:t>
            </a:r>
            <a:r>
              <a:rPr lang="en-US" i="1" baseline="0" dirty="0" smtClean="0"/>
              <a:t>GUIDELINE </a:t>
            </a:r>
            <a:r>
              <a:rPr lang="en-US" i="0" u="none" baseline="0" dirty="0" smtClean="0"/>
              <a:t> based program, not a </a:t>
            </a:r>
            <a:r>
              <a:rPr lang="en-US" b="1" i="1" u="none" baseline="0" dirty="0" smtClean="0"/>
              <a:t>PROTOCOL</a:t>
            </a:r>
            <a:r>
              <a:rPr lang="en-US" i="0" u="none" baseline="0" dirty="0" smtClean="0"/>
              <a:t>.  What this means is that call receiver can deviate from the All Caller workflow as dictated by the situation.  As an example, if a caller begins the conversation by saying they can’t wake up their dad, does it make sense to waste time asking if the patient is conscious?  No, of course not.  The caller has already told us what we need to know.  So, in a situation like this, the call receiver must demonstrate flexibility and move directly into identifying the status of breathing for the patient.  (</a:t>
            </a:r>
            <a:r>
              <a:rPr lang="en-US" b="1" i="0" u="none" baseline="0" dirty="0" smtClean="0">
                <a:solidFill>
                  <a:srgbClr val="FF0000"/>
                </a:solidFill>
              </a:rPr>
              <a:t>Click on second audio icon</a:t>
            </a:r>
            <a:r>
              <a:rPr lang="en-US" i="0" u="none" baseline="0" dirty="0" smtClean="0"/>
              <a:t>)</a:t>
            </a:r>
            <a:endParaRPr lang="en-US" baseline="0" dirty="0" smtClean="0"/>
          </a:p>
          <a:p>
            <a:endParaRPr lang="en-US" baseline="0" dirty="0" smtClean="0"/>
          </a:p>
          <a:p>
            <a:r>
              <a:rPr lang="en-US" i="1" baseline="0" dirty="0" smtClean="0"/>
              <a:t>Audio Call #2 – Caller states dad is not breathing.  </a:t>
            </a:r>
            <a:r>
              <a:rPr lang="en-US" i="1" baseline="0" dirty="0" err="1" smtClean="0"/>
              <a:t>Telecommunicator</a:t>
            </a:r>
            <a:r>
              <a:rPr lang="en-US" i="1" baseline="0" dirty="0" smtClean="0"/>
              <a:t> moves right into CPR instructions (00:0013_</a:t>
            </a:r>
          </a:p>
        </p:txBody>
      </p:sp>
      <p:sp>
        <p:nvSpPr>
          <p:cNvPr id="4" name="Slide Number Placeholder 3"/>
          <p:cNvSpPr>
            <a:spLocks noGrp="1"/>
          </p:cNvSpPr>
          <p:nvPr>
            <p:ph type="sldNum" sz="quarter" idx="10"/>
          </p:nvPr>
        </p:nvSpPr>
        <p:spPr/>
        <p:txBody>
          <a:bodyPr/>
          <a:lstStyle/>
          <a:p>
            <a:fld id="{39EE719B-145A-4E47-B878-B030032364F7}" type="slidenum">
              <a:rPr lang="en-US" smtClean="0"/>
              <a:pPr/>
              <a:t>6</a:t>
            </a:fld>
            <a:endParaRPr lang="en-US" dirty="0"/>
          </a:p>
        </p:txBody>
      </p:sp>
    </p:spTree>
    <p:extLst>
      <p:ext uri="{BB962C8B-B14F-4D97-AF65-F5344CB8AC3E}">
        <p14:creationId xmlns:p14="http://schemas.microsoft.com/office/powerpoint/2010/main" val="17187882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Master" Target="../slideMasters/slideMaster1.xml"/><Relationship Id="rId5" Type="http://schemas.openxmlformats.org/officeDocument/2006/relationships/tags" Target="../tags/tag13.xml"/><Relationship Id="rId4" Type="http://schemas.openxmlformats.org/officeDocument/2006/relationships/tags" Target="../tags/tag1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Master" Target="../slideMasters/slideMaster1.xml"/><Relationship Id="rId5" Type="http://schemas.openxmlformats.org/officeDocument/2006/relationships/tags" Target="../tags/tag18.xml"/><Relationship Id="rId4" Type="http://schemas.openxmlformats.org/officeDocument/2006/relationships/tags" Target="../tags/tag17.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1.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slideMaster" Target="../slideMasters/slideMaster1.xml"/><Relationship Id="rId4" Type="http://schemas.openxmlformats.org/officeDocument/2006/relationships/tags" Target="../tags/tag3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custDataLst>
              <p:tags r:id="rId2"/>
            </p:custDataLst>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custDataLst>
              <p:tags r:id="rId3"/>
            </p:custDataLst>
          </p:nvPr>
        </p:nvSpPr>
        <p:spPr/>
        <p:txBody>
          <a:bodyPr/>
          <a:lstStyle/>
          <a:p>
            <a:fld id="{10CE1986-FABA-0C48-8B10-A4E9E9B860A3}" type="datetimeFigureOut">
              <a:rPr lang="en-US" smtClean="0"/>
              <a:pPr/>
              <a:t>3/17/2016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D73B779-3745-7D4E-BCD4-03F5120502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CE1986-FABA-0C48-8B10-A4E9E9B860A3}"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3B779-3745-7D4E-BCD4-03F5120502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CE1986-FABA-0C48-8B10-A4E9E9B860A3}"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3B779-3745-7D4E-BCD4-03F5120502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10CE1986-FABA-0C48-8B10-A4E9E9B860A3}" type="datetimeFigureOut">
              <a:rPr lang="en-US" smtClean="0"/>
              <a:pPr/>
              <a:t>3/17/2016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D73B779-3745-7D4E-BCD4-03F5120502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custDataLst>
              <p:tags r:id="rId2"/>
            </p:custDataLst>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custDataLst>
              <p:tags r:id="rId3"/>
            </p:custDataLst>
          </p:nvPr>
        </p:nvSpPr>
        <p:spPr/>
        <p:txBody>
          <a:bodyPr/>
          <a:lstStyle/>
          <a:p>
            <a:fld id="{10CE1986-FABA-0C48-8B10-A4E9E9B860A3}" type="datetimeFigureOut">
              <a:rPr lang="en-US" smtClean="0"/>
              <a:pPr/>
              <a:t>3/17/2016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D73B779-3745-7D4E-BCD4-03F5120502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CE1986-FABA-0C48-8B10-A4E9E9B860A3}"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3B779-3745-7D4E-BCD4-03F5120502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custDataLst>
              <p:tags r:id="rId3"/>
            </p:custDataLst>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custDataLst>
              <p:tags r:id="rId4"/>
            </p:custDataLst>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custDataLst>
              <p:tags r:id="rId5"/>
            </p:custDataLst>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custDataLst>
              <p:tags r:id="rId6"/>
            </p:custDataLst>
          </p:nvPr>
        </p:nvSpPr>
        <p:spPr/>
        <p:txBody>
          <a:bodyPr/>
          <a:lstStyle/>
          <a:p>
            <a:fld id="{10CE1986-FABA-0C48-8B10-A4E9E9B860A3}" type="datetimeFigureOut">
              <a:rPr lang="en-US" smtClean="0"/>
              <a:pPr/>
              <a:t>3/17/2016</a:t>
            </a:fld>
            <a:endParaRPr lang="en-US"/>
          </a:p>
        </p:txBody>
      </p:sp>
      <p:sp>
        <p:nvSpPr>
          <p:cNvPr id="8" name="Footer Placeholder 7"/>
          <p:cNvSpPr>
            <a:spLocks noGrp="1"/>
          </p:cNvSpPr>
          <p:nvPr>
            <p:ph type="ftr" sz="quarter" idx="11"/>
            <p:custDataLst>
              <p:tags r:id="rId7"/>
            </p:custDataLst>
          </p:nvPr>
        </p:nvSpPr>
        <p:spPr/>
        <p:txBody>
          <a:bodyPr/>
          <a:lstStyle/>
          <a:p>
            <a:endParaRPr lang="en-US"/>
          </a:p>
        </p:txBody>
      </p:sp>
      <p:sp>
        <p:nvSpPr>
          <p:cNvPr id="9" name="Slide Number Placeholder 8"/>
          <p:cNvSpPr>
            <a:spLocks noGrp="1"/>
          </p:cNvSpPr>
          <p:nvPr>
            <p:ph type="sldNum" sz="quarter" idx="12"/>
            <p:custDataLst>
              <p:tags r:id="rId8"/>
            </p:custDataLst>
          </p:nvPr>
        </p:nvSpPr>
        <p:spPr/>
        <p:txBody>
          <a:bodyPr/>
          <a:lstStyle/>
          <a:p>
            <a:fld id="{6D73B779-3745-7D4E-BCD4-03F5120502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Date Placeholder 2"/>
          <p:cNvSpPr>
            <a:spLocks noGrp="1"/>
          </p:cNvSpPr>
          <p:nvPr>
            <p:ph type="dt" sz="half" idx="10"/>
            <p:custDataLst>
              <p:tags r:id="rId2"/>
            </p:custDataLst>
          </p:nvPr>
        </p:nvSpPr>
        <p:spPr/>
        <p:txBody>
          <a:bodyPr/>
          <a:lstStyle/>
          <a:p>
            <a:fld id="{10CE1986-FABA-0C48-8B10-A4E9E9B860A3}" type="datetimeFigureOut">
              <a:rPr lang="en-US" smtClean="0"/>
              <a:pPr/>
              <a:t>3/17/2016</a:t>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6D73B779-3745-7D4E-BCD4-03F5120502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CE1986-FABA-0C48-8B10-A4E9E9B860A3}" type="datetimeFigureOut">
              <a:rPr lang="en-US" smtClean="0"/>
              <a:pPr/>
              <a:t>3/17/2016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73B779-3745-7D4E-BCD4-03F5120502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CE1986-FABA-0C48-8B10-A4E9E9B860A3}"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3B779-3745-7D4E-BCD4-03F512050247}"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0CE1986-FABA-0C48-8B10-A4E9E9B860A3}" type="datetimeFigureOut">
              <a:rPr lang="en-US" smtClean="0"/>
              <a:pPr/>
              <a:t>3/17/2016</a:t>
            </a:fld>
            <a:endParaRPr lang="en-US"/>
          </a:p>
        </p:txBody>
      </p:sp>
      <p:sp>
        <p:nvSpPr>
          <p:cNvPr id="9" name="Slide Number Placeholder 8"/>
          <p:cNvSpPr>
            <a:spLocks noGrp="1"/>
          </p:cNvSpPr>
          <p:nvPr>
            <p:ph type="sldNum" sz="quarter" idx="11"/>
          </p:nvPr>
        </p:nvSpPr>
        <p:spPr/>
        <p:txBody>
          <a:bodyPr/>
          <a:lstStyle/>
          <a:p>
            <a:fld id="{6D73B779-3745-7D4E-BCD4-03F51205024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tags" Target="../tags/tag8.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custDataLst>
              <p:tags r:id="rId14"/>
            </p:custDataLst>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custDataLst>
              <p:tags r:id="rId15"/>
            </p:custDataLst>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custDataLst>
              <p:tags r:id="rId16"/>
            </p:custDataLst>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custDataLst>
              <p:tags r:id="rId17"/>
            </p:custDataLst>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D73B779-3745-7D4E-BCD4-03F512050247}" type="slidenum">
              <a:rPr lang="en-US" smtClean="0"/>
              <a:pPr/>
              <a:t>‹#›</a:t>
            </a:fld>
            <a:endParaRPr lang="en-US"/>
          </a:p>
        </p:txBody>
      </p:sp>
      <p:sp>
        <p:nvSpPr>
          <p:cNvPr id="5" name="Footer Placeholder 4"/>
          <p:cNvSpPr>
            <a:spLocks noGrp="1"/>
          </p:cNvSpPr>
          <p:nvPr>
            <p:ph type="ftr" sz="quarter" idx="3"/>
            <p:custDataLst>
              <p:tags r:id="rId18"/>
            </p:custDataLst>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custDataLst>
              <p:tags r:id="rId19"/>
            </p:custDataLst>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0CE1986-FABA-0C48-8B10-A4E9E9B860A3}" type="datetimeFigureOut">
              <a:rPr lang="en-US" smtClean="0"/>
              <a:pPr/>
              <a:t>3/17/2016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4600" b="0" i="0" u="none"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b="0" i="0" u="none"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7.xml"/><Relationship Id="rId1" Type="http://schemas.openxmlformats.org/officeDocument/2006/relationships/tags" Target="../tags/tag36.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tags" Target="../tags/tag56.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image" Target="../media/image2.wmf"/><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image" Target="../media/image4.pn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5.xml"/><Relationship Id="rId1" Type="http://schemas.openxmlformats.org/officeDocument/2006/relationships/tags" Target="../tags/tag5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normAutofit fontScale="90000"/>
          </a:bodyPr>
          <a:lstStyle/>
          <a:p>
            <a:r>
              <a:rPr lang="en-US" dirty="0" smtClean="0"/>
              <a:t>Increasing Cardiac Arrest Survival through Dispatcher Assisted Bystander CPR</a:t>
            </a:r>
            <a:endParaRPr lang="en-US" dirty="0"/>
          </a:p>
        </p:txBody>
      </p:sp>
      <p:sp>
        <p:nvSpPr>
          <p:cNvPr id="3" name="Subtitle 2"/>
          <p:cNvSpPr>
            <a:spLocks noGrp="1"/>
          </p:cNvSpPr>
          <p:nvPr>
            <p:ph type="subTitle" idx="1"/>
            <p:custDataLst>
              <p:tags r:id="rId2"/>
            </p:custDataLst>
          </p:nvPr>
        </p:nvSpPr>
        <p:spPr/>
        <p:txBody>
          <a:bodyPr/>
          <a:lstStyle/>
          <a:p>
            <a:r>
              <a:rPr lang="en-US" dirty="0" smtClean="0"/>
              <a:t>PSAP Review for identifying patients who are pulseless and not breathing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custDataLst>
              <p:tags r:id="rId1"/>
            </p:custDataLst>
          </p:nvPr>
        </p:nvSpPr>
        <p:spPr/>
        <p:txBody>
          <a:bodyPr/>
          <a:lstStyle/>
          <a:p>
            <a:r>
              <a:rPr lang="en-US" altLang="en-US" dirty="0" smtClean="0"/>
              <a:t>Remember</a:t>
            </a:r>
          </a:p>
        </p:txBody>
      </p:sp>
      <p:sp>
        <p:nvSpPr>
          <p:cNvPr id="26627" name="Rectangle 3"/>
          <p:cNvSpPr>
            <a:spLocks noGrp="1" noChangeArrowheads="1"/>
          </p:cNvSpPr>
          <p:nvPr>
            <p:ph type="body" idx="1"/>
            <p:custDataLst>
              <p:tags r:id="rId2"/>
            </p:custDataLst>
          </p:nvPr>
        </p:nvSpPr>
        <p:spPr/>
        <p:txBody>
          <a:bodyPr/>
          <a:lstStyle/>
          <a:p>
            <a:r>
              <a:rPr lang="en-US" dirty="0" smtClean="0"/>
              <a:t>Studies have shown giving CPR to a person not in cardiac arrest does minimal harm</a:t>
            </a:r>
            <a:br>
              <a:rPr lang="en-US" dirty="0" smtClean="0"/>
            </a:br>
            <a:endParaRPr lang="en-US" dirty="0" smtClean="0"/>
          </a:p>
          <a:p>
            <a:r>
              <a:rPr lang="en-US" dirty="0" smtClean="0"/>
              <a:t>Not giving CPR when someone is in arrest significantly decreases survival</a:t>
            </a:r>
          </a:p>
          <a:p>
            <a:endParaRPr lang="en-US" dirty="0" smtClean="0"/>
          </a:p>
          <a:p>
            <a:r>
              <a:rPr lang="en-US" dirty="0" smtClean="0"/>
              <a:t>Decreasing TIME To CPR is Key!</a:t>
            </a:r>
          </a:p>
          <a:p>
            <a:endParaRPr lang="en-US" dirty="0"/>
          </a:p>
          <a:p>
            <a:r>
              <a:rPr lang="en-US" dirty="0" smtClean="0"/>
              <a:t>Use the script!</a:t>
            </a:r>
            <a:endParaRPr lang="en-US" dirty="0"/>
          </a:p>
        </p:txBody>
      </p:sp>
      <p:pic>
        <p:nvPicPr>
          <p:cNvPr id="3074" name="Picture 2" descr="C:\Users\EBLerner\AppData\Local\Microsoft\Windows\Temporary Internet Files\Content.IE5\Q339VXJ9\key-icon[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7661" y="3595070"/>
            <a:ext cx="801414" cy="801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5738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smtClean="0"/>
              <a:t>Training Review</a:t>
            </a:r>
            <a:endParaRPr lang="en-US" dirty="0"/>
          </a:p>
        </p:txBody>
      </p:sp>
      <p:sp>
        <p:nvSpPr>
          <p:cNvPr id="3" name="Content Placeholder 2"/>
          <p:cNvSpPr>
            <a:spLocks noGrp="1"/>
          </p:cNvSpPr>
          <p:nvPr>
            <p:ph idx="1"/>
            <p:custDataLst>
              <p:tags r:id="rId2"/>
            </p:custDataLst>
          </p:nvPr>
        </p:nvSpPr>
        <p:spPr/>
        <p:txBody>
          <a:bodyPr/>
          <a:lstStyle/>
          <a:p>
            <a:r>
              <a:rPr lang="en-US" dirty="0" smtClean="0"/>
              <a:t>Identifying patients who need dispatcher CPR</a:t>
            </a:r>
          </a:p>
        </p:txBody>
      </p:sp>
    </p:spTree>
    <p:extLst>
      <p:ext uri="{BB962C8B-B14F-4D97-AF65-F5344CB8AC3E}">
        <p14:creationId xmlns:p14="http://schemas.microsoft.com/office/powerpoint/2010/main" val="1293374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z="4000" dirty="0" smtClean="0"/>
              <a:t>Why are we doing this?</a:t>
            </a:r>
            <a:endParaRPr lang="en-US" sz="4000" dirty="0"/>
          </a:p>
        </p:txBody>
      </p:sp>
      <p:sp>
        <p:nvSpPr>
          <p:cNvPr id="5" name="Title 1"/>
          <p:cNvSpPr txBox="1">
            <a:spLocks/>
          </p:cNvSpPr>
          <p:nvPr>
            <p:custDataLst>
              <p:tags r:id="rId2"/>
            </p:custDataLst>
          </p:nvPr>
        </p:nvSpPr>
        <p:spPr>
          <a:xfrm>
            <a:off x="374072" y="1417638"/>
            <a:ext cx="8001000" cy="4983162"/>
          </a:xfrm>
          <a:prstGeom prst="rect">
            <a:avLst/>
          </a:prstGeom>
        </p:spPr>
        <p:txBody>
          <a:bodyPr vert="horz" lIns="91440" tIns="45720" rIns="91440" bIns="45720" rtlCol="0" anchor="ctr">
            <a:normAutofit fontScale="90000"/>
          </a:bodyPr>
          <a:lstStyle>
            <a:lvl1pPr algn="l" defTabSz="914400" rtl="0" eaLnBrk="1" latinLnBrk="0" hangingPunct="1">
              <a:spcBef>
                <a:spcPct val="0"/>
              </a:spcBef>
              <a:buNone/>
              <a:defRPr sz="3200" kern="1200">
                <a:solidFill>
                  <a:schemeClr val="tx1"/>
                </a:solidFill>
                <a:latin typeface="+mj-lt"/>
                <a:ea typeface="+mj-ea"/>
                <a:cs typeface="+mj-cs"/>
              </a:defRPr>
            </a:lvl1pPr>
          </a:lstStyle>
          <a:p>
            <a:pPr algn="ctr"/>
            <a:endParaRPr lang="en-US" dirty="0" smtClean="0"/>
          </a:p>
          <a:p>
            <a:pPr algn="ctr"/>
            <a:r>
              <a:rPr lang="en-US" dirty="0" smtClean="0"/>
              <a:t>Each year 800 people have an out-of-hospital cardiac arrest in Milwaukee County and 90% die</a:t>
            </a:r>
          </a:p>
          <a:p>
            <a:pPr algn="ctr"/>
            <a:endParaRPr lang="en-US" dirty="0"/>
          </a:p>
          <a:p>
            <a:pPr algn="ctr"/>
            <a:r>
              <a:rPr lang="en-US" dirty="0" smtClean="0"/>
              <a:t>Less than 19% have the benefit of bystander CPR</a:t>
            </a:r>
          </a:p>
          <a:p>
            <a:pPr algn="ctr"/>
            <a:endParaRPr lang="en-US" dirty="0"/>
          </a:p>
          <a:p>
            <a:pPr algn="ctr"/>
            <a:r>
              <a:rPr lang="en-US" dirty="0" smtClean="0"/>
              <a:t>Bringing dispatcher assisted CPR to your community will CHANGE:</a:t>
            </a:r>
          </a:p>
          <a:p>
            <a:pPr algn="ctr"/>
            <a:endParaRPr lang="en-US" dirty="0"/>
          </a:p>
          <a:p>
            <a:pPr marL="1828800" lvl="3" indent="-457200">
              <a:buFont typeface="Arial"/>
              <a:buChar char="•"/>
            </a:pPr>
            <a:r>
              <a:rPr lang="en-US" sz="3100" b="1" dirty="0">
                <a:solidFill>
                  <a:srgbClr val="FF0000"/>
                </a:solidFill>
              </a:rPr>
              <a:t>B</a:t>
            </a:r>
            <a:r>
              <a:rPr lang="en-US" sz="3100" b="1" dirty="0" smtClean="0">
                <a:solidFill>
                  <a:srgbClr val="FF0000"/>
                </a:solidFill>
              </a:rPr>
              <a:t>ystander CPR rates</a:t>
            </a:r>
          </a:p>
          <a:p>
            <a:pPr marL="1828800" lvl="3" indent="-457200">
              <a:buFont typeface="Arial"/>
              <a:buChar char="•"/>
            </a:pPr>
            <a:r>
              <a:rPr lang="en-US" sz="3100" b="1" dirty="0">
                <a:solidFill>
                  <a:srgbClr val="FF0000"/>
                </a:solidFill>
              </a:rPr>
              <a:t>C</a:t>
            </a:r>
            <a:r>
              <a:rPr lang="en-US" sz="3100" b="1" dirty="0" smtClean="0">
                <a:solidFill>
                  <a:srgbClr val="FF0000"/>
                </a:solidFill>
              </a:rPr>
              <a:t>ardiac arrest survival rates</a:t>
            </a:r>
          </a:p>
        </p:txBody>
      </p:sp>
    </p:spTree>
    <p:extLst>
      <p:ext uri="{BB962C8B-B14F-4D97-AF65-F5344CB8AC3E}">
        <p14:creationId xmlns:p14="http://schemas.microsoft.com/office/powerpoint/2010/main" val="1900684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77" name="Rectangle 49"/>
          <p:cNvSpPr>
            <a:spLocks noChangeArrowheads="1"/>
          </p:cNvSpPr>
          <p:nvPr>
            <p:custDataLst>
              <p:tags r:id="rId1"/>
            </p:custDataLst>
          </p:nvPr>
        </p:nvSpPr>
        <p:spPr bwMode="auto">
          <a:xfrm>
            <a:off x="1795463" y="4473575"/>
            <a:ext cx="292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1200" b="1">
                <a:cs typeface="Times New Roman" pitchFamily="18" charset="0"/>
              </a:rPr>
              <a:t>			</a:t>
            </a:r>
            <a:endParaRPr lang="en-US"/>
          </a:p>
        </p:txBody>
      </p:sp>
      <p:pic>
        <p:nvPicPr>
          <p:cNvPr id="7" name="Picture 6" descr="pe04100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400" y="3749675"/>
            <a:ext cx="1066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Line 36"/>
          <p:cNvSpPr>
            <a:spLocks noChangeShapeType="1"/>
          </p:cNvSpPr>
          <p:nvPr>
            <p:custDataLst>
              <p:tags r:id="rId2"/>
            </p:custDataLst>
          </p:nvPr>
        </p:nvSpPr>
        <p:spPr bwMode="auto">
          <a:xfrm>
            <a:off x="0" y="1524000"/>
            <a:ext cx="9144000" cy="0"/>
          </a:xfrm>
          <a:prstGeom prst="line">
            <a:avLst/>
          </a:prstGeom>
          <a:noFill/>
          <a:ln w="444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itle 3"/>
          <p:cNvSpPr>
            <a:spLocks noGrp="1"/>
          </p:cNvSpPr>
          <p:nvPr>
            <p:ph type="title"/>
            <p:custDataLst>
              <p:tags r:id="rId3"/>
            </p:custDataLst>
          </p:nvPr>
        </p:nvSpPr>
        <p:spPr/>
        <p:txBody>
          <a:bodyPr/>
          <a:lstStyle/>
          <a:p>
            <a:r>
              <a:rPr lang="en-US" dirty="0" smtClean="0"/>
              <a:t>What’s happened so far?</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74821488"/>
              </p:ext>
            </p:extLst>
          </p:nvPr>
        </p:nvGraphicFramePr>
        <p:xfrm>
          <a:off x="1219200" y="1766455"/>
          <a:ext cx="6875150" cy="4355201"/>
        </p:xfrm>
        <a:graphic>
          <a:graphicData uri="http://schemas.openxmlformats.org/drawingml/2006/table">
            <a:tbl>
              <a:tblPr firstRow="1" bandRow="1">
                <a:tableStyleId>{5C22544A-7EE6-4342-B048-85BDC9FD1C3A}</a:tableStyleId>
              </a:tblPr>
              <a:tblGrid>
                <a:gridCol w="3437575"/>
                <a:gridCol w="3437575"/>
              </a:tblGrid>
              <a:tr h="626766">
                <a:tc gridSpan="2">
                  <a:txBody>
                    <a:bodyPr/>
                    <a:lstStyle/>
                    <a:p>
                      <a:pPr algn="ctr"/>
                      <a:r>
                        <a:rPr lang="en-US" sz="2000" dirty="0" smtClean="0">
                          <a:solidFill>
                            <a:schemeClr val="bg1"/>
                          </a:solidFill>
                          <a:effectLst/>
                          <a:latin typeface="Book Antiqua" panose="02040602050305030304" pitchFamily="18" charset="0"/>
                        </a:rPr>
                        <a:t>CALL</a:t>
                      </a:r>
                      <a:r>
                        <a:rPr lang="en-US" sz="2000" baseline="0" dirty="0" smtClean="0">
                          <a:solidFill>
                            <a:schemeClr val="bg1"/>
                          </a:solidFill>
                          <a:effectLst/>
                          <a:latin typeface="Book Antiqua" panose="02040602050305030304" pitchFamily="18" charset="0"/>
                        </a:rPr>
                        <a:t> TRANSFERS AS OF MARCH 8, 2016</a:t>
                      </a:r>
                      <a:endParaRPr lang="en-US" sz="2000" dirty="0">
                        <a:solidFill>
                          <a:schemeClr val="bg1"/>
                        </a:solidFill>
                        <a:effectLst/>
                        <a:latin typeface="Book Antiqua" panose="02040602050305030304" pitchFamily="18" charset="0"/>
                      </a:endParaRPr>
                    </a:p>
                  </a:txBody>
                  <a:tcPr marL="38100" marR="38100" marT="0" marB="0" anchor="ctr"/>
                </a:tc>
                <a:tc hMerge="1">
                  <a:txBody>
                    <a:bodyPr/>
                    <a:lstStyle/>
                    <a:p>
                      <a:pPr marL="0" marR="0" algn="ctr">
                        <a:spcBef>
                          <a:spcPts val="0"/>
                        </a:spcBef>
                        <a:spcAft>
                          <a:spcPts val="0"/>
                        </a:spcAft>
                      </a:pPr>
                      <a:endParaRPr lang="en-US" sz="1500" dirty="0">
                        <a:solidFill>
                          <a:schemeClr val="bg1"/>
                        </a:solidFill>
                        <a:effectLst/>
                        <a:latin typeface="Book Antiqua" panose="02040602050305030304" pitchFamily="18" charset="0"/>
                        <a:ea typeface="Times New Roman"/>
                      </a:endParaRPr>
                    </a:p>
                  </a:txBody>
                  <a:tcPr marL="28575" marR="28575" marT="0" marB="0"/>
                </a:tc>
              </a:tr>
              <a:tr h="1144491">
                <a:tc>
                  <a:txBody>
                    <a:bodyPr/>
                    <a:lstStyle/>
                    <a:p>
                      <a:pPr marL="0" marR="0" algn="ctr">
                        <a:spcBef>
                          <a:spcPts val="0"/>
                        </a:spcBef>
                        <a:spcAft>
                          <a:spcPts val="0"/>
                        </a:spcAft>
                      </a:pPr>
                      <a:r>
                        <a:rPr lang="en-US" sz="1900" dirty="0" smtClean="0">
                          <a:solidFill>
                            <a:srgbClr val="000000"/>
                          </a:solidFill>
                          <a:effectLst/>
                          <a:latin typeface="Book Antiqua" panose="02040602050305030304" pitchFamily="18" charset="0"/>
                          <a:ea typeface="Times New Roman"/>
                        </a:rPr>
                        <a:t>Calls Transferred to </a:t>
                      </a:r>
                      <a:r>
                        <a:rPr lang="en-US" sz="1900" baseline="0" dirty="0" smtClean="0">
                          <a:solidFill>
                            <a:srgbClr val="000000"/>
                          </a:solidFill>
                          <a:effectLst/>
                          <a:latin typeface="Book Antiqua" panose="02040602050305030304" pitchFamily="18" charset="0"/>
                          <a:ea typeface="Times New Roman"/>
                        </a:rPr>
                        <a:t>Communication Center</a:t>
                      </a:r>
                      <a:endParaRPr lang="en-US" sz="1900" dirty="0">
                        <a:effectLst/>
                        <a:latin typeface="Book Antiqua" panose="02040602050305030304" pitchFamily="18" charset="0"/>
                        <a:ea typeface="Times New Roman"/>
                      </a:endParaRPr>
                    </a:p>
                  </a:txBody>
                  <a:tcPr marL="38100" marR="38100" marT="0" marB="0" anchor="ctr"/>
                </a:tc>
                <a:tc>
                  <a:txBody>
                    <a:bodyPr/>
                    <a:lstStyle/>
                    <a:p>
                      <a:pPr marL="0" marR="0" algn="ctr">
                        <a:spcBef>
                          <a:spcPts val="0"/>
                        </a:spcBef>
                        <a:spcAft>
                          <a:spcPts val="0"/>
                        </a:spcAft>
                      </a:pPr>
                      <a:r>
                        <a:rPr lang="en-US" sz="1900" dirty="0" smtClean="0">
                          <a:solidFill>
                            <a:srgbClr val="000000"/>
                          </a:solidFill>
                          <a:effectLst/>
                          <a:latin typeface="Book Antiqua" panose="02040602050305030304" pitchFamily="18" charset="0"/>
                          <a:ea typeface="Times New Roman"/>
                        </a:rPr>
                        <a:t>92</a:t>
                      </a:r>
                      <a:endParaRPr lang="en-US" sz="1900" dirty="0">
                        <a:effectLst/>
                        <a:latin typeface="Book Antiqua" panose="02040602050305030304" pitchFamily="18" charset="0"/>
                        <a:ea typeface="Times New Roman"/>
                      </a:endParaRPr>
                    </a:p>
                  </a:txBody>
                  <a:tcPr marL="38100" marR="38100" marT="0" marB="0" anchor="ctr"/>
                </a:tc>
              </a:tr>
              <a:tr h="626766">
                <a:tc>
                  <a:txBody>
                    <a:bodyPr/>
                    <a:lstStyle/>
                    <a:p>
                      <a:pPr marL="0" marR="0" algn="ctr">
                        <a:spcBef>
                          <a:spcPts val="0"/>
                        </a:spcBef>
                        <a:spcAft>
                          <a:spcPts val="0"/>
                        </a:spcAft>
                      </a:pPr>
                      <a:r>
                        <a:rPr lang="en-US" sz="1900" dirty="0" smtClean="0">
                          <a:solidFill>
                            <a:srgbClr val="000000"/>
                          </a:solidFill>
                          <a:effectLst/>
                          <a:latin typeface="Book Antiqua" panose="02040602050305030304" pitchFamily="18" charset="0"/>
                          <a:ea typeface="Times New Roman"/>
                        </a:rPr>
                        <a:t>Victims</a:t>
                      </a:r>
                      <a:r>
                        <a:rPr lang="en-US" sz="1900" baseline="0" dirty="0" smtClean="0">
                          <a:solidFill>
                            <a:srgbClr val="000000"/>
                          </a:solidFill>
                          <a:effectLst/>
                          <a:latin typeface="Book Antiqua" panose="02040602050305030304" pitchFamily="18" charset="0"/>
                          <a:ea typeface="Times New Roman"/>
                        </a:rPr>
                        <a:t> Identified as Needing Compressions</a:t>
                      </a:r>
                      <a:endParaRPr lang="en-US" sz="1900" dirty="0">
                        <a:effectLst/>
                        <a:latin typeface="Book Antiqua" panose="02040602050305030304" pitchFamily="18" charset="0"/>
                        <a:ea typeface="Times New Roman"/>
                      </a:endParaRPr>
                    </a:p>
                  </a:txBody>
                  <a:tcPr marL="38100" marR="38100" marT="0" marB="0" anchor="ctr"/>
                </a:tc>
                <a:tc>
                  <a:txBody>
                    <a:bodyPr/>
                    <a:lstStyle/>
                    <a:p>
                      <a:pPr marL="0" marR="0" algn="ctr">
                        <a:spcBef>
                          <a:spcPts val="0"/>
                        </a:spcBef>
                        <a:spcAft>
                          <a:spcPts val="0"/>
                        </a:spcAft>
                      </a:pPr>
                      <a:r>
                        <a:rPr lang="en-US" sz="1900" dirty="0" smtClean="0">
                          <a:solidFill>
                            <a:srgbClr val="000000"/>
                          </a:solidFill>
                          <a:effectLst/>
                          <a:latin typeface="Book Antiqua" panose="02040602050305030304" pitchFamily="18" charset="0"/>
                          <a:ea typeface="Times New Roman"/>
                        </a:rPr>
                        <a:t>23</a:t>
                      </a:r>
                      <a:endParaRPr lang="en-US" sz="1900" dirty="0">
                        <a:effectLst/>
                        <a:latin typeface="Book Antiqua" panose="02040602050305030304" pitchFamily="18" charset="0"/>
                        <a:ea typeface="Times New Roman"/>
                      </a:endParaRPr>
                    </a:p>
                  </a:txBody>
                  <a:tcPr marL="38100" marR="38100" marT="0" marB="0" anchor="ctr"/>
                </a:tc>
              </a:tr>
              <a:tr h="626766">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Victims</a:t>
                      </a:r>
                      <a:r>
                        <a:rPr lang="en-US" sz="1900" baseline="0" dirty="0" smtClean="0">
                          <a:effectLst/>
                          <a:latin typeface="Book Antiqua" panose="02040602050305030304" pitchFamily="18" charset="0"/>
                          <a:ea typeface="Times New Roman"/>
                        </a:rPr>
                        <a:t> Who Received Bystander Compressions</a:t>
                      </a:r>
                      <a:endParaRPr lang="en-US" sz="1900" dirty="0">
                        <a:effectLst/>
                        <a:latin typeface="Book Antiqua" panose="02040602050305030304" pitchFamily="18" charset="0"/>
                        <a:ea typeface="Times New Roman"/>
                      </a:endParaRPr>
                    </a:p>
                  </a:txBody>
                  <a:tcPr marL="38100" marR="38100" marT="0" marB="0" anchor="ctr"/>
                </a:tc>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6 (26%)</a:t>
                      </a:r>
                      <a:endParaRPr lang="en-US" sz="1900" dirty="0">
                        <a:effectLst/>
                        <a:latin typeface="Book Antiqua" panose="02040602050305030304" pitchFamily="18" charset="0"/>
                        <a:ea typeface="Times New Roman"/>
                      </a:endParaRPr>
                    </a:p>
                  </a:txBody>
                  <a:tcPr marL="38100" marR="38100" marT="0" marB="0" anchor="ctr"/>
                </a:tc>
              </a:tr>
              <a:tr h="703646">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Victims</a:t>
                      </a:r>
                      <a:r>
                        <a:rPr lang="en-US" sz="1900" baseline="0" dirty="0" smtClean="0">
                          <a:effectLst/>
                          <a:latin typeface="Book Antiqua" panose="02040602050305030304" pitchFamily="18" charset="0"/>
                          <a:ea typeface="Times New Roman"/>
                        </a:rPr>
                        <a:t> Who Survived to the Emergency Department</a:t>
                      </a:r>
                      <a:endParaRPr lang="en-US" sz="1900" dirty="0">
                        <a:effectLst/>
                        <a:latin typeface="Book Antiqua" panose="02040602050305030304" pitchFamily="18" charset="0"/>
                        <a:ea typeface="Times New Roman"/>
                      </a:endParaRPr>
                    </a:p>
                  </a:txBody>
                  <a:tcPr marL="38100" marR="38100" marT="0" marB="0" anchor="ctr"/>
                </a:tc>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3 (data incomplete)</a:t>
                      </a:r>
                      <a:endParaRPr lang="en-US" sz="1900" dirty="0">
                        <a:effectLst/>
                        <a:latin typeface="Book Antiqua" panose="02040602050305030304" pitchFamily="18" charset="0"/>
                        <a:ea typeface="Times New Roman"/>
                      </a:endParaRPr>
                    </a:p>
                  </a:txBody>
                  <a:tcPr marL="38100" marR="38100" marT="0" marB="0" anchor="ctr"/>
                </a:tc>
              </a:tr>
              <a:tr h="626766">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Victims Who Survived</a:t>
                      </a:r>
                      <a:r>
                        <a:rPr lang="en-US" sz="1900" baseline="0" dirty="0" smtClean="0">
                          <a:effectLst/>
                          <a:latin typeface="Book Antiqua" panose="02040602050305030304" pitchFamily="18" charset="0"/>
                          <a:ea typeface="Times New Roman"/>
                        </a:rPr>
                        <a:t> to Hospital Discharge</a:t>
                      </a:r>
                      <a:endParaRPr lang="en-US" sz="1900" dirty="0">
                        <a:effectLst/>
                        <a:latin typeface="Book Antiqua" panose="02040602050305030304" pitchFamily="18" charset="0"/>
                        <a:ea typeface="Times New Roman"/>
                      </a:endParaRPr>
                    </a:p>
                  </a:txBody>
                  <a:tcPr marL="38100" marR="38100" marT="0" marB="0" anchor="ctr"/>
                </a:tc>
                <a:tc>
                  <a:txBody>
                    <a:bodyPr/>
                    <a:lstStyle/>
                    <a:p>
                      <a:pPr marL="0" marR="0" algn="ctr">
                        <a:spcBef>
                          <a:spcPts val="0"/>
                        </a:spcBef>
                        <a:spcAft>
                          <a:spcPts val="0"/>
                        </a:spcAft>
                      </a:pPr>
                      <a:r>
                        <a:rPr lang="en-US" sz="1900" dirty="0" smtClean="0">
                          <a:effectLst/>
                          <a:latin typeface="Book Antiqua" panose="02040602050305030304" pitchFamily="18" charset="0"/>
                          <a:ea typeface="Times New Roman"/>
                        </a:rPr>
                        <a:t>1 (data incomplete)</a:t>
                      </a:r>
                      <a:endParaRPr lang="en-US" sz="1900" dirty="0">
                        <a:effectLst/>
                        <a:latin typeface="Book Antiqua" panose="02040602050305030304" pitchFamily="18" charset="0"/>
                        <a:ea typeface="Times New Roman"/>
                      </a:endParaRPr>
                    </a:p>
                  </a:txBody>
                  <a:tcPr marL="38100" marR="38100" marT="0" marB="0" anchor="ctr"/>
                </a:tc>
              </a:tr>
            </a:tbl>
          </a:graphicData>
        </a:graphic>
      </p:graphicFrame>
    </p:spTree>
    <p:extLst>
      <p:ext uri="{BB962C8B-B14F-4D97-AF65-F5344CB8AC3E}">
        <p14:creationId xmlns:p14="http://schemas.microsoft.com/office/powerpoint/2010/main" val="191749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Cardiac Arrest Signs</a:t>
            </a:r>
            <a:endParaRPr lang="en-US" dirty="0"/>
          </a:p>
        </p:txBody>
      </p:sp>
      <p:sp>
        <p:nvSpPr>
          <p:cNvPr id="3" name="Content Placeholder 2"/>
          <p:cNvSpPr>
            <a:spLocks noGrp="1"/>
          </p:cNvSpPr>
          <p:nvPr>
            <p:ph idx="1"/>
            <p:custDataLst>
              <p:tags r:id="rId2"/>
            </p:custDataLst>
          </p:nvPr>
        </p:nvSpPr>
        <p:spPr/>
        <p:txBody>
          <a:bodyPr/>
          <a:lstStyle/>
          <a:p>
            <a:r>
              <a:rPr lang="en-US" smtClean="0"/>
              <a:t>Sudden, unexpected collapse</a:t>
            </a:r>
          </a:p>
          <a:p>
            <a:r>
              <a:rPr lang="en-US" smtClean="0"/>
              <a:t>Unconsciousness, no sign of life</a:t>
            </a:r>
          </a:p>
          <a:p>
            <a:r>
              <a:rPr lang="en-US" smtClean="0"/>
              <a:t>Abnormal breathing (gasping) common</a:t>
            </a:r>
          </a:p>
          <a:p>
            <a:r>
              <a:rPr lang="en-US" smtClean="0"/>
              <a:t>Brief seizure – lack of oxygen to brain</a:t>
            </a:r>
          </a:p>
          <a:p>
            <a:endParaRPr lang="en-US" dirty="0"/>
          </a:p>
        </p:txBody>
      </p:sp>
      <p:pic>
        <p:nvPicPr>
          <p:cNvPr id="5" name="Picture 4"/>
          <p:cNvPicPr>
            <a:picLocks noChangeAspect="1"/>
          </p:cNvPicPr>
          <p:nvPr/>
        </p:nvPicPr>
        <p:blipFill>
          <a:blip r:embed="rId4"/>
          <a:stretch>
            <a:fillRect/>
          </a:stretch>
        </p:blipFill>
        <p:spPr>
          <a:xfrm>
            <a:off x="3546475" y="3898900"/>
            <a:ext cx="3733800" cy="2501900"/>
          </a:xfrm>
          <a:prstGeom prst="rect">
            <a:avLst/>
          </a:prstGeom>
        </p:spPr>
      </p:pic>
    </p:spTree>
    <p:extLst>
      <p:ext uri="{BB962C8B-B14F-4D97-AF65-F5344CB8AC3E}">
        <p14:creationId xmlns:p14="http://schemas.microsoft.com/office/powerpoint/2010/main" val="2545050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33400" y="228600"/>
            <a:ext cx="8229600" cy="1143000"/>
          </a:xfrm>
        </p:spPr>
        <p:txBody>
          <a:bodyPr>
            <a:normAutofit/>
          </a:bodyPr>
          <a:lstStyle/>
          <a:p>
            <a:r>
              <a:rPr lang="en-US" sz="4000" dirty="0" smtClean="0"/>
              <a:t>Identifying Cardiac Arrest</a:t>
            </a:r>
            <a:endParaRPr lang="en-US" sz="4000" dirty="0"/>
          </a:p>
        </p:txBody>
      </p:sp>
      <p:sp>
        <p:nvSpPr>
          <p:cNvPr id="5" name="Content Placeholder 4"/>
          <p:cNvSpPr>
            <a:spLocks noGrp="1"/>
          </p:cNvSpPr>
          <p:nvPr>
            <p:ph idx="1"/>
            <p:custDataLst>
              <p:tags r:id="rId2"/>
            </p:custDataLst>
          </p:nvPr>
        </p:nvSpPr>
        <p:spPr/>
        <p:txBody>
          <a:bodyPr/>
          <a:lstStyle/>
          <a:p>
            <a:r>
              <a:rPr lang="en-US" dirty="0" smtClean="0"/>
              <a:t>Is the </a:t>
            </a:r>
            <a:r>
              <a:rPr lang="en-US" smtClean="0"/>
              <a:t>patient </a:t>
            </a:r>
            <a:r>
              <a:rPr lang="en-US" smtClean="0"/>
              <a:t>awake?</a:t>
            </a:r>
            <a:endParaRPr lang="en-US" dirty="0" smtClean="0"/>
          </a:p>
          <a:p>
            <a:r>
              <a:rPr lang="en-US" dirty="0" smtClean="0"/>
              <a:t>Is the patient breathing normally?</a:t>
            </a:r>
          </a:p>
          <a:p>
            <a:pPr marL="0" indent="0">
              <a:buNone/>
            </a:pPr>
            <a:endParaRPr lang="en-US" b="1" dirty="0"/>
          </a:p>
          <a:p>
            <a:pPr marL="0" indent="0">
              <a:buNone/>
            </a:pPr>
            <a:endParaRPr lang="en-US" b="1" dirty="0"/>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2499" y="2717380"/>
            <a:ext cx="3228975"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custDataLst>
              <p:tags r:id="rId3"/>
            </p:custDataLst>
          </p:nvPr>
        </p:nvSpPr>
        <p:spPr>
          <a:xfrm>
            <a:off x="2212675" y="5565802"/>
            <a:ext cx="5867400" cy="830997"/>
          </a:xfrm>
          <a:prstGeom prst="rect">
            <a:avLst/>
          </a:prstGeom>
          <a:noFill/>
        </p:spPr>
        <p:txBody>
          <a:bodyPr wrap="square" rtlCol="0">
            <a:spAutoFit/>
          </a:bodyPr>
          <a:lstStyle/>
          <a:p>
            <a:r>
              <a:rPr lang="en-US" sz="4800" dirty="0" smtClean="0"/>
              <a:t>“No – No – Go”</a:t>
            </a:r>
            <a:endParaRPr lang="en-US" sz="4800" dirty="0"/>
          </a:p>
        </p:txBody>
      </p:sp>
      <p:sp>
        <p:nvSpPr>
          <p:cNvPr id="9" name="Line 36"/>
          <p:cNvSpPr>
            <a:spLocks noChangeShapeType="1"/>
          </p:cNvSpPr>
          <p:nvPr>
            <p:custDataLst>
              <p:tags r:id="rId4"/>
            </p:custDataLst>
          </p:nvPr>
        </p:nvSpPr>
        <p:spPr bwMode="auto">
          <a:xfrm>
            <a:off x="152400" y="1143000"/>
            <a:ext cx="8991600" cy="0"/>
          </a:xfrm>
          <a:prstGeom prst="line">
            <a:avLst/>
          </a:prstGeom>
          <a:noFill/>
          <a:ln w="444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130695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8881"/>
            <a:ext cx="7620000" cy="1143000"/>
          </a:xfrm>
        </p:spPr>
        <p:txBody>
          <a:bodyPr/>
          <a:lstStyle/>
          <a:p>
            <a:r>
              <a:rPr lang="en-US" dirty="0" smtClean="0"/>
              <a:t>Why ask Breathing Normally?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08748084"/>
              </p:ext>
            </p:extLst>
          </p:nvPr>
        </p:nvGraphicFramePr>
        <p:xfrm>
          <a:off x="2983423" y="2061275"/>
          <a:ext cx="5210015" cy="4321399"/>
        </p:xfrm>
        <a:graphic>
          <a:graphicData uri="http://schemas.openxmlformats.org/drawingml/2006/table">
            <a:tbl>
              <a:tblPr firstRow="1" firstCol="1" bandRow="1">
                <a:tableStyleId>{5C22544A-7EE6-4342-B048-85BDC9FD1C3A}</a:tableStyleId>
              </a:tblPr>
              <a:tblGrid>
                <a:gridCol w="847412"/>
                <a:gridCol w="1508080"/>
                <a:gridCol w="2854523"/>
              </a:tblGrid>
              <a:tr h="871994">
                <a:tc>
                  <a:txBody>
                    <a:bodyPr/>
                    <a:lstStyle/>
                    <a:p>
                      <a:pPr marL="0" marR="0" algn="ctr">
                        <a:lnSpc>
                          <a:spcPct val="115000"/>
                        </a:lnSpc>
                        <a:spcBef>
                          <a:spcPts val="0"/>
                        </a:spcBef>
                        <a:spcAft>
                          <a:spcPts val="0"/>
                        </a:spcAft>
                      </a:pPr>
                      <a:r>
                        <a:rPr lang="en-US" sz="1100" dirty="0">
                          <a:effectLst/>
                        </a:rPr>
                        <a:t>Time since Called Dispatcher</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Question</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Caller Answer</a:t>
                      </a:r>
                      <a:endParaRPr lang="en-US" sz="1100">
                        <a:effectLst/>
                        <a:latin typeface="Calibri"/>
                        <a:ea typeface="Calibri"/>
                        <a:cs typeface="Times New Roman"/>
                      </a:endParaRPr>
                    </a:p>
                  </a:txBody>
                  <a:tcPr marL="68580" marR="68580" marT="0" marB="0"/>
                </a:tc>
              </a:tr>
              <a:tr h="619458">
                <a:tc>
                  <a:txBody>
                    <a:bodyPr/>
                    <a:lstStyle/>
                    <a:p>
                      <a:pPr marL="0" marR="0" algn="ctr">
                        <a:lnSpc>
                          <a:spcPct val="115000"/>
                        </a:lnSpc>
                        <a:spcBef>
                          <a:spcPts val="0"/>
                        </a:spcBef>
                        <a:spcAft>
                          <a:spcPts val="0"/>
                        </a:spcAft>
                      </a:pPr>
                      <a:r>
                        <a:rPr lang="en-US" sz="1100">
                          <a:effectLst/>
                        </a:rPr>
                        <a:t>0:11</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What’s happening there?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My daughter </a:t>
                      </a:r>
                      <a:r>
                        <a:rPr lang="en-US" sz="1100" dirty="0" smtClean="0">
                          <a:effectLst/>
                        </a:rPr>
                        <a:t>[…] </a:t>
                      </a:r>
                      <a:r>
                        <a:rPr lang="en-US" sz="1100" dirty="0">
                          <a:effectLst/>
                        </a:rPr>
                        <a:t>so now she is absolutely passed out. I can’t get her to sit up or anything.</a:t>
                      </a:r>
                      <a:endParaRPr lang="en-US" sz="1100" dirty="0">
                        <a:effectLst/>
                        <a:latin typeface="Calibri"/>
                        <a:ea typeface="Calibri"/>
                        <a:cs typeface="Times New Roman"/>
                      </a:endParaRPr>
                    </a:p>
                  </a:txBody>
                  <a:tcPr marL="68580" marR="68580" marT="0" marB="0"/>
                </a:tc>
              </a:tr>
              <a:tr h="538914">
                <a:tc>
                  <a:txBody>
                    <a:bodyPr/>
                    <a:lstStyle/>
                    <a:p>
                      <a:pPr marL="0" marR="0" algn="ctr">
                        <a:lnSpc>
                          <a:spcPct val="115000"/>
                        </a:lnSpc>
                        <a:spcBef>
                          <a:spcPts val="0"/>
                        </a:spcBef>
                        <a:spcAft>
                          <a:spcPts val="0"/>
                        </a:spcAft>
                      </a:pPr>
                      <a:r>
                        <a:rPr lang="en-US" sz="1100" dirty="0">
                          <a:effectLst/>
                        </a:rPr>
                        <a:t>0:21</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Is she breathing?</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Yes, she is breathing, but very slightly. Her neck is very warm.</a:t>
                      </a:r>
                      <a:endParaRPr lang="en-US" sz="1100">
                        <a:effectLst/>
                        <a:latin typeface="Calibri"/>
                        <a:ea typeface="Calibri"/>
                        <a:cs typeface="Times New Roman"/>
                      </a:endParaRPr>
                    </a:p>
                  </a:txBody>
                  <a:tcPr marL="68580" marR="68580" marT="0" marB="0"/>
                </a:tc>
              </a:tr>
              <a:tr h="261319">
                <a:tc>
                  <a:txBody>
                    <a:bodyPr/>
                    <a:lstStyle/>
                    <a:p>
                      <a:pPr marL="0" marR="0" algn="ctr">
                        <a:lnSpc>
                          <a:spcPct val="115000"/>
                        </a:lnSpc>
                        <a:spcBef>
                          <a:spcPts val="0"/>
                        </a:spcBef>
                        <a:spcAft>
                          <a:spcPts val="0"/>
                        </a:spcAft>
                      </a:pPr>
                      <a:r>
                        <a:rPr lang="en-US" sz="1100">
                          <a:effectLst/>
                        </a:rPr>
                        <a:t>1:15</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But she’s breathing?</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She’s breathing and moaning, yes.</a:t>
                      </a:r>
                      <a:endParaRPr lang="en-US" sz="1100" dirty="0">
                        <a:effectLst/>
                        <a:latin typeface="Calibri"/>
                        <a:ea typeface="Calibri"/>
                        <a:cs typeface="Times New Roman"/>
                      </a:endParaRPr>
                    </a:p>
                  </a:txBody>
                  <a:tcPr marL="68580" marR="68580" marT="0" marB="0"/>
                </a:tc>
              </a:tr>
              <a:tr h="538914">
                <a:tc>
                  <a:txBody>
                    <a:bodyPr/>
                    <a:lstStyle/>
                    <a:p>
                      <a:pPr marL="0" marR="0" algn="ctr">
                        <a:lnSpc>
                          <a:spcPct val="115000"/>
                        </a:lnSpc>
                        <a:spcBef>
                          <a:spcPts val="0"/>
                        </a:spcBef>
                        <a:spcAft>
                          <a:spcPts val="0"/>
                        </a:spcAft>
                      </a:pPr>
                      <a:r>
                        <a:rPr lang="en-US" sz="1100">
                          <a:effectLst/>
                        </a:rPr>
                        <a:t>1:35</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Alright. But she is breathing, though?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She’s breathing, but with a heavy breathing.</a:t>
                      </a:r>
                      <a:endParaRPr lang="en-US" sz="1100">
                        <a:effectLst/>
                        <a:latin typeface="Calibri"/>
                        <a:ea typeface="Calibri"/>
                        <a:cs typeface="Times New Roman"/>
                      </a:endParaRPr>
                    </a:p>
                  </a:txBody>
                  <a:tcPr marL="68580" marR="68580" marT="0" marB="0"/>
                </a:tc>
              </a:tr>
              <a:tr h="538914">
                <a:tc>
                  <a:txBody>
                    <a:bodyPr/>
                    <a:lstStyle/>
                    <a:p>
                      <a:pPr marL="0" marR="0" algn="ctr">
                        <a:lnSpc>
                          <a:spcPct val="115000"/>
                        </a:lnSpc>
                        <a:spcBef>
                          <a:spcPts val="0"/>
                        </a:spcBef>
                        <a:spcAft>
                          <a:spcPts val="0"/>
                        </a:spcAft>
                      </a:pPr>
                      <a:r>
                        <a:rPr lang="en-US" sz="1100">
                          <a:effectLst/>
                        </a:rPr>
                        <a:t>3:09</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Is she breathing?</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Yes, she is, but then she makes this moan and then she closes her eyes again. </a:t>
                      </a:r>
                      <a:endParaRPr lang="en-US" sz="1100">
                        <a:effectLst/>
                        <a:latin typeface="Calibri"/>
                        <a:ea typeface="Calibri"/>
                        <a:cs typeface="Times New Roman"/>
                      </a:endParaRPr>
                    </a:p>
                  </a:txBody>
                  <a:tcPr marL="68580" marR="68580" marT="0" marB="0"/>
                </a:tc>
              </a:tr>
              <a:tr h="538914">
                <a:tc>
                  <a:txBody>
                    <a:bodyPr/>
                    <a:lstStyle/>
                    <a:p>
                      <a:pPr marL="0" marR="0" algn="ctr">
                        <a:lnSpc>
                          <a:spcPct val="115000"/>
                        </a:lnSpc>
                        <a:spcBef>
                          <a:spcPts val="0"/>
                        </a:spcBef>
                        <a:spcAft>
                          <a:spcPts val="0"/>
                        </a:spcAft>
                      </a:pPr>
                      <a:r>
                        <a:rPr lang="en-US" sz="1100">
                          <a:effectLst/>
                        </a:rPr>
                        <a:t>4:29</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Make sure she’s still breathing.</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She’s still breathing, but she’s not opening her eyes at all. </a:t>
                      </a:r>
                      <a:endParaRPr lang="en-US" sz="1100">
                        <a:effectLst/>
                        <a:latin typeface="Calibri"/>
                        <a:ea typeface="Calibri"/>
                        <a:cs typeface="Times New Roman"/>
                      </a:endParaRPr>
                    </a:p>
                  </a:txBody>
                  <a:tcPr marL="68580" marR="68580" marT="0" marB="0"/>
                </a:tc>
              </a:tr>
              <a:tr h="412972">
                <a:tc>
                  <a:txBody>
                    <a:bodyPr/>
                    <a:lstStyle/>
                    <a:p>
                      <a:pPr marL="0" marR="0" algn="ctr">
                        <a:lnSpc>
                          <a:spcPct val="115000"/>
                        </a:lnSpc>
                        <a:spcBef>
                          <a:spcPts val="0"/>
                        </a:spcBef>
                        <a:spcAft>
                          <a:spcPts val="0"/>
                        </a:spcAft>
                      </a:pPr>
                      <a:r>
                        <a:rPr lang="en-US" sz="1100">
                          <a:effectLst/>
                        </a:rPr>
                        <a:t>4:57</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Is her breathing normal?</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No.</a:t>
                      </a:r>
                      <a:endParaRPr lang="en-US" sz="1100" dirty="0">
                        <a:effectLst/>
                        <a:latin typeface="Calibri"/>
                        <a:ea typeface="Calibri"/>
                        <a:cs typeface="Times New Roman"/>
                      </a:endParaRPr>
                    </a:p>
                  </a:txBody>
                  <a:tcPr marL="68580" marR="68580" marT="0" marB="0"/>
                </a:tc>
              </a:tr>
            </a:tbl>
          </a:graphicData>
        </a:graphic>
      </p:graphicFrame>
      <p:sp>
        <p:nvSpPr>
          <p:cNvPr id="5" name="TextBox 4"/>
          <p:cNvSpPr txBox="1"/>
          <p:nvPr/>
        </p:nvSpPr>
        <p:spPr>
          <a:xfrm>
            <a:off x="581185" y="2309248"/>
            <a:ext cx="2193011"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On EMS arrival patient pulseless with agonal breathing</a:t>
            </a:r>
          </a:p>
          <a:p>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02794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Agonal Breathing</a:t>
            </a:r>
            <a:endParaRPr lang="en-US" dirty="0"/>
          </a:p>
        </p:txBody>
      </p:sp>
      <p:sp>
        <p:nvSpPr>
          <p:cNvPr id="3" name="Content Placeholder 2"/>
          <p:cNvSpPr>
            <a:spLocks noGrp="1"/>
          </p:cNvSpPr>
          <p:nvPr>
            <p:ph idx="1"/>
            <p:custDataLst>
              <p:tags r:id="rId2"/>
            </p:custDataLst>
          </p:nvPr>
        </p:nvSpPr>
        <p:spPr/>
        <p:txBody>
          <a:bodyPr/>
          <a:lstStyle/>
          <a:p>
            <a:r>
              <a:rPr lang="en-US" altLang="en-US" dirty="0" smtClean="0"/>
              <a:t>Slow, passive &amp; ineffective breathing.</a:t>
            </a:r>
          </a:p>
          <a:p>
            <a:r>
              <a:rPr lang="en-US" dirty="0" smtClean="0"/>
              <a:t>Cause cerebral ischemia, due to extreme hypoxia</a:t>
            </a:r>
          </a:p>
          <a:p>
            <a:r>
              <a:rPr lang="en-US" altLang="en-US" dirty="0" smtClean="0"/>
              <a:t>Caller often mistakes as breathing</a:t>
            </a:r>
          </a:p>
          <a:p>
            <a:endParaRPr lang="en-US" dirty="0" smtClean="0"/>
          </a:p>
        </p:txBody>
      </p:sp>
      <p:sp>
        <p:nvSpPr>
          <p:cNvPr id="7" name="Text Box 4"/>
          <p:cNvSpPr txBox="1">
            <a:spLocks noChangeArrowheads="1"/>
          </p:cNvSpPr>
          <p:nvPr>
            <p:custDataLst>
              <p:tags r:id="rId3"/>
            </p:custDataLst>
          </p:nvPr>
        </p:nvSpPr>
        <p:spPr bwMode="auto">
          <a:xfrm>
            <a:off x="645548" y="3434221"/>
            <a:ext cx="8137525"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ts val="600"/>
              </a:spcBef>
            </a:pPr>
            <a:r>
              <a:rPr lang="en-US" altLang="en-US" sz="3200" b="1" i="1" dirty="0" smtClean="0"/>
              <a:t>Words </a:t>
            </a:r>
            <a:r>
              <a:rPr lang="en-US" altLang="en-US" sz="3200" b="1" i="1" dirty="0"/>
              <a:t>used by </a:t>
            </a:r>
            <a:r>
              <a:rPr lang="en-US" altLang="en-US" sz="3200" b="1" i="1" dirty="0" smtClean="0"/>
              <a:t>callers when there is agonal breathing:</a:t>
            </a:r>
            <a:endParaRPr lang="en-US" altLang="en-US" sz="3200" b="1" i="1" dirty="0"/>
          </a:p>
          <a:p>
            <a:pPr>
              <a:spcBef>
                <a:spcPts val="600"/>
              </a:spcBef>
            </a:pPr>
            <a:r>
              <a:rPr lang="en-US" altLang="en-US" sz="3200" dirty="0" smtClean="0"/>
              <a:t>“</a:t>
            </a:r>
            <a:r>
              <a:rPr lang="en-US" altLang="en-US" sz="3200" dirty="0"/>
              <a:t>Gasping”		“Snoring”		</a:t>
            </a:r>
            <a:r>
              <a:rPr lang="en-US" altLang="en-US" sz="3200" dirty="0" smtClean="0"/>
              <a:t>	“</a:t>
            </a:r>
            <a:r>
              <a:rPr lang="en-US" altLang="en-US" sz="3200" dirty="0"/>
              <a:t>Snorting” “Sighing” 		“Gurgling”		</a:t>
            </a:r>
            <a:r>
              <a:rPr lang="en-US" altLang="en-US" sz="3200" dirty="0" smtClean="0"/>
              <a:t>	“</a:t>
            </a:r>
            <a:r>
              <a:rPr lang="en-US" altLang="en-US" sz="3200" dirty="0"/>
              <a:t>Puffing”</a:t>
            </a:r>
          </a:p>
          <a:p>
            <a:pPr>
              <a:spcBef>
                <a:spcPts val="600"/>
              </a:spcBef>
            </a:pPr>
            <a:r>
              <a:rPr lang="en-US" altLang="en-US" sz="3200" dirty="0"/>
              <a:t>“Light”		</a:t>
            </a:r>
            <a:r>
              <a:rPr lang="en-US" altLang="en-US" sz="3200" dirty="0" smtClean="0"/>
              <a:t>	“</a:t>
            </a:r>
            <a:r>
              <a:rPr lang="en-US" altLang="en-US" sz="3200" dirty="0"/>
              <a:t>Labored”		</a:t>
            </a:r>
            <a:r>
              <a:rPr lang="en-US" altLang="en-US" sz="3200" dirty="0" smtClean="0"/>
              <a:t>	“</a:t>
            </a:r>
            <a:r>
              <a:rPr lang="en-US" altLang="en-US" sz="3200" dirty="0"/>
              <a:t>Shallow”</a:t>
            </a:r>
            <a:r>
              <a:rPr lang="en-US" altLang="en-US" sz="3200" dirty="0">
                <a:solidFill>
                  <a:schemeClr val="bg1"/>
                </a:solidFill>
              </a:rPr>
              <a:t>	</a:t>
            </a:r>
          </a:p>
        </p:txBody>
      </p:sp>
    </p:spTree>
    <p:extLst>
      <p:ext uri="{BB962C8B-B14F-4D97-AF65-F5344CB8AC3E}">
        <p14:creationId xmlns:p14="http://schemas.microsoft.com/office/powerpoint/2010/main" val="3092458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custDataLst>
              <p:tags r:id="rId1"/>
            </p:custDataLst>
          </p:nvPr>
        </p:nvSpPr>
        <p:spPr>
          <a:xfrm>
            <a:off x="685800" y="381000"/>
            <a:ext cx="7772400" cy="838200"/>
          </a:xfrm>
        </p:spPr>
        <p:txBody>
          <a:bodyPr/>
          <a:lstStyle/>
          <a:p>
            <a:pPr algn="ctr"/>
            <a:r>
              <a:rPr lang="en-US" altLang="en-US" dirty="0" smtClean="0">
                <a:latin typeface="Tahoma" pitchFamily="34" charset="0"/>
              </a:rPr>
              <a:t>Review of Script</a:t>
            </a:r>
          </a:p>
        </p:txBody>
      </p:sp>
      <p:sp>
        <p:nvSpPr>
          <p:cNvPr id="2" name="Content Placeholder 1"/>
          <p:cNvSpPr>
            <a:spLocks noGrp="1"/>
          </p:cNvSpPr>
          <p:nvPr>
            <p:ph idx="1"/>
            <p:custDataLst>
              <p:tags r:id="rId2"/>
            </p:custDataLst>
          </p:nvPr>
        </p:nvSpPr>
        <p:spPr/>
        <p:txBody>
          <a:bodyPr/>
          <a:lstStyle/>
          <a:p>
            <a:pPr lvl="0"/>
            <a:r>
              <a:rPr lang="en-US" b="1" dirty="0"/>
              <a:t>Is the patient awake?</a:t>
            </a:r>
            <a:endParaRPr lang="en-US" dirty="0"/>
          </a:p>
          <a:p>
            <a:pPr lvl="1"/>
            <a:r>
              <a:rPr lang="en-US" dirty="0"/>
              <a:t>Yes: Respond as usual (see appropriate chief complaint)</a:t>
            </a:r>
          </a:p>
          <a:p>
            <a:pPr lvl="1"/>
            <a:r>
              <a:rPr lang="en-US" dirty="0" smtClean="0"/>
              <a:t>No</a:t>
            </a:r>
            <a:r>
              <a:rPr lang="en-US" dirty="0"/>
              <a:t>: Go to Step 2 </a:t>
            </a:r>
          </a:p>
          <a:p>
            <a:pPr lvl="1"/>
            <a:r>
              <a:rPr lang="en-US" dirty="0"/>
              <a:t>Unsure: </a:t>
            </a:r>
            <a:r>
              <a:rPr lang="en-US" b="1" dirty="0"/>
              <a:t>Try to wake them up while I wait on the </a:t>
            </a:r>
            <a:r>
              <a:rPr lang="en-US" b="1" dirty="0" smtClean="0"/>
              <a:t>line</a:t>
            </a:r>
            <a:r>
              <a:rPr lang="en-US" dirty="0"/>
              <a:t/>
            </a:r>
            <a:br>
              <a:rPr lang="en-US" dirty="0"/>
            </a:br>
            <a:endParaRPr lang="en-US" dirty="0"/>
          </a:p>
          <a:p>
            <a:pPr lvl="0"/>
            <a:r>
              <a:rPr lang="en-US" b="1" dirty="0"/>
              <a:t>Is the patient breathing normally?</a:t>
            </a:r>
            <a:endParaRPr lang="en-US" dirty="0"/>
          </a:p>
          <a:p>
            <a:pPr lvl="1"/>
            <a:r>
              <a:rPr lang="en-US" dirty="0" smtClean="0"/>
              <a:t>Yes</a:t>
            </a:r>
            <a:r>
              <a:rPr lang="en-US" dirty="0"/>
              <a:t>: Respond as usual (see appropriate chief complaint)</a:t>
            </a:r>
          </a:p>
          <a:p>
            <a:pPr lvl="1"/>
            <a:r>
              <a:rPr lang="en-US" dirty="0"/>
              <a:t>No: Dispatch ALS/BLS; Transfer to MC EMS </a:t>
            </a:r>
            <a:r>
              <a:rPr lang="en-US" dirty="0" smtClean="0"/>
              <a:t>Communicator</a:t>
            </a:r>
          </a:p>
          <a:p>
            <a:pPr lvl="1"/>
            <a:r>
              <a:rPr lang="en-US" dirty="0" smtClean="0"/>
              <a:t>Unknown</a:t>
            </a:r>
            <a:r>
              <a:rPr lang="en-US" dirty="0"/>
              <a:t>: Go to Step 3</a:t>
            </a:r>
          </a:p>
          <a:p>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1116" y="4463811"/>
            <a:ext cx="4131383" cy="268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477850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THEME_BG_IMAGE" val=""/>
  <p:tag name="MMPROD_TAG_VCONFIG" val="PD94bWwgdmVyc2lvbj0iMS4wIj8+DQo8Y29uZmlndXJhdGlvbj4NCgk8YnJhbmRpbmc+DQoJCTx1aWZvbnQgbmFtZT0iRk9OVF9OT1RFU19URVhUIiB2YWx1ZT0iVmVyZGFuYSw5LGZhbHNlLGZhbHNlLGZhbHNlIi8+DQoJPC9icmFuZGluZz4NCgk8Y29sb3JzPg0KCQk8dWljb2xvciBuYW1lPSJwcmltYXJ5IiB2YWx1ZT0iMHg2Rjg0ODgiLz4NCgkJPHVpY29sb3IgbmFtZT0iZ2xvdyIgdmFsdWU9IjB4NjA5NzczIi8+DQoJCTx1aWNvbG9yIG5hbWU9InRleHQiIHZhbHVlPSIweEZGRkZGRiIvPg0KCQk8dWljb2xvciBuYW1lPSJsaWdodCIgdmFsdWU9IjB4NEU1RDYwIi8+DQoJCTx1aWNvbG9yIG5hbWU9InNoYWRvdyIgdmFsdWU9IjB4MDAwMDAwIi8+DQoJCTx1aWNvbG9yIG5hbWU9ImJhY2tncm91bmQiIHZhbHVlPSIweDcyNzk3MSIvPg0KCTwvY29sb3JzPg0KCTxsYXlvdXQ+DQoJCTx1aXNob3cgbmFtZT0icHJlc2VudGF0aW9udGl0bGUiIHZhbHVlPSJ0cnVlIi8+PHVpc2hvdyBuYW1lPSJwcmVzZW50ZXJwaG90byIgdmFsdWU9InRydWUiLz48dWlzaG93IG5hbWU9InByZXNlbnRlcm5hbWUiIHZhbHVlPSJ0cnVlIi8+PHVpc2hvdyBuYW1lPSJwcmVzZW50ZXJ0aXRsZSIgdmFsdWU9InRydWUiLz48dWlzaG93IG5hbWU9InByZXNlbnRlcmVtYWlsIiB2YWx1ZT0idHJ1ZSIvPjx1aXNob3cgbmFtZT0icHJlc2VudGVyYmlvIiB2YWx1ZT0idHJ1ZSIvPjx1aXNob3cgbmFtZT0iY29tcGFueWxvZ28iIHZhbHVlPSJ0cnVlIi8+PHVpc2hvdyBuYW1lPSJzaWRlYmFyIiB2YWx1ZT0idHJ1ZSIvPjx1aXNob3cgbmFtZT0ib3V0bGluZSIgdmFsdWU9InRydWUiLz48dWlzaG93IG5hbWU9InRodW1ibmFpbCIgdmFsdWU9InRydWUiLz4NCgkJPHVpc2hvdyBuYW1lPSJub3RlcyIgdmFsdWU9InRydWUiLz48dWlzaG93IG5hbWU9InNlYXJjaCIgdmFsdWU9InRydWUiLz48dWlzaG93IG5hbWU9InF1aXoiIHZhbHVlPSJ0cnVlIi8+PHVpc2hvdyBuYW1lPSJhdHRhY2htZW50cyIgdmFsdWU9InRydWUiLz48dWlzaG93IG5hbWU9InV0aWxzIiB2YWx1ZT0idHJ1ZSIvPjx1aXNob3cgbmFtZT0idm9sdW1lIiB2YWx1ZT0idHJ1ZSIvPjx1aXNob3cgbmFtZT0icGxheWJhciIgdmFsdWU9InRydWUiLz48dWlzaG93IG5hbWU9InRhbGtpbmdoZWFkIiB2YWx1ZT0idHJ1ZSIvPjx1aXNob3cgbmFtZT0ic2lkZWJhcm9ucmlnaHQiIHZhbHVlPSJ0cnVlIi8+PHVpc2hvdyBuYW1lPSJ2aWV3Y2hhbmdlIiB2YWx1ZT0idHJ1ZSIvPjx1aXNob3cgbmFtZT0iYWx3YXlzU2NydW5jaCIgdmFsdWU9ImZhbHNlIi8+PHVpc2hvdyBuYW1lPSJpbml0aWFsZGlzcGxheW1vZGVpc25vcm1hbCIgdmFsdWU9InRydWUiLz48dWlyZXBsYWNlIG5hbWU9ImxvZ28iIHZhbHVlPSIiLz48dWlyZXBsYWNlIG5hbWU9ImJnaW1hZ2UiIHZhbHVlPSIiLz48dWlyZXBsYWNlIG5hbWU9ImluaXRpYWx0YWIiIHZhbHVlPSJvdXRsaW5lIi8+PHVpc2hvdyBuYW1lPSJjY3RleHRoaWdobGlnaHRpbmciIHZhbHVlPSJ0cnVlIi8+DQoJPC9sYXlvdXQ+DQoJPHByZWxvYWRlcj48c2V0Qm9vbCBuYW1lPSJkaXNhYmxlQXNzZXRQcmVsb2FkZXIiIHZhbHVlPSJ0cnVlIi8+PC9wcmVsb2FkZXI+PGxhbmd1YWdlIGlkPSJlb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DQoJCTx1aXRleHQgbmFtZT0iU0NSVUJCQVJTVEFUVVNfQlVGRkVSSU5HIiB2YWx1ZT0iQnVmZmVyaW5nIi8+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DQoJCTx1aXRleHQgbmFtZT0iRUxBUFNFRCIgdmFsdWU9IiVtIE1pbnV0ZXMgJXMgU2Vjb25kcyBSZW1haW5pbmciLz4NCgkJPHVpdGV4dCBuYW1lPSJOT1RGT1VORCIgdmFsdWU9Ik5vdGhpbmcgRm91bmQiLz4NCgkJPHVpdGV4dCBuYW1lPSJBVFRBQ0hNRU5UUyIgdmFsdWU9IkF0dGFjaG1lbnR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DQoJCTx1aXRleHQgbmFtZT0iVEFCX05PVEVTIiB2YWx1ZT0iTm90ZXMiLz4NCgkJPHVpdGV4dCBuYW1lPSJUQUJfU0VBUkNIIiB2YWx1ZT0iU2VhcmNoIi8+DQoJCTx1aXRleHQgbmFtZT0iU0xJREVfSEVBRElORyIgdmFsdWU9IlNsaWRlIFRpdGxlIi8+DQoJCTx1aXRleHQgbmFtZT0iRFVSQVRJT05fSEVBRElORyIgdmFsdWU9IkR1cmF0aW9uIi8+DQoJCTx1aXRleHQgbmFtZT0iU0VBUkNIX0hFQURJTkciIHZhbHVlPSJTZWFyY2ggZm9yIHRleHQ6Ii8+DQoJCTx1aXRleHQgbmFtZT0iVEhVTUJfSEVBRElORyIgdmFsdWU9IlNsaWRlIi8+DQoJCTx1aXRleHQgbmFtZT0iVEhVTUJfSU5GTyIgdmFsdWU9IlNsaWRlIFRpdGxlL0R1cmF0aW9uIi8+DQoJCTx1aXRleHQgbmFtZT0iQVRUQUNITkFNRV9IRUFESU5HIiB2YWx1ZT0iRmlsZSBOYW1lIi8+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DQoJCTx1aXRleHQgbmFtZT0iUVVJWlBPRF9RVUlaX1BBU1NTQ09SRSIgdmFsdWU9IlBhc3NpbmcgU2NvcmU6Ii8+DQoJCTx1aXRleHQgbmFtZT0iUVVJWlBPRF9RVUlaX01BWFNDT1JFIiB2YWx1ZT0iTWF4IFNjb3JlOiIvPg0KCQk8dWl0ZXh0IG5hbWU9IlFVSVpQT0RfUVVFU0FUTVBUX1NUUiIgdmFsdWU9IkF0dGVtcHQ6ICVuIG9mICV0Ii8+DQoJCTx1aXRleHQgbmFtZT0iUVVJWlBPRF9RVUVTVFlQRV9TVFIiIHZhbHVlPSJUeXBlOiAlcyIvPg0KCQk8dWl0ZXh0IG5hbWU9IlFVSVpQT0RfUVVFU1RZUEVfR1JEIiB2YWx1ZT0iR3JhZGVkIi8+DQoJCTx1aXRleHQgbmFtZT0iUVVJWlBPRF9RVUVTVFlQRV9TVlkiIHZhbHVlPSJTdXJ2ZXkiLz4NCgkJPHVpdGV4dCBuYW1lPSJRVUlaUE9EX1FVSVpBVE1QVF9JTkYiIHZhbHVlPSJJbmZpbml0ZSIvPg0KCQk8dWl0ZXh0IG5hbWU9IlFVSVpQT0RfUVVFU0FUTVBUX0lORiIgdmFsdWU9IkluZmluaXRlIi8+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NCg0K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DQoJCTx1aXRleHQgbmFtZT0iU0NSVUJCQVJTVEFUVVNfTk9BVURJTyIgdmFsdWU9IktlaW4gQXVkaW8iLz4NCgkJPHVpdGV4dCBuYW1lPSJTQ1JVQkJBUlNUQVRVU19WSURQTEFZSU5HIiB2YWx1ZT0iVmlkZW8gd2lyZCBhYmdlc3BpZWx0Ii8+DQoJCTx1aXRleHQgbmFtZT0iU0NSVUJCQVJTVEFUVVNfTE9BRElORyIgdmFsdWU9IkxhZGVuIi8+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DQoJCTwhLS0gc3Vic3RpdHV0aW9uOiAlcyA9PSBzZWNvbmRzIHJlbWFpbmluZyAtLT4NCgkJPHVpdGV4dCBuYW1lPSJFTEFQU0VEIiB2YWx1ZT0iUmVzdGRhdWVyOiAlbSBNaW51dGVuICVzIFNla3VuZGVuIi8+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DQoJCTx1aXRleHQgbmFtZT0iU0xJREVfSEVBRElORyIgdmFsdWU9IkZvbGllbnRpdGVsIi8+DQoJCTx1aXRleHQgbmFtZT0iRFVSQVRJT05fSEVBRElORyIgdmFsdWU9IkRhdWVyIi8+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DQoJCTx1aXRleHQgbmFtZT0iU0xJREVfTk9URVMiIHZhbHVlPSJGb2xpZW5ub3RpemVuIi8+DQoJCTwhLS1xdWl6IHBvZCBhbmQgbWVzc2FnZSBib3ggdGV4dHMtLT4NCgkJPHVpdGV4dCBuYW1lPSJRVUlaUE9EX1FVSVpfQVRURU1QVCIgdmFsdWU9IlF1aXp2ZXJzdWNoOiIvPg0KCQk8dWl0ZXh0IG5hbWU9IlFVSVpQT0RfUVVJWl9BVFRFTVBUX1ZBTFVFIiB2YWx1ZT0iJW4gdm9uICV0Ii8+DQoJCTx1aXRleHQgbmFtZT0iUVVJWlBPRF9RVUlaX1NDT1JFIiB2YWx1ZT0iRXJyZWljaHQ6Ii8+DQoJCTx1aXRleHQgbmFtZT0iUVVJWlBPRF9RVUlaX1BBU1NTQ09SRSIgdmFsdWU9Ik1pbmRlc3RwdW5rdHphaGw6Ii8+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DQoNCl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DQoJCTx1aXRleHQgbmFtZT0iTVVURSIgdmFsdWU9Ik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NCg0K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g0KDQo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g0KDQr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DQoNCl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g0KDQp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g0KDQp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g0KDQp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g0KDQr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DQoNCk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UIDATA" val="&lt;database version=&quot;9.0&quot;&gt;&lt;object type=&quot;1&quot; unique_id=&quot;10001&quot;&gt;&lt;property id=&quot;20141&quot; value=&quot;PSAP training slides_draft 3&quot;/&gt;&lt;property id=&quot;20148&quot; value=&quot;5&quot;/&gt;&lt;property id=&quot;20184&quot; value=&quot;7&quot;/&gt;&lt;property id=&quot;20224&quot; value=&quot;C:\Users\EBLerner\Desktop&quot;/&gt;&lt;property id=&quot;20227&quot; value=&quot;G:\Research Service Line\AHW_Pre-Arrival Instruction\PSAP Implementation\North Shore\PSAP Training Slides\PSAP training slides_draft 3_Package.prpkg&quot;/&gt;&lt;property id=&quot;20250&quot; value=&quot;0&quot;/&gt;&lt;property id=&quot;20251&quot; value=&quot;0&quot;/&gt;&lt;property id=&quot;20259&quot; value=&quot;0&quot;/&gt;&lt;object type=&quot;2&quot; unique_id=&quot;10996&quot;&gt;&lt;object type=&quot;3&quot; unique_id=&quot;11862&quot;&gt;&lt;property id=&quot;20148&quot; value=&quot;5&quot;/&gt;&lt;property id=&quot;20300&quot; value=&quot;Slide 1 - &amp;quot;Increasing Cardiac Arrest Survival through Dispatcher Assisted Bystander CPR&amp;quot;&quot;/&gt;&lt;property id=&quot;20307&quot; value=&quot;256&quot;/&gt;&lt;property id=&quot;20309&quot; value=&quot;-1&quot;/&gt;&lt;/object&gt;&lt;object type=&quot;3&quot; unique_id=&quot;11863&quot;&gt;&lt;property id=&quot;20148&quot; value=&quot;5&quot;/&gt;&lt;property id=&quot;20300&quot; value=&quot;Slide 2 - &amp;quot;Training Review&amp;quot;&quot;/&gt;&lt;property id=&quot;20307&quot; value=&quot;290&quot;/&gt;&lt;property id=&quot;20309&quot; value=&quot;-1&quot;/&gt;&lt;/object&gt;&lt;object type=&quot;3&quot; unique_id=&quot;11865&quot;&gt;&lt;property id=&quot;20148&quot; value=&quot;5&quot;/&gt;&lt;property id=&quot;20300&quot; value=&quot;Slide 3 - &amp;quot;Why are we doing this?&amp;quot;&quot;/&gt;&lt;property id=&quot;20307&quot; value=&quot;292&quot;/&gt;&lt;property id=&quot;20309&quot; value=&quot;-1&quot;/&gt;&lt;/object&gt;&lt;object type=&quot;3&quot; unique_id=&quot;12601&quot;&gt;&lt;property id=&quot;20148&quot; value=&quot;5&quot;/&gt;&lt;property id=&quot;20300&quot; value=&quot;Slide 4 - &amp;quot;What’s happened so far?&amp;quot;&quot;/&gt;&lt;property id=&quot;20307&quot; value=&quot;316&quot;/&gt;&lt;property id=&quot;20309&quot; value=&quot;-1&quot;/&gt;&lt;/object&gt;&lt;object type=&quot;3&quot; unique_id=&quot;12721&quot;&gt;&lt;property id=&quot;20148&quot; value=&quot;5&quot;/&gt;&lt;property id=&quot;20300&quot; value=&quot;Slide 5 - &amp;quot;Cardiac Arrest Signs&amp;quot;&quot;/&gt;&lt;property id=&quot;20307&quot; value=&quot;329&quot;/&gt;&lt;property id=&quot;20309&quot; value=&quot;-1&quot;/&gt;&lt;/object&gt;&lt;object type=&quot;3&quot; unique_id=&quot;12722&quot;&gt;&lt;property id=&quot;20148&quot; value=&quot;5&quot;/&gt;&lt;property id=&quot;20300&quot; value=&quot;Slide 6 - &amp;quot;Identifying Cardiac Arrest&amp;quot;&quot;/&gt;&lt;property id=&quot;20307&quot; value=&quot;330&quot;/&gt;&lt;property id=&quot;20309&quot; value=&quot;-1&quot;/&gt;&lt;/object&gt;&lt;object type=&quot;3&quot; unique_id=&quot;12723&quot;&gt;&lt;property id=&quot;20148&quot; value=&quot;5&quot;/&gt;&lt;property id=&quot;20300&quot; value=&quot;Slide 9 - &amp;quot;Review of Script&amp;quot;&quot;/&gt;&lt;property id=&quot;20307&quot; value=&quot;331&quot;/&gt;&lt;property id=&quot;20309&quot; value=&quot;-1&quot;/&gt;&lt;/object&gt;&lt;object type=&quot;3&quot; unique_id=&quot;12724&quot;&gt;&lt;property id=&quot;20148&quot; value=&quot;5&quot;/&gt;&lt;property id=&quot;20300&quot; value=&quot;Slide 8 - &amp;quot;Agonal Breathing&amp;quot;&quot;/&gt;&lt;property id=&quot;20307&quot; value=&quot;332&quot;/&gt;&lt;property id=&quot;20309&quot; value=&quot;-1&quot;/&gt;&lt;/object&gt;&lt;object type=&quot;3&quot; unique_id=&quot;12727&quot;&gt;&lt;property id=&quot;20148&quot; value=&quot;5&quot;/&gt;&lt;property id=&quot;20300&quot; value=&quot;Slide 10 - &amp;quot;Remember&amp;quot;&quot;/&gt;&lt;property id=&quot;20307&quot; value=&quot;335&quot;/&gt;&lt;property id=&quot;20309&quot; value=&quot;-1&quot;/&gt;&lt;/object&gt;&lt;object type=&quot;3&quot; unique_id=&quot;18456&quot;&gt;&lt;property id=&quot;20148&quot; value=&quot;5&quot;/&gt;&lt;property id=&quot;20300&quot; value=&quot;Slide 7 - &amp;quot;Why ask Breathing Normally?&amp;amp;#x09;&amp;quot;&quot;/&gt;&lt;property id=&quot;20307&quot; value=&quot;340&quot;/&gt;&lt;/object&gt;&lt;/object&gt;&lt;object type=&quot;8&quot; unique_id=&quot;11572&quot;&gt;&lt;/object&gt;&lt;object type=&quot;10&quot; unique_id=&quot;18376&quot;&gt;&lt;object type=&quot;11&quot; unique_id=&quot;18377&quot;&gt;&lt;/object&gt;&lt;/object&gt;&lt;object type=&quot;4&quot; unique_id=&quot;18378&quo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6&quot;/&gt;&lt;lineCharCount val=&quot;7&quot;/&gt;&lt;lineCharCount val=&quot;13&quot;/&gt;&lt;lineCharCount val=&quot;12&quot;/&gt;&lt;lineCharCount val=&quot;13&quot;/&gt;&lt;lineCharCount val=&quot;11&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6&quot;/&gt;&lt;lineCharCount val=&quot;7&quot;/&gt;&lt;lineCharCount val=&quot;13&quot;/&gt;&lt;lineCharCount val=&quot;12&quot;/&gt;&lt;lineCharCount val=&quot;13&quot;/&gt;&lt;lineCharCount val=&quot;11&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9&quot;/&gt;&lt;lineCharCount val=&quot;24&quot;/&gt;&lt;lineCharCount val=&quot;20&quot;/&gt;&lt;lineCharCount val=&quot;13&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61&quot;/&gt;&lt;lineCharCount val=&quot;13&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3&quot;/&gt;&lt;lineCharCount val=&quot;44&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35&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quot;/&gt;&lt;lineCharCount val=&quot;45&quot;/&gt;&lt;lineCharCount val=&quot;47&quot;/&gt;&lt;lineCharCount val=&quot;1&quot;/&gt;&lt;lineCharCount val=&quot;48&quot;/&gt;&lt;lineCharCount val=&quot;1&quot;/&gt;&lt;lineCharCount val=&quot;46&quot;/&gt;&lt;lineCharCount val=&quot;20&quot;/&gt;&lt;lineCharCount val=&quot;1&quot;/&gt;&lt;lineCharCount val=&quot;20&quot;/&gt;&lt;lineCharCount val=&quot;29&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0&quot;/&gt;&lt;lineCharCount val=&quot;9&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8&quot;/&gt;&lt;lineCharCount val=&quot;33&quot;/&gt;&lt;lineCharCount val=&quot;36&quot;/&gt;&lt;lineCharCount val=&quot;4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6&quot;/&gt;&lt;lineCharCount val=&quot;35&quot;/&gt;&lt;lineCharCount val=&quot;1&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9&quot;/&gt;&lt;lineCharCount val=&quot;38&quot;/&gt;&lt;lineCharCount val=&quot;40&quot;/&gt;&lt;lineCharCount val=&quot;44&quot;/&gt;&lt;lineCharCount val=&quot;19&quot;/&gt;&lt;lineCharCount val=&quot;45&quot;/&gt;&lt;lineCharCount val=&quot;17&quot;/&gt;&lt;lineCharCount val=&quot;1&quot;/&gt;&lt;lineCharCount val=&quot;49&quot;/&gt;&lt;lineCharCount val=&quot;1&quot;/&gt;&lt;lineCharCount val=&quot;35&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4&quot;/&gt;&lt;lineCharCount val=&quot;35&quot;/&gt;&lt;lineCharCount val=&quot;32&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2&quot;/&gt;&lt;lineCharCount val=&quot;56&quot;/&gt;&lt;lineCharCount val=&quot;18&quot;/&gt;&lt;lineCharCount val=&quot;53&quot;/&gt;&lt;lineCharCount val=&quot;1&quot;/&gt;&lt;lineCharCount val=&quot;35&quot;/&gt;&lt;lineCharCount val=&quot;56&quot;/&gt;&lt;lineCharCount val=&quot;54&quot;/&gt;&lt;lineCharCount val=&quot;22&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3&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8&quot;/&gt;&lt;lineCharCount val=&quot;24&quot;/&gt;&lt;lineCharCount val=&quot;33&quot;/&gt;&lt;lineCharCount val=&quot;24&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1285</TotalTime>
  <Words>868</Words>
  <Application>Microsoft Office PowerPoint</Application>
  <PresentationFormat>On-screen Show (4:3)</PresentationFormat>
  <Paragraphs>98</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Adjacency</vt:lpstr>
      <vt:lpstr>Increasing Cardiac Arrest Survival through Dispatcher Assisted Bystander CPR</vt:lpstr>
      <vt:lpstr>Training Review</vt:lpstr>
      <vt:lpstr>Why are we doing this?</vt:lpstr>
      <vt:lpstr>What’s happened so far?</vt:lpstr>
      <vt:lpstr>Cardiac Arrest Signs</vt:lpstr>
      <vt:lpstr>Identifying Cardiac Arrest</vt:lpstr>
      <vt:lpstr>Why ask Breathing Normally? </vt:lpstr>
      <vt:lpstr>Agonal Breathing</vt:lpstr>
      <vt:lpstr>Review of Script</vt:lpstr>
      <vt:lpstr>Remember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Brittany Farrell</dc:creator>
  <cp:lastModifiedBy>E. Brooke Lerner</cp:lastModifiedBy>
  <cp:revision>105</cp:revision>
  <dcterms:created xsi:type="dcterms:W3CDTF">2015-02-26T13:16:19Z</dcterms:created>
  <dcterms:modified xsi:type="dcterms:W3CDTF">2016-03-17T15:41:26Z</dcterms:modified>
</cp:coreProperties>
</file>