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83" r:id="rId4"/>
    <p:sldId id="268" r:id="rId5"/>
    <p:sldId id="288" r:id="rId6"/>
    <p:sldId id="270" r:id="rId7"/>
    <p:sldId id="271" r:id="rId8"/>
    <p:sldId id="299" r:id="rId9"/>
    <p:sldId id="301" r:id="rId10"/>
    <p:sldId id="309" r:id="rId11"/>
    <p:sldId id="310" r:id="rId12"/>
    <p:sldId id="273" r:id="rId13"/>
    <p:sldId id="274" r:id="rId14"/>
    <p:sldId id="304" r:id="rId15"/>
    <p:sldId id="294" r:id="rId16"/>
    <p:sldId id="278" r:id="rId17"/>
    <p:sldId id="279" r:id="rId18"/>
    <p:sldId id="295" r:id="rId19"/>
    <p:sldId id="275" r:id="rId20"/>
    <p:sldId id="276" r:id="rId21"/>
    <p:sldId id="306" r:id="rId22"/>
    <p:sldId id="305" r:id="rId23"/>
    <p:sldId id="277" r:id="rId24"/>
    <p:sldId id="307" r:id="rId25"/>
    <p:sldId id="308" r:id="rId26"/>
    <p:sldId id="281" r:id="rId27"/>
    <p:sldId id="296" r:id="rId28"/>
    <p:sldId id="297" r:id="rId29"/>
    <p:sldId id="298" r:id="rId30"/>
    <p:sldId id="282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43C"/>
    <a:srgbClr val="1414AC"/>
    <a:srgbClr val="CC0000"/>
    <a:srgbClr val="57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83" autoAdjust="0"/>
  </p:normalViewPr>
  <p:slideViewPr>
    <p:cSldViewPr snapToGrid="0" snapToObjects="1" showGuides="1">
      <p:cViewPr varScale="1">
        <p:scale>
          <a:sx n="66" d="100"/>
          <a:sy n="66" d="100"/>
        </p:scale>
        <p:origin x="6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3781EB-4FB3-3648-A6F1-521C35AF4CD7}" type="datetimeFigureOut">
              <a:rPr lang="en-US" smtClean="0"/>
              <a:pPr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0F673-3FE3-4644-A0AD-C862DAC4A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8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91D6BE-35D6-7746-85CA-91EA11600B8F}" type="datetimeFigureOut">
              <a:rPr lang="en-US" smtClean="0"/>
              <a:pPr/>
              <a:t>6/16/2017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6D829D-6F50-6945-B415-7FF26FA41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03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5 years pre-doc training and 3 years as a postdoc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NHLBI RESTRICTIONS TO CLINICIANS for K08 and K23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K01 enhance diversity</a:t>
            </a:r>
          </a:p>
          <a:p>
            <a:r>
              <a:rPr lang="en-US" dirty="0"/>
              <a:t>K25 early to late</a:t>
            </a:r>
            <a:r>
              <a:rPr lang="en-US" baseline="0" dirty="0"/>
              <a:t> career transition from quantative sciences, to bio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6998" y="0"/>
            <a:ext cx="9159876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0" y="4098036"/>
            <a:ext cx="2400155" cy="559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7" y="6093522"/>
            <a:ext cx="1873290" cy="4367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lbi.nih.gov/research/training/trans-nih-k12-program-emergency-care-resear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lbi.nih.gov/funding/training/guid-app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reporter.nih.gov/reporter.cfm" TargetMode="External"/><Relationship Id="rId2" Type="http://schemas.openxmlformats.org/officeDocument/2006/relationships/hyperlink" Target="http://www.report.nih.gov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hyperlink" Target="http://report.nih.gov/award/index.cf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hyperlink" Target="http://report.nih.gov/award/index.cf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oer.hhtm" TargetMode="External"/><Relationship Id="rId2" Type="http://schemas.openxmlformats.org/officeDocument/2006/relationships/hyperlink" Target="http://projectreporter.nih.gov/reporter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hlbi.nih.gov/" TargetMode="External"/><Relationship Id="rId4" Type="http://schemas.openxmlformats.org/officeDocument/2006/relationships/hyperlink" Target="http://www.nih.gov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161841" y="381000"/>
            <a:ext cx="6824663" cy="1822450"/>
          </a:xfrm>
        </p:spPr>
        <p:txBody>
          <a:bodyPr>
            <a:normAutofit/>
          </a:bodyPr>
          <a:lstStyle/>
          <a:p>
            <a:r>
              <a:rPr lang="en-US" sz="3500" dirty="0"/>
              <a:t>National Institutes of Health (NIH) Training Opportunities to Develop Clinician Scientists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1236" y="2904285"/>
            <a:ext cx="716915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0143C"/>
                </a:solidFill>
                <a:cs typeface="Arial" pitchFamily="34" charset="0"/>
              </a:rPr>
              <a:t>Jane D. Scott, ScD, MSN</a:t>
            </a:r>
          </a:p>
          <a:p>
            <a:pPr algn="ctr"/>
            <a:r>
              <a:rPr lang="en-US" sz="1600" b="1" dirty="0">
                <a:cs typeface="Arial"/>
              </a:rPr>
              <a:t>Director, Office of Research Training &amp; Career Development </a:t>
            </a:r>
          </a:p>
          <a:p>
            <a:pPr algn="ctr"/>
            <a:r>
              <a:rPr lang="en-US" sz="1600" b="1" dirty="0">
                <a:cs typeface="Arial"/>
              </a:rPr>
              <a:t>Division of Cardiovascular Sciences</a:t>
            </a:r>
          </a:p>
          <a:p>
            <a:pPr algn="ctr"/>
            <a:r>
              <a:rPr lang="en-US" sz="1600" b="1" dirty="0">
                <a:cs typeface="Arial"/>
              </a:rPr>
              <a:t>National Heart, Lung, and Blood Institute, NIH</a:t>
            </a: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C0143C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cs typeface="Arial" pitchFamily="34" charset="0"/>
              </a:rPr>
              <a:t>June 14,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Clinical scholars institutional research training program in emergency care research (multidisciplinary).   NIMH and NINR partners.</a:t>
            </a:r>
          </a:p>
          <a:p>
            <a:r>
              <a:rPr lang="en-US" dirty="0"/>
              <a:t>Stipends, tuition, travel…..</a:t>
            </a:r>
          </a:p>
          <a:p>
            <a:r>
              <a:rPr lang="en-US" dirty="0"/>
              <a:t>2-3 years of training</a:t>
            </a:r>
          </a:p>
          <a:p>
            <a:r>
              <a:rPr lang="en-US" dirty="0"/>
              <a:t>4 centers, 8M, 12 scholars, co-PI model</a:t>
            </a:r>
          </a:p>
          <a:p>
            <a:pPr lvl="1"/>
            <a:r>
              <a:rPr lang="en-US" dirty="0"/>
              <a:t>Vanderbilt University</a:t>
            </a:r>
          </a:p>
          <a:p>
            <a:pPr lvl="1"/>
            <a:r>
              <a:rPr lang="en-US" dirty="0"/>
              <a:t>Oregon Health &amp; Sciences Center </a:t>
            </a:r>
          </a:p>
          <a:p>
            <a:pPr lvl="1"/>
            <a:r>
              <a:rPr lang="en-US" dirty="0"/>
              <a:t>University of Indiana </a:t>
            </a:r>
          </a:p>
          <a:p>
            <a:pPr lvl="1"/>
            <a:r>
              <a:rPr lang="en-US" dirty="0"/>
              <a:t>University of Michigan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Trans NIH K12 Program in ECR</a:t>
            </a:r>
          </a:p>
        </p:txBody>
      </p:sp>
    </p:spTree>
    <p:extLst>
      <p:ext uri="{BB962C8B-B14F-4D97-AF65-F5344CB8AC3E}">
        <p14:creationId xmlns:p14="http://schemas.microsoft.com/office/powerpoint/2010/main" val="377201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Start date July 1, 2017, 2018, 2019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>
                <a:hlinkClick r:id="rId2"/>
              </a:rPr>
              <a:t>https://www.nhlbi.nih.gov/research/training/trans-nih-k12-program-emergency-care-research</a:t>
            </a:r>
            <a:r>
              <a:rPr lang="en-US" i="1" dirty="0"/>
              <a:t> (includes links to all K12 programs).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Trans NIH K12 Program in ECR</a:t>
            </a:r>
          </a:p>
        </p:txBody>
      </p:sp>
    </p:spTree>
    <p:extLst>
      <p:ext uri="{BB962C8B-B14F-4D97-AF65-F5344CB8AC3E}">
        <p14:creationId xmlns:p14="http://schemas.microsoft.com/office/powerpoint/2010/main" val="235175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Individual</a:t>
            </a:r>
            <a:r>
              <a:rPr lang="en-US" dirty="0"/>
              <a:t> K Awards (early faculty):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3848"/>
            <a:ext cx="8229600" cy="447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7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K awards: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8262"/>
            <a:ext cx="8229600" cy="45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8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NHLBI K01 Individual Award </a:t>
            </a:r>
          </a:p>
          <a:p>
            <a:pPr lvl="1"/>
            <a:r>
              <a:rPr lang="en-US" dirty="0"/>
              <a:t>Highly qualified individuals from diverse backgrounds underrepresented in research areas of interest to the NHLBI.</a:t>
            </a:r>
          </a:p>
          <a:p>
            <a:pPr lvl="1"/>
            <a:r>
              <a:rPr lang="en-US" dirty="0"/>
              <a:t>NHLBI Parent K01 award</a:t>
            </a:r>
          </a:p>
          <a:p>
            <a:pPr lvl="2"/>
            <a:r>
              <a:rPr lang="en-US" dirty="0"/>
              <a:t>currently the program is restricted in the science supported </a:t>
            </a:r>
          </a:p>
          <a:p>
            <a:pPr lvl="2"/>
            <a:r>
              <a:rPr lang="en-US" dirty="0"/>
              <a:t>PhDs are eligible to apply for this award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K01 Diversity Award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Joint K/R program</a:t>
            </a:r>
          </a:p>
          <a:p>
            <a:r>
              <a:rPr lang="en-US" dirty="0"/>
              <a:t>Mentored career development (K99) 2 years</a:t>
            </a:r>
          </a:p>
          <a:p>
            <a:r>
              <a:rPr lang="en-US" dirty="0"/>
              <a:t>Independent research (R00) 3 years</a:t>
            </a:r>
          </a:p>
          <a:p>
            <a:r>
              <a:rPr lang="en-US" dirty="0"/>
              <a:t>Must be a post-doc</a:t>
            </a:r>
          </a:p>
          <a:p>
            <a:r>
              <a:rPr lang="en-US" dirty="0"/>
              <a:t>Rules are changing (&lt;5 yrs chg to &lt;4 yrs)</a:t>
            </a:r>
          </a:p>
          <a:p>
            <a:r>
              <a:rPr lang="en-US" dirty="0"/>
              <a:t>Overwhelmingly utilized by PhDs</a:t>
            </a:r>
          </a:p>
          <a:p>
            <a:r>
              <a:rPr lang="en-US" dirty="0"/>
              <a:t>No citizenship requirements</a:t>
            </a:r>
          </a:p>
          <a:p>
            <a:r>
              <a:rPr lang="en-US" dirty="0"/>
              <a:t>Current discussion for broad expansion across NIH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K99/R00 grant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Loan Repayment Programs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5" y="1491287"/>
            <a:ext cx="8229600" cy="443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6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Loan Repayment Programs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9" y="1446213"/>
            <a:ext cx="821334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9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Supplements are available for some research awards, &amp; each NIH institute different</a:t>
            </a:r>
          </a:p>
          <a:p>
            <a:r>
              <a:rPr lang="en-US" dirty="0"/>
              <a:t>Post doctoral research training/early faculty</a:t>
            </a:r>
          </a:p>
          <a:p>
            <a:r>
              <a:rPr lang="en-US" dirty="0"/>
              <a:t>Requested by the R01 Principal Investigator</a:t>
            </a:r>
          </a:p>
          <a:p>
            <a:r>
              <a:rPr lang="en-US" dirty="0"/>
              <a:t>Supports the conduct of research by supplement awardees for 2-3 years.</a:t>
            </a:r>
          </a:p>
          <a:p>
            <a:r>
              <a:rPr lang="en-US" sz="2400" dirty="0">
                <a:hlinkClick r:id="rId2"/>
              </a:rPr>
              <a:t>http://www.nhlbi.nih.gov/funding/training/guid-app.htm</a:t>
            </a:r>
            <a:r>
              <a:rPr lang="en-US" sz="24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Diversity Supplement Awards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5" y="1446213"/>
            <a:ext cx="820181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09117"/>
            <a:ext cx="8229600" cy="3870946"/>
          </a:xfrm>
        </p:spPr>
        <p:txBody>
          <a:bodyPr>
            <a:normAutofit/>
          </a:bodyPr>
          <a:lstStyle/>
          <a:p>
            <a:r>
              <a:rPr lang="en-US" sz="3200" dirty="0"/>
              <a:t>Identify NIH research training opportunities for </a:t>
            </a:r>
            <a:r>
              <a:rPr lang="en-US" sz="3200" i="1" dirty="0"/>
              <a:t>clinicians</a:t>
            </a:r>
            <a:r>
              <a:rPr lang="en-US" sz="3200" dirty="0"/>
              <a:t> interested in pursuing a research career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Provide links to NIH resources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Answer 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2" y="1446213"/>
            <a:ext cx="820181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Talk  with colleagues and faculty, ask questions</a:t>
            </a:r>
          </a:p>
          <a:p>
            <a:r>
              <a:rPr lang="en-US" dirty="0"/>
              <a:t>Attend research seminars &amp; meetings</a:t>
            </a:r>
          </a:p>
          <a:p>
            <a:r>
              <a:rPr lang="en-US" dirty="0">
                <a:solidFill>
                  <a:srgbClr val="C0143C"/>
                </a:solidFill>
              </a:rPr>
              <a:t>Find local resources </a:t>
            </a:r>
          </a:p>
          <a:p>
            <a:pPr lvl="1"/>
            <a:r>
              <a:rPr lang="en-US" dirty="0"/>
              <a:t>Who is already funded with a K grant?</a:t>
            </a:r>
          </a:p>
          <a:p>
            <a:pPr lvl="1"/>
            <a:r>
              <a:rPr lang="en-US" dirty="0"/>
              <a:t>Who is already funded with an R grant?</a:t>
            </a:r>
          </a:p>
          <a:p>
            <a:r>
              <a:rPr lang="en-US" dirty="0"/>
              <a:t>Develop research mentors </a:t>
            </a:r>
            <a:r>
              <a:rPr lang="en-US" i="1" dirty="0"/>
              <a:t>for you!</a:t>
            </a:r>
          </a:p>
          <a:p>
            <a:r>
              <a:rPr lang="en-US" dirty="0"/>
              <a:t>Develop a plan</a:t>
            </a:r>
          </a:p>
          <a:p>
            <a:r>
              <a:rPr lang="en-US" dirty="0"/>
              <a:t>Identify institutional research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www.report.nih.gov</a:t>
            </a:r>
            <a:endParaRPr lang="en-US" dirty="0"/>
          </a:p>
          <a:p>
            <a:r>
              <a:rPr lang="en-US" dirty="0">
                <a:hlinkClick r:id="rId3"/>
              </a:rPr>
              <a:t>http://projectreporter.nih.gov/reporter.cfm</a:t>
            </a:r>
            <a:endParaRPr lang="en-US" dirty="0"/>
          </a:p>
          <a:p>
            <a:r>
              <a:rPr lang="en-US" dirty="0"/>
              <a:t>Lists all funded NIH grants &amp; training awards</a:t>
            </a:r>
          </a:p>
          <a:p>
            <a:r>
              <a:rPr lang="en-US" dirty="0"/>
              <a:t>Call up awards by institute, mechanism, search terms, or geography</a:t>
            </a:r>
          </a:p>
          <a:p>
            <a:r>
              <a:rPr lang="en-US" dirty="0"/>
              <a:t>If applying to NHLBI for a K award, check abstracts of currently funded Ks.  </a:t>
            </a:r>
          </a:p>
          <a:p>
            <a:r>
              <a:rPr lang="en-US" dirty="0"/>
              <a:t>Make sure your work is innovative &amp; does not duplicate other ongoing funded 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RePorter: Powerful search engine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&amp; RePorter: http://report.nih.gov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9" y="1446213"/>
            <a:ext cx="772398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2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4"/>
              </a:rPr>
              <a:t>http://report.nih.gov/award/index.cfm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Resources: New search function by institution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35917"/>
              </p:ext>
            </p:extLst>
          </p:nvPr>
        </p:nvGraphicFramePr>
        <p:xfrm>
          <a:off x="1497875" y="3023394"/>
          <a:ext cx="5991497" cy="1371600"/>
        </p:xfrm>
        <a:graphic>
          <a:graphicData uri="http://schemas.openxmlformats.org/drawingml/2006/table">
            <a:tbl>
              <a:tblPr/>
              <a:tblGrid>
                <a:gridCol w="173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Dollar Amount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Awards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$128,301</a:t>
                      </a:r>
                      <a:r>
                        <a:rPr lang="en-US" sz="1050" dirty="0"/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$555,734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$432,000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$428,084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705" y="1649732"/>
            <a:ext cx="8072816" cy="149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15" tIns="0" rIns="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1548B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548B"/>
                </a:solidFill>
                <a:effectLst/>
                <a:latin typeface="Lucida Sans Unicode" pitchFamily="34" charset="0"/>
                <a:cs typeface="Lucida Sans Unicode" pitchFamily="34" charset="0"/>
              </a:rPr>
              <a:t>CHILDREN'S HOSP OF PHILADELPHIA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21548B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  K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548B"/>
                </a:solidFill>
                <a:effectLst/>
                <a:latin typeface="Lucida Sans Unicode" pitchFamily="34" charset="0"/>
                <a:cs typeface="Lucida Sans Unicode" pitchFamily="34" charset="0"/>
              </a:rPr>
              <a:t>awards summary for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548B"/>
                </a:solidFill>
                <a:effectLst/>
                <a:latin typeface="Lucida Sans Unicode" pitchFamily="34" charset="0"/>
                <a:cs typeface="Lucida Sans Unicode" pitchFamily="34" charset="0"/>
              </a:rPr>
              <a:t>Fiscal Year 2014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8" name="DefaultOcx" r:id="rId2" imgW="1876320" imgH="228600"/>
        </mc:Choice>
        <mc:Fallback>
          <p:control name="DefaultOcx" r:id="rId2" imgW="1876320" imgH="228600">
            <p:pic>
              <p:nvPicPr>
                <p:cNvPr id="6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11162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4"/>
              </a:rPr>
              <a:t>http://report.nih.gov/award/index.cfm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search function by institution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06817"/>
              </p:ext>
            </p:extLst>
          </p:nvPr>
        </p:nvGraphicFramePr>
        <p:xfrm>
          <a:off x="1427148" y="3023394"/>
          <a:ext cx="6062224" cy="1920240"/>
        </p:xfrm>
        <a:graphic>
          <a:graphicData uri="http://schemas.openxmlformats.org/drawingml/2006/table">
            <a:tbl>
              <a:tblPr/>
              <a:tblGrid>
                <a:gridCol w="180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Dollar Amount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Awards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$275,572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$640,116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49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K12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$418,651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$574,215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$173,517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705" y="1644532"/>
            <a:ext cx="8072816" cy="149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15" tIns="0" rIns="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1548B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548B"/>
                </a:solidFill>
                <a:effectLst/>
                <a:latin typeface="Lucida Sans Unicode" pitchFamily="34" charset="0"/>
                <a:cs typeface="Lucida Sans Unicode" pitchFamily="34" charset="0"/>
              </a:rPr>
              <a:t>Children’s Hospital Corporation,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21548B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Boston: K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548B"/>
                </a:solidFill>
                <a:effectLst/>
                <a:latin typeface="Lucida Sans Unicode" pitchFamily="34" charset="0"/>
                <a:cs typeface="Lucida Sans Unicode" pitchFamily="34" charset="0"/>
              </a:rPr>
              <a:t>awards summary Fiscal Year 2014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62" name="DefaultOcx" r:id="rId2" imgW="1876320" imgH="228600"/>
        </mc:Choice>
        <mc:Fallback>
          <p:control name="DefaultOcx" r:id="rId2" imgW="1876320" imgH="228600">
            <p:pic>
              <p:nvPicPr>
                <p:cNvPr id="6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88251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7" y="1559498"/>
            <a:ext cx="7917256" cy="503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68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705" y="1290073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hlinkClick r:id="rId2"/>
              </a:rPr>
              <a:t>http://projectreporter.nih.gov/reporter.cfm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>
                <a:hlinkClick r:id="rId3"/>
              </a:rPr>
              <a:t>http://grants.nih.gov/grants/oer.hhtm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>
                <a:hlinkClick r:id="rId4"/>
              </a:rPr>
              <a:t>www.nih.gov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>
                <a:hlinkClick r:id="rId5"/>
              </a:rPr>
              <a:t>www.nhlbi.nih.gov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/>
              <a:t>Office of Research Training &amp; Career Development, Division of Cardiovascular Sciences, NHLBI, NIH: </a:t>
            </a:r>
          </a:p>
          <a:p>
            <a:pPr algn="ctr">
              <a:buNone/>
            </a:pPr>
            <a:r>
              <a:rPr lang="en-US" sz="3600" dirty="0">
                <a:solidFill>
                  <a:srgbClr val="1414AC"/>
                </a:solidFill>
              </a:rPr>
              <a:t>301.435.0545</a:t>
            </a:r>
          </a:p>
          <a:p>
            <a:pPr algn="ctr">
              <a:buNone/>
            </a:pPr>
            <a:r>
              <a:rPr lang="en-US" dirty="0"/>
              <a:t>Jane Scott, ScD, MSN  </a:t>
            </a:r>
          </a:p>
          <a:p>
            <a:pPr algn="ctr">
              <a:buNone/>
            </a:pPr>
            <a:r>
              <a:rPr lang="en-US" dirty="0"/>
              <a:t>Drew Carlson, PhD</a:t>
            </a:r>
          </a:p>
          <a:p>
            <a:pPr algn="ctr">
              <a:buNone/>
            </a:pPr>
            <a:r>
              <a:rPr lang="en-US" dirty="0"/>
              <a:t>Wayne Wang, PhD</a:t>
            </a:r>
          </a:p>
          <a:p>
            <a:pPr algn="ctr">
              <a:buNone/>
            </a:pPr>
            <a:r>
              <a:rPr lang="en-US" dirty="0"/>
              <a:t>Li-Shin Huang, PhD</a:t>
            </a:r>
          </a:p>
          <a:p>
            <a:pPr algn="ctr">
              <a:buNone/>
            </a:pPr>
            <a:r>
              <a:rPr lang="en-US" dirty="0"/>
              <a:t>Tawanna Meadows, BS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dirty="0"/>
          </a:p>
          <a:p>
            <a:pPr algn="ctr">
              <a:buNone/>
            </a:pPr>
            <a:r>
              <a:rPr lang="en-US" sz="7200" dirty="0"/>
              <a:t>Questions???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Research Training Opportunities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223" y="144463"/>
            <a:ext cx="8946777" cy="846137"/>
          </a:xfrm>
        </p:spPr>
        <p:txBody>
          <a:bodyPr/>
          <a:lstStyle/>
          <a:p>
            <a:pPr algn="ctr"/>
            <a:r>
              <a:rPr lang="en-US" dirty="0"/>
              <a:t>Are you interested in a research career?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1446213"/>
            <a:ext cx="820181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918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NHLBI:  People…Science…Health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4183"/>
            <a:ext cx="8229600" cy="405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1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44463"/>
            <a:ext cx="9072282" cy="846137"/>
          </a:xfrm>
        </p:spPr>
        <p:txBody>
          <a:bodyPr/>
          <a:lstStyle/>
          <a:p>
            <a:pPr algn="ctr"/>
            <a:br>
              <a:rPr lang="en-US" sz="2800" dirty="0"/>
            </a:br>
            <a:r>
              <a:rPr lang="en-US" sz="2600" dirty="0"/>
              <a:t>Awards for individuals with a Health-Professional Doctorate</a:t>
            </a:r>
            <a:br>
              <a:rPr lang="en-US" dirty="0"/>
            </a:b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7" y="1790901"/>
            <a:ext cx="8229600" cy="404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53592" y="5608200"/>
            <a:ext cx="2694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0000CC"/>
                </a:solidFill>
              </a:rPr>
              <a:t>Mentored Patient-Oriented </a:t>
            </a:r>
          </a:p>
          <a:p>
            <a:pPr lvl="0" algn="ctr"/>
            <a:r>
              <a:rPr lang="en-US" sz="1200" b="1" dirty="0">
                <a:solidFill>
                  <a:srgbClr val="0000CC"/>
                </a:solidFill>
              </a:rPr>
              <a:t>Research CDA (K23)</a:t>
            </a:r>
          </a:p>
        </p:txBody>
      </p:sp>
    </p:spTree>
    <p:extLst>
      <p:ext uri="{BB962C8B-B14F-4D97-AF65-F5344CB8AC3E}">
        <p14:creationId xmlns:p14="http://schemas.microsoft.com/office/powerpoint/2010/main" val="48051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solidFill>
                <a:srgbClr val="1414AC"/>
              </a:solidFill>
            </a:endParaRPr>
          </a:p>
          <a:p>
            <a:r>
              <a:rPr lang="en-US" sz="2800" b="1" dirty="0">
                <a:solidFill>
                  <a:srgbClr val="1414AC"/>
                </a:solidFill>
              </a:rPr>
              <a:t>Institutional </a:t>
            </a:r>
            <a:r>
              <a:rPr lang="en-US" sz="2800" b="1" dirty="0"/>
              <a:t>Training Programs for Post-doctoral fellows (T32)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414AC"/>
                </a:solidFill>
              </a:rPr>
              <a:t>Institutional</a:t>
            </a:r>
            <a:r>
              <a:rPr lang="en-US" sz="2800" b="1" dirty="0"/>
              <a:t> Career Development Awards early career research training(KL2, K12)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143C"/>
                </a:solidFill>
              </a:rPr>
              <a:t>Individual</a:t>
            </a:r>
            <a:r>
              <a:rPr lang="en-US" sz="2800" b="1" dirty="0"/>
              <a:t> Career Development Awards (K)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Research Training: 4 key programs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Training:  T32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5" y="1446213"/>
            <a:ext cx="820181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Training:  T32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7591"/>
            <a:ext cx="8229600" cy="446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3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T32 HL007572-31 Research Methods in Pediatric Heart Disease, Jane Newburger, Children’s Hospital Boston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T32HL007915-18</a:t>
            </a:r>
            <a:r>
              <a:rPr lang="en-US" dirty="0"/>
              <a:t> </a:t>
            </a:r>
            <a:r>
              <a:rPr lang="en-US" sz="2400" dirty="0"/>
              <a:t>Training in Molecular Therapeutics for Pediatric Cardiology, Robert Levy, CHOP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T32 HL007413-38  Research Training in Pediatric Cardiology, Thomas Scholz, U of Iowa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T32 HL098039-07  Training in Congenital &amp; Acquired Heart Disease, Vidu Garg, Nationwide Children’s Hospital, Columbus, Ohio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T32HL125241-02   Pediatric Cardiovascular &amp; Pulmonary Research Training Program, Washington University, St. Louis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For physicians, T32 programs often aligned with subspecialty fellowships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“KL2” mentored career development award</a:t>
            </a:r>
          </a:p>
          <a:p>
            <a:r>
              <a:rPr lang="en-US" dirty="0"/>
              <a:t>Affiliated with </a:t>
            </a:r>
            <a:r>
              <a:rPr lang="en-US" i="1" dirty="0"/>
              <a:t>CTSA </a:t>
            </a:r>
            <a:r>
              <a:rPr lang="en-US" dirty="0"/>
              <a:t>centers nationally</a:t>
            </a:r>
          </a:p>
          <a:p>
            <a:r>
              <a:rPr lang="en-US" dirty="0"/>
              <a:t>Start late postdoc or early faculty</a:t>
            </a:r>
          </a:p>
          <a:p>
            <a:r>
              <a:rPr lang="en-US" dirty="0"/>
              <a:t>Apply to a program at an institute </a:t>
            </a:r>
          </a:p>
          <a:p>
            <a:r>
              <a:rPr lang="en-US" dirty="0"/>
              <a:t>2-3 years of continued training</a:t>
            </a:r>
          </a:p>
          <a:p>
            <a:r>
              <a:rPr lang="en-US" dirty="0"/>
              <a:t>75% time</a:t>
            </a:r>
          </a:p>
          <a:p>
            <a:r>
              <a:rPr lang="en-US" dirty="0"/>
              <a:t>Stipends, tuition, travel…..</a:t>
            </a:r>
          </a:p>
          <a:p>
            <a:r>
              <a:rPr lang="en-US" dirty="0"/>
              <a:t>Some transition to R grants with this 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K Awards  (KL2, K12)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9067</TotalTime>
  <Words>844</Words>
  <Application>Microsoft Office PowerPoint</Application>
  <PresentationFormat>On-screen Show (4:3)</PresentationFormat>
  <Paragraphs>192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Lucida Grande</vt:lpstr>
      <vt:lpstr>Lucida Sans Unicode</vt:lpstr>
      <vt:lpstr>Wingdings</vt:lpstr>
      <vt:lpstr>Office Theme</vt:lpstr>
      <vt:lpstr>PowerPoint Presentation</vt:lpstr>
      <vt:lpstr>Goals for today</vt:lpstr>
      <vt:lpstr>Are you interested in a research career?  </vt:lpstr>
      <vt:lpstr> Awards for individuals with a Health-Professional Doctorate </vt:lpstr>
      <vt:lpstr>NIH Research Training: 4 key programs</vt:lpstr>
      <vt:lpstr>Research Training:  T32</vt:lpstr>
      <vt:lpstr>Research Training:  T32</vt:lpstr>
      <vt:lpstr>For physicians, T32 programs often aligned with subspecialty fellowships</vt:lpstr>
      <vt:lpstr>Institutional K Awards  (KL2, K12)</vt:lpstr>
      <vt:lpstr>New Trans NIH K12 Program in ECR</vt:lpstr>
      <vt:lpstr>New Trans NIH K12 Program in ECR</vt:lpstr>
      <vt:lpstr>Individual K Awards (early faculty):</vt:lpstr>
      <vt:lpstr>Individual K awards:</vt:lpstr>
      <vt:lpstr>K01 Diversity Award</vt:lpstr>
      <vt:lpstr>K99/R00 grant</vt:lpstr>
      <vt:lpstr>NIH Loan Repayment Programs</vt:lpstr>
      <vt:lpstr>NIH Loan Repayment Programs</vt:lpstr>
      <vt:lpstr>NIH Diversity Supplement Awards</vt:lpstr>
      <vt:lpstr>Getting started:</vt:lpstr>
      <vt:lpstr>Getting started:</vt:lpstr>
      <vt:lpstr>Getting started:</vt:lpstr>
      <vt:lpstr>Check RePorter: Powerful search engine</vt:lpstr>
      <vt:lpstr>RePORT &amp; RePorter: http://report.nih.gov</vt:lpstr>
      <vt:lpstr>Resources: New search function by institution</vt:lpstr>
      <vt:lpstr>New search function by institution</vt:lpstr>
      <vt:lpstr>For more information</vt:lpstr>
      <vt:lpstr>For more information</vt:lpstr>
      <vt:lpstr>PowerPoint Presentation</vt:lpstr>
      <vt:lpstr>NIH Research Training Opportunities</vt:lpstr>
      <vt:lpstr>NHLBI:  People…Science…Health</vt:lpstr>
    </vt:vector>
  </TitlesOfParts>
  <Company>vsb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Scott, Jane (NIH/NHLBI) [E]</cp:lastModifiedBy>
  <cp:revision>674</cp:revision>
  <cp:lastPrinted>2012-12-19T20:38:54Z</cp:lastPrinted>
  <dcterms:created xsi:type="dcterms:W3CDTF">2010-08-11T18:34:18Z</dcterms:created>
  <dcterms:modified xsi:type="dcterms:W3CDTF">2017-06-16T19:45:37Z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