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0" r:id="rId4"/>
    <p:sldId id="261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5F73-5A3A-4214-9880-D999A7082F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8951-BFA5-4DB6-ABE3-A949FF96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5F73-5A3A-4214-9880-D999A7082F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8951-BFA5-4DB6-ABE3-A949FF96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5F73-5A3A-4214-9880-D999A7082F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8951-BFA5-4DB6-ABE3-A949FF96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5F73-5A3A-4214-9880-D999A7082F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8951-BFA5-4DB6-ABE3-A949FF96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5F73-5A3A-4214-9880-D999A7082F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8951-BFA5-4DB6-ABE3-A949FF96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1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5F73-5A3A-4214-9880-D999A7082F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8951-BFA5-4DB6-ABE3-A949FF96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5F73-5A3A-4214-9880-D999A7082F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8951-BFA5-4DB6-ABE3-A949FF96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7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5F73-5A3A-4214-9880-D999A7082F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8951-BFA5-4DB6-ABE3-A949FF96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5F73-5A3A-4214-9880-D999A7082F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8951-BFA5-4DB6-ABE3-A949FF96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4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5F73-5A3A-4214-9880-D999A7082F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8951-BFA5-4DB6-ABE3-A949FF96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1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5F73-5A3A-4214-9880-D999A7082F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8951-BFA5-4DB6-ABE3-A949FF96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6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5F73-5A3A-4214-9880-D999A7082F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98951-BFA5-4DB6-ABE3-A949FF96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82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4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4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Cardiac Unknown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5613"/>
            <a:ext cx="8229600" cy="114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Discussion/Teaching Points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828800"/>
            <a:ext cx="88074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92100" indent="-292100" eaLnBrk="1" hangingPunct="1"/>
            <a:r>
              <a:rPr lang="en-US" altLang="en-US" sz="3000" smtClean="0"/>
              <a:t>Enhancing soft tissue masses around the coronary artery is nonspecific in appearance</a:t>
            </a:r>
          </a:p>
          <a:p>
            <a:pPr marL="292100" indent="-292100" eaLnBrk="1" hangingPunct="1"/>
            <a:endParaRPr lang="en-US" altLang="en-US" sz="3000" smtClean="0"/>
          </a:p>
          <a:p>
            <a:pPr marL="292100" indent="-292100" eaLnBrk="1" hangingPunct="1"/>
            <a:r>
              <a:rPr lang="en-US" altLang="en-US" sz="3000" smtClean="0"/>
              <a:t>Differentials include inflammatory disorder or neoplastic etiology like lymphoma</a:t>
            </a:r>
          </a:p>
          <a:p>
            <a:pPr marL="292100" indent="-292100" eaLnBrk="1" hangingPunct="1"/>
            <a:endParaRPr lang="en-US" altLang="en-US" sz="3000" smtClean="0"/>
          </a:p>
          <a:p>
            <a:pPr marL="292100" indent="-292100" eaLnBrk="1" hangingPunct="1"/>
            <a:r>
              <a:rPr lang="en-US" altLang="en-US" sz="3000" smtClean="0"/>
              <a:t>Open biopsy was performed which revealed IgG4 related disease</a:t>
            </a:r>
          </a:p>
        </p:txBody>
      </p:sp>
    </p:spTree>
    <p:extLst>
      <p:ext uri="{BB962C8B-B14F-4D97-AF65-F5344CB8AC3E}">
        <p14:creationId xmlns:p14="http://schemas.microsoft.com/office/powerpoint/2010/main" val="28134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Discussion/Teaching Points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71625"/>
            <a:ext cx="8807450" cy="5257800"/>
          </a:xfrm>
          <a:extLst/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92100" indent="-292100" eaLnBrk="1" hangingPunct="1">
              <a:buFont typeface="Arial" charset="0"/>
              <a:buChar char="•"/>
              <a:defRPr/>
            </a:pPr>
            <a:r>
              <a:rPr lang="en-US" sz="2800" dirty="0">
                <a:sym typeface="Verdana" charset="0"/>
              </a:rPr>
              <a:t>IgG4 is a chronic inflammatory disease characterized by IgG4 positive plasma cell infiltrate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sym typeface="Verdana" charset="0"/>
              </a:rPr>
              <a:t>This type of inflammatory changes were first described </a:t>
            </a:r>
            <a:r>
              <a:rPr lang="en-US" sz="2800" dirty="0" err="1" smtClean="0">
                <a:sym typeface="Verdana" charset="0"/>
              </a:rPr>
              <a:t>histopathologically</a:t>
            </a:r>
            <a:r>
              <a:rPr lang="en-US" sz="2800" dirty="0">
                <a:sym typeface="Verdana" charset="0"/>
              </a:rPr>
              <a:t> </a:t>
            </a:r>
            <a:r>
              <a:rPr lang="en-US" sz="2800" dirty="0" smtClean="0">
                <a:sym typeface="Verdana" charset="0"/>
              </a:rPr>
              <a:t>in autoimmune pancreatitis in 2001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sym typeface="Verdana" charset="0"/>
              </a:rPr>
              <a:t>Though </a:t>
            </a:r>
            <a:r>
              <a:rPr lang="en-US" sz="2800" dirty="0">
                <a:sym typeface="Verdana" charset="0"/>
              </a:rPr>
              <a:t>IgG4 related disease occurs commonly in glandular and ductal tissues this entity is also discussed in association with vascular system </a:t>
            </a:r>
          </a:p>
        </p:txBody>
      </p:sp>
    </p:spTree>
    <p:extLst>
      <p:ext uri="{BB962C8B-B14F-4D97-AF65-F5344CB8AC3E}">
        <p14:creationId xmlns:p14="http://schemas.microsoft.com/office/powerpoint/2010/main" val="34148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5613"/>
            <a:ext cx="8229600" cy="114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Discussion/Teaching Points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05000"/>
            <a:ext cx="880745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smtClean="0"/>
              <a:t>IgG4 related inflammatory pseudotumor have been reported involving coronary artery</a:t>
            </a:r>
          </a:p>
          <a:p>
            <a:r>
              <a:rPr lang="en-US" altLang="en-US" sz="2800" smtClean="0"/>
              <a:t>Coronary artery aneurysm formation is also described with IgG4 related disease</a:t>
            </a:r>
          </a:p>
          <a:p>
            <a:r>
              <a:rPr lang="en-US" altLang="en-US" sz="2800" smtClean="0"/>
              <a:t>Recent reports suggested that there may be a role of IgG4 related inflammatory reactions in coronary atherosclerosis development leading to coronary stenosis</a:t>
            </a:r>
          </a:p>
        </p:txBody>
      </p:sp>
    </p:spTree>
    <p:extLst>
      <p:ext uri="{BB962C8B-B14F-4D97-AF65-F5344CB8AC3E}">
        <p14:creationId xmlns:p14="http://schemas.microsoft.com/office/powerpoint/2010/main" val="237511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References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2600"/>
            <a:ext cx="8229600" cy="429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smtClean="0"/>
              <a:t>Hamano H, Kawa S, Horiuchi A, et al. High serum IgG4 concentrations in patients with sclerosing pancreatitis. N Engl J Med 2001;344:732-8.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smtClean="0"/>
              <a:t>Sugimoto T, Morita Y, Isshiki K et al. Constrictive pericarditis as an emerging manifestation of hyper-IgG4 disease. Int J Cardiol 2008; 130:e100.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smtClean="0"/>
              <a:t>Matsumoto Y, Kasashima S, Kawashima A, Sasaki H, Endo M, Kawakami K, Zen Y, Nakanuma Y. A case of multiple immunoglobulin G4-related periarteritis: a tumorous lesion of the coronary artery and abdominal aortic aneurysm. Hum Pathol. 2008 Jun;39(6):975-80.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smtClean="0"/>
              <a:t>Nobukazu Ishizaka. IgG4-related disease underlying the pathogenesis of coronary artery disease. 2013, Clinica Chimica Acta 415, 220–225.</a:t>
            </a:r>
          </a:p>
        </p:txBody>
      </p:sp>
    </p:spTree>
    <p:extLst>
      <p:ext uri="{BB962C8B-B14F-4D97-AF65-F5344CB8AC3E}">
        <p14:creationId xmlns:p14="http://schemas.microsoft.com/office/powerpoint/2010/main" val="37568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9060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mtClean="0"/>
              <a:t>Coronary wrap</a:t>
            </a:r>
            <a:br>
              <a:rPr lang="en-US" altLang="en-US" smtClean="0"/>
            </a:br>
            <a:r>
              <a:rPr lang="en-US" altLang="en-US" smtClean="0"/>
              <a:t>IgG4 disease – inflammatory pseudotumor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3048000"/>
            <a:ext cx="8169275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mtClean="0"/>
              <a:t>Dhiraj Baruah, MD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mtClean="0"/>
              <a:t>Jason Rubenstein, MD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mtClean="0"/>
              <a:t>Kaushik Shahir, MD</a:t>
            </a:r>
          </a:p>
          <a:p>
            <a:pPr marL="0" indent="0" eaLnBrk="1" hangingPunct="1">
              <a:spcBef>
                <a:spcPts val="700"/>
              </a:spcBef>
              <a:buFont typeface="Arial" pitchFamily="34" charset="0"/>
              <a:buNone/>
            </a:pPr>
            <a:r>
              <a:rPr lang="en-US" altLang="en-US" sz="2800" smtClean="0"/>
              <a:t>Department of Radiology</a:t>
            </a:r>
          </a:p>
          <a:p>
            <a:pPr marL="0" indent="0" eaLnBrk="1" hangingPunct="1">
              <a:spcBef>
                <a:spcPts val="700"/>
              </a:spcBef>
              <a:buFont typeface="Arial" pitchFamily="34" charset="0"/>
              <a:buNone/>
            </a:pPr>
            <a:r>
              <a:rPr lang="en-US" altLang="en-US" sz="2800" smtClean="0"/>
              <a:t>Medical College of Wisconsin</a:t>
            </a:r>
          </a:p>
        </p:txBody>
      </p:sp>
    </p:spTree>
    <p:extLst>
      <p:ext uri="{BB962C8B-B14F-4D97-AF65-F5344CB8AC3E}">
        <p14:creationId xmlns:p14="http://schemas.microsoft.com/office/powerpoint/2010/main" val="116833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5613"/>
            <a:ext cx="8229600" cy="114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Case Presentation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300" y="1828800"/>
            <a:ext cx="8728075" cy="4297363"/>
          </a:xfrm>
          <a:extLst/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92100" indent="-29210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dirty="0" smtClean="0">
                <a:sym typeface="Verdana" charset="0"/>
              </a:rPr>
              <a:t>68 year male with history of liver transplant 13 years back</a:t>
            </a:r>
          </a:p>
          <a:p>
            <a:pPr marL="292100" indent="-2921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endParaRPr lang="en-US" dirty="0" smtClean="0">
              <a:sym typeface="Verdana" charset="0"/>
            </a:endParaRPr>
          </a:p>
          <a:p>
            <a:pPr marL="292100" indent="-2921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 smtClean="0">
                <a:sym typeface="Verdana" charset="0"/>
              </a:rPr>
              <a:t>Presented with fatigue</a:t>
            </a:r>
          </a:p>
          <a:p>
            <a:pPr marL="292100" indent="-2921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endParaRPr lang="en-US" dirty="0">
              <a:sym typeface="Verdana" charset="0"/>
            </a:endParaRPr>
          </a:p>
          <a:p>
            <a:pPr marL="292100" indent="-2921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 smtClean="0">
                <a:sym typeface="Verdana" charset="0"/>
              </a:rPr>
              <a:t>Underwent contrast enhanced CT (computed tomography) scan</a:t>
            </a:r>
          </a:p>
          <a:p>
            <a:pPr marL="292100" indent="-2921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endParaRPr lang="en-US" dirty="0" smtClean="0">
              <a:sym typeface="Verdana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  <a:defRPr/>
            </a:pPr>
            <a:endParaRPr lang="en-US" dirty="0" smtClean="0"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152400" y="4495800"/>
            <a:ext cx="44100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FF"/>
                </a:solidFill>
                <a:ea typeface="MS PGothic" pitchFamily="34" charset="-128"/>
                <a:sym typeface="Verdana" pitchFamily="34" charset="0"/>
              </a:rPr>
              <a:t>Contrast enhanced axial CT</a:t>
            </a:r>
          </a:p>
        </p:txBody>
      </p:sp>
      <p:sp>
        <p:nvSpPr>
          <p:cNvPr id="3075" name="Rectangle 1"/>
          <p:cNvSpPr>
            <a:spLocks/>
          </p:cNvSpPr>
          <p:nvPr/>
        </p:nvSpPr>
        <p:spPr bwMode="auto">
          <a:xfrm>
            <a:off x="5114925" y="4495800"/>
            <a:ext cx="40290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FF"/>
                </a:solidFill>
                <a:ea typeface="MS PGothic" pitchFamily="34" charset="-128"/>
                <a:sym typeface="Verdana" pitchFamily="34" charset="0"/>
              </a:rPr>
              <a:t>Sagittal reformatted image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19625" y="5181600"/>
            <a:ext cx="4362450" cy="914400"/>
          </a:xfrm>
          <a:prstGeom prst="rect">
            <a:avLst/>
          </a:prstGeom>
          <a:extLst/>
        </p:spPr>
        <p:txBody>
          <a:bodyPr lIns="50800" tIns="50800" rIns="50800" bIns="50800"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782638" indent="-325438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2pPr>
            <a:lvl3pPr marL="1219200" indent="-304800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3pPr>
            <a:lvl4pPr marL="1736725" indent="-365125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4pPr>
            <a:lvl5pPr marL="2193925" indent="-365125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5pPr>
            <a:lvl6pPr marL="2651125" indent="-365125" algn="l" rtl="0" fontAlgn="base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charset="0"/>
              </a:defRPr>
            </a:lvl6pPr>
            <a:lvl7pPr marL="3108325" indent="-365125" algn="l" rtl="0" fontAlgn="base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charset="0"/>
              </a:defRPr>
            </a:lvl7pPr>
            <a:lvl8pPr marL="3565525" indent="-365125" algn="l" rtl="0" fontAlgn="base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charset="0"/>
              </a:defRPr>
            </a:lvl8pPr>
            <a:lvl9pPr marL="4022725" indent="-365125" algn="l" rtl="0" fontAlgn="base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charset="0"/>
              </a:defRPr>
            </a:lvl9pPr>
          </a:lstStyle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1200" u="sng" kern="0" dirty="0" smtClean="0">
                <a:sym typeface="Verdana" charset="0"/>
              </a:rPr>
              <a:t>Findings</a:t>
            </a:r>
            <a:r>
              <a:rPr lang="en-US" sz="1200" kern="0" dirty="0" smtClean="0">
                <a:sym typeface="Verdana" charset="0"/>
              </a:rPr>
              <a:t>: Extensive enhancing soft tissue masses surrounding the left anterior descending (LAD) (yellow arrow) and circumflex coronary (green arrow) arteries</a:t>
            </a:r>
          </a:p>
        </p:txBody>
      </p:sp>
      <p:grpSp>
        <p:nvGrpSpPr>
          <p:cNvPr id="3077" name="Group 9"/>
          <p:cNvGrpSpPr>
            <a:grpSpLocks/>
          </p:cNvGrpSpPr>
          <p:nvPr/>
        </p:nvGrpSpPr>
        <p:grpSpPr bwMode="auto">
          <a:xfrm>
            <a:off x="85725" y="322263"/>
            <a:ext cx="8839200" cy="4130675"/>
            <a:chOff x="85725" y="322263"/>
            <a:chExt cx="8839200" cy="4130675"/>
          </a:xfrm>
        </p:grpSpPr>
        <p:pic>
          <p:nvPicPr>
            <p:cNvPr id="30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82"/>
            <a:stretch>
              <a:fillRect/>
            </a:stretch>
          </p:blipFill>
          <p:spPr bwMode="auto">
            <a:xfrm>
              <a:off x="85725" y="322263"/>
              <a:ext cx="4876800" cy="413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3" t="25468" r="13374"/>
            <a:stretch>
              <a:fillRect/>
            </a:stretch>
          </p:blipFill>
          <p:spPr bwMode="auto">
            <a:xfrm>
              <a:off x="4962525" y="322263"/>
              <a:ext cx="3962400" cy="413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Straight Arrow Connector 11"/>
          <p:cNvCxnSpPr/>
          <p:nvPr/>
        </p:nvCxnSpPr>
        <p:spPr bwMode="auto">
          <a:xfrm>
            <a:off x="3276600" y="838200"/>
            <a:ext cx="0" cy="381000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2552700" y="2514600"/>
            <a:ext cx="228600" cy="30480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6019800" y="1428750"/>
            <a:ext cx="0" cy="381000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7239000" y="2514600"/>
            <a:ext cx="304800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9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ch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86300" y="1151902"/>
            <a:ext cx="3657600" cy="3657600"/>
          </a:xfrm>
          <a:prstGeom prst="rect">
            <a:avLst/>
          </a:prstGeom>
        </p:spPr>
      </p:pic>
      <p:pic>
        <p:nvPicPr>
          <p:cNvPr id="2" name="2ch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1168281"/>
            <a:ext cx="3657600" cy="3657600"/>
          </a:xfrm>
          <a:prstGeom prst="rect">
            <a:avLst/>
          </a:prstGeom>
        </p:spPr>
      </p:pic>
      <p:sp>
        <p:nvSpPr>
          <p:cNvPr id="4099" name="Rectangle 2"/>
          <p:cNvSpPr>
            <a:spLocks/>
          </p:cNvSpPr>
          <p:nvPr/>
        </p:nvSpPr>
        <p:spPr bwMode="auto">
          <a:xfrm>
            <a:off x="152400" y="4953000"/>
            <a:ext cx="381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FF"/>
                </a:solidFill>
                <a:ea typeface="MS PGothic" pitchFamily="34" charset="-128"/>
                <a:sym typeface="Verdana" pitchFamily="34" charset="0"/>
              </a:rPr>
              <a:t>2 Chamber long axis SSFP (steady state free precision) cine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6300" y="5591175"/>
            <a:ext cx="3505200" cy="914400"/>
          </a:xfrm>
          <a:prstGeom prst="rect">
            <a:avLst/>
          </a:prstGeom>
          <a:extLst/>
        </p:spPr>
        <p:txBody>
          <a:bodyPr lIns="50800" tIns="50800" rIns="50800" bIns="50800"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782638" indent="-325438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2pPr>
            <a:lvl3pPr marL="1219200" indent="-304800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3pPr>
            <a:lvl4pPr marL="1736725" indent="-365125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4pPr>
            <a:lvl5pPr marL="2193925" indent="-365125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5pPr>
            <a:lvl6pPr marL="2651125" indent="-365125" algn="l" rtl="0" fontAlgn="base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charset="0"/>
              </a:defRPr>
            </a:lvl6pPr>
            <a:lvl7pPr marL="3108325" indent="-365125" algn="l" rtl="0" fontAlgn="base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charset="0"/>
              </a:defRPr>
            </a:lvl7pPr>
            <a:lvl8pPr marL="3565525" indent="-365125" algn="l" rtl="0" fontAlgn="base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charset="0"/>
              </a:defRPr>
            </a:lvl8pPr>
            <a:lvl9pPr marL="4022725" indent="-365125" algn="l" rtl="0" fontAlgn="base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charset="0"/>
              </a:defRPr>
            </a:lvl9pPr>
          </a:lstStyle>
          <a:p>
            <a:pPr marL="0" indent="0" eaLnBrk="1" hangingPunct="1">
              <a:buFont typeface="Arial" pitchFamily="34" charset="0"/>
              <a:buNone/>
              <a:defRPr/>
            </a:pPr>
            <a:endParaRPr lang="en-US" sz="1200" kern="0" dirty="0" smtClean="0">
              <a:sym typeface="Verdana" charset="0"/>
            </a:endParaRPr>
          </a:p>
        </p:txBody>
      </p:sp>
      <p:sp>
        <p:nvSpPr>
          <p:cNvPr id="4102" name="Rectangle 2"/>
          <p:cNvSpPr>
            <a:spLocks/>
          </p:cNvSpPr>
          <p:nvPr/>
        </p:nvSpPr>
        <p:spPr bwMode="auto">
          <a:xfrm>
            <a:off x="4495800" y="4953000"/>
            <a:ext cx="3657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FF"/>
                </a:solidFill>
                <a:ea typeface="MS PGothic" pitchFamily="34" charset="-128"/>
                <a:sym typeface="Verdana" pitchFamily="34" charset="0"/>
              </a:rPr>
              <a:t>4 Chamber SSFP cine</a:t>
            </a:r>
          </a:p>
        </p:txBody>
      </p:sp>
    </p:spTree>
    <p:extLst>
      <p:ext uri="{BB962C8B-B14F-4D97-AF65-F5344CB8AC3E}">
        <p14:creationId xmlns:p14="http://schemas.microsoft.com/office/powerpoint/2010/main" val="12914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ch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86300" y="1151902"/>
            <a:ext cx="3657600" cy="3657600"/>
          </a:xfrm>
          <a:prstGeom prst="rect">
            <a:avLst/>
          </a:prstGeom>
        </p:spPr>
      </p:pic>
      <p:pic>
        <p:nvPicPr>
          <p:cNvPr id="2" name="2ch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1168281"/>
            <a:ext cx="3657600" cy="3657600"/>
          </a:xfrm>
          <a:prstGeom prst="rect">
            <a:avLst/>
          </a:prstGeom>
        </p:spPr>
      </p:pic>
      <p:sp>
        <p:nvSpPr>
          <p:cNvPr id="4099" name="Rectangle 2"/>
          <p:cNvSpPr>
            <a:spLocks/>
          </p:cNvSpPr>
          <p:nvPr/>
        </p:nvSpPr>
        <p:spPr bwMode="auto">
          <a:xfrm>
            <a:off x="152400" y="4953000"/>
            <a:ext cx="381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FF"/>
                </a:solidFill>
                <a:ea typeface="MS PGothic" pitchFamily="34" charset="-128"/>
                <a:sym typeface="Verdana" pitchFamily="34" charset="0"/>
              </a:rPr>
              <a:t>2 Chamber long axis SSFP (steady state free precision) cine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6300" y="5591175"/>
            <a:ext cx="3505200" cy="914400"/>
          </a:xfrm>
          <a:prstGeom prst="rect">
            <a:avLst/>
          </a:prstGeom>
          <a:extLst/>
        </p:spPr>
        <p:txBody>
          <a:bodyPr lIns="50800" tIns="50800" rIns="50800" bIns="50800"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1pPr>
            <a:lvl2pPr marL="782638" indent="-325438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2pPr>
            <a:lvl3pPr marL="1219200" indent="-304800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3pPr>
            <a:lvl4pPr marL="1736725" indent="-365125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4pPr>
            <a:lvl5pPr marL="2193925" indent="-365125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pitchFamily="34" charset="0"/>
              </a:defRPr>
            </a:lvl5pPr>
            <a:lvl6pPr marL="2651125" indent="-365125" algn="l" rtl="0" fontAlgn="base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charset="0"/>
              </a:defRPr>
            </a:lvl6pPr>
            <a:lvl7pPr marL="3108325" indent="-365125" algn="l" rtl="0" fontAlgn="base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charset="0"/>
              </a:defRPr>
            </a:lvl7pPr>
            <a:lvl8pPr marL="3565525" indent="-365125" algn="l" rtl="0" fontAlgn="base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charset="0"/>
              </a:defRPr>
            </a:lvl8pPr>
            <a:lvl9pPr marL="4022725" indent="-365125" algn="l" rtl="0" fontAlgn="base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»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Verdana" charset="0"/>
              </a:defRPr>
            </a:lvl9pPr>
          </a:lstStyle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1200" u="sng" kern="0" dirty="0" smtClean="0">
                <a:sym typeface="Verdana" charset="0"/>
              </a:rPr>
              <a:t>Findings</a:t>
            </a:r>
            <a:r>
              <a:rPr lang="en-US" sz="1200" kern="0" dirty="0" smtClean="0">
                <a:sym typeface="Verdana" charset="0"/>
              </a:rPr>
              <a:t>: MRI (magnetic resonance imaging) confirms CT findings and shows underlying aneurysmal dilatation of LAD  (yellow arrow)</a:t>
            </a:r>
          </a:p>
        </p:txBody>
      </p:sp>
      <p:sp>
        <p:nvSpPr>
          <p:cNvPr id="4102" name="Rectangle 2"/>
          <p:cNvSpPr>
            <a:spLocks/>
          </p:cNvSpPr>
          <p:nvPr/>
        </p:nvSpPr>
        <p:spPr bwMode="auto">
          <a:xfrm>
            <a:off x="4495800" y="4953000"/>
            <a:ext cx="3657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FF"/>
                </a:solidFill>
                <a:ea typeface="MS PGothic" pitchFamily="34" charset="-128"/>
                <a:sym typeface="Verdana" pitchFamily="34" charset="0"/>
              </a:rPr>
              <a:t>4 Chamber SSFP cine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509045" y="2133600"/>
            <a:ext cx="152400" cy="38100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8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/>
          </p:cNvSpPr>
          <p:nvPr/>
        </p:nvSpPr>
        <p:spPr bwMode="auto">
          <a:xfrm>
            <a:off x="3962400" y="5562600"/>
            <a:ext cx="472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FF"/>
                </a:solidFill>
                <a:ea typeface="MS PGothic" pitchFamily="34" charset="-128"/>
                <a:sym typeface="Verdana" pitchFamily="34" charset="0"/>
              </a:rPr>
              <a:t>3 chamber SSFP cine showing incidental significant aortic valve stenosis</a:t>
            </a:r>
          </a:p>
        </p:txBody>
      </p:sp>
      <p:pic>
        <p:nvPicPr>
          <p:cNvPr id="2" name="aov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9906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5791200" y="4191000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FF"/>
                </a:solidFill>
                <a:ea typeface="MS PGothic" pitchFamily="34" charset="-128"/>
                <a:sym typeface="Verdana" pitchFamily="34" charset="0"/>
              </a:rPr>
              <a:t>Dynamic gradient perfusion images showing relatively increased perfusion as compared to normal myocardium</a:t>
            </a:r>
          </a:p>
        </p:txBody>
      </p:sp>
      <p:pic>
        <p:nvPicPr>
          <p:cNvPr id="2" name="perf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121599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1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/>
          </p:cNvSpPr>
          <p:nvPr/>
        </p:nvSpPr>
        <p:spPr bwMode="auto">
          <a:xfrm>
            <a:off x="609600" y="4679950"/>
            <a:ext cx="81534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FF"/>
                </a:solidFill>
                <a:ea typeface="MS PGothic" pitchFamily="34" charset="-128"/>
                <a:sym typeface="Verdana" pitchFamily="34" charset="0"/>
              </a:rPr>
              <a:t>Pre and postcontrast non fat suppressed sagittal T1 weighted turbo spin echo images reveal heterogeneous enhancement of the soft tissue mass lesion</a:t>
            </a:r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8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5613"/>
            <a:ext cx="8229600" cy="114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Imaging Findings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800600"/>
          </a:xfrm>
          <a:extLst/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92100" indent="-292100" eaLnBrk="1" hangingPunct="1">
              <a:buFont typeface="Arial" charset="0"/>
              <a:buChar char="•"/>
              <a:defRPr/>
            </a:pPr>
            <a:r>
              <a:rPr lang="en-US" sz="2800" dirty="0" smtClean="0">
                <a:sym typeface="Verdana" charset="0"/>
              </a:rPr>
              <a:t>Extensive soft tissue surrounding the left anterior descending and circumflex coronary arteries seen on CT and MRI images</a:t>
            </a:r>
          </a:p>
          <a:p>
            <a:pPr marL="292100" indent="-292100" eaLnBrk="1" hangingPunct="1">
              <a:buFont typeface="Arial" charset="0"/>
              <a:buChar char="•"/>
              <a:defRPr/>
            </a:pPr>
            <a:endParaRPr lang="en-US" sz="2800" dirty="0" smtClean="0">
              <a:sym typeface="Verdana" charset="0"/>
            </a:endParaRPr>
          </a:p>
          <a:p>
            <a:pPr marL="292100" indent="-292100" eaLnBrk="1" hangingPunct="1">
              <a:buFont typeface="Arial" charset="0"/>
              <a:buChar char="•"/>
              <a:defRPr/>
            </a:pPr>
            <a:r>
              <a:rPr lang="en-US" sz="2800" dirty="0" smtClean="0">
                <a:sym typeface="Verdana" charset="0"/>
              </a:rPr>
              <a:t>This soft tissue is enhancing on post contrast images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>
              <a:sym typeface="Verdana" charset="0"/>
            </a:endParaRPr>
          </a:p>
          <a:p>
            <a:pPr marL="292100" indent="-292100" eaLnBrk="1" hangingPunct="1">
              <a:buFont typeface="Arial" charset="0"/>
              <a:buChar char="•"/>
              <a:defRPr/>
            </a:pPr>
            <a:r>
              <a:rPr lang="en-US" sz="2800" dirty="0" smtClean="0">
                <a:sym typeface="Verdana" charset="0"/>
              </a:rPr>
              <a:t>Incidental aortic stenosis</a:t>
            </a:r>
          </a:p>
        </p:txBody>
      </p:sp>
    </p:spTree>
    <p:extLst>
      <p:ext uri="{BB962C8B-B14F-4D97-AF65-F5344CB8AC3E}">
        <p14:creationId xmlns:p14="http://schemas.microsoft.com/office/powerpoint/2010/main" val="59702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471</Words>
  <Application>Microsoft Office PowerPoint</Application>
  <PresentationFormat>On-screen Show (4:3)</PresentationFormat>
  <Paragraphs>49</Paragraphs>
  <Slides>14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Cardiac Unknown</vt:lpstr>
      <vt:lpstr>Case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 Findings</vt:lpstr>
      <vt:lpstr>Discussion/Teaching Points</vt:lpstr>
      <vt:lpstr>Discussion/Teaching Points</vt:lpstr>
      <vt:lpstr>Discussion/Teaching Points</vt:lpstr>
      <vt:lpstr>References</vt:lpstr>
      <vt:lpstr>Coronary wrap IgG4 disease – inflammatory pseudotumor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Windows User</dc:creator>
  <cp:lastModifiedBy>Carolyn Campeaux</cp:lastModifiedBy>
  <cp:revision>5</cp:revision>
  <dcterms:created xsi:type="dcterms:W3CDTF">2015-01-07T17:20:20Z</dcterms:created>
  <dcterms:modified xsi:type="dcterms:W3CDTF">2015-01-20T23:15:19Z</dcterms:modified>
</cp:coreProperties>
</file>