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910" r:id="rId1"/>
  </p:sldMasterIdLst>
  <p:sldIdLst>
    <p:sldId id="277" r:id="rId2"/>
    <p:sldId id="257" r:id="rId3"/>
    <p:sldId id="278" r:id="rId4"/>
    <p:sldId id="267" r:id="rId5"/>
    <p:sldId id="258" r:id="rId6"/>
    <p:sldId id="259" r:id="rId7"/>
    <p:sldId id="269" r:id="rId8"/>
    <p:sldId id="261" r:id="rId9"/>
    <p:sldId id="280" r:id="rId10"/>
    <p:sldId id="273" r:id="rId11"/>
    <p:sldId id="276" r:id="rId12"/>
    <p:sldId id="268" r:id="rId13"/>
    <p:sldId id="271" r:id="rId14"/>
    <p:sldId id="275" r:id="rId15"/>
    <p:sldId id="274" r:id="rId16"/>
    <p:sldId id="279" r:id="rId17"/>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68" d="100"/>
          <a:sy n="68" d="100"/>
        </p:scale>
        <p:origin x="1446" y="7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microsoft.com/office/2015/10/relationships/revisionInfo" Target="revisionInfo.xml"/></Relationships>
</file>

<file path=ppt/diagrams/colors1.xml><?xml version="1.0" encoding="utf-8"?>
<dgm:colorsDef xmlns:dgm="http://schemas.openxmlformats.org/drawingml/2006/diagram" xmlns:a="http://schemas.openxmlformats.org/drawingml/2006/main" uniqueId="urn:microsoft.com/office/officeart/2005/8/colors/ColorSchemeForSuggestions">
  <dgm:title val="Color Scheme for Suggestions"/>
  <dgm:desc val="Color Scheme for Suggestions"/>
  <dgm:catLst>
    <dgm:cat type="Other" pri="2"/>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bg1">
        <a:lumMod val="95000"/>
      </a:schemeClr>
    </dgm:fillClrLst>
    <dgm:linClrLst>
      <a:schemeClr val="bg1">
        <a:lumMod val="95000"/>
      </a:schemeClr>
    </dgm:linClrLst>
    <dgm:effectClrLst/>
    <dgm:txLinClrLst/>
    <dgm:txFillClrLst meth="repeat">
      <a:schemeClr val="tx1">
        <a:lumMod val="75000"/>
        <a:lumOff val="25000"/>
      </a:schemeClr>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23529C64-463D-4843-8A0B-11D473E3C02E}" type="doc">
      <dgm:prSet loTypeId="urn:microsoft.com/office/officeart/2016/7/layout/BasicLinearProcessNumbered" loCatId="process" qsTypeId="urn:microsoft.com/office/officeart/2005/8/quickstyle/simple1" qsCatId="simple" csTypeId="urn:microsoft.com/office/officeart/2005/8/colors/ColorSchemeForSuggestions" csCatId="other" phldr="1"/>
      <dgm:spPr/>
      <dgm:t>
        <a:bodyPr/>
        <a:lstStyle/>
        <a:p>
          <a:endParaRPr lang="en-US"/>
        </a:p>
      </dgm:t>
    </dgm:pt>
    <dgm:pt modelId="{613E01D3-8903-4E1B-8F95-5068DF658196}">
      <dgm:prSet custT="1"/>
      <dgm:spPr/>
      <dgm:t>
        <a:bodyPr/>
        <a:lstStyle/>
        <a:p>
          <a:r>
            <a:rPr lang="en-US" sz="1600" dirty="0"/>
            <a:t>Call/text/email her to confirm the appointment before (3 days notice). </a:t>
          </a:r>
        </a:p>
      </dgm:t>
    </dgm:pt>
    <dgm:pt modelId="{1E00B933-A869-4B93-ACAC-F82426D944D2}" type="parTrans" cxnId="{F75984F7-0FF9-4299-BBAD-4AAA2900CFB9}">
      <dgm:prSet/>
      <dgm:spPr/>
      <dgm:t>
        <a:bodyPr/>
        <a:lstStyle/>
        <a:p>
          <a:endParaRPr lang="en-US"/>
        </a:p>
      </dgm:t>
    </dgm:pt>
    <dgm:pt modelId="{0C2D5C14-B690-400F-8251-D3A694CF2F44}" type="sibTrans" cxnId="{F75984F7-0FF9-4299-BBAD-4AAA2900CFB9}">
      <dgm:prSet phldrT="1" phldr="0"/>
      <dgm:spPr/>
      <dgm:t>
        <a:bodyPr/>
        <a:lstStyle/>
        <a:p>
          <a:r>
            <a:rPr lang="en-US"/>
            <a:t>1</a:t>
          </a:r>
          <a:endParaRPr lang="en-US" dirty="0"/>
        </a:p>
      </dgm:t>
    </dgm:pt>
    <dgm:pt modelId="{EEB76CBC-425C-454C-B021-27B5B4C41EED}">
      <dgm:prSet custT="1"/>
      <dgm:spPr/>
      <dgm:t>
        <a:bodyPr/>
        <a:lstStyle/>
        <a:p>
          <a:r>
            <a:rPr lang="en-US" sz="1400" dirty="0"/>
            <a:t>Meet her before the appointment. </a:t>
          </a:r>
        </a:p>
        <a:p>
          <a:r>
            <a:rPr lang="en-US" sz="1400" dirty="0"/>
            <a:t>Talk to her about what she wants out of the appointment and any questions she has. </a:t>
          </a:r>
        </a:p>
      </dgm:t>
    </dgm:pt>
    <dgm:pt modelId="{6B65B280-C4D8-47A7-BD0A-EDC8D6702C79}" type="parTrans" cxnId="{23E1B9AD-65D1-466F-B095-6A8F99A95CBE}">
      <dgm:prSet/>
      <dgm:spPr/>
      <dgm:t>
        <a:bodyPr/>
        <a:lstStyle/>
        <a:p>
          <a:endParaRPr lang="en-US"/>
        </a:p>
      </dgm:t>
    </dgm:pt>
    <dgm:pt modelId="{5954AA7A-F968-44F2-BD6F-2D8BA8FA1F13}" type="sibTrans" cxnId="{23E1B9AD-65D1-466F-B095-6A8F99A95CBE}">
      <dgm:prSet phldrT="2" phldr="0"/>
      <dgm:spPr/>
      <dgm:t>
        <a:bodyPr/>
        <a:lstStyle/>
        <a:p>
          <a:r>
            <a:rPr lang="en-US"/>
            <a:t>2</a:t>
          </a:r>
          <a:endParaRPr lang="en-US" dirty="0"/>
        </a:p>
      </dgm:t>
    </dgm:pt>
    <dgm:pt modelId="{5C0F7B43-1D67-428F-8B32-D71C51A0690F}">
      <dgm:prSet custT="1"/>
      <dgm:spPr/>
      <dgm:t>
        <a:bodyPr/>
        <a:lstStyle/>
        <a:p>
          <a:r>
            <a:rPr lang="en-US" sz="1600" dirty="0"/>
            <a:t>After the appointment, research any additional things to discuss at the next appointment.</a:t>
          </a:r>
        </a:p>
      </dgm:t>
    </dgm:pt>
    <dgm:pt modelId="{647DD274-E207-404F-B7EF-6C596ED82741}" type="parTrans" cxnId="{18343577-CFE0-47B2-890C-4ADA991C848A}">
      <dgm:prSet/>
      <dgm:spPr/>
      <dgm:t>
        <a:bodyPr/>
        <a:lstStyle/>
        <a:p>
          <a:endParaRPr lang="en-US"/>
        </a:p>
      </dgm:t>
    </dgm:pt>
    <dgm:pt modelId="{817D57DA-304A-4F50-ADBC-C68A04C4E22D}" type="sibTrans" cxnId="{18343577-CFE0-47B2-890C-4ADA991C848A}">
      <dgm:prSet phldrT="4" phldr="0"/>
      <dgm:spPr/>
      <dgm:t>
        <a:bodyPr/>
        <a:lstStyle/>
        <a:p>
          <a:r>
            <a:rPr lang="en-US"/>
            <a:t>4</a:t>
          </a:r>
          <a:endParaRPr lang="en-US" dirty="0"/>
        </a:p>
      </dgm:t>
    </dgm:pt>
    <dgm:pt modelId="{B842B1EF-039D-4AA7-9B02-F4D842F9BECB}">
      <dgm:prSet custT="1"/>
      <dgm:spPr/>
      <dgm:t>
        <a:bodyPr/>
        <a:lstStyle/>
        <a:p>
          <a:r>
            <a:rPr lang="en-US" sz="1400" dirty="0"/>
            <a:t>During the appointment, listen carefully and ask questions.</a:t>
          </a:r>
        </a:p>
        <a:p>
          <a:r>
            <a:rPr lang="en-US" sz="1400" dirty="0"/>
            <a:t>Schedule her next appointment. </a:t>
          </a:r>
        </a:p>
      </dgm:t>
    </dgm:pt>
    <dgm:pt modelId="{944B8241-8165-4C4A-A28E-2EA03D1D6845}" type="parTrans" cxnId="{72156F9C-8858-4FEE-9953-1D9E62E06CDB}">
      <dgm:prSet/>
      <dgm:spPr/>
      <dgm:t>
        <a:bodyPr/>
        <a:lstStyle/>
        <a:p>
          <a:endParaRPr lang="en-US"/>
        </a:p>
      </dgm:t>
    </dgm:pt>
    <dgm:pt modelId="{D1B4DF1A-37E1-4A9E-B5D2-3E1F5EB61597}" type="sibTrans" cxnId="{72156F9C-8858-4FEE-9953-1D9E62E06CDB}">
      <dgm:prSet phldrT="3" phldr="0"/>
      <dgm:spPr/>
      <dgm:t>
        <a:bodyPr/>
        <a:lstStyle/>
        <a:p>
          <a:r>
            <a:rPr lang="en-US"/>
            <a:t>3</a:t>
          </a:r>
        </a:p>
      </dgm:t>
    </dgm:pt>
    <dgm:pt modelId="{070DC2C9-BFFD-4CB9-82AA-8BE9C209EF69}" type="pres">
      <dgm:prSet presAssocID="{23529C64-463D-4843-8A0B-11D473E3C02E}" presName="Name0" presStyleCnt="0">
        <dgm:presLayoutVars>
          <dgm:animLvl val="lvl"/>
          <dgm:resizeHandles val="exact"/>
        </dgm:presLayoutVars>
      </dgm:prSet>
      <dgm:spPr/>
    </dgm:pt>
    <dgm:pt modelId="{14E7C490-6D57-48EA-848A-7916B2771661}" type="pres">
      <dgm:prSet presAssocID="{613E01D3-8903-4E1B-8F95-5068DF658196}" presName="compositeNode" presStyleCnt="0">
        <dgm:presLayoutVars>
          <dgm:bulletEnabled val="1"/>
        </dgm:presLayoutVars>
      </dgm:prSet>
      <dgm:spPr/>
    </dgm:pt>
    <dgm:pt modelId="{1B3025A2-480C-4B14-81CE-8B63BE499B86}" type="pres">
      <dgm:prSet presAssocID="{613E01D3-8903-4E1B-8F95-5068DF658196}" presName="bgRect" presStyleLbl="bgAccFollowNode1" presStyleIdx="0" presStyleCnt="4"/>
      <dgm:spPr/>
    </dgm:pt>
    <dgm:pt modelId="{E40000F8-03E1-40C5-89BE-C69232DAB33E}" type="pres">
      <dgm:prSet presAssocID="{0C2D5C14-B690-400F-8251-D3A694CF2F44}" presName="sibTransNodeCircle" presStyleLbl="alignNode1" presStyleIdx="0" presStyleCnt="8">
        <dgm:presLayoutVars>
          <dgm:chMax val="0"/>
          <dgm:bulletEnabled/>
        </dgm:presLayoutVars>
      </dgm:prSet>
      <dgm:spPr/>
    </dgm:pt>
    <dgm:pt modelId="{74D3D8BE-5D57-400B-AAAC-1DFB24DD167E}" type="pres">
      <dgm:prSet presAssocID="{613E01D3-8903-4E1B-8F95-5068DF658196}" presName="bottomLine" presStyleLbl="alignNode1" presStyleIdx="1" presStyleCnt="8">
        <dgm:presLayoutVars/>
      </dgm:prSet>
      <dgm:spPr/>
    </dgm:pt>
    <dgm:pt modelId="{661C42F1-15FB-4B35-8C97-2D39B93F8B1F}" type="pres">
      <dgm:prSet presAssocID="{613E01D3-8903-4E1B-8F95-5068DF658196}" presName="nodeText" presStyleLbl="bgAccFollowNode1" presStyleIdx="0" presStyleCnt="4">
        <dgm:presLayoutVars>
          <dgm:bulletEnabled val="1"/>
        </dgm:presLayoutVars>
      </dgm:prSet>
      <dgm:spPr/>
    </dgm:pt>
    <dgm:pt modelId="{ACA18796-84B6-452D-9B70-58D2F99A8383}" type="pres">
      <dgm:prSet presAssocID="{0C2D5C14-B690-400F-8251-D3A694CF2F44}" presName="sibTrans" presStyleCnt="0"/>
      <dgm:spPr/>
    </dgm:pt>
    <dgm:pt modelId="{C3EF9BC9-4096-4724-83E4-BD0A245D8CAD}" type="pres">
      <dgm:prSet presAssocID="{EEB76CBC-425C-454C-B021-27B5B4C41EED}" presName="compositeNode" presStyleCnt="0">
        <dgm:presLayoutVars>
          <dgm:bulletEnabled val="1"/>
        </dgm:presLayoutVars>
      </dgm:prSet>
      <dgm:spPr/>
    </dgm:pt>
    <dgm:pt modelId="{A3CDA8DC-70EB-4C5B-B623-9728F619F33C}" type="pres">
      <dgm:prSet presAssocID="{EEB76CBC-425C-454C-B021-27B5B4C41EED}" presName="bgRect" presStyleLbl="bgAccFollowNode1" presStyleIdx="1" presStyleCnt="4"/>
      <dgm:spPr/>
    </dgm:pt>
    <dgm:pt modelId="{122F3575-98E4-427A-9AED-2BEEFBC508B2}" type="pres">
      <dgm:prSet presAssocID="{5954AA7A-F968-44F2-BD6F-2D8BA8FA1F13}" presName="sibTransNodeCircle" presStyleLbl="alignNode1" presStyleIdx="2" presStyleCnt="8">
        <dgm:presLayoutVars>
          <dgm:chMax val="0"/>
          <dgm:bulletEnabled/>
        </dgm:presLayoutVars>
      </dgm:prSet>
      <dgm:spPr/>
    </dgm:pt>
    <dgm:pt modelId="{1825E0AA-AF23-4620-9BCC-D8A720997CBC}" type="pres">
      <dgm:prSet presAssocID="{EEB76CBC-425C-454C-B021-27B5B4C41EED}" presName="bottomLine" presStyleLbl="alignNode1" presStyleIdx="3" presStyleCnt="8">
        <dgm:presLayoutVars/>
      </dgm:prSet>
      <dgm:spPr/>
    </dgm:pt>
    <dgm:pt modelId="{27E652FA-2A59-4926-ABE3-4A230546C54A}" type="pres">
      <dgm:prSet presAssocID="{EEB76CBC-425C-454C-B021-27B5B4C41EED}" presName="nodeText" presStyleLbl="bgAccFollowNode1" presStyleIdx="1" presStyleCnt="4">
        <dgm:presLayoutVars>
          <dgm:bulletEnabled val="1"/>
        </dgm:presLayoutVars>
      </dgm:prSet>
      <dgm:spPr/>
    </dgm:pt>
    <dgm:pt modelId="{6CD9CD3F-F273-4720-9583-6321F7B216B3}" type="pres">
      <dgm:prSet presAssocID="{5954AA7A-F968-44F2-BD6F-2D8BA8FA1F13}" presName="sibTrans" presStyleCnt="0"/>
      <dgm:spPr/>
    </dgm:pt>
    <dgm:pt modelId="{597D1660-54D5-4086-A479-8EE10BF8CE8A}" type="pres">
      <dgm:prSet presAssocID="{B842B1EF-039D-4AA7-9B02-F4D842F9BECB}" presName="compositeNode" presStyleCnt="0">
        <dgm:presLayoutVars>
          <dgm:bulletEnabled val="1"/>
        </dgm:presLayoutVars>
      </dgm:prSet>
      <dgm:spPr/>
    </dgm:pt>
    <dgm:pt modelId="{DE577BDA-5AB8-41F5-9C8B-901E213EEEF0}" type="pres">
      <dgm:prSet presAssocID="{B842B1EF-039D-4AA7-9B02-F4D842F9BECB}" presName="bgRect" presStyleLbl="bgAccFollowNode1" presStyleIdx="2" presStyleCnt="4"/>
      <dgm:spPr/>
    </dgm:pt>
    <dgm:pt modelId="{0744D821-A96C-4C63-AD16-A981B06EA3A4}" type="pres">
      <dgm:prSet presAssocID="{D1B4DF1A-37E1-4A9E-B5D2-3E1F5EB61597}" presName="sibTransNodeCircle" presStyleLbl="alignNode1" presStyleIdx="4" presStyleCnt="8">
        <dgm:presLayoutVars>
          <dgm:chMax val="0"/>
          <dgm:bulletEnabled/>
        </dgm:presLayoutVars>
      </dgm:prSet>
      <dgm:spPr/>
    </dgm:pt>
    <dgm:pt modelId="{01DC6170-43AA-46CE-A0B7-A6274728286F}" type="pres">
      <dgm:prSet presAssocID="{B842B1EF-039D-4AA7-9B02-F4D842F9BECB}" presName="bottomLine" presStyleLbl="alignNode1" presStyleIdx="5" presStyleCnt="8">
        <dgm:presLayoutVars/>
      </dgm:prSet>
      <dgm:spPr/>
    </dgm:pt>
    <dgm:pt modelId="{8996BB71-6DB3-466B-B526-E15E8B91B142}" type="pres">
      <dgm:prSet presAssocID="{B842B1EF-039D-4AA7-9B02-F4D842F9BECB}" presName="nodeText" presStyleLbl="bgAccFollowNode1" presStyleIdx="2" presStyleCnt="4">
        <dgm:presLayoutVars>
          <dgm:bulletEnabled val="1"/>
        </dgm:presLayoutVars>
      </dgm:prSet>
      <dgm:spPr/>
    </dgm:pt>
    <dgm:pt modelId="{6016B613-0B0B-4060-A3C4-3BEDB833626C}" type="pres">
      <dgm:prSet presAssocID="{D1B4DF1A-37E1-4A9E-B5D2-3E1F5EB61597}" presName="sibTrans" presStyleCnt="0"/>
      <dgm:spPr/>
    </dgm:pt>
    <dgm:pt modelId="{1747F5CD-73B0-474A-A1D7-497755447BE8}" type="pres">
      <dgm:prSet presAssocID="{5C0F7B43-1D67-428F-8B32-D71C51A0690F}" presName="compositeNode" presStyleCnt="0">
        <dgm:presLayoutVars>
          <dgm:bulletEnabled val="1"/>
        </dgm:presLayoutVars>
      </dgm:prSet>
      <dgm:spPr/>
    </dgm:pt>
    <dgm:pt modelId="{0D849EA3-F8FA-4FE2-A705-FCFFB0EB2EFF}" type="pres">
      <dgm:prSet presAssocID="{5C0F7B43-1D67-428F-8B32-D71C51A0690F}" presName="bgRect" presStyleLbl="bgAccFollowNode1" presStyleIdx="3" presStyleCnt="4"/>
      <dgm:spPr/>
    </dgm:pt>
    <dgm:pt modelId="{D6F7E9EB-AC92-4815-B011-6D326C6C6858}" type="pres">
      <dgm:prSet presAssocID="{817D57DA-304A-4F50-ADBC-C68A04C4E22D}" presName="sibTransNodeCircle" presStyleLbl="alignNode1" presStyleIdx="6" presStyleCnt="8">
        <dgm:presLayoutVars>
          <dgm:chMax val="0"/>
          <dgm:bulletEnabled/>
        </dgm:presLayoutVars>
      </dgm:prSet>
      <dgm:spPr/>
    </dgm:pt>
    <dgm:pt modelId="{0A55B769-D320-4E02-B5E0-559E9CA3BAE4}" type="pres">
      <dgm:prSet presAssocID="{5C0F7B43-1D67-428F-8B32-D71C51A0690F}" presName="bottomLine" presStyleLbl="alignNode1" presStyleIdx="7" presStyleCnt="8">
        <dgm:presLayoutVars/>
      </dgm:prSet>
      <dgm:spPr/>
    </dgm:pt>
    <dgm:pt modelId="{C7B1A4BE-954B-4988-9C7C-F590F526106F}" type="pres">
      <dgm:prSet presAssocID="{5C0F7B43-1D67-428F-8B32-D71C51A0690F}" presName="nodeText" presStyleLbl="bgAccFollowNode1" presStyleIdx="3" presStyleCnt="4">
        <dgm:presLayoutVars>
          <dgm:bulletEnabled val="1"/>
        </dgm:presLayoutVars>
      </dgm:prSet>
      <dgm:spPr/>
    </dgm:pt>
  </dgm:ptLst>
  <dgm:cxnLst>
    <dgm:cxn modelId="{C7FFA908-7302-45AB-846E-43C63C9EC5D3}" type="presOf" srcId="{B842B1EF-039D-4AA7-9B02-F4D842F9BECB}" destId="{8996BB71-6DB3-466B-B526-E15E8B91B142}" srcOrd="1" destOrd="0" presId="urn:microsoft.com/office/officeart/2016/7/layout/BasicLinearProcessNumbered"/>
    <dgm:cxn modelId="{841B2321-A037-4FCD-A844-8FC4A4BD7DA8}" type="presOf" srcId="{5954AA7A-F968-44F2-BD6F-2D8BA8FA1F13}" destId="{122F3575-98E4-427A-9AED-2BEEFBC508B2}" srcOrd="0" destOrd="0" presId="urn:microsoft.com/office/officeart/2016/7/layout/BasicLinearProcessNumbered"/>
    <dgm:cxn modelId="{363F0345-29F6-43F9-A302-BE8C9DE529F3}" type="presOf" srcId="{5C0F7B43-1D67-428F-8B32-D71C51A0690F}" destId="{0D849EA3-F8FA-4FE2-A705-FCFFB0EB2EFF}" srcOrd="0" destOrd="0" presId="urn:microsoft.com/office/officeart/2016/7/layout/BasicLinearProcessNumbered"/>
    <dgm:cxn modelId="{18343577-CFE0-47B2-890C-4ADA991C848A}" srcId="{23529C64-463D-4843-8A0B-11D473E3C02E}" destId="{5C0F7B43-1D67-428F-8B32-D71C51A0690F}" srcOrd="3" destOrd="0" parTransId="{647DD274-E207-404F-B7EF-6C596ED82741}" sibTransId="{817D57DA-304A-4F50-ADBC-C68A04C4E22D}"/>
    <dgm:cxn modelId="{E64F3786-5E21-4176-8F14-96149627475E}" type="presOf" srcId="{23529C64-463D-4843-8A0B-11D473E3C02E}" destId="{070DC2C9-BFFD-4CB9-82AA-8BE9C209EF69}" srcOrd="0" destOrd="0" presId="urn:microsoft.com/office/officeart/2016/7/layout/BasicLinearProcessNumbered"/>
    <dgm:cxn modelId="{72156F9C-8858-4FEE-9953-1D9E62E06CDB}" srcId="{23529C64-463D-4843-8A0B-11D473E3C02E}" destId="{B842B1EF-039D-4AA7-9B02-F4D842F9BECB}" srcOrd="2" destOrd="0" parTransId="{944B8241-8165-4C4A-A28E-2EA03D1D6845}" sibTransId="{D1B4DF1A-37E1-4A9E-B5D2-3E1F5EB61597}"/>
    <dgm:cxn modelId="{FDDA1EA5-D246-465E-A0F4-D24C25B05FC9}" type="presOf" srcId="{D1B4DF1A-37E1-4A9E-B5D2-3E1F5EB61597}" destId="{0744D821-A96C-4C63-AD16-A981B06EA3A4}" srcOrd="0" destOrd="0" presId="urn:microsoft.com/office/officeart/2016/7/layout/BasicLinearProcessNumbered"/>
    <dgm:cxn modelId="{23E1B9AD-65D1-466F-B095-6A8F99A95CBE}" srcId="{23529C64-463D-4843-8A0B-11D473E3C02E}" destId="{EEB76CBC-425C-454C-B021-27B5B4C41EED}" srcOrd="1" destOrd="0" parTransId="{6B65B280-C4D8-47A7-BD0A-EDC8D6702C79}" sibTransId="{5954AA7A-F968-44F2-BD6F-2D8BA8FA1F13}"/>
    <dgm:cxn modelId="{F26EB5B1-A55B-4965-9502-A00B06BF8720}" type="presOf" srcId="{0C2D5C14-B690-400F-8251-D3A694CF2F44}" destId="{E40000F8-03E1-40C5-89BE-C69232DAB33E}" srcOrd="0" destOrd="0" presId="urn:microsoft.com/office/officeart/2016/7/layout/BasicLinearProcessNumbered"/>
    <dgm:cxn modelId="{28543CB9-2C66-4967-B092-B2B932EC65C1}" type="presOf" srcId="{EEB76CBC-425C-454C-B021-27B5B4C41EED}" destId="{A3CDA8DC-70EB-4C5B-B623-9728F619F33C}" srcOrd="0" destOrd="0" presId="urn:microsoft.com/office/officeart/2016/7/layout/BasicLinearProcessNumbered"/>
    <dgm:cxn modelId="{C9C8CBC1-E290-4C72-82B3-29703A787FBA}" type="presOf" srcId="{613E01D3-8903-4E1B-8F95-5068DF658196}" destId="{1B3025A2-480C-4B14-81CE-8B63BE499B86}" srcOrd="0" destOrd="0" presId="urn:microsoft.com/office/officeart/2016/7/layout/BasicLinearProcessNumbered"/>
    <dgm:cxn modelId="{6871CEC7-637F-499C-B6D6-17938348492D}" type="presOf" srcId="{5C0F7B43-1D67-428F-8B32-D71C51A0690F}" destId="{C7B1A4BE-954B-4988-9C7C-F590F526106F}" srcOrd="1" destOrd="0" presId="urn:microsoft.com/office/officeart/2016/7/layout/BasicLinearProcessNumbered"/>
    <dgm:cxn modelId="{B6BEAFC8-D4C0-44A6-BA2A-B160AEF4ECB7}" type="presOf" srcId="{B842B1EF-039D-4AA7-9B02-F4D842F9BECB}" destId="{DE577BDA-5AB8-41F5-9C8B-901E213EEEF0}" srcOrd="0" destOrd="0" presId="urn:microsoft.com/office/officeart/2016/7/layout/BasicLinearProcessNumbered"/>
    <dgm:cxn modelId="{DDDAF2CB-1591-41E0-85EA-131DBD3BDC5A}" type="presOf" srcId="{817D57DA-304A-4F50-ADBC-C68A04C4E22D}" destId="{D6F7E9EB-AC92-4815-B011-6D326C6C6858}" srcOrd="0" destOrd="0" presId="urn:microsoft.com/office/officeart/2016/7/layout/BasicLinearProcessNumbered"/>
    <dgm:cxn modelId="{955F30EF-1A23-47C0-B20D-8B59A5606679}" type="presOf" srcId="{613E01D3-8903-4E1B-8F95-5068DF658196}" destId="{661C42F1-15FB-4B35-8C97-2D39B93F8B1F}" srcOrd="1" destOrd="0" presId="urn:microsoft.com/office/officeart/2016/7/layout/BasicLinearProcessNumbered"/>
    <dgm:cxn modelId="{7DE833F1-8D40-44E7-B58D-D86F67235260}" type="presOf" srcId="{EEB76CBC-425C-454C-B021-27B5B4C41EED}" destId="{27E652FA-2A59-4926-ABE3-4A230546C54A}" srcOrd="1" destOrd="0" presId="urn:microsoft.com/office/officeart/2016/7/layout/BasicLinearProcessNumbered"/>
    <dgm:cxn modelId="{F75984F7-0FF9-4299-BBAD-4AAA2900CFB9}" srcId="{23529C64-463D-4843-8A0B-11D473E3C02E}" destId="{613E01D3-8903-4E1B-8F95-5068DF658196}" srcOrd="0" destOrd="0" parTransId="{1E00B933-A869-4B93-ACAC-F82426D944D2}" sibTransId="{0C2D5C14-B690-400F-8251-D3A694CF2F44}"/>
    <dgm:cxn modelId="{FF4C15BE-76A0-40B5-8EC0-AF9B9D1C3C78}" type="presParOf" srcId="{070DC2C9-BFFD-4CB9-82AA-8BE9C209EF69}" destId="{14E7C490-6D57-48EA-848A-7916B2771661}" srcOrd="0" destOrd="0" presId="urn:microsoft.com/office/officeart/2016/7/layout/BasicLinearProcessNumbered"/>
    <dgm:cxn modelId="{679F538D-B41E-4536-BAD6-1FA3DE11BF1C}" type="presParOf" srcId="{14E7C490-6D57-48EA-848A-7916B2771661}" destId="{1B3025A2-480C-4B14-81CE-8B63BE499B86}" srcOrd="0" destOrd="0" presId="urn:microsoft.com/office/officeart/2016/7/layout/BasicLinearProcessNumbered"/>
    <dgm:cxn modelId="{B23278F2-CCBC-4008-95B2-64DC5A8CFEF1}" type="presParOf" srcId="{14E7C490-6D57-48EA-848A-7916B2771661}" destId="{E40000F8-03E1-40C5-89BE-C69232DAB33E}" srcOrd="1" destOrd="0" presId="urn:microsoft.com/office/officeart/2016/7/layout/BasicLinearProcessNumbered"/>
    <dgm:cxn modelId="{5904C8FE-82AA-46D8-A336-86DB05F04056}" type="presParOf" srcId="{14E7C490-6D57-48EA-848A-7916B2771661}" destId="{74D3D8BE-5D57-400B-AAAC-1DFB24DD167E}" srcOrd="2" destOrd="0" presId="urn:microsoft.com/office/officeart/2016/7/layout/BasicLinearProcessNumbered"/>
    <dgm:cxn modelId="{EECABE71-F9AA-459D-867E-6CA371378440}" type="presParOf" srcId="{14E7C490-6D57-48EA-848A-7916B2771661}" destId="{661C42F1-15FB-4B35-8C97-2D39B93F8B1F}" srcOrd="3" destOrd="0" presId="urn:microsoft.com/office/officeart/2016/7/layout/BasicLinearProcessNumbered"/>
    <dgm:cxn modelId="{E4820ACD-723A-46B8-A605-E25AC4548CC4}" type="presParOf" srcId="{070DC2C9-BFFD-4CB9-82AA-8BE9C209EF69}" destId="{ACA18796-84B6-452D-9B70-58D2F99A8383}" srcOrd="1" destOrd="0" presId="urn:microsoft.com/office/officeart/2016/7/layout/BasicLinearProcessNumbered"/>
    <dgm:cxn modelId="{B8C3726B-049D-4B40-BF87-7CE59D1A54C2}" type="presParOf" srcId="{070DC2C9-BFFD-4CB9-82AA-8BE9C209EF69}" destId="{C3EF9BC9-4096-4724-83E4-BD0A245D8CAD}" srcOrd="2" destOrd="0" presId="urn:microsoft.com/office/officeart/2016/7/layout/BasicLinearProcessNumbered"/>
    <dgm:cxn modelId="{FF725FF8-1346-4D83-98EF-EC86CED77D02}" type="presParOf" srcId="{C3EF9BC9-4096-4724-83E4-BD0A245D8CAD}" destId="{A3CDA8DC-70EB-4C5B-B623-9728F619F33C}" srcOrd="0" destOrd="0" presId="urn:microsoft.com/office/officeart/2016/7/layout/BasicLinearProcessNumbered"/>
    <dgm:cxn modelId="{99E0E4F7-D961-4672-8333-E69CDC881D7F}" type="presParOf" srcId="{C3EF9BC9-4096-4724-83E4-BD0A245D8CAD}" destId="{122F3575-98E4-427A-9AED-2BEEFBC508B2}" srcOrd="1" destOrd="0" presId="urn:microsoft.com/office/officeart/2016/7/layout/BasicLinearProcessNumbered"/>
    <dgm:cxn modelId="{ECF43BA9-16E9-4F21-879E-72C71633FCBB}" type="presParOf" srcId="{C3EF9BC9-4096-4724-83E4-BD0A245D8CAD}" destId="{1825E0AA-AF23-4620-9BCC-D8A720997CBC}" srcOrd="2" destOrd="0" presId="urn:microsoft.com/office/officeart/2016/7/layout/BasicLinearProcessNumbered"/>
    <dgm:cxn modelId="{3BB94DD5-B6FA-44A2-B231-4642F86D1E3F}" type="presParOf" srcId="{C3EF9BC9-4096-4724-83E4-BD0A245D8CAD}" destId="{27E652FA-2A59-4926-ABE3-4A230546C54A}" srcOrd="3" destOrd="0" presId="urn:microsoft.com/office/officeart/2016/7/layout/BasicLinearProcessNumbered"/>
    <dgm:cxn modelId="{30A2DA53-2FE5-454A-8285-2D36CE78A132}" type="presParOf" srcId="{070DC2C9-BFFD-4CB9-82AA-8BE9C209EF69}" destId="{6CD9CD3F-F273-4720-9583-6321F7B216B3}" srcOrd="3" destOrd="0" presId="urn:microsoft.com/office/officeart/2016/7/layout/BasicLinearProcessNumbered"/>
    <dgm:cxn modelId="{2BED37AC-FD7A-4845-B1FB-774B78C4890A}" type="presParOf" srcId="{070DC2C9-BFFD-4CB9-82AA-8BE9C209EF69}" destId="{597D1660-54D5-4086-A479-8EE10BF8CE8A}" srcOrd="4" destOrd="0" presId="urn:microsoft.com/office/officeart/2016/7/layout/BasicLinearProcessNumbered"/>
    <dgm:cxn modelId="{58B45B4A-0F01-4F7F-9286-9638CB6AA61C}" type="presParOf" srcId="{597D1660-54D5-4086-A479-8EE10BF8CE8A}" destId="{DE577BDA-5AB8-41F5-9C8B-901E213EEEF0}" srcOrd="0" destOrd="0" presId="urn:microsoft.com/office/officeart/2016/7/layout/BasicLinearProcessNumbered"/>
    <dgm:cxn modelId="{5A345B44-D86D-4C1C-8925-8F36EBFE4101}" type="presParOf" srcId="{597D1660-54D5-4086-A479-8EE10BF8CE8A}" destId="{0744D821-A96C-4C63-AD16-A981B06EA3A4}" srcOrd="1" destOrd="0" presId="urn:microsoft.com/office/officeart/2016/7/layout/BasicLinearProcessNumbered"/>
    <dgm:cxn modelId="{C7EDBA60-15E1-4C34-B1AA-ADFD382F2EFB}" type="presParOf" srcId="{597D1660-54D5-4086-A479-8EE10BF8CE8A}" destId="{01DC6170-43AA-46CE-A0B7-A6274728286F}" srcOrd="2" destOrd="0" presId="urn:microsoft.com/office/officeart/2016/7/layout/BasicLinearProcessNumbered"/>
    <dgm:cxn modelId="{76E7BE82-87E8-475B-A26D-0F99C46D09C3}" type="presParOf" srcId="{597D1660-54D5-4086-A479-8EE10BF8CE8A}" destId="{8996BB71-6DB3-466B-B526-E15E8B91B142}" srcOrd="3" destOrd="0" presId="urn:microsoft.com/office/officeart/2016/7/layout/BasicLinearProcessNumbered"/>
    <dgm:cxn modelId="{5BE46094-FF6B-43A2-87F3-13100E0DC477}" type="presParOf" srcId="{070DC2C9-BFFD-4CB9-82AA-8BE9C209EF69}" destId="{6016B613-0B0B-4060-A3C4-3BEDB833626C}" srcOrd="5" destOrd="0" presId="urn:microsoft.com/office/officeart/2016/7/layout/BasicLinearProcessNumbered"/>
    <dgm:cxn modelId="{D52F3EBF-2F69-4265-9B50-399A020572D5}" type="presParOf" srcId="{070DC2C9-BFFD-4CB9-82AA-8BE9C209EF69}" destId="{1747F5CD-73B0-474A-A1D7-497755447BE8}" srcOrd="6" destOrd="0" presId="urn:microsoft.com/office/officeart/2016/7/layout/BasicLinearProcessNumbered"/>
    <dgm:cxn modelId="{5EC0DDE5-CBFB-4CDB-9220-20A1E29FD5AA}" type="presParOf" srcId="{1747F5CD-73B0-474A-A1D7-497755447BE8}" destId="{0D849EA3-F8FA-4FE2-A705-FCFFB0EB2EFF}" srcOrd="0" destOrd="0" presId="urn:microsoft.com/office/officeart/2016/7/layout/BasicLinearProcessNumbered"/>
    <dgm:cxn modelId="{4B1CCDB1-15C0-4AA9-A137-BCC5B960575E}" type="presParOf" srcId="{1747F5CD-73B0-474A-A1D7-497755447BE8}" destId="{D6F7E9EB-AC92-4815-B011-6D326C6C6858}" srcOrd="1" destOrd="0" presId="urn:microsoft.com/office/officeart/2016/7/layout/BasicLinearProcessNumbered"/>
    <dgm:cxn modelId="{448DD091-9A80-48C3-AE61-DD8CA178B5EB}" type="presParOf" srcId="{1747F5CD-73B0-474A-A1D7-497755447BE8}" destId="{0A55B769-D320-4E02-B5E0-559E9CA3BAE4}" srcOrd="2" destOrd="0" presId="urn:microsoft.com/office/officeart/2016/7/layout/BasicLinearProcessNumbered"/>
    <dgm:cxn modelId="{A9C92215-57D5-4287-AAD5-D19D49990DA2}" type="presParOf" srcId="{1747F5CD-73B0-474A-A1D7-497755447BE8}" destId="{C7B1A4BE-954B-4988-9C7C-F590F526106F}" srcOrd="3" destOrd="0" presId="urn:microsoft.com/office/officeart/2016/7/layout/BasicLinearProcessNumbered"/>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B3025A2-480C-4B14-81CE-8B63BE499B86}">
      <dsp:nvSpPr>
        <dsp:cNvPr id="0" name=""/>
        <dsp:cNvSpPr/>
      </dsp:nvSpPr>
      <dsp:spPr>
        <a:xfrm>
          <a:off x="2423" y="493228"/>
          <a:ext cx="1922701" cy="2691781"/>
        </a:xfrm>
        <a:prstGeom prst="rect">
          <a:avLst/>
        </a:prstGeom>
        <a:solidFill>
          <a:schemeClr val="bg1">
            <a:lumMod val="95000"/>
            <a:hueOff val="0"/>
            <a:satOff val="0"/>
            <a:lumOff val="0"/>
            <a:alphaOff val="0"/>
          </a:schemeClr>
        </a:solidFill>
        <a:ln w="22225" cap="rnd" cmpd="sng" algn="ctr">
          <a:solidFill>
            <a:schemeClr val="bg1">
              <a:lumMod val="95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49901" tIns="330200" rIns="149901" bIns="330200" numCol="1" spcCol="1270" anchor="t" anchorCtr="0">
          <a:noAutofit/>
        </a:bodyPr>
        <a:lstStyle/>
        <a:p>
          <a:pPr marL="0" lvl="0" indent="0" algn="l" defTabSz="711200">
            <a:lnSpc>
              <a:spcPct val="90000"/>
            </a:lnSpc>
            <a:spcBef>
              <a:spcPct val="0"/>
            </a:spcBef>
            <a:spcAft>
              <a:spcPct val="35000"/>
            </a:spcAft>
            <a:buNone/>
          </a:pPr>
          <a:r>
            <a:rPr lang="en-US" sz="1600" kern="1200" dirty="0"/>
            <a:t>Call/text/email her to confirm the appointment before (3 days notice). </a:t>
          </a:r>
        </a:p>
      </dsp:txBody>
      <dsp:txXfrm>
        <a:off x="2423" y="1516105"/>
        <a:ext cx="1922701" cy="1615069"/>
      </dsp:txXfrm>
    </dsp:sp>
    <dsp:sp modelId="{E40000F8-03E1-40C5-89BE-C69232DAB33E}">
      <dsp:nvSpPr>
        <dsp:cNvPr id="0" name=""/>
        <dsp:cNvSpPr/>
      </dsp:nvSpPr>
      <dsp:spPr>
        <a:xfrm>
          <a:off x="560006" y="762406"/>
          <a:ext cx="807534" cy="807534"/>
        </a:xfrm>
        <a:prstGeom prst="ellipse">
          <a:avLst/>
        </a:prstGeom>
        <a:solidFill>
          <a:schemeClr val="accent1">
            <a:hueOff val="0"/>
            <a:satOff val="0"/>
            <a:lumOff val="0"/>
            <a:alphaOff val="0"/>
          </a:schemeClr>
        </a:solidFill>
        <a:ln w="2222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2959" tIns="12700" rIns="62959" bIns="12700" numCol="1" spcCol="1270" anchor="ctr" anchorCtr="0">
          <a:noAutofit/>
        </a:bodyPr>
        <a:lstStyle/>
        <a:p>
          <a:pPr marL="0" lvl="0" indent="0" algn="ctr" defTabSz="1822450">
            <a:lnSpc>
              <a:spcPct val="90000"/>
            </a:lnSpc>
            <a:spcBef>
              <a:spcPct val="0"/>
            </a:spcBef>
            <a:spcAft>
              <a:spcPct val="35000"/>
            </a:spcAft>
            <a:buNone/>
          </a:pPr>
          <a:r>
            <a:rPr lang="en-US" sz="4100" kern="1200"/>
            <a:t>1</a:t>
          </a:r>
          <a:endParaRPr lang="en-US" sz="4100" kern="1200" dirty="0"/>
        </a:p>
      </dsp:txBody>
      <dsp:txXfrm>
        <a:off x="678267" y="880667"/>
        <a:ext cx="571012" cy="571012"/>
      </dsp:txXfrm>
    </dsp:sp>
    <dsp:sp modelId="{74D3D8BE-5D57-400B-AAAC-1DFB24DD167E}">
      <dsp:nvSpPr>
        <dsp:cNvPr id="0" name=""/>
        <dsp:cNvSpPr/>
      </dsp:nvSpPr>
      <dsp:spPr>
        <a:xfrm>
          <a:off x="2423" y="3184937"/>
          <a:ext cx="1922701" cy="72"/>
        </a:xfrm>
        <a:prstGeom prst="rect">
          <a:avLst/>
        </a:prstGeom>
        <a:solidFill>
          <a:schemeClr val="accent1">
            <a:hueOff val="0"/>
            <a:satOff val="0"/>
            <a:lumOff val="0"/>
            <a:alphaOff val="0"/>
          </a:schemeClr>
        </a:solidFill>
        <a:ln w="2222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A3CDA8DC-70EB-4C5B-B623-9728F619F33C}">
      <dsp:nvSpPr>
        <dsp:cNvPr id="0" name=""/>
        <dsp:cNvSpPr/>
      </dsp:nvSpPr>
      <dsp:spPr>
        <a:xfrm>
          <a:off x="2117395" y="493228"/>
          <a:ext cx="1922701" cy="2691781"/>
        </a:xfrm>
        <a:prstGeom prst="rect">
          <a:avLst/>
        </a:prstGeom>
        <a:solidFill>
          <a:schemeClr val="bg1">
            <a:lumMod val="95000"/>
            <a:hueOff val="0"/>
            <a:satOff val="0"/>
            <a:lumOff val="0"/>
            <a:alphaOff val="0"/>
          </a:schemeClr>
        </a:solidFill>
        <a:ln w="22225" cap="rnd" cmpd="sng" algn="ctr">
          <a:solidFill>
            <a:schemeClr val="bg1">
              <a:lumMod val="95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49901" tIns="330200" rIns="149901" bIns="330200" numCol="1" spcCol="1270" anchor="t" anchorCtr="0">
          <a:noAutofit/>
        </a:bodyPr>
        <a:lstStyle/>
        <a:p>
          <a:pPr marL="0" lvl="0" indent="0" algn="l" defTabSz="622300">
            <a:lnSpc>
              <a:spcPct val="90000"/>
            </a:lnSpc>
            <a:spcBef>
              <a:spcPct val="0"/>
            </a:spcBef>
            <a:spcAft>
              <a:spcPct val="35000"/>
            </a:spcAft>
            <a:buNone/>
          </a:pPr>
          <a:r>
            <a:rPr lang="en-US" sz="1400" kern="1200" dirty="0"/>
            <a:t>Meet her before the appointment. </a:t>
          </a:r>
        </a:p>
        <a:p>
          <a:pPr marL="0" lvl="0" indent="0" algn="l" defTabSz="622300">
            <a:lnSpc>
              <a:spcPct val="90000"/>
            </a:lnSpc>
            <a:spcBef>
              <a:spcPct val="0"/>
            </a:spcBef>
            <a:spcAft>
              <a:spcPct val="35000"/>
            </a:spcAft>
            <a:buNone/>
          </a:pPr>
          <a:r>
            <a:rPr lang="en-US" sz="1400" kern="1200" dirty="0"/>
            <a:t>Talk to her about what she wants out of the appointment and any questions she has. </a:t>
          </a:r>
        </a:p>
      </dsp:txBody>
      <dsp:txXfrm>
        <a:off x="2117395" y="1516105"/>
        <a:ext cx="1922701" cy="1615069"/>
      </dsp:txXfrm>
    </dsp:sp>
    <dsp:sp modelId="{122F3575-98E4-427A-9AED-2BEEFBC508B2}">
      <dsp:nvSpPr>
        <dsp:cNvPr id="0" name=""/>
        <dsp:cNvSpPr/>
      </dsp:nvSpPr>
      <dsp:spPr>
        <a:xfrm>
          <a:off x="2674978" y="762406"/>
          <a:ext cx="807534" cy="807534"/>
        </a:xfrm>
        <a:prstGeom prst="ellipse">
          <a:avLst/>
        </a:prstGeom>
        <a:solidFill>
          <a:schemeClr val="accent1">
            <a:hueOff val="0"/>
            <a:satOff val="0"/>
            <a:lumOff val="0"/>
            <a:alphaOff val="0"/>
          </a:schemeClr>
        </a:solidFill>
        <a:ln w="2222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2959" tIns="12700" rIns="62959" bIns="12700" numCol="1" spcCol="1270" anchor="ctr" anchorCtr="0">
          <a:noAutofit/>
        </a:bodyPr>
        <a:lstStyle/>
        <a:p>
          <a:pPr marL="0" lvl="0" indent="0" algn="ctr" defTabSz="1822450">
            <a:lnSpc>
              <a:spcPct val="90000"/>
            </a:lnSpc>
            <a:spcBef>
              <a:spcPct val="0"/>
            </a:spcBef>
            <a:spcAft>
              <a:spcPct val="35000"/>
            </a:spcAft>
            <a:buNone/>
          </a:pPr>
          <a:r>
            <a:rPr lang="en-US" sz="4100" kern="1200"/>
            <a:t>2</a:t>
          </a:r>
          <a:endParaRPr lang="en-US" sz="4100" kern="1200" dirty="0"/>
        </a:p>
      </dsp:txBody>
      <dsp:txXfrm>
        <a:off x="2793239" y="880667"/>
        <a:ext cx="571012" cy="571012"/>
      </dsp:txXfrm>
    </dsp:sp>
    <dsp:sp modelId="{1825E0AA-AF23-4620-9BCC-D8A720997CBC}">
      <dsp:nvSpPr>
        <dsp:cNvPr id="0" name=""/>
        <dsp:cNvSpPr/>
      </dsp:nvSpPr>
      <dsp:spPr>
        <a:xfrm>
          <a:off x="2117395" y="3184937"/>
          <a:ext cx="1922701" cy="72"/>
        </a:xfrm>
        <a:prstGeom prst="rect">
          <a:avLst/>
        </a:prstGeom>
        <a:solidFill>
          <a:schemeClr val="accent1">
            <a:hueOff val="0"/>
            <a:satOff val="0"/>
            <a:lumOff val="0"/>
            <a:alphaOff val="0"/>
          </a:schemeClr>
        </a:solidFill>
        <a:ln w="2222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DE577BDA-5AB8-41F5-9C8B-901E213EEEF0}">
      <dsp:nvSpPr>
        <dsp:cNvPr id="0" name=""/>
        <dsp:cNvSpPr/>
      </dsp:nvSpPr>
      <dsp:spPr>
        <a:xfrm>
          <a:off x="4232366" y="493228"/>
          <a:ext cx="1922701" cy="2691781"/>
        </a:xfrm>
        <a:prstGeom prst="rect">
          <a:avLst/>
        </a:prstGeom>
        <a:solidFill>
          <a:schemeClr val="bg1">
            <a:lumMod val="95000"/>
            <a:hueOff val="0"/>
            <a:satOff val="0"/>
            <a:lumOff val="0"/>
            <a:alphaOff val="0"/>
          </a:schemeClr>
        </a:solidFill>
        <a:ln w="22225" cap="rnd" cmpd="sng" algn="ctr">
          <a:solidFill>
            <a:schemeClr val="bg1">
              <a:lumMod val="95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49901" tIns="330200" rIns="149901" bIns="330200" numCol="1" spcCol="1270" anchor="t" anchorCtr="0">
          <a:noAutofit/>
        </a:bodyPr>
        <a:lstStyle/>
        <a:p>
          <a:pPr marL="0" lvl="0" indent="0" algn="l" defTabSz="622300">
            <a:lnSpc>
              <a:spcPct val="90000"/>
            </a:lnSpc>
            <a:spcBef>
              <a:spcPct val="0"/>
            </a:spcBef>
            <a:spcAft>
              <a:spcPct val="35000"/>
            </a:spcAft>
            <a:buNone/>
          </a:pPr>
          <a:r>
            <a:rPr lang="en-US" sz="1400" kern="1200" dirty="0"/>
            <a:t>During the appointment, listen carefully and ask questions.</a:t>
          </a:r>
        </a:p>
        <a:p>
          <a:pPr marL="0" lvl="0" indent="0" algn="l" defTabSz="622300">
            <a:lnSpc>
              <a:spcPct val="90000"/>
            </a:lnSpc>
            <a:spcBef>
              <a:spcPct val="0"/>
            </a:spcBef>
            <a:spcAft>
              <a:spcPct val="35000"/>
            </a:spcAft>
            <a:buNone/>
          </a:pPr>
          <a:r>
            <a:rPr lang="en-US" sz="1400" kern="1200" dirty="0"/>
            <a:t>Schedule her next appointment. </a:t>
          </a:r>
        </a:p>
      </dsp:txBody>
      <dsp:txXfrm>
        <a:off x="4232366" y="1516105"/>
        <a:ext cx="1922701" cy="1615069"/>
      </dsp:txXfrm>
    </dsp:sp>
    <dsp:sp modelId="{0744D821-A96C-4C63-AD16-A981B06EA3A4}">
      <dsp:nvSpPr>
        <dsp:cNvPr id="0" name=""/>
        <dsp:cNvSpPr/>
      </dsp:nvSpPr>
      <dsp:spPr>
        <a:xfrm>
          <a:off x="4789949" y="762406"/>
          <a:ext cx="807534" cy="807534"/>
        </a:xfrm>
        <a:prstGeom prst="ellipse">
          <a:avLst/>
        </a:prstGeom>
        <a:solidFill>
          <a:schemeClr val="accent1">
            <a:hueOff val="0"/>
            <a:satOff val="0"/>
            <a:lumOff val="0"/>
            <a:alphaOff val="0"/>
          </a:schemeClr>
        </a:solidFill>
        <a:ln w="2222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2959" tIns="12700" rIns="62959" bIns="12700" numCol="1" spcCol="1270" anchor="ctr" anchorCtr="0">
          <a:noAutofit/>
        </a:bodyPr>
        <a:lstStyle/>
        <a:p>
          <a:pPr marL="0" lvl="0" indent="0" algn="ctr" defTabSz="1822450">
            <a:lnSpc>
              <a:spcPct val="90000"/>
            </a:lnSpc>
            <a:spcBef>
              <a:spcPct val="0"/>
            </a:spcBef>
            <a:spcAft>
              <a:spcPct val="35000"/>
            </a:spcAft>
            <a:buNone/>
          </a:pPr>
          <a:r>
            <a:rPr lang="en-US" sz="4100" kern="1200"/>
            <a:t>3</a:t>
          </a:r>
        </a:p>
      </dsp:txBody>
      <dsp:txXfrm>
        <a:off x="4908210" y="880667"/>
        <a:ext cx="571012" cy="571012"/>
      </dsp:txXfrm>
    </dsp:sp>
    <dsp:sp modelId="{01DC6170-43AA-46CE-A0B7-A6274728286F}">
      <dsp:nvSpPr>
        <dsp:cNvPr id="0" name=""/>
        <dsp:cNvSpPr/>
      </dsp:nvSpPr>
      <dsp:spPr>
        <a:xfrm>
          <a:off x="4232366" y="3184937"/>
          <a:ext cx="1922701" cy="72"/>
        </a:xfrm>
        <a:prstGeom prst="rect">
          <a:avLst/>
        </a:prstGeom>
        <a:solidFill>
          <a:schemeClr val="accent1">
            <a:hueOff val="0"/>
            <a:satOff val="0"/>
            <a:lumOff val="0"/>
            <a:alphaOff val="0"/>
          </a:schemeClr>
        </a:solidFill>
        <a:ln w="2222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0D849EA3-F8FA-4FE2-A705-FCFFB0EB2EFF}">
      <dsp:nvSpPr>
        <dsp:cNvPr id="0" name=""/>
        <dsp:cNvSpPr/>
      </dsp:nvSpPr>
      <dsp:spPr>
        <a:xfrm>
          <a:off x="6347338" y="493228"/>
          <a:ext cx="1922701" cy="2691781"/>
        </a:xfrm>
        <a:prstGeom prst="rect">
          <a:avLst/>
        </a:prstGeom>
        <a:solidFill>
          <a:schemeClr val="bg1">
            <a:lumMod val="95000"/>
            <a:hueOff val="0"/>
            <a:satOff val="0"/>
            <a:lumOff val="0"/>
            <a:alphaOff val="0"/>
          </a:schemeClr>
        </a:solidFill>
        <a:ln w="22225" cap="rnd" cmpd="sng" algn="ctr">
          <a:solidFill>
            <a:schemeClr val="bg1">
              <a:lumMod val="95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49901" tIns="330200" rIns="149901" bIns="330200" numCol="1" spcCol="1270" anchor="t" anchorCtr="0">
          <a:noAutofit/>
        </a:bodyPr>
        <a:lstStyle/>
        <a:p>
          <a:pPr marL="0" lvl="0" indent="0" algn="l" defTabSz="711200">
            <a:lnSpc>
              <a:spcPct val="90000"/>
            </a:lnSpc>
            <a:spcBef>
              <a:spcPct val="0"/>
            </a:spcBef>
            <a:spcAft>
              <a:spcPct val="35000"/>
            </a:spcAft>
            <a:buNone/>
          </a:pPr>
          <a:r>
            <a:rPr lang="en-US" sz="1600" kern="1200" dirty="0"/>
            <a:t>After the appointment, research any additional things to discuss at the next appointment.</a:t>
          </a:r>
        </a:p>
      </dsp:txBody>
      <dsp:txXfrm>
        <a:off x="6347338" y="1516105"/>
        <a:ext cx="1922701" cy="1615069"/>
      </dsp:txXfrm>
    </dsp:sp>
    <dsp:sp modelId="{D6F7E9EB-AC92-4815-B011-6D326C6C6858}">
      <dsp:nvSpPr>
        <dsp:cNvPr id="0" name=""/>
        <dsp:cNvSpPr/>
      </dsp:nvSpPr>
      <dsp:spPr>
        <a:xfrm>
          <a:off x="6904921" y="762406"/>
          <a:ext cx="807534" cy="807534"/>
        </a:xfrm>
        <a:prstGeom prst="ellipse">
          <a:avLst/>
        </a:prstGeom>
        <a:solidFill>
          <a:schemeClr val="accent1">
            <a:hueOff val="0"/>
            <a:satOff val="0"/>
            <a:lumOff val="0"/>
            <a:alphaOff val="0"/>
          </a:schemeClr>
        </a:solidFill>
        <a:ln w="2222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2959" tIns="12700" rIns="62959" bIns="12700" numCol="1" spcCol="1270" anchor="ctr" anchorCtr="0">
          <a:noAutofit/>
        </a:bodyPr>
        <a:lstStyle/>
        <a:p>
          <a:pPr marL="0" lvl="0" indent="0" algn="ctr" defTabSz="1822450">
            <a:lnSpc>
              <a:spcPct val="90000"/>
            </a:lnSpc>
            <a:spcBef>
              <a:spcPct val="0"/>
            </a:spcBef>
            <a:spcAft>
              <a:spcPct val="35000"/>
            </a:spcAft>
            <a:buNone/>
          </a:pPr>
          <a:r>
            <a:rPr lang="en-US" sz="4100" kern="1200"/>
            <a:t>4</a:t>
          </a:r>
          <a:endParaRPr lang="en-US" sz="4100" kern="1200" dirty="0"/>
        </a:p>
      </dsp:txBody>
      <dsp:txXfrm>
        <a:off x="7023182" y="880667"/>
        <a:ext cx="571012" cy="571012"/>
      </dsp:txXfrm>
    </dsp:sp>
    <dsp:sp modelId="{0A55B769-D320-4E02-B5E0-559E9CA3BAE4}">
      <dsp:nvSpPr>
        <dsp:cNvPr id="0" name=""/>
        <dsp:cNvSpPr/>
      </dsp:nvSpPr>
      <dsp:spPr>
        <a:xfrm>
          <a:off x="6347338" y="3184937"/>
          <a:ext cx="1922701" cy="72"/>
        </a:xfrm>
        <a:prstGeom prst="rect">
          <a:avLst/>
        </a:prstGeom>
        <a:solidFill>
          <a:schemeClr val="accent1">
            <a:hueOff val="0"/>
            <a:satOff val="0"/>
            <a:lumOff val="0"/>
            <a:alphaOff val="0"/>
          </a:schemeClr>
        </a:solidFill>
        <a:ln w="2222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Tree>
</dsp:drawing>
</file>

<file path=ppt/diagrams/layout1.xml><?xml version="1.0" encoding="utf-8"?>
<dgm:layoutDef xmlns:dgm="http://schemas.openxmlformats.org/drawingml/2006/diagram" xmlns:a="http://schemas.openxmlformats.org/drawingml/2006/main" uniqueId="urn:microsoft.com/office/officeart/2016/7/layout/BasicLinearProcessNumbered">
  <dgm:title val="Basic Linear Process Numbered"/>
  <dgm:desc val="Used to show a progression; a timeline; sequential steps in a task, process, or workflow; or to emphasize movement or direction. Automatic numbers have been introduced to show the steps of the process which appears in a circle. Level 1 and Level 2 text appear in a rectangle."/>
  <dgm:catLst>
    <dgm:cat type="process" pri="500"/>
  </dgm:catLst>
  <dgm:samp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 modelId="101" type="sibTrans" cxnId="4">
          <dgm:prSet phldrT="1"/>
          <dgm:t>
            <a:bodyPr/>
            <a:lstStyle/>
            <a:p>
              <a:r>
                <a:t>1</a:t>
              </a:r>
            </a:p>
          </dgm:t>
        </dgm:pt>
        <dgm:pt modelId="201" type="sibTrans" cxnId="5">
          <dgm:prSet phldrT="2"/>
          <dgm:t>
            <a:bodyPr/>
            <a:lstStyle/>
            <a:p>
              <a:r>
                <a:t>2</a:t>
              </a:r>
            </a:p>
          </dgm:t>
        </dgm:pt>
        <dgm:pt modelId="301" type="sibTrans" cxnId="6">
          <dgm:prSet phldrT="3"/>
          <dgm:t>
            <a:bodyPr/>
            <a:lstStyle/>
            <a:p>
              <a:r>
                <a:t>3</a:t>
              </a:r>
            </a:p>
          </dgm:t>
        </dgm:pt>
      </dgm:ptLst>
      <dgm:cxnLst>
        <dgm:cxn modelId="4" srcId="0" destId="1" srcOrd="0" destOrd="0" sibTransId="101"/>
        <dgm:cxn modelId="5" srcId="0" destId="2" srcOrd="1" destOrd="0" sibTransId="201"/>
        <dgm:cxn modelId="6" srcId="0" destId="3" srcOrd="2" destOrd="0" sibTransId="301"/>
        <dgm:cxn modelId="13" srcId="1" destId="11" srcOrd="0" destOrd="0"/>
        <dgm:cxn modelId="23" srcId="2" destId="21" srcOrd="0" destOrd="0"/>
        <dgm:cxn modelId="33" srcId="3" destId="31" srcOrd="0"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animLvl val="lvl"/>
      <dgm:resizeHandles val="exact"/>
    </dgm:varLst>
    <dgm:alg type="lin">
      <dgm:param type="linDir" val="fromL"/>
      <dgm:param type="nodeVertAlign" val="t"/>
    </dgm:alg>
    <dgm:shape xmlns:r="http://schemas.openxmlformats.org/officeDocument/2006/relationships" r:blip="">
      <dgm:adjLst/>
    </dgm:shape>
    <dgm:presOf/>
    <dgm:constrLst>
      <dgm:constr type="h" for="ch" forName="compositeNode" refType="h"/>
      <dgm:constr type="w" for="ch" forName="compositeNode" refType="w"/>
      <dgm:constr type="w" for="des" forName="simulatedConn" refType="w" refFor="ch" refForName="compositeNode" fact="0.15"/>
      <dgm:constr type="h" for="des" forName="simulatedConn" refType="w" refFor="des" refForName="simulatedConn"/>
      <dgm:constr type="h" for="des" forName="vSp1" refType="w" refFor="ch" refForName="compositeNode" fact="0.8"/>
      <dgm:constr type="h" for="des" forName="vSp2" refType="w" refFor="ch" refForName="compositeNode" fact="0.07"/>
      <dgm:constr type="w" for="ch" forName="vProcSp" refType="w" refFor="des" refForName="simulatedConn" op="equ"/>
      <dgm:constr type="h" for="ch" forName="vProcSp" refType="h" refFor="ch" refForName="compositeNode" op="equ"/>
      <dgm:constr type="w" for="ch" forName="sibTrans" refType="w" refFor="ch" refForName="compositeNode" fact="0.1"/>
      <dgm:constr type="primFontSz" for="des" forName="sibTransNodeCircle" op="equ"/>
      <dgm:constr type="primFontSz" for="des" forName="nodeText" op="equ"/>
      <dgm:constr type="h" for="des" forName="sibTransNodeCircle" op="equ"/>
      <dgm:constr type="w" for="des" forName="sibTransNodeCircle" op="equ"/>
    </dgm:constrLst>
    <dgm:ruleLst>
      <dgm:rule type="h" val="NaN" fact="1.2" max="NaN"/>
    </dgm:ruleLst>
    <dgm:forEach name="Name4" axis="ch" ptType="node">
      <dgm:layoutNode name="compositeNode">
        <dgm:varLst>
          <dgm:bulletEnabled val="1"/>
        </dgm:varLst>
        <dgm:alg type="composite"/>
        <dgm:constrLst>
          <dgm:constr type="h" refType="w" op="lte" fact="1.4"/>
          <dgm:constr type="w" for="ch" forName="bgRect" refType="w"/>
          <dgm:constr type="h" for="ch" forName="bgRect" refType="h"/>
          <dgm:constr type="t" for="ch" forName="bgRect"/>
          <dgm:constr type="l" for="ch" forName="bgRect"/>
          <dgm:constr type="h" for="ch" forName="sibTransNodeCircle" refType="h" refFor="ch" refForName="bgRect" fact="0.3"/>
          <dgm:constr type="w" for="ch" forName="sibTransNodeCircle" refType="h" refFor="ch" refForName="sibTransNodeCircle"/>
          <dgm:constr type="ctrX" for="ch" forName="sibTransNodeCircle" refType="w" fact="0.5"/>
          <dgm:constr type="ctrY" for="ch" forName="sibTransNodeCircle" refType="h" fact="0.25"/>
          <dgm:constr type="r" for="ch" forName="nodeText" refType="r" refFor="ch" refForName="bgRect"/>
          <dgm:constr type="h" for="ch" forName="nodeText" refType="h" refFor="ch" refForName="bgRect" fact="0.6"/>
          <dgm:constr type="t" for="ch" forName="nodeText" refType="h" refFor="ch" refForName="bgRect" fact="0.38"/>
          <dgm:constr type="b" for="ch" forName="bottomLine" refType="b" refFor="ch" refForName="bgRect"/>
          <dgm:constr type="w" for="ch" forName="bottomLine" refType="w" refFor="ch" refForName="bgRect"/>
          <dgm:constr type="h" for="ch" forName="bottomLine" val="0.002"/>
        </dgm:constrLst>
        <dgm:ruleLst/>
        <dgm:layoutNode name="bgRect" styleLbl="bgAccFollowNode1">
          <dgm:alg type="sp"/>
          <dgm:shape xmlns:r="http://schemas.openxmlformats.org/officeDocument/2006/relationships" type="rect" r:blip="">
            <dgm:adjLst/>
          </dgm:shape>
          <dgm:presOf axis="self"/>
          <dgm:constrLst/>
          <dgm:ruleLst/>
        </dgm:layoutNode>
        <dgm:forEach name="Name19" axis="followSib" ptType="sibTrans" hideLastTrans="0" cnt="1">
          <dgm:layoutNode name="sibTransNodeCircle" styleLbl="alignNode1">
            <dgm:varLst>
              <dgm:chMax val="0"/>
              <dgm:bulletEnabled/>
            </dgm:varLst>
            <dgm:presOf axis="self" ptType="sibTrans"/>
            <dgm:alg type="tx">
              <dgm:param type="txAnchorVert" val="mid"/>
              <dgm:param type="txAnchorHorzCh" val="ctr"/>
            </dgm:alg>
            <dgm:shape xmlns:r="http://schemas.openxmlformats.org/officeDocument/2006/relationships" type="ellipse" r:blip="">
              <dgm:adjLst/>
            </dgm:shape>
            <dgm:constrLst>
              <dgm:constr type="w" refType="h" op="lte"/>
              <dgm:constr type="primFontSz" val="48"/>
              <dgm:constr type="tMarg" val="1"/>
              <dgm:constr type="lMarg" refType="w" fact="0.221"/>
              <dgm:constr type="rMarg" refType="w" fact="0.221"/>
              <dgm:constr type="bMarg" val="1"/>
            </dgm:constrLst>
            <dgm:ruleLst>
              <dgm:rule type="primFontSz" val="14" fact="NaN" max="NaN"/>
            </dgm:ruleLst>
          </dgm:layoutNode>
        </dgm:forEach>
        <dgm:layoutNode name="bottomLine" styleLbl="alignNode1">
          <dgm:varLst/>
          <dgm:presOf/>
          <dgm:alg type="sp"/>
          <dgm:shape xmlns:r="http://schemas.openxmlformats.org/officeDocument/2006/relationships" type="rect" r:blip="">
            <dgm:adjLst/>
          </dgm:shape>
          <dgm:constrLst/>
          <dgm:ruleLst/>
        </dgm:layoutNode>
        <dgm:layoutNode name="nodeText" styleLbl="bgAccFollowNode1" moveWith="bgRect">
          <dgm:varLst>
            <dgm:bulletEnabled val="1"/>
          </dgm:varLst>
          <dgm:alg type="tx">
            <dgm:param type="parTxLTRAlign" val="l"/>
            <dgm:param type="parTxRTLAlign" val="r"/>
            <dgm:param type="txAnchorVert" val="t"/>
          </dgm:alg>
          <dgm:shape xmlns:r="http://schemas.openxmlformats.org/officeDocument/2006/relationships" type="rect" r:blip="" zOrderOff="-1" hideGeom="1">
            <dgm:adjLst/>
          </dgm:shape>
          <dgm:presOf axis="desOrSelf" ptType="node"/>
          <dgm:constrLst>
            <dgm:constr type="primFontSz" val="26"/>
            <dgm:constr type="tMarg" val="26"/>
            <dgm:constr type="lMarg" refType="w" fact="0.221"/>
            <dgm:constr type="rMarg" refType="w" fact="0.221"/>
            <dgm:constr type="bMarg" val="26"/>
          </dgm:constrLst>
          <dgm:ruleLst>
            <dgm:rule type="primFontSz" val="11" fact="NaN" max="NaN"/>
          </dgm:ruleLst>
        </dgm:layoutNode>
      </dgm:layoutNode>
      <dgm:forEach name="Name14" axis="followSib" ptType="sibTrans" cnt="1">
        <dgm:layoutNode name="sibTrans">
          <dgm:alg type="sp"/>
          <dgm:shape xmlns:r="http://schemas.openxmlformats.org/officeDocument/2006/relationships" r:blip="">
            <dgm:adjLst/>
          </dgm:shape>
          <dgm:presOf/>
          <dgm:constrLst/>
          <dgm:ruleLst/>
        </dgm:layoutNode>
      </dgm:forEach>
    </dgm:forEach>
  </dgm:layoutNode>
  <dgm:extLst>
    <a:ext uri="{4F341089-5ED1-44EC-B178-C955D00A3D55}">
      <dgm1611:autoBuNodeInfoLst xmlns:dgm1611="http://schemas.microsoft.com/office/drawing/2016/11/diagram">
        <dgm1611:autoBuNodeInfo lvl="1" ptType="sibTrans">
          <dgm1611:buPr prefix="" leadZeros="0">
            <a:buAutoNum type="arabicParenBoth"/>
          </dgm1611:buPr>
        </dgm1611:autoBuNodeInfo>
      </dgm1611:autoBuNodeInfoLst>
    </a:ext>
  </dgm:extLst>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448091" y="3085765"/>
            <a:ext cx="8240108" cy="33048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ctrTitle"/>
          </p:nvPr>
        </p:nvSpPr>
        <p:spPr>
          <a:xfrm>
            <a:off x="581192" y="990600"/>
            <a:ext cx="7989752" cy="1504844"/>
          </a:xfrm>
          <a:effectLst/>
        </p:spPr>
        <p:txBody>
          <a:bodyPr anchor="b">
            <a:normAutofit/>
          </a:bodyPr>
          <a:lstStyle>
            <a:lvl1pPr>
              <a:defRPr sz="36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581192" y="2495444"/>
            <a:ext cx="7989752" cy="590321"/>
          </a:xfrm>
        </p:spPr>
        <p:txBody>
          <a:bodyPr anchor="t">
            <a:normAutofit/>
          </a:bodyPr>
          <a:lstStyle>
            <a:lvl1pPr marL="0" indent="0" algn="l">
              <a:buNone/>
              <a:defRPr sz="1600" cap="all">
                <a:solidFill>
                  <a:schemeClr val="accent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lvl1pPr>
              <a:defRPr>
                <a:solidFill>
                  <a:schemeClr val="accent1">
                    <a:lumMod val="75000"/>
                    <a:lumOff val="25000"/>
                  </a:schemeClr>
                </a:solidFill>
              </a:defRPr>
            </a:lvl1pPr>
          </a:lstStyle>
          <a:p>
            <a:fld id="{286C7905-F9E5-5445-970F-0D63C087CAC2}" type="datetimeFigureOut">
              <a:rPr lang="en-US" smtClean="0"/>
              <a:pPr/>
              <a:t>8/28/2017</a:t>
            </a:fld>
            <a:endParaRPr lang="en-US"/>
          </a:p>
        </p:txBody>
      </p:sp>
      <p:sp>
        <p:nvSpPr>
          <p:cNvPr id="5" name="Footer Placeholder 4"/>
          <p:cNvSpPr>
            <a:spLocks noGrp="1"/>
          </p:cNvSpPr>
          <p:nvPr>
            <p:ph type="ftr" sz="quarter" idx="11"/>
          </p:nvPr>
        </p:nvSpPr>
        <p:spPr/>
        <p:txBody>
          <a:bodyPr/>
          <a:lstStyle>
            <a:lvl1pPr>
              <a:defRPr>
                <a:solidFill>
                  <a:schemeClr val="accent1">
                    <a:lumMod val="75000"/>
                    <a:lumOff val="25000"/>
                  </a:schemeClr>
                </a:solidFill>
              </a:defRPr>
            </a:lvl1pPr>
          </a:lstStyle>
          <a:p>
            <a:endParaRPr lang="en-US"/>
          </a:p>
        </p:txBody>
      </p:sp>
      <p:sp>
        <p:nvSpPr>
          <p:cNvPr id="6" name="Slide Number Placeholder 5"/>
          <p:cNvSpPr>
            <a:spLocks noGrp="1"/>
          </p:cNvSpPr>
          <p:nvPr>
            <p:ph type="sldNum" sz="quarter" idx="12"/>
          </p:nvPr>
        </p:nvSpPr>
        <p:spPr/>
        <p:txBody>
          <a:bodyPr/>
          <a:lstStyle>
            <a:lvl1pPr>
              <a:defRPr>
                <a:solidFill>
                  <a:schemeClr val="accent1">
                    <a:lumMod val="75000"/>
                    <a:lumOff val="25000"/>
                  </a:schemeClr>
                </a:solidFill>
              </a:defRPr>
            </a:lvl1pPr>
          </a:lstStyle>
          <a:p>
            <a:fld id="{FA84A37A-AFC2-4A01-80A1-FC20F2C0D5BB}" type="slidenum">
              <a:rPr lang="en-US" smtClean="0"/>
              <a:pPr/>
              <a:t>‹#›</a:t>
            </a:fld>
            <a:endParaRPr lang="en-US" dirty="0"/>
          </a:p>
        </p:txBody>
      </p:sp>
    </p:spTree>
    <p:extLst>
      <p:ext uri="{BB962C8B-B14F-4D97-AF65-F5344CB8AC3E}">
        <p14:creationId xmlns:p14="http://schemas.microsoft.com/office/powerpoint/2010/main" val="422711259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7" name="Rectangle 6"/>
          <p:cNvSpPr>
            <a:spLocks noChangeAspect="1"/>
          </p:cNvSpPr>
          <p:nvPr/>
        </p:nvSpPr>
        <p:spPr>
          <a:xfrm>
            <a:off x="448092" y="599725"/>
            <a:ext cx="8238707"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lvl1pPr algn="l">
              <a:defRPr/>
            </a:lvl1pPr>
            <a:lvl2pPr algn="l">
              <a:defRPr/>
            </a:lvl2pPr>
            <a:lvl3pPr algn="l">
              <a:defRPr/>
            </a:lvl3pPr>
            <a:lvl4pPr algn="l">
              <a:defRPr/>
            </a:lvl4pPr>
            <a:lvl5pPr algn="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86C7905-F9E5-5445-970F-0D63C087CAC2}" type="datetimeFigureOut">
              <a:rPr lang="en-US" smtClean="0"/>
              <a:pPr/>
              <a:t>8/28/2017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C5B787C-47D8-0B49-82AF-055CEB5F06EC}" type="slidenum">
              <a:rPr lang="en-US" smtClean="0"/>
              <a:pPr/>
              <a:t>‹#›</a:t>
            </a:fld>
            <a:endParaRPr lang="en-US"/>
          </a:p>
        </p:txBody>
      </p:sp>
    </p:spTree>
    <p:extLst>
      <p:ext uri="{BB962C8B-B14F-4D97-AF65-F5344CB8AC3E}">
        <p14:creationId xmlns:p14="http://schemas.microsoft.com/office/powerpoint/2010/main" val="163751130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7" name="Rectangle 6"/>
          <p:cNvSpPr>
            <a:spLocks noChangeAspect="1"/>
          </p:cNvSpPr>
          <p:nvPr/>
        </p:nvSpPr>
        <p:spPr>
          <a:xfrm>
            <a:off x="6629400" y="599725"/>
            <a:ext cx="2057399" cy="581695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Vertical Title 1"/>
          <p:cNvSpPr>
            <a:spLocks noGrp="1"/>
          </p:cNvSpPr>
          <p:nvPr>
            <p:ph type="title" orient="vert"/>
          </p:nvPr>
        </p:nvSpPr>
        <p:spPr>
          <a:xfrm>
            <a:off x="6629400" y="675725"/>
            <a:ext cx="1503123" cy="5183073"/>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581192" y="675725"/>
            <a:ext cx="5922209" cy="5183073"/>
          </a:xfrm>
        </p:spPr>
        <p:txBody>
          <a:bodyPr vert="eaVert"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6745255" y="5956136"/>
            <a:ext cx="947672" cy="365125"/>
          </a:xfrm>
        </p:spPr>
        <p:txBody>
          <a:bodyPr/>
          <a:lstStyle>
            <a:lvl1pPr>
              <a:defRPr>
                <a:solidFill>
                  <a:schemeClr val="accent1">
                    <a:lumMod val="75000"/>
                    <a:lumOff val="25000"/>
                  </a:schemeClr>
                </a:solidFill>
              </a:defRPr>
            </a:lvl1pPr>
          </a:lstStyle>
          <a:p>
            <a:fld id="{286C7905-F9E5-5445-970F-0D63C087CAC2}" type="datetimeFigureOut">
              <a:rPr lang="en-US" smtClean="0"/>
              <a:pPr/>
              <a:t>8/28/2017</a:t>
            </a:fld>
            <a:endParaRPr lang="en-US"/>
          </a:p>
        </p:txBody>
      </p:sp>
      <p:sp>
        <p:nvSpPr>
          <p:cNvPr id="5" name="Footer Placeholder 4"/>
          <p:cNvSpPr>
            <a:spLocks noGrp="1"/>
          </p:cNvSpPr>
          <p:nvPr>
            <p:ph type="ftr" sz="quarter" idx="11"/>
          </p:nvPr>
        </p:nvSpPr>
        <p:spPr>
          <a:xfrm>
            <a:off x="581192" y="5951810"/>
            <a:ext cx="5922209" cy="365125"/>
          </a:xfrm>
        </p:spPr>
        <p:txBody>
          <a:bodyPr/>
          <a:lstStyle/>
          <a:p>
            <a:endParaRPr lang="en-US"/>
          </a:p>
        </p:txBody>
      </p:sp>
      <p:sp>
        <p:nvSpPr>
          <p:cNvPr id="6" name="Slide Number Placeholder 5"/>
          <p:cNvSpPr>
            <a:spLocks noGrp="1"/>
          </p:cNvSpPr>
          <p:nvPr>
            <p:ph type="sldNum" sz="quarter" idx="12"/>
          </p:nvPr>
        </p:nvSpPr>
        <p:spPr/>
        <p:txBody>
          <a:bodyPr/>
          <a:lstStyle>
            <a:lvl1pPr>
              <a:defRPr>
                <a:solidFill>
                  <a:schemeClr val="accent1">
                    <a:lumMod val="75000"/>
                    <a:lumOff val="25000"/>
                  </a:schemeClr>
                </a:solidFill>
              </a:defRPr>
            </a:lvl1pPr>
          </a:lstStyle>
          <a:p>
            <a:fld id="{DC5B787C-47D8-0B49-82AF-055CEB5F06EC}" type="slidenum">
              <a:rPr lang="en-US" smtClean="0"/>
              <a:pPr/>
              <a:t>‹#›</a:t>
            </a:fld>
            <a:endParaRPr lang="en-US"/>
          </a:p>
        </p:txBody>
      </p:sp>
    </p:spTree>
    <p:extLst>
      <p:ext uri="{BB962C8B-B14F-4D97-AF65-F5344CB8AC3E}">
        <p14:creationId xmlns:p14="http://schemas.microsoft.com/office/powerpoint/2010/main" val="147642347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7" name="Rectangle 6"/>
          <p:cNvSpPr>
            <a:spLocks noChangeAspect="1"/>
          </p:cNvSpPr>
          <p:nvPr/>
        </p:nvSpPr>
        <p:spPr>
          <a:xfrm>
            <a:off x="448092" y="599725"/>
            <a:ext cx="8238707"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a:xfrm>
            <a:off x="581192" y="2228003"/>
            <a:ext cx="7989752" cy="3630795"/>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86C7905-F9E5-5445-970F-0D63C087CAC2}" type="datetimeFigureOut">
              <a:rPr lang="en-US" smtClean="0"/>
              <a:pPr/>
              <a:t>8/28/2017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C5B787C-47D8-0B49-82AF-055CEB5F06EC}" type="slidenum">
              <a:rPr lang="en-US" smtClean="0"/>
              <a:pPr/>
              <a:t>‹#›</a:t>
            </a:fld>
            <a:endParaRPr lang="en-US"/>
          </a:p>
        </p:txBody>
      </p:sp>
    </p:spTree>
    <p:extLst>
      <p:ext uri="{BB962C8B-B14F-4D97-AF65-F5344CB8AC3E}">
        <p14:creationId xmlns:p14="http://schemas.microsoft.com/office/powerpoint/2010/main" val="253806532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8" name="Rectangle 7"/>
          <p:cNvSpPr>
            <a:spLocks noChangeAspect="1"/>
          </p:cNvSpPr>
          <p:nvPr/>
        </p:nvSpPr>
        <p:spPr>
          <a:xfrm>
            <a:off x="452646" y="5141973"/>
            <a:ext cx="8238707"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3036573"/>
            <a:ext cx="7989751" cy="1504844"/>
          </a:xfrm>
        </p:spPr>
        <p:txBody>
          <a:bodyPr anchor="b">
            <a:normAutofit/>
          </a:bodyPr>
          <a:lstStyle>
            <a:lvl1pPr algn="l">
              <a:defRPr sz="3600" b="0" cap="all">
                <a:solidFill>
                  <a:schemeClr val="accent1"/>
                </a:solidFill>
              </a:defRPr>
            </a:lvl1pPr>
          </a:lstStyle>
          <a:p>
            <a:r>
              <a:rPr lang="en-US"/>
              <a:t>Click to edit Master title style</a:t>
            </a:r>
            <a:endParaRPr lang="en-US" dirty="0"/>
          </a:p>
        </p:txBody>
      </p:sp>
      <p:sp>
        <p:nvSpPr>
          <p:cNvPr id="3" name="Text Placeholder 2"/>
          <p:cNvSpPr>
            <a:spLocks noGrp="1"/>
          </p:cNvSpPr>
          <p:nvPr>
            <p:ph type="body" idx="1"/>
          </p:nvPr>
        </p:nvSpPr>
        <p:spPr>
          <a:xfrm>
            <a:off x="581193" y="4541417"/>
            <a:ext cx="7989751" cy="600556"/>
          </a:xfrm>
        </p:spPr>
        <p:txBody>
          <a:bodyPr anchor="t">
            <a:normAutofit/>
          </a:bodyPr>
          <a:lstStyle>
            <a:lvl1pPr marL="0" indent="0" algn="l">
              <a:buNone/>
              <a:defRPr sz="1800" cap="all">
                <a:solidFill>
                  <a:schemeClr val="accent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lvl1pPr>
              <a:defRPr>
                <a:solidFill>
                  <a:schemeClr val="accent1">
                    <a:lumMod val="75000"/>
                    <a:lumOff val="25000"/>
                  </a:schemeClr>
                </a:solidFill>
              </a:defRPr>
            </a:lvl1pPr>
          </a:lstStyle>
          <a:p>
            <a:fld id="{286C7905-F9E5-5445-970F-0D63C087CAC2}" type="datetimeFigureOut">
              <a:rPr lang="en-US" smtClean="0"/>
              <a:pPr/>
              <a:t>8/28/2017</a:t>
            </a:fld>
            <a:endParaRPr lang="en-US"/>
          </a:p>
        </p:txBody>
      </p:sp>
      <p:sp>
        <p:nvSpPr>
          <p:cNvPr id="5" name="Footer Placeholder 4"/>
          <p:cNvSpPr>
            <a:spLocks noGrp="1"/>
          </p:cNvSpPr>
          <p:nvPr>
            <p:ph type="ftr" sz="quarter" idx="11"/>
          </p:nvPr>
        </p:nvSpPr>
        <p:spPr/>
        <p:txBody>
          <a:bodyPr/>
          <a:lstStyle>
            <a:lvl1pPr>
              <a:defRPr>
                <a:solidFill>
                  <a:schemeClr val="accent1">
                    <a:lumMod val="75000"/>
                    <a:lumOff val="25000"/>
                  </a:schemeClr>
                </a:solidFill>
              </a:defRPr>
            </a:lvl1pPr>
          </a:lstStyle>
          <a:p>
            <a:endParaRPr lang="en-US"/>
          </a:p>
        </p:txBody>
      </p:sp>
      <p:sp>
        <p:nvSpPr>
          <p:cNvPr id="6" name="Slide Number Placeholder 5"/>
          <p:cNvSpPr>
            <a:spLocks noGrp="1"/>
          </p:cNvSpPr>
          <p:nvPr>
            <p:ph type="sldNum" sz="quarter" idx="12"/>
          </p:nvPr>
        </p:nvSpPr>
        <p:spPr/>
        <p:txBody>
          <a:bodyPr/>
          <a:lstStyle>
            <a:lvl1pPr>
              <a:defRPr>
                <a:solidFill>
                  <a:schemeClr val="accent1">
                    <a:lumMod val="75000"/>
                    <a:lumOff val="25000"/>
                  </a:schemeClr>
                </a:solidFill>
              </a:defRPr>
            </a:lvl1pPr>
          </a:lstStyle>
          <a:p>
            <a:fld id="{DC5B787C-47D8-0B49-82AF-055CEB5F06EC}" type="slidenum">
              <a:rPr lang="en-US" smtClean="0"/>
              <a:pPr/>
              <a:t>‹#›</a:t>
            </a:fld>
            <a:endParaRPr lang="en-US"/>
          </a:p>
        </p:txBody>
      </p:sp>
    </p:spTree>
    <p:extLst>
      <p:ext uri="{BB962C8B-B14F-4D97-AF65-F5344CB8AC3E}">
        <p14:creationId xmlns:p14="http://schemas.microsoft.com/office/powerpoint/2010/main" val="222936176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Rectangle 7"/>
          <p:cNvSpPr>
            <a:spLocks noChangeAspect="1"/>
          </p:cNvSpPr>
          <p:nvPr/>
        </p:nvSpPr>
        <p:spPr>
          <a:xfrm>
            <a:off x="448092" y="599725"/>
            <a:ext cx="8238707"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581192" y="2228002"/>
            <a:ext cx="3899527" cy="363304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63282" y="2228003"/>
            <a:ext cx="3907662" cy="363304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286C7905-F9E5-5445-970F-0D63C087CAC2}" type="datetimeFigureOut">
              <a:rPr lang="en-US" smtClean="0"/>
              <a:pPr/>
              <a:t>8/28/2017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C5B787C-47D8-0B49-82AF-055CEB5F06EC}" type="slidenum">
              <a:rPr lang="en-US" smtClean="0"/>
              <a:pPr/>
              <a:t>‹#›</a:t>
            </a:fld>
            <a:endParaRPr lang="en-US"/>
          </a:p>
        </p:txBody>
      </p:sp>
    </p:spTree>
    <p:extLst>
      <p:ext uri="{BB962C8B-B14F-4D97-AF65-F5344CB8AC3E}">
        <p14:creationId xmlns:p14="http://schemas.microsoft.com/office/powerpoint/2010/main" val="35597900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Rectangle 9"/>
          <p:cNvSpPr>
            <a:spLocks noChangeAspect="1"/>
          </p:cNvSpPr>
          <p:nvPr/>
        </p:nvSpPr>
        <p:spPr>
          <a:xfrm>
            <a:off x="448092" y="599725"/>
            <a:ext cx="8238707"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887219" y="2228003"/>
            <a:ext cx="3593500" cy="576262"/>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581192" y="2926051"/>
            <a:ext cx="3899527" cy="2934999"/>
          </a:xfrm>
        </p:spPr>
        <p:txBody>
          <a:bodyPr anchor="t">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969308" y="2228003"/>
            <a:ext cx="3601635" cy="576262"/>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4663282" y="2926051"/>
            <a:ext cx="3907662" cy="2934999"/>
          </a:xfrm>
        </p:spPr>
        <p:txBody>
          <a:bodyPr anchor="t">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286C7905-F9E5-5445-970F-0D63C087CAC2}" type="datetimeFigureOut">
              <a:rPr lang="en-US" smtClean="0"/>
              <a:pPr/>
              <a:t>8/28/2017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C5B787C-47D8-0B49-82AF-055CEB5F06EC}" type="slidenum">
              <a:rPr lang="en-US" smtClean="0"/>
              <a:pPr/>
              <a:t>‹#›</a:t>
            </a:fld>
            <a:endParaRPr lang="en-US"/>
          </a:p>
        </p:txBody>
      </p:sp>
    </p:spTree>
    <p:extLst>
      <p:ext uri="{BB962C8B-B14F-4D97-AF65-F5344CB8AC3E}">
        <p14:creationId xmlns:p14="http://schemas.microsoft.com/office/powerpoint/2010/main" val="156660420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Rectangle 5"/>
          <p:cNvSpPr>
            <a:spLocks noChangeAspect="1"/>
          </p:cNvSpPr>
          <p:nvPr/>
        </p:nvSpPr>
        <p:spPr>
          <a:xfrm>
            <a:off x="448092" y="599725"/>
            <a:ext cx="8238707"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286C7905-F9E5-5445-970F-0D63C087CAC2}" type="datetimeFigureOut">
              <a:rPr lang="en-US" smtClean="0"/>
              <a:pPr/>
              <a:t>8/28/2017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C5B787C-47D8-0B49-82AF-055CEB5F06EC}" type="slidenum">
              <a:rPr lang="en-US" smtClean="0"/>
              <a:pPr/>
              <a:t>‹#›</a:t>
            </a:fld>
            <a:endParaRPr lang="en-US"/>
          </a:p>
        </p:txBody>
      </p:sp>
    </p:spTree>
    <p:extLst>
      <p:ext uri="{BB962C8B-B14F-4D97-AF65-F5344CB8AC3E}">
        <p14:creationId xmlns:p14="http://schemas.microsoft.com/office/powerpoint/2010/main" val="270684483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86C7905-F9E5-5445-970F-0D63C087CAC2}" type="datetimeFigureOut">
              <a:rPr lang="en-US" smtClean="0"/>
              <a:pPr/>
              <a:t>8/28/2017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C5B787C-47D8-0B49-82AF-055CEB5F06EC}" type="slidenum">
              <a:rPr lang="en-US" smtClean="0"/>
              <a:pPr/>
              <a:t>‹#›</a:t>
            </a:fld>
            <a:endParaRPr lang="en-US"/>
          </a:p>
        </p:txBody>
      </p:sp>
    </p:spTree>
    <p:extLst>
      <p:ext uri="{BB962C8B-B14F-4D97-AF65-F5344CB8AC3E}">
        <p14:creationId xmlns:p14="http://schemas.microsoft.com/office/powerpoint/2010/main" val="57378438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9" name="Rectangle 8"/>
          <p:cNvSpPr>
            <a:spLocks noChangeAspect="1"/>
          </p:cNvSpPr>
          <p:nvPr/>
        </p:nvSpPr>
        <p:spPr>
          <a:xfrm>
            <a:off x="452646" y="5141973"/>
            <a:ext cx="8238707" cy="1274702"/>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352" y="5262296"/>
            <a:ext cx="3536625" cy="689514"/>
          </a:xfrm>
        </p:spPr>
        <p:txBody>
          <a:bodyPr anchor="ctr"/>
          <a:lstStyle>
            <a:lvl1pPr algn="l">
              <a:defRPr sz="2000" b="0">
                <a:solidFill>
                  <a:schemeClr val="accent1">
                    <a:lumMod val="75000"/>
                    <a:lumOff val="25000"/>
                  </a:schemeClr>
                </a:solidFill>
              </a:defRPr>
            </a:lvl1pPr>
          </a:lstStyle>
          <a:p>
            <a:r>
              <a:rPr lang="en-US"/>
              <a:t>Click to edit Master title style</a:t>
            </a:r>
            <a:endParaRPr lang="en-US" dirty="0"/>
          </a:p>
        </p:txBody>
      </p:sp>
      <p:sp>
        <p:nvSpPr>
          <p:cNvPr id="3" name="Content Placeholder 2"/>
          <p:cNvSpPr>
            <a:spLocks noGrp="1"/>
          </p:cNvSpPr>
          <p:nvPr>
            <p:ph idx="1"/>
          </p:nvPr>
        </p:nvSpPr>
        <p:spPr>
          <a:xfrm>
            <a:off x="446399" y="601200"/>
            <a:ext cx="8240400" cy="4204800"/>
          </a:xfrm>
        </p:spPr>
        <p:txBody>
          <a:bodyPr anchor="ctr">
            <a:normAutofit/>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vl6pPr>
              <a:defRPr sz="1400">
                <a:solidFill>
                  <a:schemeClr val="tx2"/>
                </a:solidFill>
              </a:defRPr>
            </a:lvl6pPr>
            <a:lvl7pPr>
              <a:defRPr sz="1400">
                <a:solidFill>
                  <a:schemeClr val="tx2"/>
                </a:solidFill>
              </a:defRPr>
            </a:lvl7pPr>
            <a:lvl8pPr>
              <a:defRPr sz="1400">
                <a:solidFill>
                  <a:schemeClr val="tx2"/>
                </a:solidFill>
              </a:defRPr>
            </a:lvl8pPr>
            <a:lvl9pPr>
              <a:defRPr sz="1400">
                <a:solidFill>
                  <a:schemeClr val="tx2"/>
                </a:solidFill>
              </a:defRPr>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305617" y="5262295"/>
            <a:ext cx="4265327" cy="689515"/>
          </a:xfrm>
        </p:spPr>
        <p:txBody>
          <a:bodyPr anchor="ctr">
            <a:normAutofit/>
          </a:bodyPr>
          <a:lstStyle>
            <a:lvl1pPr marL="0" indent="0" algn="r">
              <a:buNone/>
              <a:defRPr sz="1100">
                <a:solidFill>
                  <a:schemeClr val="bg1"/>
                </a:solidFill>
              </a:defRPr>
            </a:lvl1pPr>
            <a:lvl2pPr marL="457200" indent="0">
              <a:buNone/>
              <a:defRPr sz="11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lvl1pPr>
              <a:defRPr>
                <a:solidFill>
                  <a:schemeClr val="accent1">
                    <a:lumMod val="75000"/>
                    <a:lumOff val="25000"/>
                  </a:schemeClr>
                </a:solidFill>
              </a:defRPr>
            </a:lvl1pPr>
          </a:lstStyle>
          <a:p>
            <a:fld id="{286C7905-F9E5-5445-970F-0D63C087CAC2}" type="datetimeFigureOut">
              <a:rPr lang="en-US" smtClean="0"/>
              <a:pPr/>
              <a:t>8/28/2017</a:t>
            </a:fld>
            <a:endParaRPr lang="en-US"/>
          </a:p>
        </p:txBody>
      </p:sp>
      <p:sp>
        <p:nvSpPr>
          <p:cNvPr id="6" name="Footer Placeholder 5"/>
          <p:cNvSpPr>
            <a:spLocks noGrp="1"/>
          </p:cNvSpPr>
          <p:nvPr>
            <p:ph type="ftr" sz="quarter" idx="11"/>
          </p:nvPr>
        </p:nvSpPr>
        <p:spPr/>
        <p:txBody>
          <a:bodyPr/>
          <a:lstStyle>
            <a:lvl1pPr>
              <a:defRPr>
                <a:solidFill>
                  <a:schemeClr val="accent1">
                    <a:lumMod val="75000"/>
                    <a:lumOff val="25000"/>
                  </a:schemeClr>
                </a:solidFill>
              </a:defRPr>
            </a:lvl1pPr>
          </a:lstStyle>
          <a:p>
            <a:endParaRPr lang="en-US"/>
          </a:p>
        </p:txBody>
      </p:sp>
      <p:sp>
        <p:nvSpPr>
          <p:cNvPr id="7" name="Slide Number Placeholder 6"/>
          <p:cNvSpPr>
            <a:spLocks noGrp="1"/>
          </p:cNvSpPr>
          <p:nvPr>
            <p:ph type="sldNum" sz="quarter" idx="12"/>
          </p:nvPr>
        </p:nvSpPr>
        <p:spPr/>
        <p:txBody>
          <a:bodyPr/>
          <a:lstStyle>
            <a:lvl1pPr>
              <a:defRPr>
                <a:solidFill>
                  <a:schemeClr val="accent1">
                    <a:lumMod val="75000"/>
                    <a:lumOff val="25000"/>
                  </a:schemeClr>
                </a:solidFill>
              </a:defRPr>
            </a:lvl1pPr>
          </a:lstStyle>
          <a:p>
            <a:fld id="{FA84A37A-AFC2-4A01-80A1-FC20F2C0D5BB}" type="slidenum">
              <a:rPr lang="en-US" smtClean="0"/>
              <a:pPr/>
              <a:t>‹#›</a:t>
            </a:fld>
            <a:endParaRPr lang="en-US"/>
          </a:p>
        </p:txBody>
      </p:sp>
    </p:spTree>
    <p:extLst>
      <p:ext uri="{BB962C8B-B14F-4D97-AF65-F5344CB8AC3E}">
        <p14:creationId xmlns:p14="http://schemas.microsoft.com/office/powerpoint/2010/main" val="19512770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1192" y="4693389"/>
            <a:ext cx="7989752" cy="566738"/>
          </a:xfrm>
        </p:spPr>
        <p:txBody>
          <a:bodyPr anchor="b">
            <a:normAutofit/>
          </a:bodyPr>
          <a:lstStyle>
            <a:lvl1pPr algn="l">
              <a:defRPr sz="2400" b="0">
                <a:solidFill>
                  <a:schemeClr val="accent1"/>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448093" y="599725"/>
            <a:ext cx="8238706" cy="3557252"/>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581192" y="5260126"/>
            <a:ext cx="7989752" cy="598671"/>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286C7905-F9E5-5445-970F-0D63C087CAC2}" type="datetimeFigureOut">
              <a:rPr lang="en-US" smtClean="0"/>
              <a:pPr/>
              <a:t>8/28/2017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C5B787C-47D8-0B49-82AF-055CEB5F06EC}" type="slidenum">
              <a:rPr lang="en-US" smtClean="0"/>
              <a:pPr/>
              <a:t>‹#›</a:t>
            </a:fld>
            <a:endParaRPr lang="en-US"/>
          </a:p>
        </p:txBody>
      </p:sp>
    </p:spTree>
    <p:extLst>
      <p:ext uri="{BB962C8B-B14F-4D97-AF65-F5344CB8AC3E}">
        <p14:creationId xmlns:p14="http://schemas.microsoft.com/office/powerpoint/2010/main" val="240824739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81192" y="687474"/>
            <a:ext cx="7989752" cy="1083329"/>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581192" y="2228003"/>
            <a:ext cx="7989752" cy="3630794"/>
          </a:xfrm>
          <a:prstGeom prst="rect">
            <a:avLst/>
          </a:prstGeom>
        </p:spPr>
        <p:txBody>
          <a:bodyPr vert="horz" lIns="91440" tIns="45720" rIns="91440" bIns="45720" rtlCol="0" anchor="ct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559327" y="5956136"/>
            <a:ext cx="2133600" cy="365125"/>
          </a:xfrm>
          <a:prstGeom prst="rect">
            <a:avLst/>
          </a:prstGeom>
        </p:spPr>
        <p:txBody>
          <a:bodyPr vert="horz" lIns="91440" tIns="45720" rIns="91440" bIns="45720" rtlCol="0" anchor="ctr"/>
          <a:lstStyle>
            <a:lvl1pPr algn="r">
              <a:defRPr sz="900">
                <a:solidFill>
                  <a:schemeClr val="accent2"/>
                </a:solidFill>
              </a:defRPr>
            </a:lvl1pPr>
          </a:lstStyle>
          <a:p>
            <a:fld id="{286C7905-F9E5-5445-970F-0D63C087CAC2}" type="datetimeFigureOut">
              <a:rPr lang="en-US" smtClean="0"/>
              <a:pPr/>
              <a:t>8/28/2017</a:t>
            </a:fld>
            <a:endParaRPr lang="en-US"/>
          </a:p>
        </p:txBody>
      </p:sp>
      <p:sp>
        <p:nvSpPr>
          <p:cNvPr id="5" name="Footer Placeholder 4"/>
          <p:cNvSpPr>
            <a:spLocks noGrp="1"/>
          </p:cNvSpPr>
          <p:nvPr>
            <p:ph type="ftr" sz="quarter" idx="3"/>
          </p:nvPr>
        </p:nvSpPr>
        <p:spPr>
          <a:xfrm>
            <a:off x="581192" y="5951810"/>
            <a:ext cx="4870585" cy="365125"/>
          </a:xfrm>
          <a:prstGeom prst="rect">
            <a:avLst/>
          </a:prstGeom>
        </p:spPr>
        <p:txBody>
          <a:bodyPr vert="horz" lIns="91440" tIns="45720" rIns="91440" bIns="45720" rtlCol="0" anchor="ctr"/>
          <a:lstStyle>
            <a:lvl1pPr algn="l">
              <a:defRPr sz="900" cap="all">
                <a:solidFill>
                  <a:schemeClr val="accent2"/>
                </a:solidFill>
              </a:defRPr>
            </a:lvl1pPr>
          </a:lstStyle>
          <a:p>
            <a:endParaRPr lang="en-US"/>
          </a:p>
        </p:txBody>
      </p:sp>
      <p:sp>
        <p:nvSpPr>
          <p:cNvPr id="6" name="Slide Number Placeholder 5"/>
          <p:cNvSpPr>
            <a:spLocks noGrp="1"/>
          </p:cNvSpPr>
          <p:nvPr>
            <p:ph type="sldNum" sz="quarter" idx="4"/>
          </p:nvPr>
        </p:nvSpPr>
        <p:spPr>
          <a:xfrm>
            <a:off x="7800476" y="5956136"/>
            <a:ext cx="770468" cy="365125"/>
          </a:xfrm>
          <a:prstGeom prst="rect">
            <a:avLst/>
          </a:prstGeom>
        </p:spPr>
        <p:txBody>
          <a:bodyPr vert="horz" lIns="91440" tIns="45720" rIns="91440" bIns="45720" rtlCol="0" anchor="ctr"/>
          <a:lstStyle>
            <a:lvl1pPr algn="r">
              <a:defRPr sz="900">
                <a:solidFill>
                  <a:schemeClr val="accent2"/>
                </a:solidFill>
              </a:defRPr>
            </a:lvl1pPr>
          </a:lstStyle>
          <a:p>
            <a:fld id="{DC5B787C-47D8-0B49-82AF-055CEB5F06EC}" type="slidenum">
              <a:rPr lang="en-US" smtClean="0"/>
              <a:pPr/>
              <a:t>‹#›</a:t>
            </a:fld>
            <a:endParaRPr lang="en-US"/>
          </a:p>
        </p:txBody>
      </p:sp>
      <p:sp>
        <p:nvSpPr>
          <p:cNvPr id="9" name="Rectangle 8"/>
          <p:cNvSpPr/>
          <p:nvPr/>
        </p:nvSpPr>
        <p:spPr>
          <a:xfrm>
            <a:off x="448091" y="441325"/>
            <a:ext cx="2719909" cy="1080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a:xfrm>
            <a:off x="5976001" y="441325"/>
            <a:ext cx="2710800" cy="108000"/>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a:xfrm>
            <a:off x="3216601" y="441325"/>
            <a:ext cx="2710800" cy="10800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sp>
    </p:spTree>
    <p:extLst>
      <p:ext uri="{BB962C8B-B14F-4D97-AF65-F5344CB8AC3E}">
        <p14:creationId xmlns:p14="http://schemas.microsoft.com/office/powerpoint/2010/main" val="4071684035"/>
      </p:ext>
    </p:extLst>
  </p:cSld>
  <p:clrMap bg1="lt1" tx1="dk1" bg2="lt2" tx2="dk2" accent1="accent1" accent2="accent2" accent3="accent3" accent4="accent4" accent5="accent5" accent6="accent6" hlink="hlink" folHlink="folHlink"/>
  <p:sldLayoutIdLst>
    <p:sldLayoutId id="2147483911" r:id="rId1"/>
    <p:sldLayoutId id="2147483912" r:id="rId2"/>
    <p:sldLayoutId id="2147483913" r:id="rId3"/>
    <p:sldLayoutId id="2147483914" r:id="rId4"/>
    <p:sldLayoutId id="2147483915" r:id="rId5"/>
    <p:sldLayoutId id="2147483916" r:id="rId6"/>
    <p:sldLayoutId id="2147483917" r:id="rId7"/>
    <p:sldLayoutId id="2147483918" r:id="rId8"/>
    <p:sldLayoutId id="2147483919" r:id="rId9"/>
    <p:sldLayoutId id="2147483920" r:id="rId10"/>
    <p:sldLayoutId id="2147483921" r:id="rId11"/>
  </p:sldLayoutIdLst>
  <p:txStyles>
    <p:titleStyle>
      <a:lvl1pPr algn="l" defTabSz="457200" rtl="0" eaLnBrk="1" latinLnBrk="0" hangingPunct="1">
        <a:spcBef>
          <a:spcPct val="0"/>
        </a:spcBef>
        <a:buNone/>
        <a:defRPr sz="2800" b="0" kern="1200" cap="all">
          <a:solidFill>
            <a:schemeClr val="bg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06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800" kern="1200">
          <a:solidFill>
            <a:schemeClr val="tx2"/>
          </a:solidFill>
          <a:latin typeface="+mn-lt"/>
          <a:ea typeface="+mn-ea"/>
          <a:cs typeface="+mn-cs"/>
        </a:defRPr>
      </a:lvl1pPr>
      <a:lvl2pPr marL="630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600" kern="1200">
          <a:solidFill>
            <a:schemeClr val="tx2"/>
          </a:solidFill>
          <a:latin typeface="+mn-lt"/>
          <a:ea typeface="+mn-ea"/>
          <a:cs typeface="+mn-cs"/>
        </a:defRPr>
      </a:lvl2pPr>
      <a:lvl3pPr marL="900000" indent="-270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400" kern="1200">
          <a:solidFill>
            <a:schemeClr val="tx2"/>
          </a:solidFill>
          <a:latin typeface="+mn-lt"/>
          <a:ea typeface="+mn-ea"/>
          <a:cs typeface="+mn-cs"/>
        </a:defRPr>
      </a:lvl3pPr>
      <a:lvl4pPr marL="124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4pPr>
      <a:lvl5pPr marL="160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hyperlink" Target="mailto:saluru@mcw.edu"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3A384C-6E89-4456-B4B0-64D063958C55}"/>
              </a:ext>
            </a:extLst>
          </p:cNvPr>
          <p:cNvSpPr>
            <a:spLocks noGrp="1"/>
          </p:cNvSpPr>
          <p:nvPr>
            <p:ph type="ctrTitle"/>
          </p:nvPr>
        </p:nvSpPr>
        <p:spPr>
          <a:xfrm>
            <a:off x="581192" y="594360"/>
            <a:ext cx="7989752" cy="1901084"/>
          </a:xfrm>
        </p:spPr>
        <p:txBody>
          <a:bodyPr>
            <a:normAutofit fontScale="90000"/>
          </a:bodyPr>
          <a:lstStyle/>
          <a:p>
            <a:r>
              <a:rPr lang="en-US" sz="6000" dirty="0"/>
              <a:t>Moms program orientation</a:t>
            </a:r>
          </a:p>
        </p:txBody>
      </p:sp>
      <p:sp>
        <p:nvSpPr>
          <p:cNvPr id="3" name="Subtitle 2">
            <a:extLst>
              <a:ext uri="{FF2B5EF4-FFF2-40B4-BE49-F238E27FC236}">
                <a16:creationId xmlns:a16="http://schemas.microsoft.com/office/drawing/2014/main" id="{0DCD8FCC-2DE0-4AFF-A41E-946D869BC96B}"/>
              </a:ext>
            </a:extLst>
          </p:cNvPr>
          <p:cNvSpPr>
            <a:spLocks noGrp="1"/>
          </p:cNvSpPr>
          <p:nvPr>
            <p:ph type="subTitle" idx="1"/>
          </p:nvPr>
        </p:nvSpPr>
        <p:spPr>
          <a:xfrm>
            <a:off x="581192" y="2606040"/>
            <a:ext cx="7989752" cy="479725"/>
          </a:xfrm>
        </p:spPr>
        <p:txBody>
          <a:bodyPr>
            <a:normAutofit/>
          </a:bodyPr>
          <a:lstStyle/>
          <a:p>
            <a:r>
              <a:rPr lang="en-US" sz="2000" dirty="0"/>
              <a:t>Monday </a:t>
            </a:r>
            <a:r>
              <a:rPr lang="en-US" sz="2000" dirty="0" err="1"/>
              <a:t>aug</a:t>
            </a:r>
            <a:r>
              <a:rPr lang="en-US" sz="2000" dirty="0"/>
              <a:t> 28, 2017</a:t>
            </a:r>
          </a:p>
        </p:txBody>
      </p:sp>
      <p:sp>
        <p:nvSpPr>
          <p:cNvPr id="4" name="TextBox 3">
            <a:extLst>
              <a:ext uri="{FF2B5EF4-FFF2-40B4-BE49-F238E27FC236}">
                <a16:creationId xmlns:a16="http://schemas.microsoft.com/office/drawing/2014/main" id="{0C781944-A475-407C-BFE0-89133DFD63C2}"/>
              </a:ext>
            </a:extLst>
          </p:cNvPr>
          <p:cNvSpPr txBox="1"/>
          <p:nvPr/>
        </p:nvSpPr>
        <p:spPr>
          <a:xfrm>
            <a:off x="581192" y="5586865"/>
            <a:ext cx="6678387" cy="646331"/>
          </a:xfrm>
          <a:prstGeom prst="rect">
            <a:avLst/>
          </a:prstGeom>
          <a:noFill/>
        </p:spPr>
        <p:txBody>
          <a:bodyPr wrap="square" rtlCol="0">
            <a:spAutoFit/>
          </a:bodyPr>
          <a:lstStyle/>
          <a:p>
            <a:r>
              <a:rPr lang="en-US" dirty="0">
                <a:solidFill>
                  <a:schemeClr val="bg1"/>
                </a:solidFill>
              </a:rPr>
              <a:t>Adapted from Bridget Kelly’s original </a:t>
            </a:r>
            <a:r>
              <a:rPr lang="en-US" dirty="0" err="1">
                <a:solidFill>
                  <a:schemeClr val="bg1"/>
                </a:solidFill>
              </a:rPr>
              <a:t>MoMS</a:t>
            </a:r>
            <a:r>
              <a:rPr lang="en-US" dirty="0">
                <a:solidFill>
                  <a:schemeClr val="bg1"/>
                </a:solidFill>
              </a:rPr>
              <a:t> presentation; contributions from Brittany Duffy and Sivani Aluru</a:t>
            </a:r>
          </a:p>
        </p:txBody>
      </p:sp>
      <p:pic>
        <p:nvPicPr>
          <p:cNvPr id="5" name="Picture 2" descr="img_b2301112aa1">
            <a:extLst>
              <a:ext uri="{FF2B5EF4-FFF2-40B4-BE49-F238E27FC236}">
                <a16:creationId xmlns:a16="http://schemas.microsoft.com/office/drawing/2014/main" id="{B43C7F57-32C3-479D-975C-001601AD62C6}"/>
              </a:ext>
            </a:extLst>
          </p:cNvPr>
          <p:cNvPicPr>
            <a:picLocks noChangeAspect="1" noChangeArrowheads="1"/>
          </p:cNvPicPr>
          <p:nvPr/>
        </p:nvPicPr>
        <p:blipFill>
          <a:blip r:embed="rId2"/>
          <a:srcRect/>
          <a:stretch>
            <a:fillRect/>
          </a:stretch>
        </p:blipFill>
        <p:spPr bwMode="auto">
          <a:xfrm>
            <a:off x="6307446" y="689621"/>
            <a:ext cx="2263498" cy="2263498"/>
          </a:xfrm>
          <a:prstGeom prst="rect">
            <a:avLst/>
          </a:prstGeom>
          <a:ln>
            <a:noFill/>
          </a:ln>
          <a:effectLst/>
        </p:spPr>
      </p:pic>
    </p:spTree>
    <p:extLst>
      <p:ext uri="{BB962C8B-B14F-4D97-AF65-F5344CB8AC3E}">
        <p14:creationId xmlns:p14="http://schemas.microsoft.com/office/powerpoint/2010/main" val="324209426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7250" y="681617"/>
            <a:ext cx="7024744" cy="1143000"/>
          </a:xfrm>
        </p:spPr>
        <p:txBody>
          <a:bodyPr/>
          <a:lstStyle/>
          <a:p>
            <a:r>
              <a:rPr lang="en-US" dirty="0"/>
              <a:t>Conflicting Schedules</a:t>
            </a:r>
          </a:p>
        </p:txBody>
      </p:sp>
      <p:sp>
        <p:nvSpPr>
          <p:cNvPr id="3" name="Content Placeholder 2"/>
          <p:cNvSpPr>
            <a:spLocks noGrp="1"/>
          </p:cNvSpPr>
          <p:nvPr>
            <p:ph idx="1"/>
          </p:nvPr>
        </p:nvSpPr>
        <p:spPr>
          <a:xfrm>
            <a:off x="513203" y="2007497"/>
            <a:ext cx="8110974" cy="4693188"/>
          </a:xfrm>
        </p:spPr>
        <p:txBody>
          <a:bodyPr>
            <a:normAutofit lnSpcReduction="10000"/>
          </a:bodyPr>
          <a:lstStyle/>
          <a:p>
            <a:pPr marL="68580" indent="0">
              <a:buNone/>
            </a:pPr>
            <a:r>
              <a:rPr lang="en-US" sz="2400" dirty="0"/>
              <a:t>APPOINTMENTS</a:t>
            </a:r>
          </a:p>
          <a:p>
            <a:r>
              <a:rPr lang="en-US" sz="2400" dirty="0"/>
              <a:t>Talk to your match about your availability</a:t>
            </a:r>
          </a:p>
          <a:p>
            <a:pPr lvl="1"/>
            <a:r>
              <a:rPr lang="en-US" sz="2000" dirty="0"/>
              <a:t>1</a:t>
            </a:r>
            <a:r>
              <a:rPr lang="en-US" sz="2000" baseline="30000" dirty="0"/>
              <a:t>st</a:t>
            </a:r>
            <a:r>
              <a:rPr lang="en-US" sz="2000" dirty="0"/>
              <a:t> appointment may be scheduled at a time that you can’t make.</a:t>
            </a:r>
          </a:p>
          <a:p>
            <a:pPr lvl="1"/>
            <a:r>
              <a:rPr lang="en-US" sz="2000" dirty="0"/>
              <a:t>If your match can’t reschedule, just plan to meet her at the next appointment or meet for lunch/coffee.</a:t>
            </a:r>
          </a:p>
          <a:p>
            <a:r>
              <a:rPr lang="en-US" sz="2400" b="1" dirty="0"/>
              <a:t>DO NOT expect miss class for appointments!</a:t>
            </a:r>
          </a:p>
          <a:p>
            <a:pPr lvl="1"/>
            <a:r>
              <a:rPr lang="en-US" sz="2000" dirty="0"/>
              <a:t>M1s – most classes on not required, so it is entirely up to you if you want to go during class time</a:t>
            </a:r>
          </a:p>
          <a:p>
            <a:pPr lvl="1"/>
            <a:r>
              <a:rPr lang="en-US" sz="2000" dirty="0"/>
              <a:t>M2s – most classes are not required now either</a:t>
            </a:r>
          </a:p>
          <a:p>
            <a:r>
              <a:rPr lang="en-US" sz="2400" dirty="0"/>
              <a:t>If we can’t reach a compromise on the scheduling, we can re-match your mother. </a:t>
            </a:r>
          </a:p>
        </p:txBody>
      </p:sp>
    </p:spTree>
    <p:extLst>
      <p:ext uri="{BB962C8B-B14F-4D97-AF65-F5344CB8AC3E}">
        <p14:creationId xmlns:p14="http://schemas.microsoft.com/office/powerpoint/2010/main" val="111939345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2C4DE4-D6C9-4ADF-99CA-5B597C18F1C8}"/>
              </a:ext>
            </a:extLst>
          </p:cNvPr>
          <p:cNvSpPr>
            <a:spLocks noGrp="1"/>
          </p:cNvSpPr>
          <p:nvPr>
            <p:ph type="title"/>
          </p:nvPr>
        </p:nvSpPr>
        <p:spPr>
          <a:xfrm>
            <a:off x="672351" y="657214"/>
            <a:ext cx="7024744" cy="1143000"/>
          </a:xfrm>
        </p:spPr>
        <p:txBody>
          <a:bodyPr/>
          <a:lstStyle/>
          <a:p>
            <a:r>
              <a:rPr lang="en-US" dirty="0"/>
              <a:t>Labor and Delivery</a:t>
            </a:r>
          </a:p>
        </p:txBody>
      </p:sp>
      <p:sp>
        <p:nvSpPr>
          <p:cNvPr id="3" name="Content Placeholder 2">
            <a:extLst>
              <a:ext uri="{FF2B5EF4-FFF2-40B4-BE49-F238E27FC236}">
                <a16:creationId xmlns:a16="http://schemas.microsoft.com/office/drawing/2014/main" id="{F65C31FA-1447-452A-99E7-13F81372E00E}"/>
              </a:ext>
            </a:extLst>
          </p:cNvPr>
          <p:cNvSpPr>
            <a:spLocks noGrp="1"/>
          </p:cNvSpPr>
          <p:nvPr>
            <p:ph idx="1"/>
          </p:nvPr>
        </p:nvSpPr>
        <p:spPr>
          <a:xfrm>
            <a:off x="672351" y="2225040"/>
            <a:ext cx="7675582" cy="4253265"/>
          </a:xfrm>
        </p:spPr>
        <p:txBody>
          <a:bodyPr>
            <a:noAutofit/>
          </a:bodyPr>
          <a:lstStyle/>
          <a:p>
            <a:r>
              <a:rPr lang="en-US" sz="2100" dirty="0"/>
              <a:t>Usually not planned at a convenient time! Even if induced, you will likely be there for many hours.</a:t>
            </a:r>
          </a:p>
          <a:p>
            <a:r>
              <a:rPr lang="en-US" sz="2100" dirty="0"/>
              <a:t>Please note the due date in the first email and take that into consideration with your vacation and exam schedule.</a:t>
            </a:r>
          </a:p>
          <a:p>
            <a:pPr lvl="1"/>
            <a:r>
              <a:rPr lang="en-US" sz="2100" dirty="0"/>
              <a:t>Try not to take a match if you will be out of town within </a:t>
            </a:r>
            <a:r>
              <a:rPr lang="en-US" sz="2100" b="1" dirty="0"/>
              <a:t>3 weeks </a:t>
            </a:r>
            <a:r>
              <a:rPr lang="en-US" sz="2100" dirty="0"/>
              <a:t>prior to due date.</a:t>
            </a:r>
          </a:p>
          <a:p>
            <a:pPr lvl="1"/>
            <a:r>
              <a:rPr lang="en-US" sz="2100" dirty="0"/>
              <a:t>If exams are near due date and you still feel comfortable accepting the match, make sure you are prepared for your exam in the event that she goes into labor during your study time.</a:t>
            </a:r>
          </a:p>
          <a:p>
            <a:pPr lvl="1"/>
            <a:r>
              <a:rPr lang="en-US" sz="2100" b="1" dirty="0"/>
              <a:t>DO NOT miss an exam under ANY circumstance. We are not an approved absence excuse! </a:t>
            </a:r>
            <a:endParaRPr lang="en-US" sz="2100" dirty="0"/>
          </a:p>
        </p:txBody>
      </p:sp>
    </p:spTree>
    <p:extLst>
      <p:ext uri="{BB962C8B-B14F-4D97-AF65-F5344CB8AC3E}">
        <p14:creationId xmlns:p14="http://schemas.microsoft.com/office/powerpoint/2010/main" val="412922654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82794" y="605906"/>
            <a:ext cx="7024744" cy="1143000"/>
          </a:xfrm>
        </p:spPr>
        <p:txBody>
          <a:bodyPr>
            <a:normAutofit/>
          </a:bodyPr>
          <a:lstStyle/>
          <a:p>
            <a:r>
              <a:rPr lang="en-US" dirty="0"/>
              <a:t>Who? What? Where? WHEN?</a:t>
            </a:r>
          </a:p>
        </p:txBody>
      </p:sp>
      <p:sp>
        <p:nvSpPr>
          <p:cNvPr id="3" name="Content Placeholder 2"/>
          <p:cNvSpPr>
            <a:spLocks noGrp="1"/>
          </p:cNvSpPr>
          <p:nvPr>
            <p:ph idx="1"/>
          </p:nvPr>
        </p:nvSpPr>
        <p:spPr>
          <a:xfrm>
            <a:off x="582794" y="1972842"/>
            <a:ext cx="7971607" cy="4389120"/>
          </a:xfrm>
        </p:spPr>
        <p:txBody>
          <a:bodyPr>
            <a:normAutofit fontScale="92500" lnSpcReduction="10000"/>
          </a:bodyPr>
          <a:lstStyle/>
          <a:p>
            <a:r>
              <a:rPr lang="en-US" sz="3200" dirty="0"/>
              <a:t>M2s:</a:t>
            </a:r>
          </a:p>
          <a:p>
            <a:pPr lvl="1"/>
            <a:r>
              <a:rPr lang="en-US" sz="2800" dirty="0"/>
              <a:t>Matched with due date before April 1</a:t>
            </a:r>
            <a:r>
              <a:rPr lang="en-US" sz="2800" baseline="30000" dirty="0"/>
              <a:t>st</a:t>
            </a:r>
            <a:r>
              <a:rPr lang="en-US" sz="2800" dirty="0"/>
              <a:t>, 2018. </a:t>
            </a:r>
          </a:p>
          <a:p>
            <a:r>
              <a:rPr lang="en-US" sz="3200" dirty="0"/>
              <a:t>M1s:</a:t>
            </a:r>
          </a:p>
          <a:p>
            <a:pPr lvl="1"/>
            <a:r>
              <a:rPr lang="en-US" sz="2800" dirty="0"/>
              <a:t>Indicate </a:t>
            </a:r>
            <a:r>
              <a:rPr lang="en-US" sz="2800" b="1" dirty="0"/>
              <a:t>summer availability </a:t>
            </a:r>
            <a:r>
              <a:rPr lang="en-US" sz="2800" dirty="0"/>
              <a:t>when you sign up!</a:t>
            </a:r>
          </a:p>
          <a:p>
            <a:pPr lvl="1"/>
            <a:r>
              <a:rPr lang="en-US" sz="2800" dirty="0"/>
              <a:t>If not available in the summer, we will try to match with a mom with a due date before Spring 2018 finals week.</a:t>
            </a:r>
          </a:p>
          <a:p>
            <a:r>
              <a:rPr lang="en-US" sz="3200" b="1" u="sng" dirty="0"/>
              <a:t>OGIG members will have first priority when it comes to matching!</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3794" y="719187"/>
            <a:ext cx="7024744" cy="1143000"/>
          </a:xfrm>
        </p:spPr>
        <p:txBody>
          <a:bodyPr/>
          <a:lstStyle/>
          <a:p>
            <a:r>
              <a:rPr lang="en-US" dirty="0"/>
              <a:t>Supply &amp; Demand - Tricky</a:t>
            </a:r>
          </a:p>
        </p:txBody>
      </p:sp>
      <p:sp>
        <p:nvSpPr>
          <p:cNvPr id="3" name="Content Placeholder 2"/>
          <p:cNvSpPr>
            <a:spLocks noGrp="1"/>
          </p:cNvSpPr>
          <p:nvPr>
            <p:ph idx="1"/>
          </p:nvPr>
        </p:nvSpPr>
        <p:spPr>
          <a:xfrm>
            <a:off x="683794" y="1996440"/>
            <a:ext cx="7786878" cy="4632960"/>
          </a:xfrm>
        </p:spPr>
        <p:txBody>
          <a:bodyPr>
            <a:normAutofit/>
          </a:bodyPr>
          <a:lstStyle/>
          <a:p>
            <a:r>
              <a:rPr lang="en-US" sz="2400" dirty="0"/>
              <a:t>Usually we have more students than patients who participate.</a:t>
            </a:r>
          </a:p>
          <a:p>
            <a:r>
              <a:rPr lang="en-US" sz="2400" b="1" u="sng" dirty="0"/>
              <a:t>Not everyone will be matched immediately.</a:t>
            </a:r>
          </a:p>
          <a:p>
            <a:r>
              <a:rPr lang="en-US" sz="2400" dirty="0"/>
              <a:t>Some may have to wait until M2 year</a:t>
            </a:r>
          </a:p>
          <a:p>
            <a:r>
              <a:rPr lang="en-US" sz="2400" dirty="0"/>
              <a:t>If you are unsure about commitment or would like to wait until you get settled in to med school, please indicate that on the sign up sheet so that I can match you towards the end of the year/summer/next year</a:t>
            </a:r>
          </a:p>
          <a:p>
            <a:r>
              <a:rPr lang="en-US" sz="2400" dirty="0"/>
              <a:t>I want everybody to have a chance to be matched! Please be patient, we are doing our best!!</a:t>
            </a:r>
          </a:p>
        </p:txBody>
      </p:sp>
    </p:spTree>
    <p:extLst>
      <p:ext uri="{BB962C8B-B14F-4D97-AF65-F5344CB8AC3E}">
        <p14:creationId xmlns:p14="http://schemas.microsoft.com/office/powerpoint/2010/main" val="60607525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Columbia St. Mary’s FHC Resources	</a:t>
            </a:r>
          </a:p>
        </p:txBody>
      </p:sp>
      <p:sp>
        <p:nvSpPr>
          <p:cNvPr id="3" name="Content Placeholder 2"/>
          <p:cNvSpPr>
            <a:spLocks noGrp="1"/>
          </p:cNvSpPr>
          <p:nvPr>
            <p:ph idx="1"/>
          </p:nvPr>
        </p:nvSpPr>
        <p:spPr>
          <a:xfrm>
            <a:off x="581192" y="2532803"/>
            <a:ext cx="7989752" cy="3630795"/>
          </a:xfrm>
        </p:spPr>
        <p:txBody>
          <a:bodyPr>
            <a:noAutofit/>
          </a:bodyPr>
          <a:lstStyle/>
          <a:p>
            <a:r>
              <a:rPr lang="en-US" sz="2400" dirty="0"/>
              <a:t>MCH (Maternal-Child Health) Clinic on Thursdays</a:t>
            </a:r>
          </a:p>
          <a:p>
            <a:pPr lvl="1"/>
            <a:r>
              <a:rPr lang="en-US" sz="2400" dirty="0"/>
              <a:t>Dr. Garrison is in the morning</a:t>
            </a:r>
          </a:p>
          <a:p>
            <a:pPr lvl="1"/>
            <a:r>
              <a:rPr lang="en-US" sz="2400" dirty="0"/>
              <a:t>Dr. Koch is in the evening</a:t>
            </a:r>
          </a:p>
          <a:p>
            <a:r>
              <a:rPr lang="en-US" sz="2400" dirty="0"/>
              <a:t>OB chart review once a month</a:t>
            </a:r>
          </a:p>
          <a:p>
            <a:pPr lvl="1"/>
            <a:r>
              <a:rPr lang="en-US" sz="2400" dirty="0"/>
              <a:t>Wed. 1:30-3:30 pm</a:t>
            </a:r>
          </a:p>
          <a:p>
            <a:pPr lvl="1"/>
            <a:r>
              <a:rPr lang="en-US" sz="2400" dirty="0"/>
              <a:t>Great opportunity to learn about Obstetrical care as a whole! Highly encouraged to attend one. </a:t>
            </a:r>
          </a:p>
          <a:p>
            <a:pPr marL="324000" lvl="1" indent="0">
              <a:buNone/>
            </a:pPr>
            <a:r>
              <a:rPr lang="en-US" sz="2400" i="1" dirty="0"/>
              <a:t>*If interested in attending, email me at </a:t>
            </a:r>
            <a:r>
              <a:rPr lang="en-US" sz="2400" i="1" dirty="0">
                <a:hlinkClick r:id="rId2"/>
              </a:rPr>
              <a:t>saluru@mcw.edu</a:t>
            </a:r>
            <a:r>
              <a:rPr lang="en-US" sz="2400" i="1" dirty="0"/>
              <a:t> and I will put you in touch with these physicians*</a:t>
            </a:r>
          </a:p>
        </p:txBody>
      </p:sp>
    </p:spTree>
    <p:extLst>
      <p:ext uri="{BB962C8B-B14F-4D97-AF65-F5344CB8AC3E}">
        <p14:creationId xmlns:p14="http://schemas.microsoft.com/office/powerpoint/2010/main" val="237282894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M1 Liaison	</a:t>
            </a:r>
          </a:p>
        </p:txBody>
      </p:sp>
      <p:sp>
        <p:nvSpPr>
          <p:cNvPr id="3" name="Content Placeholder 2"/>
          <p:cNvSpPr>
            <a:spLocks noGrp="1"/>
          </p:cNvSpPr>
          <p:nvPr>
            <p:ph idx="1"/>
          </p:nvPr>
        </p:nvSpPr>
        <p:spPr>
          <a:xfrm>
            <a:off x="581192" y="2492697"/>
            <a:ext cx="7989752" cy="3630795"/>
          </a:xfrm>
        </p:spPr>
        <p:txBody>
          <a:bodyPr>
            <a:noAutofit/>
          </a:bodyPr>
          <a:lstStyle/>
          <a:p>
            <a:r>
              <a:rPr lang="en-US" sz="3200" dirty="0"/>
              <a:t>If you are interested in becoming one of the </a:t>
            </a:r>
            <a:r>
              <a:rPr lang="en-US" sz="3200" b="1" i="1" u="sng" dirty="0"/>
              <a:t>MoMS Program M1 Liaison </a:t>
            </a:r>
            <a:r>
              <a:rPr lang="en-US" sz="3200" dirty="0"/>
              <a:t>(</a:t>
            </a:r>
            <a:r>
              <a:rPr lang="en-US" sz="3200" u="sng" dirty="0"/>
              <a:t>part of OGIG Exec)</a:t>
            </a:r>
            <a:r>
              <a:rPr lang="en-US" sz="3200" dirty="0"/>
              <a:t>, please see Sivani after the orientation is over.</a:t>
            </a:r>
          </a:p>
          <a:p>
            <a:r>
              <a:rPr lang="en-US" sz="3200" dirty="0"/>
              <a:t>Must be a member of OGIG to apply and be considered for the position.</a:t>
            </a:r>
          </a:p>
          <a:p>
            <a:r>
              <a:rPr lang="en-US" sz="3200" dirty="0"/>
              <a:t>Applications due </a:t>
            </a:r>
            <a:r>
              <a:rPr lang="en-US" sz="3200" b="1" dirty="0"/>
              <a:t>Friday, 9/8 at 5 pm. </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BBCF58-2198-4C7D-A205-129878337EC9}"/>
              </a:ext>
            </a:extLst>
          </p:cNvPr>
          <p:cNvSpPr>
            <a:spLocks noGrp="1"/>
          </p:cNvSpPr>
          <p:nvPr>
            <p:ph type="title"/>
          </p:nvPr>
        </p:nvSpPr>
        <p:spPr>
          <a:xfrm>
            <a:off x="581192" y="687474"/>
            <a:ext cx="7989752" cy="1083329"/>
          </a:xfrm>
        </p:spPr>
        <p:txBody>
          <a:bodyPr/>
          <a:lstStyle/>
          <a:p>
            <a:r>
              <a:rPr lang="en-US" dirty="0"/>
              <a:t>Have fun! </a:t>
            </a:r>
          </a:p>
        </p:txBody>
      </p:sp>
      <p:sp>
        <p:nvSpPr>
          <p:cNvPr id="3" name="Content Placeholder 2">
            <a:extLst>
              <a:ext uri="{FF2B5EF4-FFF2-40B4-BE49-F238E27FC236}">
                <a16:creationId xmlns:a16="http://schemas.microsoft.com/office/drawing/2014/main" id="{5DBDF929-82DF-4581-BF11-12CB6B3BF796}"/>
              </a:ext>
            </a:extLst>
          </p:cNvPr>
          <p:cNvSpPr>
            <a:spLocks noGrp="1"/>
          </p:cNvSpPr>
          <p:nvPr>
            <p:ph sz="half" idx="1"/>
          </p:nvPr>
        </p:nvSpPr>
        <p:spPr>
          <a:xfrm>
            <a:off x="581192" y="5401994"/>
            <a:ext cx="8092642" cy="1317184"/>
          </a:xfrm>
        </p:spPr>
        <p:txBody>
          <a:bodyPr>
            <a:normAutofit fontScale="92500" lnSpcReduction="10000"/>
          </a:bodyPr>
          <a:lstStyle/>
          <a:p>
            <a:r>
              <a:rPr lang="en-US" sz="2800" dirty="0"/>
              <a:t>Contact us with ANY questions, comments or concerns. We LOVE hearing about how your match is going!</a:t>
            </a:r>
          </a:p>
          <a:p>
            <a:r>
              <a:rPr lang="en-US" sz="2800" dirty="0"/>
              <a:t>2017-2018 Program Coordinator: saluru@mcw.edu</a:t>
            </a:r>
          </a:p>
        </p:txBody>
      </p:sp>
      <p:pic>
        <p:nvPicPr>
          <p:cNvPr id="5" name="Content Placeholder 4" descr="248182_2116635919649_1358274445_32540442_6294271_n.jpg">
            <a:extLst>
              <a:ext uri="{FF2B5EF4-FFF2-40B4-BE49-F238E27FC236}">
                <a16:creationId xmlns:a16="http://schemas.microsoft.com/office/drawing/2014/main" id="{03C856CA-74E6-49C2-9C5F-9ACEDF1F0F5C}"/>
              </a:ext>
            </a:extLst>
          </p:cNvPr>
          <p:cNvPicPr>
            <a:picLocks noGrp="1" noChangeAspect="1"/>
          </p:cNvPicPr>
          <p:nvPr>
            <p:ph sz="half" idx="2"/>
          </p:nvPr>
        </p:nvPicPr>
        <p:blipFill>
          <a:blip r:embed="rId2"/>
          <a:stretch>
            <a:fillRect/>
          </a:stretch>
        </p:blipFill>
        <p:spPr>
          <a:xfrm>
            <a:off x="1681723" y="2016689"/>
            <a:ext cx="5535001" cy="3313312"/>
          </a:xfrm>
          <a:prstGeom prst="rect">
            <a:avLst/>
          </a:prstGeom>
        </p:spPr>
      </p:pic>
    </p:spTree>
    <p:extLst>
      <p:ext uri="{BB962C8B-B14F-4D97-AF65-F5344CB8AC3E}">
        <p14:creationId xmlns:p14="http://schemas.microsoft.com/office/powerpoint/2010/main" val="259953437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81192" y="660335"/>
            <a:ext cx="7153834" cy="1143000"/>
          </a:xfrm>
        </p:spPr>
        <p:txBody>
          <a:bodyPr>
            <a:normAutofit/>
          </a:bodyPr>
          <a:lstStyle/>
          <a:p>
            <a:r>
              <a:rPr lang="en-US" dirty="0"/>
              <a:t>Purpose of the </a:t>
            </a:r>
            <a:r>
              <a:rPr lang="en-US" dirty="0" err="1"/>
              <a:t>MoMS</a:t>
            </a:r>
            <a:r>
              <a:rPr lang="en-US" dirty="0"/>
              <a:t> programs</a:t>
            </a:r>
          </a:p>
        </p:txBody>
      </p:sp>
      <p:sp>
        <p:nvSpPr>
          <p:cNvPr id="3" name="Content Placeholder 2"/>
          <p:cNvSpPr>
            <a:spLocks noGrp="1"/>
          </p:cNvSpPr>
          <p:nvPr>
            <p:ph idx="1"/>
          </p:nvPr>
        </p:nvSpPr>
        <p:spPr>
          <a:xfrm>
            <a:off x="581192" y="2395643"/>
            <a:ext cx="7989752" cy="3630795"/>
          </a:xfrm>
        </p:spPr>
        <p:txBody>
          <a:bodyPr>
            <a:normAutofit fontScale="92500" lnSpcReduction="10000"/>
          </a:bodyPr>
          <a:lstStyle/>
          <a:p>
            <a:r>
              <a:rPr lang="en-US" sz="4000" dirty="0"/>
              <a:t>Offer</a:t>
            </a:r>
            <a:r>
              <a:rPr lang="en-US" sz="4000" b="1" dirty="0"/>
              <a:t> support </a:t>
            </a:r>
            <a:r>
              <a:rPr lang="en-US" sz="4000" dirty="0"/>
              <a:t>to pregnant woman</a:t>
            </a:r>
          </a:p>
          <a:p>
            <a:r>
              <a:rPr lang="en-US" sz="4000" dirty="0"/>
              <a:t>Be a </a:t>
            </a:r>
            <a:r>
              <a:rPr lang="en-US" sz="4000" b="1" dirty="0"/>
              <a:t>resource</a:t>
            </a:r>
            <a:r>
              <a:rPr lang="en-US" sz="4000" dirty="0"/>
              <a:t> for the woman during her pregnancy</a:t>
            </a:r>
          </a:p>
          <a:p>
            <a:r>
              <a:rPr lang="en-US" sz="4000" b="1" dirty="0"/>
              <a:t>Enhance communication </a:t>
            </a:r>
            <a:r>
              <a:rPr lang="en-US" sz="4000" dirty="0"/>
              <a:t>between the woman and her health care provider</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B60682-33D7-4D5B-9563-0EC3B9486145}"/>
              </a:ext>
            </a:extLst>
          </p:cNvPr>
          <p:cNvSpPr>
            <a:spLocks noGrp="1"/>
          </p:cNvSpPr>
          <p:nvPr>
            <p:ph type="title"/>
          </p:nvPr>
        </p:nvSpPr>
        <p:spPr/>
        <p:txBody>
          <a:bodyPr/>
          <a:lstStyle/>
          <a:p>
            <a:r>
              <a:rPr lang="en-US" dirty="0"/>
              <a:t>For the students </a:t>
            </a:r>
          </a:p>
        </p:txBody>
      </p:sp>
      <p:sp>
        <p:nvSpPr>
          <p:cNvPr id="3" name="Content Placeholder 2">
            <a:extLst>
              <a:ext uri="{FF2B5EF4-FFF2-40B4-BE49-F238E27FC236}">
                <a16:creationId xmlns:a16="http://schemas.microsoft.com/office/drawing/2014/main" id="{FBA87E15-92A0-49B8-AFB7-0359E63A7049}"/>
              </a:ext>
            </a:extLst>
          </p:cNvPr>
          <p:cNvSpPr>
            <a:spLocks noGrp="1"/>
          </p:cNvSpPr>
          <p:nvPr>
            <p:ph idx="1"/>
          </p:nvPr>
        </p:nvSpPr>
        <p:spPr>
          <a:xfrm>
            <a:off x="581192" y="2471843"/>
            <a:ext cx="7989752" cy="3630795"/>
          </a:xfrm>
        </p:spPr>
        <p:txBody>
          <a:bodyPr>
            <a:noAutofit/>
          </a:bodyPr>
          <a:lstStyle/>
          <a:p>
            <a:pPr marL="0" indent="0">
              <a:buNone/>
            </a:pPr>
            <a:r>
              <a:rPr lang="en-US" sz="3200" dirty="0"/>
              <a:t>Through participation in the </a:t>
            </a:r>
            <a:r>
              <a:rPr lang="en-US" sz="3200" dirty="0" err="1"/>
              <a:t>MoMS</a:t>
            </a:r>
            <a:r>
              <a:rPr lang="en-US" sz="3200" dirty="0"/>
              <a:t> program, students will learn and develop valued skills:</a:t>
            </a:r>
          </a:p>
          <a:p>
            <a:r>
              <a:rPr lang="en-US" sz="3200" dirty="0"/>
              <a:t>Patient advocacy </a:t>
            </a:r>
          </a:p>
          <a:p>
            <a:r>
              <a:rPr lang="en-US" sz="3200" dirty="0"/>
              <a:t>Empathy/support </a:t>
            </a:r>
          </a:p>
          <a:p>
            <a:r>
              <a:rPr lang="en-US" sz="3200" dirty="0"/>
              <a:t>Communication with a non-standard patient population</a:t>
            </a:r>
          </a:p>
          <a:p>
            <a:r>
              <a:rPr lang="en-US" sz="3200" dirty="0"/>
              <a:t>Community engagement experience </a:t>
            </a:r>
          </a:p>
        </p:txBody>
      </p:sp>
    </p:spTree>
    <p:extLst>
      <p:ext uri="{BB962C8B-B14F-4D97-AF65-F5344CB8AC3E}">
        <p14:creationId xmlns:p14="http://schemas.microsoft.com/office/powerpoint/2010/main" val="69948663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For the moms…</a:t>
            </a:r>
          </a:p>
        </p:txBody>
      </p:sp>
      <p:sp>
        <p:nvSpPr>
          <p:cNvPr id="3" name="Content Placeholder 2"/>
          <p:cNvSpPr>
            <a:spLocks noGrp="1"/>
          </p:cNvSpPr>
          <p:nvPr>
            <p:ph idx="1"/>
          </p:nvPr>
        </p:nvSpPr>
        <p:spPr/>
        <p:txBody>
          <a:bodyPr>
            <a:normAutofit/>
          </a:bodyPr>
          <a:lstStyle/>
          <a:p>
            <a:pPr>
              <a:buNone/>
            </a:pPr>
            <a:r>
              <a:rPr lang="en-US" sz="2800" dirty="0"/>
              <a:t>   </a:t>
            </a:r>
            <a:r>
              <a:rPr lang="en-US" sz="3600" dirty="0"/>
              <a:t>They will receive support throughout their pregnancy to help them remain comfortable, knowledgeable, and healthy during their pregnancy</a:t>
            </a:r>
          </a:p>
          <a:p>
            <a:pPr>
              <a:buNone/>
            </a:pPr>
            <a:endParaRPr lang="en-US" sz="36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6552" y="670226"/>
            <a:ext cx="7141642" cy="1143000"/>
          </a:xfrm>
        </p:spPr>
        <p:txBody>
          <a:bodyPr>
            <a:normAutofit/>
          </a:bodyPr>
          <a:lstStyle/>
          <a:p>
            <a:r>
              <a:rPr lang="en-US" dirty="0"/>
              <a:t>How the </a:t>
            </a:r>
            <a:r>
              <a:rPr lang="en-US" dirty="0" err="1"/>
              <a:t>MoMS</a:t>
            </a:r>
            <a:r>
              <a:rPr lang="en-US" dirty="0"/>
              <a:t> programs works</a:t>
            </a:r>
          </a:p>
        </p:txBody>
      </p:sp>
      <p:sp>
        <p:nvSpPr>
          <p:cNvPr id="3" name="Content Placeholder 2"/>
          <p:cNvSpPr>
            <a:spLocks noGrp="1"/>
          </p:cNvSpPr>
          <p:nvPr>
            <p:ph idx="1"/>
          </p:nvPr>
        </p:nvSpPr>
        <p:spPr>
          <a:xfrm>
            <a:off x="457200" y="1798454"/>
            <a:ext cx="8264662" cy="4922520"/>
          </a:xfrm>
        </p:spPr>
        <p:txBody>
          <a:bodyPr>
            <a:normAutofit/>
          </a:bodyPr>
          <a:lstStyle/>
          <a:p>
            <a:r>
              <a:rPr lang="en-US" sz="2000" dirty="0"/>
              <a:t>Matched </a:t>
            </a:r>
            <a:r>
              <a:rPr lang="en-US" sz="2000" b="1" dirty="0"/>
              <a:t>1-on-1 </a:t>
            </a:r>
            <a:r>
              <a:rPr lang="en-US" sz="2000" dirty="0"/>
              <a:t>with a pregnant woman</a:t>
            </a:r>
          </a:p>
          <a:p>
            <a:r>
              <a:rPr lang="en-US" sz="2000" dirty="0"/>
              <a:t>Interested moms sign up at their prenatal appointment at Froedtert Specialty Clinics</a:t>
            </a:r>
          </a:p>
          <a:p>
            <a:r>
              <a:rPr lang="en-US" sz="2000" dirty="0"/>
              <a:t>You will be contacted when you are matched with a patient</a:t>
            </a:r>
          </a:p>
          <a:p>
            <a:r>
              <a:rPr lang="en-US" sz="2000" dirty="0"/>
              <a:t>You will attend the </a:t>
            </a:r>
            <a:r>
              <a:rPr lang="en-US" sz="2000" b="1" dirty="0"/>
              <a:t>prenatal appointments </a:t>
            </a:r>
            <a:r>
              <a:rPr lang="en-US" sz="2000" dirty="0"/>
              <a:t>with your match, and potentially their </a:t>
            </a:r>
            <a:r>
              <a:rPr lang="en-US" sz="2000" b="1" dirty="0"/>
              <a:t>labor &amp; delivery.</a:t>
            </a:r>
          </a:p>
          <a:p>
            <a:r>
              <a:rPr lang="en-US" sz="2000" dirty="0"/>
              <a:t>Additional experiences are up to you and your match.</a:t>
            </a:r>
          </a:p>
          <a:p>
            <a:pPr lvl="1"/>
            <a:r>
              <a:rPr lang="en-US" sz="1800" dirty="0"/>
              <a:t>Prenatal classes</a:t>
            </a:r>
          </a:p>
          <a:p>
            <a:pPr lvl="1"/>
            <a:r>
              <a:rPr lang="en-US" sz="1800" dirty="0"/>
              <a:t>Psychiatry appointments</a:t>
            </a:r>
          </a:p>
          <a:p>
            <a:pPr lvl="1"/>
            <a:r>
              <a:rPr lang="en-US" sz="1800" dirty="0"/>
              <a:t>Imaging appointments</a:t>
            </a:r>
          </a:p>
          <a:p>
            <a:pPr lvl="1"/>
            <a:r>
              <a:rPr lang="en-US" sz="1800" dirty="0"/>
              <a:t>Baby showers</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How you can participate</a:t>
            </a:r>
          </a:p>
        </p:txBody>
      </p:sp>
      <p:sp>
        <p:nvSpPr>
          <p:cNvPr id="3" name="Content Placeholder 2"/>
          <p:cNvSpPr>
            <a:spLocks noGrp="1"/>
          </p:cNvSpPr>
          <p:nvPr>
            <p:ph idx="1"/>
          </p:nvPr>
        </p:nvSpPr>
        <p:spPr>
          <a:xfrm>
            <a:off x="600064" y="2477179"/>
            <a:ext cx="7954338" cy="4054585"/>
          </a:xfrm>
        </p:spPr>
        <p:txBody>
          <a:bodyPr>
            <a:normAutofit fontScale="77500" lnSpcReduction="20000"/>
          </a:bodyPr>
          <a:lstStyle/>
          <a:p>
            <a:pPr marL="514350" lvl="0" indent="-514350">
              <a:buFont typeface="+mj-lt"/>
              <a:buAutoNum type="arabicPeriod"/>
            </a:pPr>
            <a:r>
              <a:rPr lang="en-US" sz="3200" dirty="0"/>
              <a:t>Sign up today on the laptop.</a:t>
            </a:r>
          </a:p>
          <a:p>
            <a:pPr marL="514350" lvl="0" indent="-514350">
              <a:buFont typeface="+mj-lt"/>
              <a:buAutoNum type="arabicPeriod"/>
            </a:pPr>
            <a:r>
              <a:rPr lang="en-US" sz="3200" dirty="0"/>
              <a:t>Wait until you are matched with an interested expectant mom (via email).</a:t>
            </a:r>
          </a:p>
          <a:p>
            <a:pPr marL="514350" lvl="0" indent="-514350">
              <a:buFont typeface="+mj-lt"/>
              <a:buAutoNum type="arabicPeriod"/>
            </a:pPr>
            <a:r>
              <a:rPr lang="en-US" sz="3200" dirty="0"/>
              <a:t>You must email Sivani back within </a:t>
            </a:r>
            <a:r>
              <a:rPr lang="en-US" sz="3200" b="1" dirty="0"/>
              <a:t>24 hours</a:t>
            </a:r>
            <a:r>
              <a:rPr lang="en-US" sz="3200" dirty="0"/>
              <a:t> or they will forward the match to another student.</a:t>
            </a:r>
          </a:p>
          <a:p>
            <a:pPr marL="514350" lvl="0" indent="-514350">
              <a:buFont typeface="+mj-lt"/>
              <a:buAutoNum type="arabicPeriod"/>
            </a:pPr>
            <a:r>
              <a:rPr lang="en-US" sz="3200" dirty="0"/>
              <a:t>Contact the mom within </a:t>
            </a:r>
            <a:r>
              <a:rPr lang="en-US" sz="3200" b="1" dirty="0"/>
              <a:t>3 days</a:t>
            </a:r>
            <a:r>
              <a:rPr lang="en-US" sz="3200" dirty="0"/>
              <a:t> of being matched.</a:t>
            </a:r>
          </a:p>
          <a:p>
            <a:pPr marL="514350" lvl="0" indent="-514350">
              <a:buFont typeface="+mj-lt"/>
              <a:buAutoNum type="arabicPeriod"/>
            </a:pPr>
            <a:r>
              <a:rPr lang="en-US" sz="3200" dirty="0"/>
              <a:t>Set up a time to meet – either the next appointment or an independent meeting (up to you and her).</a:t>
            </a:r>
          </a:p>
          <a:p>
            <a:pPr marL="514350" lvl="0" indent="-514350">
              <a:buFont typeface="+mj-lt"/>
              <a:buAutoNum type="arabicPeriod"/>
            </a:pPr>
            <a:r>
              <a:rPr lang="en-US" sz="3200" dirty="0"/>
              <a:t>Complete and return the paperwork we will send to you.</a:t>
            </a:r>
          </a:p>
          <a:p>
            <a:pPr marL="514350" indent="-514350">
              <a:buFont typeface="+mj-lt"/>
              <a:buAutoNum type="arabicPeriod"/>
            </a:pP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p:cNvSpPr>
            <a:spLocks noGrp="1"/>
          </p:cNvSpPr>
          <p:nvPr>
            <p:ph type="title"/>
          </p:nvPr>
        </p:nvSpPr>
        <p:spPr>
          <a:xfrm>
            <a:off x="540570" y="734572"/>
            <a:ext cx="7024744" cy="1143000"/>
          </a:xfrm>
        </p:spPr>
        <p:txBody>
          <a:bodyPr/>
          <a:lstStyle/>
          <a:p>
            <a:pPr eaLnBrk="1" hangingPunct="1"/>
            <a:r>
              <a:rPr lang="en-US" dirty="0"/>
              <a:t>1</a:t>
            </a:r>
            <a:r>
              <a:rPr lang="en-US" baseline="30000" dirty="0"/>
              <a:t>st</a:t>
            </a:r>
            <a:r>
              <a:rPr lang="en-US" dirty="0"/>
              <a:t> Appointment</a:t>
            </a:r>
          </a:p>
        </p:txBody>
      </p:sp>
      <p:sp>
        <p:nvSpPr>
          <p:cNvPr id="3" name="Content Placeholder 2"/>
          <p:cNvSpPr>
            <a:spLocks noGrp="1"/>
          </p:cNvSpPr>
          <p:nvPr>
            <p:ph idx="1"/>
          </p:nvPr>
        </p:nvSpPr>
        <p:spPr>
          <a:xfrm>
            <a:off x="540570" y="2156168"/>
            <a:ext cx="7795710" cy="4518952"/>
          </a:xfrm>
        </p:spPr>
        <p:txBody>
          <a:bodyPr>
            <a:normAutofit/>
          </a:bodyPr>
          <a:lstStyle/>
          <a:p>
            <a:pPr marL="0" indent="0" eaLnBrk="1" fontAlgn="auto" hangingPunct="1">
              <a:spcAft>
                <a:spcPts val="0"/>
              </a:spcAft>
              <a:buClr>
                <a:schemeClr val="accent3"/>
              </a:buClr>
              <a:buNone/>
              <a:defRPr/>
            </a:pPr>
            <a:r>
              <a:rPr lang="en-US" sz="2800" dirty="0">
                <a:ea typeface="+mn-ea"/>
                <a:cs typeface="+mn-cs"/>
              </a:rPr>
              <a:t>3 forms emailed to you once you are matched</a:t>
            </a:r>
          </a:p>
          <a:p>
            <a:pPr lvl="2" indent="-246888" eaLnBrk="1" fontAlgn="auto" hangingPunct="1">
              <a:spcAft>
                <a:spcPts val="0"/>
              </a:spcAft>
              <a:buFont typeface="Wingdings 2"/>
              <a:buChar char=""/>
              <a:defRPr/>
            </a:pPr>
            <a:r>
              <a:rPr lang="en-US" sz="2800" u="sng" dirty="0" err="1">
                <a:ea typeface="+mn-ea"/>
              </a:rPr>
              <a:t>MoMS</a:t>
            </a:r>
            <a:r>
              <a:rPr lang="en-US" sz="2800" u="sng" dirty="0">
                <a:ea typeface="+mn-ea"/>
              </a:rPr>
              <a:t> letter to physician</a:t>
            </a:r>
            <a:r>
              <a:rPr lang="en-US" sz="2800" dirty="0">
                <a:ea typeface="+mn-ea"/>
              </a:rPr>
              <a:t> </a:t>
            </a:r>
            <a:r>
              <a:rPr lang="en-US" sz="2800" dirty="0">
                <a:sym typeface="Wingdings" panose="05000000000000000000" pitchFamily="2" charset="2"/>
              </a:rPr>
              <a:t> Give to health care provider at first appointment </a:t>
            </a:r>
            <a:r>
              <a:rPr lang="en-US" sz="2800" dirty="0">
                <a:ea typeface="+mn-ea"/>
              </a:rPr>
              <a:t>(hard copy)</a:t>
            </a:r>
          </a:p>
          <a:p>
            <a:pPr lvl="2" indent="-246888" eaLnBrk="1" fontAlgn="auto" hangingPunct="1">
              <a:spcAft>
                <a:spcPts val="0"/>
              </a:spcAft>
              <a:buFont typeface="Wingdings 2"/>
              <a:buChar char=""/>
              <a:defRPr/>
            </a:pPr>
            <a:r>
              <a:rPr lang="en-US" sz="2800" u="sng" dirty="0" err="1">
                <a:ea typeface="+mn-ea"/>
              </a:rPr>
              <a:t>MoMS</a:t>
            </a:r>
            <a:r>
              <a:rPr lang="en-US" sz="2800" u="sng" dirty="0">
                <a:ea typeface="+mn-ea"/>
              </a:rPr>
              <a:t> patient consent</a:t>
            </a:r>
            <a:r>
              <a:rPr lang="en-US" sz="2800" dirty="0">
                <a:ea typeface="+mn-ea"/>
              </a:rPr>
              <a:t> </a:t>
            </a:r>
            <a:r>
              <a:rPr lang="en-US" sz="2800" dirty="0">
                <a:ea typeface="+mn-ea"/>
                <a:sym typeface="Wingdings" panose="05000000000000000000" pitchFamily="2" charset="2"/>
              </a:rPr>
              <a:t> Get the mom’s signature </a:t>
            </a:r>
            <a:r>
              <a:rPr lang="en-US" sz="2800" dirty="0">
                <a:ea typeface="+mn-ea"/>
              </a:rPr>
              <a:t>&amp; then give to me (email or hard copy)</a:t>
            </a:r>
          </a:p>
          <a:p>
            <a:pPr lvl="2" indent="-246888" eaLnBrk="1" fontAlgn="auto" hangingPunct="1">
              <a:spcAft>
                <a:spcPts val="0"/>
              </a:spcAft>
              <a:buFont typeface="Wingdings 2"/>
              <a:buChar char=""/>
              <a:defRPr/>
            </a:pPr>
            <a:r>
              <a:rPr lang="en-US" sz="2800" u="sng" dirty="0" err="1"/>
              <a:t>MoMS</a:t>
            </a:r>
            <a:r>
              <a:rPr lang="en-US" sz="2800" u="sng" dirty="0"/>
              <a:t> student consent</a:t>
            </a:r>
            <a:r>
              <a:rPr lang="en-US" sz="2800" dirty="0"/>
              <a:t> </a:t>
            </a:r>
            <a:r>
              <a:rPr lang="en-US" sz="2800" dirty="0">
                <a:sym typeface="Wingdings" panose="05000000000000000000" pitchFamily="2" charset="2"/>
              </a:rPr>
              <a:t> you sign </a:t>
            </a:r>
            <a:r>
              <a:rPr lang="en-US" sz="2800" dirty="0"/>
              <a:t>&amp; then give to me (email or hard copy)</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35894" y="702156"/>
            <a:ext cx="8272212" cy="1013800"/>
          </a:xfrm>
        </p:spPr>
        <p:txBody>
          <a:bodyPr>
            <a:normAutofit/>
          </a:bodyPr>
          <a:lstStyle/>
          <a:p>
            <a:r>
              <a:rPr lang="en-US">
                <a:solidFill>
                  <a:srgbClr val="FFFEFF"/>
                </a:solidFill>
              </a:rPr>
              <a:t>All Appointments</a:t>
            </a:r>
          </a:p>
        </p:txBody>
      </p:sp>
      <p:graphicFrame>
        <p:nvGraphicFramePr>
          <p:cNvPr id="5" name="Content Placeholder 2"/>
          <p:cNvGraphicFramePr>
            <a:graphicFrameLocks noGrp="1"/>
          </p:cNvGraphicFramePr>
          <p:nvPr>
            <p:ph idx="1"/>
            <p:extLst>
              <p:ext uri="{D42A27DB-BD31-4B8C-83A1-F6EECF244321}">
                <p14:modId xmlns:p14="http://schemas.microsoft.com/office/powerpoint/2010/main" val="3796815382"/>
              </p:ext>
            </p:extLst>
          </p:nvPr>
        </p:nvGraphicFramePr>
        <p:xfrm>
          <a:off x="435768" y="2181225"/>
          <a:ext cx="8272463" cy="36782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C345EA-AEE8-4F68-A41F-16FCE06A0A92}"/>
              </a:ext>
            </a:extLst>
          </p:cNvPr>
          <p:cNvSpPr>
            <a:spLocks noGrp="1"/>
          </p:cNvSpPr>
          <p:nvPr>
            <p:ph type="title"/>
          </p:nvPr>
        </p:nvSpPr>
        <p:spPr/>
        <p:txBody>
          <a:bodyPr/>
          <a:lstStyle/>
          <a:p>
            <a:r>
              <a:rPr lang="en-US" dirty="0"/>
              <a:t>Expectations </a:t>
            </a:r>
            <a:r>
              <a:rPr lang="en-US" dirty="0">
                <a:sym typeface="Wingdings" panose="05000000000000000000" pitchFamily="2" charset="2"/>
              </a:rPr>
              <a:t> Serious commitment</a:t>
            </a:r>
            <a:r>
              <a:rPr lang="en-US" dirty="0"/>
              <a:t>	</a:t>
            </a:r>
          </a:p>
        </p:txBody>
      </p:sp>
      <p:sp>
        <p:nvSpPr>
          <p:cNvPr id="4" name="Content Placeholder 2">
            <a:extLst>
              <a:ext uri="{FF2B5EF4-FFF2-40B4-BE49-F238E27FC236}">
                <a16:creationId xmlns:a16="http://schemas.microsoft.com/office/drawing/2014/main" id="{E163E31B-CD70-4393-B41E-56B1E81CC03D}"/>
              </a:ext>
            </a:extLst>
          </p:cNvPr>
          <p:cNvSpPr>
            <a:spLocks noGrp="1"/>
          </p:cNvSpPr>
          <p:nvPr>
            <p:ph idx="1"/>
          </p:nvPr>
        </p:nvSpPr>
        <p:spPr>
          <a:xfrm>
            <a:off x="581192" y="2087881"/>
            <a:ext cx="7989752" cy="4587240"/>
          </a:xfrm>
        </p:spPr>
        <p:txBody>
          <a:bodyPr>
            <a:normAutofit/>
          </a:bodyPr>
          <a:lstStyle/>
          <a:p>
            <a:r>
              <a:rPr lang="en-US" sz="2000" dirty="0"/>
              <a:t>Please don’t quit after you are matched! </a:t>
            </a:r>
            <a:r>
              <a:rPr lang="en-US" sz="2000" dirty="0">
                <a:sym typeface="Wingdings" panose="05000000000000000000" pitchFamily="2" charset="2"/>
              </a:rPr>
              <a:t> </a:t>
            </a:r>
            <a:r>
              <a:rPr lang="en-US" sz="1800" dirty="0"/>
              <a:t>These women signed up for the program because they want and need support. </a:t>
            </a:r>
            <a:r>
              <a:rPr lang="en-US" sz="1800" b="1" i="1" u="sng" dirty="0"/>
              <a:t>Don’t sign up unless you are committed.</a:t>
            </a:r>
          </a:p>
          <a:p>
            <a:r>
              <a:rPr lang="en-US" sz="2000" dirty="0"/>
              <a:t>Attendance at </a:t>
            </a:r>
            <a:r>
              <a:rPr lang="en-US" sz="2000" b="1" u="sng" dirty="0"/>
              <a:t>60%++ </a:t>
            </a:r>
            <a:r>
              <a:rPr lang="en-US" sz="2000" dirty="0"/>
              <a:t>of prenatal appointments is required.</a:t>
            </a:r>
          </a:p>
          <a:p>
            <a:pPr lvl="1"/>
            <a:r>
              <a:rPr lang="en-US" sz="1800" dirty="0"/>
              <a:t>All appointments are at Froedtert Specialty Clinics.</a:t>
            </a:r>
          </a:p>
          <a:p>
            <a:pPr lvl="1"/>
            <a:r>
              <a:rPr lang="en-US" sz="1800" dirty="0"/>
              <a:t>Exception: If pregnancy is high risk, she may have more appointments but you’re are not expected to go to more than 1 per week.</a:t>
            </a:r>
          </a:p>
          <a:p>
            <a:r>
              <a:rPr lang="en-US" sz="2000" dirty="0"/>
              <a:t>Each appt lasts about 15 mins, plus waiting time</a:t>
            </a:r>
          </a:p>
          <a:p>
            <a:pPr lvl="1"/>
            <a:r>
              <a:rPr lang="en-US" sz="1800" dirty="0"/>
              <a:t>Expect to schedule </a:t>
            </a:r>
            <a:r>
              <a:rPr lang="en-US" sz="1800" b="1" i="1" u="sng" dirty="0"/>
              <a:t>1.5 hours</a:t>
            </a:r>
            <a:r>
              <a:rPr lang="en-US" sz="1800" dirty="0"/>
              <a:t> out of your day for the visit</a:t>
            </a:r>
          </a:p>
          <a:p>
            <a:r>
              <a:rPr lang="en-US" sz="2000" dirty="0"/>
              <a:t>Roughly 12 visits over 9 months, plus 2 ultrasounds, and delivery. </a:t>
            </a:r>
          </a:p>
          <a:p>
            <a:pPr lvl="1"/>
            <a:r>
              <a:rPr lang="en-US" sz="1800" dirty="0"/>
              <a:t>Will vary depending on how far along the woman is when you are matched.</a:t>
            </a:r>
          </a:p>
          <a:p>
            <a:endParaRPr lang="en-US" sz="2000" dirty="0"/>
          </a:p>
        </p:txBody>
      </p:sp>
    </p:spTree>
    <p:extLst>
      <p:ext uri="{BB962C8B-B14F-4D97-AF65-F5344CB8AC3E}">
        <p14:creationId xmlns:p14="http://schemas.microsoft.com/office/powerpoint/2010/main" val="3605174426"/>
      </p:ext>
    </p:extLst>
  </p:cSld>
  <p:clrMapOvr>
    <a:masterClrMapping/>
  </p:clrMapOvr>
</p:sld>
</file>

<file path=ppt/theme/theme1.xml><?xml version="1.0" encoding="utf-8"?>
<a:theme xmlns:a="http://schemas.openxmlformats.org/drawingml/2006/main" name="Dividend">
  <a:themeElements>
    <a:clrScheme name="Dividend">
      <a:dk1>
        <a:sysClr val="windowText" lastClr="000000"/>
      </a:dk1>
      <a:lt1>
        <a:sysClr val="window" lastClr="FFFFFF"/>
      </a:lt1>
      <a:dk2>
        <a:srgbClr val="3D3D3D"/>
      </a:dk2>
      <a:lt2>
        <a:srgbClr val="EBEBEB"/>
      </a:lt2>
      <a:accent1>
        <a:srgbClr val="4D1434"/>
      </a:accent1>
      <a:accent2>
        <a:srgbClr val="903163"/>
      </a:accent2>
      <a:accent3>
        <a:srgbClr val="B2324B"/>
      </a:accent3>
      <a:accent4>
        <a:srgbClr val="969FA7"/>
      </a:accent4>
      <a:accent5>
        <a:srgbClr val="66B1CE"/>
      </a:accent5>
      <a:accent6>
        <a:srgbClr val="40619D"/>
      </a:accent6>
      <a:hlink>
        <a:srgbClr val="828282"/>
      </a:hlink>
      <a:folHlink>
        <a:srgbClr val="A5A5A5"/>
      </a:folHlink>
    </a:clrScheme>
    <a:fontScheme name="Dividend">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ividend">
      <a:fillStyleLst>
        <a:solidFill>
          <a:schemeClr val="phClr"/>
        </a:solidFill>
        <a:gradFill rotWithShape="1">
          <a:gsLst>
            <a:gs pos="0">
              <a:schemeClr val="phClr">
                <a:tint val="68000"/>
                <a:alpha val="90000"/>
                <a:lumMod val="100000"/>
              </a:schemeClr>
            </a:gs>
            <a:gs pos="100000">
              <a:schemeClr val="phClr">
                <a:tint val="90000"/>
                <a:lumMod val="95000"/>
              </a:schemeClr>
            </a:gs>
          </a:gsLst>
          <a:lin ang="5400000" scaled="1"/>
        </a:gradFill>
        <a:gradFill rotWithShape="1">
          <a:gsLst>
            <a:gs pos="0">
              <a:schemeClr val="phClr">
                <a:tint val="98000"/>
                <a:lumMod val="110000"/>
              </a:schemeClr>
            </a:gs>
            <a:gs pos="84000">
              <a:schemeClr val="phClr">
                <a:shade val="90000"/>
                <a:lumMod val="88000"/>
              </a:schemeClr>
            </a:gs>
          </a:gsLst>
          <a:lin ang="5400000" scaled="0"/>
        </a:gradFill>
      </a:fillStyleLst>
      <a:lnStyleLst>
        <a:ln w="12700" cap="rnd" cmpd="sng" algn="ctr">
          <a:solidFill>
            <a:schemeClr val="phClr">
              <a:lumMod val="90000"/>
            </a:schemeClr>
          </a:solidFill>
          <a:prstDash val="solid"/>
        </a:ln>
        <a:ln w="22225"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55000"/>
              </a:srgbClr>
            </a:outerShdw>
          </a:effectLst>
        </a:effectStyle>
        <a:effectStyle>
          <a:effectLst>
            <a:outerShdw blurRad="88900" dist="38100" dir="5040000" rotWithShape="0">
              <a:srgbClr val="000000">
                <a:alpha val="60000"/>
              </a:srgbClr>
            </a:outerShdw>
          </a:effectLst>
          <a:scene3d>
            <a:camera prst="orthographicFront">
              <a:rot lat="0" lon="0" rev="0"/>
            </a:camera>
            <a:lightRig rig="threePt" dir="tl">
              <a:rot lat="0" lon="0" rev="1200000"/>
            </a:lightRig>
          </a:scene3d>
          <a:sp3d>
            <a:bevelT w="38100" h="50800"/>
          </a:sp3d>
        </a:effectStyle>
      </a:effectStyleLst>
      <a:bgFillStyleLst>
        <a:solidFill>
          <a:schemeClr val="phClr"/>
        </a:solidFill>
        <a:gradFill rotWithShape="1">
          <a:gsLst>
            <a:gs pos="0">
              <a:schemeClr val="phClr">
                <a:tint val="90000"/>
                <a:lumMod val="110000"/>
              </a:schemeClr>
            </a:gs>
            <a:gs pos="88000">
              <a:schemeClr val="phClr">
                <a:shade val="94000"/>
                <a:satMod val="110000"/>
                <a:lumMod val="88000"/>
              </a:schemeClr>
            </a:gs>
          </a:gsLst>
          <a:lin ang="5400000" scaled="0"/>
        </a:gradFill>
        <a:gradFill rotWithShape="1">
          <a:gsLst>
            <a:gs pos="0">
              <a:schemeClr val="phClr">
                <a:tint val="90000"/>
                <a:lumMod val="110000"/>
              </a:schemeClr>
            </a:gs>
            <a:gs pos="100000">
              <a:schemeClr val="phClr">
                <a:shade val="98000"/>
                <a:satMod val="110000"/>
                <a:lumMod val="8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Dividend" id="{9697A71B-4AB7-4A1A-BD5B-BB2D22835B57}" vid="{C21699FF-00E4-43C8-BBCC-D7E5536C3717}"/>
    </a:ext>
  </a:extLst>
</a:theme>
</file>

<file path=docProps/app.xml><?xml version="1.0" encoding="utf-8"?>
<Properties xmlns="http://schemas.openxmlformats.org/officeDocument/2006/extended-properties" xmlns:vt="http://schemas.openxmlformats.org/officeDocument/2006/docPropsVTypes">
  <Template>TM03457464[[fn=Dividend]]</Template>
  <TotalTime>572</TotalTime>
  <Words>1083</Words>
  <Application>Microsoft Office PowerPoint</Application>
  <PresentationFormat>On-screen Show (4:3)</PresentationFormat>
  <Paragraphs>100</Paragraphs>
  <Slides>16</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16</vt:i4>
      </vt:variant>
    </vt:vector>
  </HeadingPairs>
  <TitlesOfParts>
    <vt:vector size="20" baseType="lpstr">
      <vt:lpstr>Gill Sans MT</vt:lpstr>
      <vt:lpstr>Wingdings</vt:lpstr>
      <vt:lpstr>Wingdings 2</vt:lpstr>
      <vt:lpstr>Dividend</vt:lpstr>
      <vt:lpstr>Moms program orientation</vt:lpstr>
      <vt:lpstr>Purpose of the MoMS programs</vt:lpstr>
      <vt:lpstr>For the students </vt:lpstr>
      <vt:lpstr>For the moms…</vt:lpstr>
      <vt:lpstr>How the MoMS programs works</vt:lpstr>
      <vt:lpstr>How you can participate</vt:lpstr>
      <vt:lpstr>1st Appointment</vt:lpstr>
      <vt:lpstr>All Appointments</vt:lpstr>
      <vt:lpstr>Expectations  Serious commitment </vt:lpstr>
      <vt:lpstr>Conflicting Schedules</vt:lpstr>
      <vt:lpstr>Labor and Delivery</vt:lpstr>
      <vt:lpstr>Who? What? Where? WHEN?</vt:lpstr>
      <vt:lpstr>Supply &amp; Demand - Tricky</vt:lpstr>
      <vt:lpstr>Columbia St. Mary’s FHC Resources </vt:lpstr>
      <vt:lpstr>M1 Liaison </vt:lpstr>
      <vt:lpstr>Have fun!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MoMS orientation</dc:title>
  <dc:creator>Bridget Kelly</dc:creator>
  <cp:lastModifiedBy>Sivani Aluru</cp:lastModifiedBy>
  <cp:revision>68</cp:revision>
  <dcterms:created xsi:type="dcterms:W3CDTF">2014-09-16T14:04:46Z</dcterms:created>
  <dcterms:modified xsi:type="dcterms:W3CDTF">2017-08-28T16:33:38Z</dcterms:modified>
</cp:coreProperties>
</file>