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5" r:id="rId3"/>
    <p:sldId id="257" r:id="rId4"/>
    <p:sldId id="269" r:id="rId5"/>
    <p:sldId id="264" r:id="rId6"/>
    <p:sldId id="258" r:id="rId7"/>
    <p:sldId id="271" r:id="rId8"/>
    <p:sldId id="263" r:id="rId9"/>
    <p:sldId id="259" r:id="rId10"/>
    <p:sldId id="272" r:id="rId11"/>
    <p:sldId id="262" r:id="rId12"/>
    <p:sldId id="260" r:id="rId13"/>
    <p:sldId id="273" r:id="rId14"/>
    <p:sldId id="261" r:id="rId15"/>
    <p:sldId id="265"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E1BE"/>
    <a:srgbClr val="939CA9"/>
    <a:srgbClr val="D7D8DA"/>
    <a:srgbClr val="006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CDE9-8EA1-43D7-A966-432C2D0641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2B3458-723D-4C83-A7E8-75B0ECBA8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746CFB-6A41-4520-994C-75B163441EC3}"/>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5" name="Footer Placeholder 4">
            <a:extLst>
              <a:ext uri="{FF2B5EF4-FFF2-40B4-BE49-F238E27FC236}">
                <a16:creationId xmlns:a16="http://schemas.microsoft.com/office/drawing/2014/main" id="{D5B8E73F-9FE1-4F1E-BDBA-355BB9AE1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F93AE-55C9-4EF1-AE0B-CCD6EEA3253C}"/>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310329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BD9FE-A2E8-422B-9E38-5D067ECE86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4D661-6DA3-4D4E-87AC-F5F6908B33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EF6B9-11A6-4E55-BCA2-DFAF7887B962}"/>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5" name="Footer Placeholder 4">
            <a:extLst>
              <a:ext uri="{FF2B5EF4-FFF2-40B4-BE49-F238E27FC236}">
                <a16:creationId xmlns:a16="http://schemas.microsoft.com/office/drawing/2014/main" id="{3B68675B-720C-4883-A548-5B136B694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16DF7-256F-4883-920B-81927AE6B66C}"/>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39668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98925D-8C68-4B04-A86F-F3F60C3523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E51FAB-AF25-4F08-91A0-546A23344D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8AACC-E784-48FD-AA7E-16C0AAFE3CF3}"/>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5" name="Footer Placeholder 4">
            <a:extLst>
              <a:ext uri="{FF2B5EF4-FFF2-40B4-BE49-F238E27FC236}">
                <a16:creationId xmlns:a16="http://schemas.microsoft.com/office/drawing/2014/main" id="{90980166-C1A0-452D-AE85-5743F8BA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79AEE-B597-46B1-803E-4B6C0AC06CE8}"/>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912224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Title 9"/>
          <p:cNvSpPr>
            <a:spLocks noGrp="1"/>
          </p:cNvSpPr>
          <p:nvPr>
            <p:ph type="title"/>
          </p:nvPr>
        </p:nvSpPr>
        <p:spPr>
          <a:xfrm>
            <a:off x="609600" y="1339331"/>
            <a:ext cx="10972800" cy="1143000"/>
          </a:xfrm>
        </p:spPr>
        <p:txBody>
          <a:bodyPr tIns="0" rIns="0" bIns="0" anchor="t" anchorCtr="0">
            <a:noAutofit/>
          </a:bodyPr>
          <a:lstStyle>
            <a:lvl1pPr>
              <a:defRPr sz="4667">
                <a:solidFill>
                  <a:schemeClr val="tx2"/>
                </a:solidFill>
              </a:defRPr>
            </a:lvl1pPr>
          </a:lstStyle>
          <a:p>
            <a:r>
              <a:rPr lang="en-US" dirty="0"/>
              <a:t>Click to edit Master title style</a:t>
            </a:r>
          </a:p>
        </p:txBody>
      </p:sp>
      <p:sp>
        <p:nvSpPr>
          <p:cNvPr id="18" name="Text Placeholder 17"/>
          <p:cNvSpPr>
            <a:spLocks noGrp="1"/>
          </p:cNvSpPr>
          <p:nvPr>
            <p:ph type="body" sz="quarter" idx="10"/>
          </p:nvPr>
        </p:nvSpPr>
        <p:spPr>
          <a:xfrm>
            <a:off x="2604299" y="3227663"/>
            <a:ext cx="7508091" cy="612775"/>
          </a:xfrm>
        </p:spPr>
        <p:txBody>
          <a:bodyPr lIns="0" tIns="0" rIns="0" bIns="0" anchor="b" anchorCtr="0">
            <a:noAutofit/>
          </a:bodyPr>
          <a:lstStyle>
            <a:lvl1pPr marL="0" indent="0">
              <a:buFontTx/>
              <a:buNone/>
              <a:defRPr sz="2666">
                <a:solidFill>
                  <a:srgbClr val="0D6638"/>
                </a:solidFill>
              </a:defRPr>
            </a:lvl1pPr>
          </a:lstStyle>
          <a:p>
            <a:pPr lvl="0"/>
            <a:r>
              <a:rPr lang="en-US"/>
              <a:t>Click to edit Master text styles</a:t>
            </a:r>
          </a:p>
        </p:txBody>
      </p:sp>
      <p:pic>
        <p:nvPicPr>
          <p:cNvPr id="4" name="Picture 3" descr="whitebackground_PPTpalette_150811.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15315"/>
            <a:ext cx="12192000" cy="442685"/>
          </a:xfrm>
          <a:prstGeom prst="rect">
            <a:avLst/>
          </a:prstGeom>
        </p:spPr>
      </p:pic>
    </p:spTree>
    <p:extLst>
      <p:ext uri="{BB962C8B-B14F-4D97-AF65-F5344CB8AC3E}">
        <p14:creationId xmlns:p14="http://schemas.microsoft.com/office/powerpoint/2010/main" val="280440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00AD-F382-43AD-A987-19AF8ABFD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1B95B3-35E1-4116-BE23-93887A9E78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8B7B8-88C3-4700-BDA4-97188F2EE5C7}"/>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5" name="Footer Placeholder 4">
            <a:extLst>
              <a:ext uri="{FF2B5EF4-FFF2-40B4-BE49-F238E27FC236}">
                <a16:creationId xmlns:a16="http://schemas.microsoft.com/office/drawing/2014/main" id="{D64D60F6-3A47-4A11-8ED4-3CBA41D00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C8206-596D-426E-A9C3-17FC5BD7BC93}"/>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109290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3495-9BC6-4A87-A97F-D39E4E225A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EF31E0-1CF6-4657-8E02-91314783F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499293-26AB-418B-901C-B709A4143C78}"/>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5" name="Footer Placeholder 4">
            <a:extLst>
              <a:ext uri="{FF2B5EF4-FFF2-40B4-BE49-F238E27FC236}">
                <a16:creationId xmlns:a16="http://schemas.microsoft.com/office/drawing/2014/main" id="{4DF7E87C-7FCF-4B52-9B32-9A2C04AE9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CE570-F9BC-4048-B1E9-234E25FEA826}"/>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354691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1DC1-0687-4F89-AB4F-E7BB0AC4C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C07C96-CA0E-49D3-AC9A-48FFB3907E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D6B2F1-A108-4AFD-B0B3-9708A481FA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A5EEBB-D21E-4D66-9C0B-90C19591C646}"/>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6" name="Footer Placeholder 5">
            <a:extLst>
              <a:ext uri="{FF2B5EF4-FFF2-40B4-BE49-F238E27FC236}">
                <a16:creationId xmlns:a16="http://schemas.microsoft.com/office/drawing/2014/main" id="{3F13B81D-20ED-40F5-B506-7C6A6863D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24A5E-3776-4411-A051-C8751C922674}"/>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398568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D354-5F98-4FF3-ADB2-AE7631C893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5E483-F507-428D-8CD4-2C09291029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59C7E7-69D0-4DA6-8E2B-0103BF73AC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D970B7-49E0-49C3-ACE8-3C2297C0D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51D50B-A9A4-4463-8557-4F778FB116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F5FF9D-F820-42EE-9C12-B92CDD567F65}"/>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8" name="Footer Placeholder 7">
            <a:extLst>
              <a:ext uri="{FF2B5EF4-FFF2-40B4-BE49-F238E27FC236}">
                <a16:creationId xmlns:a16="http://schemas.microsoft.com/office/drawing/2014/main" id="{524A318D-38C6-4940-BF1D-F2D1E1A251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A0B52D-743C-4E8B-BF75-778D627409E2}"/>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15363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4F9C-1895-433E-955E-18BCE65954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2BE7E-F539-4E8C-870D-AD003A3BA768}"/>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4" name="Footer Placeholder 3">
            <a:extLst>
              <a:ext uri="{FF2B5EF4-FFF2-40B4-BE49-F238E27FC236}">
                <a16:creationId xmlns:a16="http://schemas.microsoft.com/office/drawing/2014/main" id="{764BB075-21C2-498B-88CF-C41059F937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CE163B-C0E5-419F-82FE-85DF317EFCFA}"/>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268861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A560E-CD9D-4DC6-8DAB-2C6176504031}"/>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3" name="Footer Placeholder 2">
            <a:extLst>
              <a:ext uri="{FF2B5EF4-FFF2-40B4-BE49-F238E27FC236}">
                <a16:creationId xmlns:a16="http://schemas.microsoft.com/office/drawing/2014/main" id="{84DC9253-285E-47FB-AE4C-D4FDC87026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232F03-4DDF-436A-90F8-27ADE32C40E1}"/>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291020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9505-99F9-41E7-A7A8-0FC726BFF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A1FF0F-E2B2-4ACE-AC22-A3A5E902A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1E5DB8-C471-4681-89B4-722D5E837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E2042-B045-4402-8573-5A46DED8AF6B}"/>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6" name="Footer Placeholder 5">
            <a:extLst>
              <a:ext uri="{FF2B5EF4-FFF2-40B4-BE49-F238E27FC236}">
                <a16:creationId xmlns:a16="http://schemas.microsoft.com/office/drawing/2014/main" id="{F420BA7B-CCC8-44C4-8858-364493123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2CB3D-9E14-41BE-A9FD-22D2CD082365}"/>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198277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5DC4-F65D-45A4-B01F-AC175D29E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2DC78E-DFE5-415B-BD9C-2B7116CA5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6F09E-C5C6-48D6-AAA1-3F575F876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F005D6-1CDE-4F34-9F09-76684D5543FD}"/>
              </a:ext>
            </a:extLst>
          </p:cNvPr>
          <p:cNvSpPr>
            <a:spLocks noGrp="1"/>
          </p:cNvSpPr>
          <p:nvPr>
            <p:ph type="dt" sz="half" idx="10"/>
          </p:nvPr>
        </p:nvSpPr>
        <p:spPr/>
        <p:txBody>
          <a:bodyPr/>
          <a:lstStyle/>
          <a:p>
            <a:fld id="{6EBC688F-E867-45B3-982E-53E0CBCC1089}" type="datetimeFigureOut">
              <a:rPr lang="en-US" smtClean="0"/>
              <a:t>10/7/2019</a:t>
            </a:fld>
            <a:endParaRPr lang="en-US"/>
          </a:p>
        </p:txBody>
      </p:sp>
      <p:sp>
        <p:nvSpPr>
          <p:cNvPr id="6" name="Footer Placeholder 5">
            <a:extLst>
              <a:ext uri="{FF2B5EF4-FFF2-40B4-BE49-F238E27FC236}">
                <a16:creationId xmlns:a16="http://schemas.microsoft.com/office/drawing/2014/main" id="{F69A76FA-4B02-47D8-B70B-40F161F64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B208D-135F-4852-B445-8AE8A935B9AE}"/>
              </a:ext>
            </a:extLst>
          </p:cNvPr>
          <p:cNvSpPr>
            <a:spLocks noGrp="1"/>
          </p:cNvSpPr>
          <p:nvPr>
            <p:ph type="sldNum" sz="quarter" idx="12"/>
          </p:nvPr>
        </p:nvSpPr>
        <p:spPr/>
        <p:txBody>
          <a:bodyPr/>
          <a:lstStyle/>
          <a:p>
            <a:fld id="{50F30070-D15A-47D5-B671-70ADE56A18D0}" type="slidenum">
              <a:rPr lang="en-US" smtClean="0"/>
              <a:t>‹#›</a:t>
            </a:fld>
            <a:endParaRPr lang="en-US"/>
          </a:p>
        </p:txBody>
      </p:sp>
    </p:spTree>
    <p:extLst>
      <p:ext uri="{BB962C8B-B14F-4D97-AF65-F5344CB8AC3E}">
        <p14:creationId xmlns:p14="http://schemas.microsoft.com/office/powerpoint/2010/main" val="191943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FA5756-04C2-4961-84CC-6A489903A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B4B605-F845-4FDE-8470-E0897E0C7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9E03A-BC41-48F7-AF20-91E3C903D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C688F-E867-45B3-982E-53E0CBCC1089}" type="datetimeFigureOut">
              <a:rPr lang="en-US" smtClean="0"/>
              <a:t>10/7/2019</a:t>
            </a:fld>
            <a:endParaRPr lang="en-US"/>
          </a:p>
        </p:txBody>
      </p:sp>
      <p:sp>
        <p:nvSpPr>
          <p:cNvPr id="5" name="Footer Placeholder 4">
            <a:extLst>
              <a:ext uri="{FF2B5EF4-FFF2-40B4-BE49-F238E27FC236}">
                <a16:creationId xmlns:a16="http://schemas.microsoft.com/office/drawing/2014/main" id="{E0C0696A-FB81-42DD-9487-E3E8E0DE2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E8536F-4ED2-450A-BDA1-AC9CBB33EE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30070-D15A-47D5-B671-70ADE56A18D0}" type="slidenum">
              <a:rPr lang="en-US" smtClean="0"/>
              <a:t>‹#›</a:t>
            </a:fld>
            <a:endParaRPr lang="en-US"/>
          </a:p>
        </p:txBody>
      </p:sp>
    </p:spTree>
    <p:extLst>
      <p:ext uri="{BB962C8B-B14F-4D97-AF65-F5344CB8AC3E}">
        <p14:creationId xmlns:p14="http://schemas.microsoft.com/office/powerpoint/2010/main" val="2885282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9.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9.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0" y="822655"/>
            <a:ext cx="10482109" cy="2187641"/>
          </a:xfrm>
        </p:spPr>
        <p:txBody>
          <a:bodyPr/>
          <a:lstStyle/>
          <a:p>
            <a:r>
              <a:rPr lang="en-US" dirty="0"/>
              <a:t>Crime Lab Tests</a:t>
            </a:r>
          </a:p>
        </p:txBody>
      </p:sp>
      <p:pic>
        <p:nvPicPr>
          <p:cNvPr id="1026" name="Picture 2" descr="K:\FAA-17G002\Corrsespondence\Monthly Reports\2017-07\BME_Identity_H_K&amp;2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559" y="5000088"/>
            <a:ext cx="7666710" cy="103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95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033CB6F-9C27-4C28-81BF-1B2351A0A5BE}"/>
              </a:ext>
            </a:extLst>
          </p:cNvPr>
          <p:cNvSpPr txBox="1">
            <a:spLocks/>
          </p:cNvSpPr>
          <p:nvPr/>
        </p:nvSpPr>
        <p:spPr>
          <a:xfrm>
            <a:off x="88885" y="4901948"/>
            <a:ext cx="5943600"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Lateral view. Bullet travelled right to left.</a:t>
            </a:r>
          </a:p>
        </p:txBody>
      </p:sp>
      <p:sp>
        <p:nvSpPr>
          <p:cNvPr id="16" name="Title 1">
            <a:extLst>
              <a:ext uri="{FF2B5EF4-FFF2-40B4-BE49-F238E27FC236}">
                <a16:creationId xmlns:a16="http://schemas.microsoft.com/office/drawing/2014/main" id="{B277470E-2027-4F3B-9ED8-9011432A0796}"/>
              </a:ext>
            </a:extLst>
          </p:cNvPr>
          <p:cNvSpPr txBox="1">
            <a:spLocks/>
          </p:cNvSpPr>
          <p:nvPr/>
        </p:nvSpPr>
        <p:spPr>
          <a:xfrm>
            <a:off x="6178561" y="4901948"/>
            <a:ext cx="5943600"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Top view. Bullet travelled right to left.</a:t>
            </a:r>
          </a:p>
        </p:txBody>
      </p:sp>
      <p:pic>
        <p:nvPicPr>
          <p:cNvPr id="13" name="Picture 12" descr="A close up of a logo&#10;&#10;Description generated with very high confidence">
            <a:extLst>
              <a:ext uri="{FF2B5EF4-FFF2-40B4-BE49-F238E27FC236}">
                <a16:creationId xmlns:a16="http://schemas.microsoft.com/office/drawing/2014/main" id="{CAAE9634-88E3-4CDE-BBC6-FDC3C75FBF50}"/>
              </a:ext>
            </a:extLst>
          </p:cNvPr>
          <p:cNvPicPr>
            <a:picLocks noChangeAspect="1"/>
          </p:cNvPicPr>
          <p:nvPr/>
        </p:nvPicPr>
        <p:blipFill>
          <a:blip r:embed="rId2"/>
          <a:stretch>
            <a:fillRect/>
          </a:stretch>
        </p:blipFill>
        <p:spPr>
          <a:xfrm>
            <a:off x="10648887" y="45897"/>
            <a:ext cx="1404552" cy="902701"/>
          </a:xfrm>
          <a:prstGeom prst="rect">
            <a:avLst/>
          </a:prstGeom>
        </p:spPr>
      </p:pic>
      <p:sp>
        <p:nvSpPr>
          <p:cNvPr id="14" name="Rectangle 13">
            <a:extLst>
              <a:ext uri="{FF2B5EF4-FFF2-40B4-BE49-F238E27FC236}">
                <a16:creationId xmlns:a16="http://schemas.microsoft.com/office/drawing/2014/main" id="{75AF132C-8676-4F92-A2EF-4332B922958F}"/>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8" name="Title 1">
            <a:extLst>
              <a:ext uri="{FF2B5EF4-FFF2-40B4-BE49-F238E27FC236}">
                <a16:creationId xmlns:a16="http://schemas.microsoft.com/office/drawing/2014/main" id="{82F4CAE5-BB4F-4867-888A-08EEE9010E12}"/>
              </a:ext>
            </a:extLst>
          </p:cNvPr>
          <p:cNvSpPr txBox="1">
            <a:spLocks/>
          </p:cNvSpPr>
          <p:nvPr/>
        </p:nvSpPr>
        <p:spPr>
          <a:xfrm>
            <a:off x="838200"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4546A"/>
                </a:solidFill>
              </a:rPr>
              <a:t>.40 Caliber</a:t>
            </a:r>
            <a:endParaRPr lang="en-US" dirty="0"/>
          </a:p>
        </p:txBody>
      </p:sp>
      <p:pic>
        <p:nvPicPr>
          <p:cNvPr id="11" name="Picture 10" descr="A picture containing indoor&#10;&#10;Description generated with very high confidence">
            <a:extLst>
              <a:ext uri="{FF2B5EF4-FFF2-40B4-BE49-F238E27FC236}">
                <a16:creationId xmlns:a16="http://schemas.microsoft.com/office/drawing/2014/main" id="{58D50748-3B66-410D-A14C-DEE907784E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85" y="1263285"/>
            <a:ext cx="5943600" cy="3619613"/>
          </a:xfrm>
          <a:prstGeom prst="rect">
            <a:avLst/>
          </a:prstGeom>
        </p:spPr>
      </p:pic>
      <p:pic>
        <p:nvPicPr>
          <p:cNvPr id="12" name="Picture 11" descr="A picture containing indoor&#10;&#10;Description generated with very high confidence">
            <a:extLst>
              <a:ext uri="{FF2B5EF4-FFF2-40B4-BE49-F238E27FC236}">
                <a16:creationId xmlns:a16="http://schemas.microsoft.com/office/drawing/2014/main" id="{7CC37D60-C60D-4545-BE96-C397CC1F80A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78561" y="1263285"/>
            <a:ext cx="5943600" cy="3619613"/>
          </a:xfrm>
          <a:prstGeom prst="rect">
            <a:avLst/>
          </a:prstGeom>
        </p:spPr>
      </p:pic>
    </p:spTree>
    <p:extLst>
      <p:ext uri="{BB962C8B-B14F-4D97-AF65-F5344CB8AC3E}">
        <p14:creationId xmlns:p14="http://schemas.microsoft.com/office/powerpoint/2010/main" val="257747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497F0F-5E36-4DE6-9546-5C0B9D7CC60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703" t="2691" r="8726" b="2987"/>
          <a:stretch/>
        </p:blipFill>
        <p:spPr>
          <a:xfrm>
            <a:off x="110307" y="323490"/>
            <a:ext cx="11971385" cy="6534510"/>
          </a:xfrm>
          <a:prstGeom prst="rect">
            <a:avLst/>
          </a:prstGeom>
        </p:spPr>
      </p:pic>
      <p:sp>
        <p:nvSpPr>
          <p:cNvPr id="6" name="Title 1">
            <a:extLst>
              <a:ext uri="{FF2B5EF4-FFF2-40B4-BE49-F238E27FC236}">
                <a16:creationId xmlns:a16="http://schemas.microsoft.com/office/drawing/2014/main" id="{EDA57197-234A-49B1-98BE-DC093671E5C0}"/>
              </a:ext>
            </a:extLst>
          </p:cNvPr>
          <p:cNvSpPr txBox="1">
            <a:spLocks/>
          </p:cNvSpPr>
          <p:nvPr/>
        </p:nvSpPr>
        <p:spPr>
          <a:xfrm>
            <a:off x="2331796" y="0"/>
            <a:ext cx="3076966"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Filtered at 2500Hz</a:t>
            </a:r>
          </a:p>
        </p:txBody>
      </p:sp>
      <p:sp>
        <p:nvSpPr>
          <p:cNvPr id="9" name="Title 1">
            <a:extLst>
              <a:ext uri="{FF2B5EF4-FFF2-40B4-BE49-F238E27FC236}">
                <a16:creationId xmlns:a16="http://schemas.microsoft.com/office/drawing/2014/main" id="{8FC327A5-E26A-4541-B94B-E3A23D9B8937}"/>
              </a:ext>
            </a:extLst>
          </p:cNvPr>
          <p:cNvSpPr txBox="1">
            <a:spLocks/>
          </p:cNvSpPr>
          <p:nvPr/>
        </p:nvSpPr>
        <p:spPr>
          <a:xfrm>
            <a:off x="0" y="0"/>
            <a:ext cx="1802921"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.40 Caliber</a:t>
            </a:r>
          </a:p>
        </p:txBody>
      </p:sp>
      <p:cxnSp>
        <p:nvCxnSpPr>
          <p:cNvPr id="10" name="Straight Arrow Connector 9">
            <a:extLst>
              <a:ext uri="{FF2B5EF4-FFF2-40B4-BE49-F238E27FC236}">
                <a16:creationId xmlns:a16="http://schemas.microsoft.com/office/drawing/2014/main" id="{C4542AAA-0E1D-461C-BD50-8E5E39A53D58}"/>
              </a:ext>
            </a:extLst>
          </p:cNvPr>
          <p:cNvCxnSpPr/>
          <p:nvPr/>
        </p:nvCxnSpPr>
        <p:spPr>
          <a:xfrm>
            <a:off x="1984072" y="4891177"/>
            <a:ext cx="0" cy="457200"/>
          </a:xfrm>
          <a:prstGeom prst="straightConnector1">
            <a:avLst/>
          </a:prstGeom>
          <a:ln w="25400">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86CA4D-1158-4F2B-B26A-C87FE0B5C5F1}"/>
              </a:ext>
            </a:extLst>
          </p:cNvPr>
          <p:cNvSpPr txBox="1"/>
          <p:nvPr/>
        </p:nvSpPr>
        <p:spPr>
          <a:xfrm>
            <a:off x="1863309" y="5279369"/>
            <a:ext cx="1604514" cy="276999"/>
          </a:xfrm>
          <a:prstGeom prst="rect">
            <a:avLst/>
          </a:prstGeom>
          <a:noFill/>
        </p:spPr>
        <p:txBody>
          <a:bodyPr wrap="square" rtlCol="0">
            <a:spAutoFit/>
          </a:bodyPr>
          <a:lstStyle/>
          <a:p>
            <a:r>
              <a:rPr lang="en-US" sz="1200" b="1" dirty="0">
                <a:solidFill>
                  <a:schemeClr val="accent6">
                    <a:lumMod val="75000"/>
                  </a:schemeClr>
                </a:solidFill>
              </a:rPr>
              <a:t>Bullet enters gel</a:t>
            </a:r>
          </a:p>
        </p:txBody>
      </p:sp>
      <p:pic>
        <p:nvPicPr>
          <p:cNvPr id="12" name="Picture 11">
            <a:extLst>
              <a:ext uri="{FF2B5EF4-FFF2-40B4-BE49-F238E27FC236}">
                <a16:creationId xmlns:a16="http://schemas.microsoft.com/office/drawing/2014/main" id="{2B0221BC-4AC1-488A-931F-ADFB9F7DB8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63330" y="763848"/>
            <a:ext cx="3355807" cy="2048256"/>
          </a:xfrm>
          <a:prstGeom prst="rect">
            <a:avLst/>
          </a:prstGeom>
          <a:ln w="38100">
            <a:solidFill>
              <a:schemeClr val="accent1"/>
            </a:solidFill>
          </a:ln>
        </p:spPr>
      </p:pic>
      <p:pic>
        <p:nvPicPr>
          <p:cNvPr id="13" name="Picture 12">
            <a:extLst>
              <a:ext uri="{FF2B5EF4-FFF2-40B4-BE49-F238E27FC236}">
                <a16:creationId xmlns:a16="http://schemas.microsoft.com/office/drawing/2014/main" id="{4A5B70FB-2B4C-4E12-9139-F62BDD6F948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86314" y="763848"/>
            <a:ext cx="3355807" cy="2048256"/>
          </a:xfrm>
          <a:prstGeom prst="rect">
            <a:avLst/>
          </a:prstGeom>
          <a:ln w="38100">
            <a:solidFill>
              <a:schemeClr val="accent2"/>
            </a:solidFill>
          </a:ln>
        </p:spPr>
      </p:pic>
      <p:sp>
        <p:nvSpPr>
          <p:cNvPr id="14" name="Rectangle 13">
            <a:extLst>
              <a:ext uri="{FF2B5EF4-FFF2-40B4-BE49-F238E27FC236}">
                <a16:creationId xmlns:a16="http://schemas.microsoft.com/office/drawing/2014/main" id="{1B937112-82E3-44D5-B07F-907D5C450029}"/>
              </a:ext>
            </a:extLst>
          </p:cNvPr>
          <p:cNvSpPr/>
          <p:nvPr/>
        </p:nvSpPr>
        <p:spPr>
          <a:xfrm>
            <a:off x="0" y="379448"/>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1138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rimeLab 556">
            <a:hlinkClick r:id="" action="ppaction://media"/>
            <a:extLst>
              <a:ext uri="{FF2B5EF4-FFF2-40B4-BE49-F238E27FC236}">
                <a16:creationId xmlns:a16="http://schemas.microsoft.com/office/drawing/2014/main" id="{99A7DCA4-742B-414C-8180-18BE907030F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57887" y="1583243"/>
            <a:ext cx="7476226" cy="4806145"/>
          </a:xfrm>
          <a:prstGeom prst="rect">
            <a:avLst/>
          </a:prstGeom>
        </p:spPr>
      </p:pic>
      <p:sp>
        <p:nvSpPr>
          <p:cNvPr id="7" name="Title 1">
            <a:extLst>
              <a:ext uri="{FF2B5EF4-FFF2-40B4-BE49-F238E27FC236}">
                <a16:creationId xmlns:a16="http://schemas.microsoft.com/office/drawing/2014/main" id="{40D54156-EA79-4D4A-BC17-AF36CBCD9ECB}"/>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4546A"/>
                </a:solidFill>
              </a:rPr>
              <a:t>5.56 NATO</a:t>
            </a:r>
            <a:endParaRPr lang="en-US" dirty="0"/>
          </a:p>
        </p:txBody>
      </p:sp>
      <p:pic>
        <p:nvPicPr>
          <p:cNvPr id="11" name="Picture 10" descr="A close up of a logo&#10;&#10;Description generated with very high confidence">
            <a:extLst>
              <a:ext uri="{FF2B5EF4-FFF2-40B4-BE49-F238E27FC236}">
                <a16:creationId xmlns:a16="http://schemas.microsoft.com/office/drawing/2014/main" id="{36E04949-FD18-430E-ADFF-232703FFA92D}"/>
              </a:ext>
            </a:extLst>
          </p:cNvPr>
          <p:cNvPicPr>
            <a:picLocks noChangeAspect="1"/>
          </p:cNvPicPr>
          <p:nvPr/>
        </p:nvPicPr>
        <p:blipFill>
          <a:blip r:embed="rId5"/>
          <a:stretch>
            <a:fillRect/>
          </a:stretch>
        </p:blipFill>
        <p:spPr>
          <a:xfrm>
            <a:off x="10648887" y="45897"/>
            <a:ext cx="1404552" cy="902701"/>
          </a:xfrm>
          <a:prstGeom prst="rect">
            <a:avLst/>
          </a:prstGeom>
        </p:spPr>
      </p:pic>
      <p:sp>
        <p:nvSpPr>
          <p:cNvPr id="12" name="Rectangle 11">
            <a:extLst>
              <a:ext uri="{FF2B5EF4-FFF2-40B4-BE49-F238E27FC236}">
                <a16:creationId xmlns:a16="http://schemas.microsoft.com/office/drawing/2014/main" id="{77EB497E-BD12-47CB-8CB6-896118986E50}"/>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91628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033CB6F-9C27-4C28-81BF-1B2351A0A5BE}"/>
              </a:ext>
            </a:extLst>
          </p:cNvPr>
          <p:cNvSpPr txBox="1">
            <a:spLocks/>
          </p:cNvSpPr>
          <p:nvPr/>
        </p:nvSpPr>
        <p:spPr>
          <a:xfrm>
            <a:off x="88885" y="4901948"/>
            <a:ext cx="5943600"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Lateral view. Bullet travelled right to left.</a:t>
            </a:r>
          </a:p>
        </p:txBody>
      </p:sp>
      <p:sp>
        <p:nvSpPr>
          <p:cNvPr id="16" name="Title 1">
            <a:extLst>
              <a:ext uri="{FF2B5EF4-FFF2-40B4-BE49-F238E27FC236}">
                <a16:creationId xmlns:a16="http://schemas.microsoft.com/office/drawing/2014/main" id="{B277470E-2027-4F3B-9ED8-9011432A0796}"/>
              </a:ext>
            </a:extLst>
          </p:cNvPr>
          <p:cNvSpPr txBox="1">
            <a:spLocks/>
          </p:cNvSpPr>
          <p:nvPr/>
        </p:nvSpPr>
        <p:spPr>
          <a:xfrm>
            <a:off x="6178561" y="4901948"/>
            <a:ext cx="5943600"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Top view. Bullet travelled right to left.</a:t>
            </a:r>
          </a:p>
        </p:txBody>
      </p:sp>
      <p:pic>
        <p:nvPicPr>
          <p:cNvPr id="13" name="Picture 12" descr="A close up of a logo&#10;&#10;Description generated with very high confidence">
            <a:extLst>
              <a:ext uri="{FF2B5EF4-FFF2-40B4-BE49-F238E27FC236}">
                <a16:creationId xmlns:a16="http://schemas.microsoft.com/office/drawing/2014/main" id="{CAAE9634-88E3-4CDE-BBC6-FDC3C75FBF50}"/>
              </a:ext>
            </a:extLst>
          </p:cNvPr>
          <p:cNvPicPr>
            <a:picLocks noChangeAspect="1"/>
          </p:cNvPicPr>
          <p:nvPr/>
        </p:nvPicPr>
        <p:blipFill>
          <a:blip r:embed="rId2"/>
          <a:stretch>
            <a:fillRect/>
          </a:stretch>
        </p:blipFill>
        <p:spPr>
          <a:xfrm>
            <a:off x="10648887" y="45897"/>
            <a:ext cx="1404552" cy="902701"/>
          </a:xfrm>
          <a:prstGeom prst="rect">
            <a:avLst/>
          </a:prstGeom>
        </p:spPr>
      </p:pic>
      <p:sp>
        <p:nvSpPr>
          <p:cNvPr id="14" name="Rectangle 13">
            <a:extLst>
              <a:ext uri="{FF2B5EF4-FFF2-40B4-BE49-F238E27FC236}">
                <a16:creationId xmlns:a16="http://schemas.microsoft.com/office/drawing/2014/main" id="{75AF132C-8676-4F92-A2EF-4332B922958F}"/>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8" name="Title 1">
            <a:extLst>
              <a:ext uri="{FF2B5EF4-FFF2-40B4-BE49-F238E27FC236}">
                <a16:creationId xmlns:a16="http://schemas.microsoft.com/office/drawing/2014/main" id="{82F4CAE5-BB4F-4867-888A-08EEE9010E12}"/>
              </a:ext>
            </a:extLst>
          </p:cNvPr>
          <p:cNvSpPr txBox="1">
            <a:spLocks/>
          </p:cNvSpPr>
          <p:nvPr/>
        </p:nvSpPr>
        <p:spPr>
          <a:xfrm>
            <a:off x="838200"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4546A"/>
                </a:solidFill>
              </a:rPr>
              <a:t>5.56 NATO</a:t>
            </a:r>
            <a:endParaRPr lang="en-US" dirty="0"/>
          </a:p>
        </p:txBody>
      </p:sp>
      <p:pic>
        <p:nvPicPr>
          <p:cNvPr id="9" name="Picture 8" descr="A picture containing indoor, sitting, wall&#10;&#10;Description generated with high confidence">
            <a:extLst>
              <a:ext uri="{FF2B5EF4-FFF2-40B4-BE49-F238E27FC236}">
                <a16:creationId xmlns:a16="http://schemas.microsoft.com/office/drawing/2014/main" id="{3485FC58-BDDA-414C-A557-3EB75773DE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85" y="1340074"/>
            <a:ext cx="5943600" cy="3561874"/>
          </a:xfrm>
          <a:prstGeom prst="rect">
            <a:avLst/>
          </a:prstGeom>
        </p:spPr>
      </p:pic>
      <p:pic>
        <p:nvPicPr>
          <p:cNvPr id="10" name="Picture 9" descr="A picture containing indoor, food&#10;&#10;Description generated with high confidence">
            <a:extLst>
              <a:ext uri="{FF2B5EF4-FFF2-40B4-BE49-F238E27FC236}">
                <a16:creationId xmlns:a16="http://schemas.microsoft.com/office/drawing/2014/main" id="{F46EE157-B2FA-4324-AF9E-F223B1A8F88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78561" y="1340074"/>
            <a:ext cx="5943600" cy="3561874"/>
          </a:xfrm>
          <a:prstGeom prst="rect">
            <a:avLst/>
          </a:prstGeom>
        </p:spPr>
      </p:pic>
    </p:spTree>
    <p:extLst>
      <p:ext uri="{BB962C8B-B14F-4D97-AF65-F5344CB8AC3E}">
        <p14:creationId xmlns:p14="http://schemas.microsoft.com/office/powerpoint/2010/main" val="193116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7D75F4-14CD-416F-887C-1A62FA13ACF4}"/>
              </a:ext>
            </a:extLst>
          </p:cNvPr>
          <p:cNvSpPr/>
          <p:nvPr/>
        </p:nvSpPr>
        <p:spPr>
          <a:xfrm>
            <a:off x="0" y="379448"/>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7" name="Picture 6">
            <a:extLst>
              <a:ext uri="{FF2B5EF4-FFF2-40B4-BE49-F238E27FC236}">
                <a16:creationId xmlns:a16="http://schemas.microsoft.com/office/drawing/2014/main" id="{43EF0CB3-6495-4B79-9671-E2E306FD7C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774" t="2839" r="8726" b="2888"/>
          <a:stretch/>
        </p:blipFill>
        <p:spPr>
          <a:xfrm>
            <a:off x="112326" y="323490"/>
            <a:ext cx="11967347" cy="6534510"/>
          </a:xfrm>
          <a:prstGeom prst="rect">
            <a:avLst/>
          </a:prstGeom>
        </p:spPr>
      </p:pic>
      <p:pic>
        <p:nvPicPr>
          <p:cNvPr id="3" name="Picture 2">
            <a:extLst>
              <a:ext uri="{FF2B5EF4-FFF2-40B4-BE49-F238E27FC236}">
                <a16:creationId xmlns:a16="http://schemas.microsoft.com/office/drawing/2014/main" id="{206F3CE8-B5C3-4AC2-90ED-40A18B9175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2361" y="951779"/>
            <a:ext cx="3200400" cy="2050104"/>
          </a:xfrm>
          <a:prstGeom prst="rect">
            <a:avLst/>
          </a:prstGeom>
          <a:ln w="38100">
            <a:solidFill>
              <a:schemeClr val="accent1"/>
            </a:solidFill>
          </a:ln>
        </p:spPr>
      </p:pic>
      <p:pic>
        <p:nvPicPr>
          <p:cNvPr id="4" name="Picture 3">
            <a:extLst>
              <a:ext uri="{FF2B5EF4-FFF2-40B4-BE49-F238E27FC236}">
                <a16:creationId xmlns:a16="http://schemas.microsoft.com/office/drawing/2014/main" id="{81BB9097-D6C0-4951-B5B7-409DB3C756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8962" y="951779"/>
            <a:ext cx="3200400" cy="2050104"/>
          </a:xfrm>
          <a:prstGeom prst="rect">
            <a:avLst/>
          </a:prstGeom>
          <a:ln w="38100">
            <a:solidFill>
              <a:schemeClr val="accent2"/>
            </a:solidFill>
          </a:ln>
        </p:spPr>
      </p:pic>
      <p:sp>
        <p:nvSpPr>
          <p:cNvPr id="5" name="Title 1">
            <a:extLst>
              <a:ext uri="{FF2B5EF4-FFF2-40B4-BE49-F238E27FC236}">
                <a16:creationId xmlns:a16="http://schemas.microsoft.com/office/drawing/2014/main" id="{EC0D9712-C905-41AF-8103-E0B8A776B6C4}"/>
              </a:ext>
            </a:extLst>
          </p:cNvPr>
          <p:cNvSpPr txBox="1">
            <a:spLocks/>
          </p:cNvSpPr>
          <p:nvPr/>
        </p:nvSpPr>
        <p:spPr>
          <a:xfrm>
            <a:off x="0" y="0"/>
            <a:ext cx="1802921"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5.56 NATO</a:t>
            </a:r>
          </a:p>
        </p:txBody>
      </p:sp>
      <p:sp>
        <p:nvSpPr>
          <p:cNvPr id="6" name="Title 1">
            <a:extLst>
              <a:ext uri="{FF2B5EF4-FFF2-40B4-BE49-F238E27FC236}">
                <a16:creationId xmlns:a16="http://schemas.microsoft.com/office/drawing/2014/main" id="{8D97B889-6E98-476D-9A17-D79FE035F7F0}"/>
              </a:ext>
            </a:extLst>
          </p:cNvPr>
          <p:cNvSpPr txBox="1">
            <a:spLocks/>
          </p:cNvSpPr>
          <p:nvPr/>
        </p:nvSpPr>
        <p:spPr>
          <a:xfrm>
            <a:off x="2331796" y="0"/>
            <a:ext cx="3076966"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Filtered at 2500Hz</a:t>
            </a:r>
          </a:p>
        </p:txBody>
      </p:sp>
      <p:cxnSp>
        <p:nvCxnSpPr>
          <p:cNvPr id="8" name="Straight Arrow Connector 7">
            <a:extLst>
              <a:ext uri="{FF2B5EF4-FFF2-40B4-BE49-F238E27FC236}">
                <a16:creationId xmlns:a16="http://schemas.microsoft.com/office/drawing/2014/main" id="{BF9E941C-F245-45ED-8D34-6B9C08245BD3}"/>
              </a:ext>
            </a:extLst>
          </p:cNvPr>
          <p:cNvCxnSpPr/>
          <p:nvPr/>
        </p:nvCxnSpPr>
        <p:spPr>
          <a:xfrm>
            <a:off x="3217650" y="4925683"/>
            <a:ext cx="0" cy="457200"/>
          </a:xfrm>
          <a:prstGeom prst="straightConnector1">
            <a:avLst/>
          </a:prstGeom>
          <a:ln w="25400">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52347A-C0E6-4825-9F70-43207E6B67FC}"/>
              </a:ext>
            </a:extLst>
          </p:cNvPr>
          <p:cNvSpPr txBox="1"/>
          <p:nvPr/>
        </p:nvSpPr>
        <p:spPr>
          <a:xfrm>
            <a:off x="2122104" y="5313875"/>
            <a:ext cx="1604514" cy="276999"/>
          </a:xfrm>
          <a:prstGeom prst="rect">
            <a:avLst/>
          </a:prstGeom>
          <a:noFill/>
        </p:spPr>
        <p:txBody>
          <a:bodyPr wrap="square" rtlCol="0">
            <a:spAutoFit/>
          </a:bodyPr>
          <a:lstStyle/>
          <a:p>
            <a:r>
              <a:rPr lang="en-US" sz="1200" b="1" dirty="0">
                <a:solidFill>
                  <a:schemeClr val="accent6">
                    <a:lumMod val="75000"/>
                  </a:schemeClr>
                </a:solidFill>
              </a:rPr>
              <a:t>Bullet enters gel</a:t>
            </a:r>
          </a:p>
        </p:txBody>
      </p:sp>
      <p:cxnSp>
        <p:nvCxnSpPr>
          <p:cNvPr id="10" name="Straight Arrow Connector 9">
            <a:extLst>
              <a:ext uri="{FF2B5EF4-FFF2-40B4-BE49-F238E27FC236}">
                <a16:creationId xmlns:a16="http://schemas.microsoft.com/office/drawing/2014/main" id="{A5E4F122-48E5-438E-8797-4A2684649DE2}"/>
              </a:ext>
            </a:extLst>
          </p:cNvPr>
          <p:cNvCxnSpPr>
            <a:cxnSpLocks/>
          </p:cNvCxnSpPr>
          <p:nvPr/>
        </p:nvCxnSpPr>
        <p:spPr>
          <a:xfrm>
            <a:off x="3597228" y="6010105"/>
            <a:ext cx="497448" cy="0"/>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EC81289-F60E-4699-B221-ADFAF1B54C32}"/>
              </a:ext>
            </a:extLst>
          </p:cNvPr>
          <p:cNvSpPr txBox="1"/>
          <p:nvPr/>
        </p:nvSpPr>
        <p:spPr>
          <a:xfrm>
            <a:off x="4017046" y="5897116"/>
            <a:ext cx="1966816" cy="276999"/>
          </a:xfrm>
          <a:prstGeom prst="rect">
            <a:avLst/>
          </a:prstGeom>
          <a:noFill/>
        </p:spPr>
        <p:txBody>
          <a:bodyPr wrap="square" rtlCol="0">
            <a:spAutoFit/>
          </a:bodyPr>
          <a:lstStyle/>
          <a:p>
            <a:r>
              <a:rPr lang="en-US" sz="1200" b="1" dirty="0">
                <a:solidFill>
                  <a:schemeClr val="accent2"/>
                </a:solidFill>
              </a:rPr>
              <a:t>Sensor breaks at -2.427ms</a:t>
            </a:r>
          </a:p>
        </p:txBody>
      </p:sp>
    </p:spTree>
    <p:extLst>
      <p:ext uri="{BB962C8B-B14F-4D97-AF65-F5344CB8AC3E}">
        <p14:creationId xmlns:p14="http://schemas.microsoft.com/office/powerpoint/2010/main" val="1660118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08CDDF6-7860-4D93-B95A-BD92F993B39D}"/>
              </a:ext>
            </a:extLst>
          </p:cNvPr>
          <p:cNvGraphicFramePr>
            <a:graphicFrameLocks noGrp="1"/>
          </p:cNvGraphicFramePr>
          <p:nvPr>
            <p:ph idx="1"/>
            <p:extLst>
              <p:ext uri="{D42A27DB-BD31-4B8C-83A1-F6EECF244321}">
                <p14:modId xmlns:p14="http://schemas.microsoft.com/office/powerpoint/2010/main" val="3788473693"/>
              </p:ext>
            </p:extLst>
          </p:nvPr>
        </p:nvGraphicFramePr>
        <p:xfrm>
          <a:off x="838200" y="1690688"/>
          <a:ext cx="9715150" cy="2672080"/>
        </p:xfrm>
        <a:graphic>
          <a:graphicData uri="http://schemas.openxmlformats.org/drawingml/2006/table">
            <a:tbl>
              <a:tblPr firstRow="1" bandRow="1">
                <a:tableStyleId>{5C22544A-7EE6-4342-B048-85BDC9FD1C3A}</a:tableStyleId>
              </a:tblPr>
              <a:tblGrid>
                <a:gridCol w="1351217">
                  <a:extLst>
                    <a:ext uri="{9D8B030D-6E8A-4147-A177-3AD203B41FA5}">
                      <a16:colId xmlns:a16="http://schemas.microsoft.com/office/drawing/2014/main" val="1745706581"/>
                    </a:ext>
                  </a:extLst>
                </a:gridCol>
                <a:gridCol w="1698943">
                  <a:extLst>
                    <a:ext uri="{9D8B030D-6E8A-4147-A177-3AD203B41FA5}">
                      <a16:colId xmlns:a16="http://schemas.microsoft.com/office/drawing/2014/main" val="3993565610"/>
                    </a:ext>
                  </a:extLst>
                </a:gridCol>
                <a:gridCol w="1698943">
                  <a:extLst>
                    <a:ext uri="{9D8B030D-6E8A-4147-A177-3AD203B41FA5}">
                      <a16:colId xmlns:a16="http://schemas.microsoft.com/office/drawing/2014/main" val="3480324884"/>
                    </a:ext>
                  </a:extLst>
                </a:gridCol>
                <a:gridCol w="1698943">
                  <a:extLst>
                    <a:ext uri="{9D8B030D-6E8A-4147-A177-3AD203B41FA5}">
                      <a16:colId xmlns:a16="http://schemas.microsoft.com/office/drawing/2014/main" val="1766955429"/>
                    </a:ext>
                  </a:extLst>
                </a:gridCol>
                <a:gridCol w="1698943">
                  <a:extLst>
                    <a:ext uri="{9D8B030D-6E8A-4147-A177-3AD203B41FA5}">
                      <a16:colId xmlns:a16="http://schemas.microsoft.com/office/drawing/2014/main" val="1840692114"/>
                    </a:ext>
                  </a:extLst>
                </a:gridCol>
                <a:gridCol w="1568161">
                  <a:extLst>
                    <a:ext uri="{9D8B030D-6E8A-4147-A177-3AD203B41FA5}">
                      <a16:colId xmlns:a16="http://schemas.microsoft.com/office/drawing/2014/main" val="480703763"/>
                    </a:ext>
                  </a:extLst>
                </a:gridCol>
              </a:tblGrid>
              <a:tr h="370840">
                <a:tc>
                  <a:txBody>
                    <a:bodyPr/>
                    <a:lstStyle/>
                    <a:p>
                      <a:r>
                        <a:rPr lang="en-US" dirty="0"/>
                        <a:t>Round Type</a:t>
                      </a:r>
                    </a:p>
                  </a:txBody>
                  <a:tcPr anchor="b">
                    <a:solidFill>
                      <a:srgbClr val="006F66"/>
                    </a:solidFill>
                  </a:tcPr>
                </a:tc>
                <a:tc>
                  <a:txBody>
                    <a:bodyPr/>
                    <a:lstStyle/>
                    <a:p>
                      <a:pPr algn="r"/>
                      <a:r>
                        <a:rPr lang="en-US" dirty="0"/>
                        <a:t>Pressure [kPa], </a:t>
                      </a:r>
                    </a:p>
                    <a:p>
                      <a:pPr algn="r"/>
                      <a:r>
                        <a:rPr lang="en-US" dirty="0"/>
                        <a:t>Initial Peak,</a:t>
                      </a:r>
                    </a:p>
                    <a:p>
                      <a:pPr algn="r"/>
                      <a:r>
                        <a:rPr lang="en-US" dirty="0"/>
                        <a:t>Near Sensor</a:t>
                      </a:r>
                    </a:p>
                    <a:p>
                      <a:pPr algn="r"/>
                      <a:r>
                        <a:rPr lang="en-US" dirty="0"/>
                        <a:t>(2500Hz Filter)</a:t>
                      </a:r>
                    </a:p>
                  </a:txBody>
                  <a:tcPr anchor="b">
                    <a:solidFill>
                      <a:srgbClr val="006F66"/>
                    </a:solidFill>
                  </a:tcPr>
                </a:tc>
                <a:tc>
                  <a:txBody>
                    <a:bodyPr/>
                    <a:lstStyle/>
                    <a:p>
                      <a:pPr algn="r"/>
                      <a:r>
                        <a:rPr lang="en-US" dirty="0"/>
                        <a:t>Pressure [kPa], </a:t>
                      </a:r>
                    </a:p>
                    <a:p>
                      <a:pPr algn="r"/>
                      <a:r>
                        <a:rPr lang="en-US" dirty="0"/>
                        <a:t>Initial Peak,</a:t>
                      </a:r>
                    </a:p>
                    <a:p>
                      <a:pPr algn="r"/>
                      <a:r>
                        <a:rPr lang="en-US" dirty="0"/>
                        <a:t>Far Sensor</a:t>
                      </a:r>
                    </a:p>
                    <a:p>
                      <a:pPr algn="r"/>
                      <a:r>
                        <a:rPr lang="en-US" dirty="0"/>
                        <a:t>(2500Hz Filter)</a:t>
                      </a:r>
                    </a:p>
                  </a:txBody>
                  <a:tcPr anchor="b">
                    <a:solidFill>
                      <a:srgbClr val="006F66"/>
                    </a:solidFill>
                  </a:tcPr>
                </a:tc>
                <a:tc>
                  <a:txBody>
                    <a:bodyPr/>
                    <a:lstStyle/>
                    <a:p>
                      <a:pPr algn="r"/>
                      <a:r>
                        <a:rPr lang="en-US" dirty="0"/>
                        <a:t>Pressure [kPa], </a:t>
                      </a:r>
                    </a:p>
                    <a:p>
                      <a:pPr algn="r"/>
                      <a:r>
                        <a:rPr lang="en-US" dirty="0"/>
                        <a:t>Initial Peak,</a:t>
                      </a:r>
                    </a:p>
                    <a:p>
                      <a:pPr algn="r"/>
                      <a:r>
                        <a:rPr lang="en-US" dirty="0"/>
                        <a:t>Near Sensor</a:t>
                      </a:r>
                    </a:p>
                    <a:p>
                      <a:pPr algn="r"/>
                      <a:r>
                        <a:rPr lang="en-US" dirty="0"/>
                        <a:t>(Unfiltered)</a:t>
                      </a:r>
                    </a:p>
                  </a:txBody>
                  <a:tcPr anchor="b">
                    <a:solidFill>
                      <a:srgbClr val="006F66"/>
                    </a:solidFill>
                  </a:tcPr>
                </a:tc>
                <a:tc>
                  <a:txBody>
                    <a:bodyPr/>
                    <a:lstStyle/>
                    <a:p>
                      <a:pPr algn="r"/>
                      <a:r>
                        <a:rPr lang="en-US" dirty="0"/>
                        <a:t>Pressure [kPa], </a:t>
                      </a:r>
                    </a:p>
                    <a:p>
                      <a:pPr algn="r"/>
                      <a:r>
                        <a:rPr lang="en-US" dirty="0"/>
                        <a:t>Initial Peak,</a:t>
                      </a:r>
                    </a:p>
                    <a:p>
                      <a:pPr algn="r"/>
                      <a:r>
                        <a:rPr lang="en-US" dirty="0"/>
                        <a:t>Far Sensor</a:t>
                      </a:r>
                    </a:p>
                    <a:p>
                      <a:pPr algn="r"/>
                      <a:r>
                        <a:rPr lang="en-US" dirty="0"/>
                        <a:t>(Unfiltered)</a:t>
                      </a:r>
                    </a:p>
                  </a:txBody>
                  <a:tcPr anchor="b">
                    <a:solidFill>
                      <a:srgbClr val="006F66"/>
                    </a:solidFill>
                  </a:tcPr>
                </a:tc>
                <a:tc>
                  <a:txBody>
                    <a:bodyPr/>
                    <a:lstStyle/>
                    <a:p>
                      <a:pPr algn="r"/>
                      <a:r>
                        <a:rPr lang="en-US" dirty="0"/>
                        <a:t>Peak Diameter of Temporary Cavity [inches]</a:t>
                      </a:r>
                    </a:p>
                  </a:txBody>
                  <a:tcPr anchor="b">
                    <a:solidFill>
                      <a:srgbClr val="006F66"/>
                    </a:solidFill>
                  </a:tcPr>
                </a:tc>
                <a:extLst>
                  <a:ext uri="{0D108BD9-81ED-4DB2-BD59-A6C34878D82A}">
                    <a16:rowId xmlns:a16="http://schemas.microsoft.com/office/drawing/2014/main" val="102111115"/>
                  </a:ext>
                </a:extLst>
              </a:tr>
              <a:tr h="370840">
                <a:tc>
                  <a:txBody>
                    <a:bodyPr/>
                    <a:lstStyle/>
                    <a:p>
                      <a:r>
                        <a:rPr lang="en-US" dirty="0"/>
                        <a:t>.25 Caliber</a:t>
                      </a:r>
                    </a:p>
                  </a:txBody>
                  <a:tcPr>
                    <a:solidFill>
                      <a:srgbClr val="97E1BE"/>
                    </a:solidFill>
                  </a:tcPr>
                </a:tc>
                <a:tc>
                  <a:txBody>
                    <a:bodyPr/>
                    <a:lstStyle/>
                    <a:p>
                      <a:pPr algn="r"/>
                      <a:r>
                        <a:rPr lang="en-US" dirty="0"/>
                        <a:t>18.2</a:t>
                      </a:r>
                    </a:p>
                  </a:txBody>
                  <a:tcPr>
                    <a:solidFill>
                      <a:srgbClr val="97E1BE"/>
                    </a:solidFill>
                  </a:tcPr>
                </a:tc>
                <a:tc>
                  <a:txBody>
                    <a:bodyPr/>
                    <a:lstStyle/>
                    <a:p>
                      <a:pPr algn="r"/>
                      <a:r>
                        <a:rPr lang="en-US" dirty="0"/>
                        <a:t>32.8</a:t>
                      </a:r>
                    </a:p>
                  </a:txBody>
                  <a:tcPr>
                    <a:solidFill>
                      <a:srgbClr val="97E1BE"/>
                    </a:solidFill>
                  </a:tcPr>
                </a:tc>
                <a:tc>
                  <a:txBody>
                    <a:bodyPr/>
                    <a:lstStyle/>
                    <a:p>
                      <a:pPr algn="r"/>
                      <a:r>
                        <a:rPr lang="en-US" dirty="0"/>
                        <a:t>58.0</a:t>
                      </a:r>
                    </a:p>
                  </a:txBody>
                  <a:tcPr>
                    <a:solidFill>
                      <a:srgbClr val="97E1BE"/>
                    </a:solidFill>
                  </a:tcPr>
                </a:tc>
                <a:tc>
                  <a:txBody>
                    <a:bodyPr/>
                    <a:lstStyle/>
                    <a:p>
                      <a:pPr algn="r"/>
                      <a:r>
                        <a:rPr lang="en-US" dirty="0"/>
                        <a:t>63.0</a:t>
                      </a:r>
                    </a:p>
                  </a:txBody>
                  <a:tcPr>
                    <a:solidFill>
                      <a:srgbClr val="97E1BE"/>
                    </a:solidFill>
                  </a:tcPr>
                </a:tc>
                <a:tc>
                  <a:txBody>
                    <a:bodyPr/>
                    <a:lstStyle/>
                    <a:p>
                      <a:pPr algn="r"/>
                      <a:r>
                        <a:rPr lang="en-US" dirty="0"/>
                        <a:t>1.0</a:t>
                      </a:r>
                    </a:p>
                  </a:txBody>
                  <a:tcPr>
                    <a:solidFill>
                      <a:srgbClr val="97E1BE"/>
                    </a:solidFill>
                  </a:tcPr>
                </a:tc>
                <a:extLst>
                  <a:ext uri="{0D108BD9-81ED-4DB2-BD59-A6C34878D82A}">
                    <a16:rowId xmlns:a16="http://schemas.microsoft.com/office/drawing/2014/main" val="1203104045"/>
                  </a:ext>
                </a:extLst>
              </a:tr>
              <a:tr h="370840">
                <a:tc>
                  <a:txBody>
                    <a:bodyPr/>
                    <a:lstStyle/>
                    <a:p>
                      <a:r>
                        <a:rPr lang="en-US" dirty="0"/>
                        <a:t>.32 Caliber</a:t>
                      </a:r>
                    </a:p>
                  </a:txBody>
                  <a:tcPr>
                    <a:solidFill>
                      <a:srgbClr val="D7D8DA"/>
                    </a:solidFill>
                  </a:tcPr>
                </a:tc>
                <a:tc>
                  <a:txBody>
                    <a:bodyPr/>
                    <a:lstStyle/>
                    <a:p>
                      <a:pPr algn="r"/>
                      <a:r>
                        <a:rPr lang="en-US" dirty="0"/>
                        <a:t>138.3</a:t>
                      </a:r>
                    </a:p>
                  </a:txBody>
                  <a:tcPr>
                    <a:solidFill>
                      <a:srgbClr val="D7D8DA"/>
                    </a:solidFill>
                  </a:tcPr>
                </a:tc>
                <a:tc>
                  <a:txBody>
                    <a:bodyPr/>
                    <a:lstStyle/>
                    <a:p>
                      <a:pPr algn="r"/>
                      <a:r>
                        <a:rPr lang="en-US" dirty="0"/>
                        <a:t>251.7</a:t>
                      </a:r>
                    </a:p>
                  </a:txBody>
                  <a:tcPr>
                    <a:solidFill>
                      <a:srgbClr val="D7D8DA"/>
                    </a:solidFill>
                  </a:tcPr>
                </a:tc>
                <a:tc>
                  <a:txBody>
                    <a:bodyPr/>
                    <a:lstStyle/>
                    <a:p>
                      <a:pPr algn="r"/>
                      <a:r>
                        <a:rPr lang="en-US" dirty="0"/>
                        <a:t>199.2</a:t>
                      </a:r>
                    </a:p>
                  </a:txBody>
                  <a:tcPr>
                    <a:solidFill>
                      <a:srgbClr val="D7D8DA"/>
                    </a:solidFill>
                  </a:tcPr>
                </a:tc>
                <a:tc>
                  <a:txBody>
                    <a:bodyPr/>
                    <a:lstStyle/>
                    <a:p>
                      <a:pPr algn="r"/>
                      <a:r>
                        <a:rPr lang="en-US" dirty="0"/>
                        <a:t>323.0</a:t>
                      </a:r>
                    </a:p>
                  </a:txBody>
                  <a:tcPr>
                    <a:solidFill>
                      <a:srgbClr val="D7D8DA"/>
                    </a:solidFill>
                  </a:tcPr>
                </a:tc>
                <a:tc>
                  <a:txBody>
                    <a:bodyPr/>
                    <a:lstStyle/>
                    <a:p>
                      <a:pPr algn="r"/>
                      <a:r>
                        <a:rPr lang="en-US" dirty="0"/>
                        <a:t>1.5</a:t>
                      </a:r>
                    </a:p>
                  </a:txBody>
                  <a:tcPr>
                    <a:solidFill>
                      <a:srgbClr val="D7D8DA"/>
                    </a:solidFill>
                  </a:tcPr>
                </a:tc>
                <a:extLst>
                  <a:ext uri="{0D108BD9-81ED-4DB2-BD59-A6C34878D82A}">
                    <a16:rowId xmlns:a16="http://schemas.microsoft.com/office/drawing/2014/main" val="2465016658"/>
                  </a:ext>
                </a:extLst>
              </a:tr>
              <a:tr h="370840">
                <a:tc>
                  <a:txBody>
                    <a:bodyPr/>
                    <a:lstStyle/>
                    <a:p>
                      <a:r>
                        <a:rPr lang="en-US" dirty="0"/>
                        <a:t>.40 Caliber</a:t>
                      </a:r>
                    </a:p>
                  </a:txBody>
                  <a:tcPr>
                    <a:solidFill>
                      <a:srgbClr val="97E1BE"/>
                    </a:solidFill>
                  </a:tcPr>
                </a:tc>
                <a:tc>
                  <a:txBody>
                    <a:bodyPr/>
                    <a:lstStyle/>
                    <a:p>
                      <a:pPr algn="r"/>
                      <a:r>
                        <a:rPr lang="en-US" dirty="0"/>
                        <a:t>756.9</a:t>
                      </a:r>
                      <a:r>
                        <a:rPr lang="en-US" dirty="0">
                          <a:solidFill>
                            <a:srgbClr val="FF0000"/>
                          </a:solidFill>
                        </a:rPr>
                        <a:t>*</a:t>
                      </a:r>
                    </a:p>
                  </a:txBody>
                  <a:tcPr>
                    <a:solidFill>
                      <a:srgbClr val="97E1BE"/>
                    </a:solidFill>
                  </a:tcPr>
                </a:tc>
                <a:tc>
                  <a:txBody>
                    <a:bodyPr/>
                    <a:lstStyle/>
                    <a:p>
                      <a:pPr algn="r"/>
                      <a:r>
                        <a:rPr lang="en-US" dirty="0"/>
                        <a:t>361.2</a:t>
                      </a:r>
                    </a:p>
                  </a:txBody>
                  <a:tcPr>
                    <a:solidFill>
                      <a:srgbClr val="97E1BE"/>
                    </a:solidFill>
                  </a:tcPr>
                </a:tc>
                <a:tc>
                  <a:txBody>
                    <a:bodyPr/>
                    <a:lstStyle/>
                    <a:p>
                      <a:pPr algn="r"/>
                      <a:r>
                        <a:rPr lang="en-US" dirty="0"/>
                        <a:t>1221</a:t>
                      </a:r>
                      <a:r>
                        <a:rPr lang="en-US" dirty="0">
                          <a:solidFill>
                            <a:srgbClr val="FF0000"/>
                          </a:solidFill>
                        </a:rPr>
                        <a:t>*</a:t>
                      </a:r>
                    </a:p>
                  </a:txBody>
                  <a:tcPr>
                    <a:solidFill>
                      <a:srgbClr val="97E1BE"/>
                    </a:solidFill>
                  </a:tcPr>
                </a:tc>
                <a:tc>
                  <a:txBody>
                    <a:bodyPr/>
                    <a:lstStyle/>
                    <a:p>
                      <a:pPr algn="r"/>
                      <a:r>
                        <a:rPr lang="en-US" dirty="0"/>
                        <a:t>553.8</a:t>
                      </a:r>
                    </a:p>
                  </a:txBody>
                  <a:tcPr>
                    <a:solidFill>
                      <a:srgbClr val="97E1BE"/>
                    </a:solidFill>
                  </a:tcPr>
                </a:tc>
                <a:tc>
                  <a:txBody>
                    <a:bodyPr/>
                    <a:lstStyle/>
                    <a:p>
                      <a:pPr algn="r"/>
                      <a:r>
                        <a:rPr lang="en-US" dirty="0"/>
                        <a:t>3.3</a:t>
                      </a:r>
                      <a:r>
                        <a:rPr lang="en-US" dirty="0">
                          <a:solidFill>
                            <a:srgbClr val="FF0000"/>
                          </a:solidFill>
                        </a:rPr>
                        <a:t>*</a:t>
                      </a:r>
                    </a:p>
                  </a:txBody>
                  <a:tcPr>
                    <a:solidFill>
                      <a:srgbClr val="97E1BE"/>
                    </a:solidFill>
                  </a:tcPr>
                </a:tc>
                <a:extLst>
                  <a:ext uri="{0D108BD9-81ED-4DB2-BD59-A6C34878D82A}">
                    <a16:rowId xmlns:a16="http://schemas.microsoft.com/office/drawing/2014/main" val="3547961049"/>
                  </a:ext>
                </a:extLst>
              </a:tr>
              <a:tr h="370840">
                <a:tc>
                  <a:txBody>
                    <a:bodyPr/>
                    <a:lstStyle/>
                    <a:p>
                      <a:r>
                        <a:rPr lang="en-US" dirty="0"/>
                        <a:t>5.56 NATO</a:t>
                      </a:r>
                    </a:p>
                  </a:txBody>
                  <a:tcPr>
                    <a:solidFill>
                      <a:srgbClr val="D7D8DA"/>
                    </a:solidFill>
                  </a:tcPr>
                </a:tc>
                <a:tc>
                  <a:txBody>
                    <a:bodyPr/>
                    <a:lstStyle/>
                    <a:p>
                      <a:pPr algn="r"/>
                      <a:r>
                        <a:rPr lang="en-US" dirty="0"/>
                        <a:t>712.7</a:t>
                      </a:r>
                    </a:p>
                  </a:txBody>
                  <a:tcPr>
                    <a:solidFill>
                      <a:srgbClr val="D7D8DA"/>
                    </a:solidFill>
                  </a:tcPr>
                </a:tc>
                <a:tc>
                  <a:txBody>
                    <a:bodyPr/>
                    <a:lstStyle/>
                    <a:p>
                      <a:pPr algn="r"/>
                      <a:r>
                        <a:rPr lang="en-US" dirty="0"/>
                        <a:t>774.4</a:t>
                      </a:r>
                    </a:p>
                  </a:txBody>
                  <a:tcPr>
                    <a:solidFill>
                      <a:srgbClr val="D7D8DA"/>
                    </a:solidFill>
                  </a:tcPr>
                </a:tc>
                <a:tc>
                  <a:txBody>
                    <a:bodyPr/>
                    <a:lstStyle/>
                    <a:p>
                      <a:pPr algn="r"/>
                      <a:r>
                        <a:rPr lang="en-US" dirty="0"/>
                        <a:t>2629</a:t>
                      </a:r>
                    </a:p>
                  </a:txBody>
                  <a:tcPr>
                    <a:solidFill>
                      <a:srgbClr val="D7D8DA"/>
                    </a:solidFill>
                  </a:tcPr>
                </a:tc>
                <a:tc>
                  <a:txBody>
                    <a:bodyPr/>
                    <a:lstStyle/>
                    <a:p>
                      <a:pPr algn="r"/>
                      <a:r>
                        <a:rPr lang="en-US" dirty="0"/>
                        <a:t>3956</a:t>
                      </a:r>
                    </a:p>
                  </a:txBody>
                  <a:tcPr>
                    <a:solidFill>
                      <a:srgbClr val="D7D8DA"/>
                    </a:solidFill>
                  </a:tcPr>
                </a:tc>
                <a:tc>
                  <a:txBody>
                    <a:bodyPr/>
                    <a:lstStyle/>
                    <a:p>
                      <a:pPr algn="r"/>
                      <a:r>
                        <a:rPr lang="en-US" dirty="0"/>
                        <a:t>5.4</a:t>
                      </a:r>
                    </a:p>
                  </a:txBody>
                  <a:tcPr>
                    <a:solidFill>
                      <a:srgbClr val="D7D8DA"/>
                    </a:solidFill>
                  </a:tcPr>
                </a:tc>
                <a:extLst>
                  <a:ext uri="{0D108BD9-81ED-4DB2-BD59-A6C34878D82A}">
                    <a16:rowId xmlns:a16="http://schemas.microsoft.com/office/drawing/2014/main" val="3829074804"/>
                  </a:ext>
                </a:extLst>
              </a:tr>
            </a:tbl>
          </a:graphicData>
        </a:graphic>
      </p:graphicFrame>
      <p:sp>
        <p:nvSpPr>
          <p:cNvPr id="3" name="TextBox 2">
            <a:extLst>
              <a:ext uri="{FF2B5EF4-FFF2-40B4-BE49-F238E27FC236}">
                <a16:creationId xmlns:a16="http://schemas.microsoft.com/office/drawing/2014/main" id="{24ED5D50-DC59-4A2B-9771-A68FF0F1C7B7}"/>
              </a:ext>
            </a:extLst>
          </p:cNvPr>
          <p:cNvSpPr txBox="1"/>
          <p:nvPr/>
        </p:nvSpPr>
        <p:spPr>
          <a:xfrm>
            <a:off x="838199" y="4362768"/>
            <a:ext cx="9715149" cy="369332"/>
          </a:xfrm>
          <a:prstGeom prst="rect">
            <a:avLst/>
          </a:prstGeom>
          <a:noFill/>
        </p:spPr>
        <p:txBody>
          <a:bodyPr wrap="square" rtlCol="0">
            <a:spAutoFit/>
          </a:bodyPr>
          <a:lstStyle/>
          <a:p>
            <a:r>
              <a:rPr lang="en-US" dirty="0">
                <a:solidFill>
                  <a:srgbClr val="FF0000"/>
                </a:solidFill>
              </a:rPr>
              <a:t>*</a:t>
            </a:r>
            <a:r>
              <a:rPr lang="en-US" sz="1400" dirty="0"/>
              <a:t>The .40 caliber bullet was the only one that created a peak temporary cavity and pressures in the vicinity of the near sensor.</a:t>
            </a:r>
            <a:endParaRPr lang="en-US" dirty="0"/>
          </a:p>
        </p:txBody>
      </p:sp>
      <p:pic>
        <p:nvPicPr>
          <p:cNvPr id="9" name="Picture 8" descr="A close up of a logo&#10;&#10;Description generated with very high confidence">
            <a:extLst>
              <a:ext uri="{FF2B5EF4-FFF2-40B4-BE49-F238E27FC236}">
                <a16:creationId xmlns:a16="http://schemas.microsoft.com/office/drawing/2014/main" id="{72460505-AC2E-48E2-A3FE-B0F9B4F5449A}"/>
              </a:ext>
            </a:extLst>
          </p:cNvPr>
          <p:cNvPicPr>
            <a:picLocks noChangeAspect="1"/>
          </p:cNvPicPr>
          <p:nvPr/>
        </p:nvPicPr>
        <p:blipFill>
          <a:blip r:embed="rId2"/>
          <a:stretch>
            <a:fillRect/>
          </a:stretch>
        </p:blipFill>
        <p:spPr>
          <a:xfrm>
            <a:off x="10648887" y="45897"/>
            <a:ext cx="1404552" cy="902701"/>
          </a:xfrm>
          <a:prstGeom prst="rect">
            <a:avLst/>
          </a:prstGeom>
        </p:spPr>
      </p:pic>
      <p:sp>
        <p:nvSpPr>
          <p:cNvPr id="10" name="Rectangle 9">
            <a:extLst>
              <a:ext uri="{FF2B5EF4-FFF2-40B4-BE49-F238E27FC236}">
                <a16:creationId xmlns:a16="http://schemas.microsoft.com/office/drawing/2014/main" id="{5BC9847C-BDCC-4F49-B3D6-E25CCED19398}"/>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3" name="Title 1">
            <a:extLst>
              <a:ext uri="{FF2B5EF4-FFF2-40B4-BE49-F238E27FC236}">
                <a16:creationId xmlns:a16="http://schemas.microsoft.com/office/drawing/2014/main" id="{3080CBDA-1D12-4118-B873-CD5430F7A7EC}"/>
              </a:ext>
            </a:extLst>
          </p:cNvPr>
          <p:cNvSpPr>
            <a:spLocks noGrp="1"/>
          </p:cNvSpPr>
          <p:nvPr>
            <p:ph type="title"/>
          </p:nvPr>
        </p:nvSpPr>
        <p:spPr>
          <a:xfrm>
            <a:off x="838200" y="0"/>
            <a:ext cx="10515600" cy="1325563"/>
          </a:xfrm>
        </p:spPr>
        <p:txBody>
          <a:bodyPr/>
          <a:lstStyle/>
          <a:p>
            <a:r>
              <a:rPr lang="en-US" sz="4667" dirty="0">
                <a:solidFill>
                  <a:srgbClr val="44546A"/>
                </a:solidFill>
              </a:rPr>
              <a:t>Summary</a:t>
            </a:r>
            <a:endParaRPr lang="en-US" dirty="0"/>
          </a:p>
        </p:txBody>
      </p:sp>
    </p:spTree>
    <p:extLst>
      <p:ext uri="{BB962C8B-B14F-4D97-AF65-F5344CB8AC3E}">
        <p14:creationId xmlns:p14="http://schemas.microsoft.com/office/powerpoint/2010/main" val="3578832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08CDDF6-7860-4D93-B95A-BD92F993B39D}"/>
              </a:ext>
            </a:extLst>
          </p:cNvPr>
          <p:cNvGraphicFramePr>
            <a:graphicFrameLocks noGrp="1"/>
          </p:cNvGraphicFramePr>
          <p:nvPr>
            <p:ph idx="1"/>
          </p:nvPr>
        </p:nvGraphicFramePr>
        <p:xfrm>
          <a:off x="838199" y="1496770"/>
          <a:ext cx="10515600" cy="3395955"/>
        </p:xfrm>
        <a:graphic>
          <a:graphicData uri="http://schemas.openxmlformats.org/drawingml/2006/table">
            <a:tbl>
              <a:tblPr firstRow="1" bandRow="1">
                <a:tableStyleId>{5C22544A-7EE6-4342-B048-85BDC9FD1C3A}</a:tableStyleId>
              </a:tblPr>
              <a:tblGrid>
                <a:gridCol w="1289166">
                  <a:extLst>
                    <a:ext uri="{9D8B030D-6E8A-4147-A177-3AD203B41FA5}">
                      <a16:colId xmlns:a16="http://schemas.microsoft.com/office/drawing/2014/main" val="1745706581"/>
                    </a:ext>
                  </a:extLst>
                </a:gridCol>
                <a:gridCol w="1620923">
                  <a:extLst>
                    <a:ext uri="{9D8B030D-6E8A-4147-A177-3AD203B41FA5}">
                      <a16:colId xmlns:a16="http://schemas.microsoft.com/office/drawing/2014/main" val="3993565610"/>
                    </a:ext>
                  </a:extLst>
                </a:gridCol>
                <a:gridCol w="1620923">
                  <a:extLst>
                    <a:ext uri="{9D8B030D-6E8A-4147-A177-3AD203B41FA5}">
                      <a16:colId xmlns:a16="http://schemas.microsoft.com/office/drawing/2014/main" val="3480324884"/>
                    </a:ext>
                  </a:extLst>
                </a:gridCol>
                <a:gridCol w="1496147">
                  <a:extLst>
                    <a:ext uri="{9D8B030D-6E8A-4147-A177-3AD203B41FA5}">
                      <a16:colId xmlns:a16="http://schemas.microsoft.com/office/drawing/2014/main" val="480703763"/>
                    </a:ext>
                  </a:extLst>
                </a:gridCol>
                <a:gridCol w="1496147">
                  <a:extLst>
                    <a:ext uri="{9D8B030D-6E8A-4147-A177-3AD203B41FA5}">
                      <a16:colId xmlns:a16="http://schemas.microsoft.com/office/drawing/2014/main" val="4033742843"/>
                    </a:ext>
                  </a:extLst>
                </a:gridCol>
                <a:gridCol w="1496147">
                  <a:extLst>
                    <a:ext uri="{9D8B030D-6E8A-4147-A177-3AD203B41FA5}">
                      <a16:colId xmlns:a16="http://schemas.microsoft.com/office/drawing/2014/main" val="1687326265"/>
                    </a:ext>
                  </a:extLst>
                </a:gridCol>
                <a:gridCol w="1496147">
                  <a:extLst>
                    <a:ext uri="{9D8B030D-6E8A-4147-A177-3AD203B41FA5}">
                      <a16:colId xmlns:a16="http://schemas.microsoft.com/office/drawing/2014/main" val="3404636170"/>
                    </a:ext>
                  </a:extLst>
                </a:gridCol>
              </a:tblGrid>
              <a:tr h="1239185">
                <a:tc>
                  <a:txBody>
                    <a:bodyPr/>
                    <a:lstStyle/>
                    <a:p>
                      <a:r>
                        <a:rPr lang="en-US" dirty="0"/>
                        <a:t>Round Type</a:t>
                      </a:r>
                    </a:p>
                  </a:txBody>
                  <a:tcPr anchor="b">
                    <a:solidFill>
                      <a:srgbClr val="006F66"/>
                    </a:solidFill>
                  </a:tcPr>
                </a:tc>
                <a:tc>
                  <a:txBody>
                    <a:bodyPr/>
                    <a:lstStyle/>
                    <a:p>
                      <a:pPr algn="r"/>
                      <a:r>
                        <a:rPr lang="en-US" dirty="0"/>
                        <a:t>Pressure [kPa], </a:t>
                      </a:r>
                    </a:p>
                    <a:p>
                      <a:pPr algn="r"/>
                      <a:r>
                        <a:rPr lang="en-US" dirty="0"/>
                        <a:t>Initial Peak,</a:t>
                      </a:r>
                    </a:p>
                    <a:p>
                      <a:pPr algn="r"/>
                      <a:r>
                        <a:rPr lang="en-US" dirty="0"/>
                        <a:t>Near Sensor</a:t>
                      </a:r>
                    </a:p>
                    <a:p>
                      <a:pPr algn="r"/>
                      <a:r>
                        <a:rPr lang="en-US" dirty="0"/>
                        <a:t>(2500Hz Filter)</a:t>
                      </a:r>
                    </a:p>
                  </a:txBody>
                  <a:tcPr anchor="b">
                    <a:solidFill>
                      <a:srgbClr val="006F66"/>
                    </a:solidFill>
                  </a:tcPr>
                </a:tc>
                <a:tc>
                  <a:txBody>
                    <a:bodyPr/>
                    <a:lstStyle/>
                    <a:p>
                      <a:pPr algn="r"/>
                      <a:r>
                        <a:rPr lang="en-US" dirty="0"/>
                        <a:t>Pressure [kPa], </a:t>
                      </a:r>
                    </a:p>
                    <a:p>
                      <a:pPr algn="r"/>
                      <a:r>
                        <a:rPr lang="en-US" dirty="0"/>
                        <a:t>Initial Peak,</a:t>
                      </a:r>
                    </a:p>
                    <a:p>
                      <a:pPr algn="r"/>
                      <a:r>
                        <a:rPr lang="en-US" dirty="0"/>
                        <a:t>Far Sensor</a:t>
                      </a:r>
                    </a:p>
                    <a:p>
                      <a:pPr algn="r"/>
                      <a:r>
                        <a:rPr lang="en-US" dirty="0"/>
                        <a:t>(2500Hz Filter)</a:t>
                      </a:r>
                    </a:p>
                  </a:txBody>
                  <a:tcPr anchor="b">
                    <a:solidFill>
                      <a:srgbClr val="006F66"/>
                    </a:solidFill>
                  </a:tcPr>
                </a:tc>
                <a:tc>
                  <a:txBody>
                    <a:bodyPr/>
                    <a:lstStyle/>
                    <a:p>
                      <a:pPr algn="r"/>
                      <a:r>
                        <a:rPr lang="en-US" dirty="0"/>
                        <a:t>Peak Diameter of Temporary Cavity [inches]</a:t>
                      </a:r>
                    </a:p>
                  </a:txBody>
                  <a:tcPr anchor="b">
                    <a:solidFill>
                      <a:srgbClr val="006F66"/>
                    </a:solidFill>
                  </a:tcPr>
                </a:tc>
                <a:tc>
                  <a:txBody>
                    <a:bodyPr/>
                    <a:lstStyle/>
                    <a:p>
                      <a:pPr algn="r"/>
                      <a:r>
                        <a:rPr lang="en-US" dirty="0"/>
                        <a:t>Bullet Mass [g]</a:t>
                      </a:r>
                    </a:p>
                  </a:txBody>
                  <a:tcPr anchor="b">
                    <a:solidFill>
                      <a:srgbClr val="006F66"/>
                    </a:solidFill>
                  </a:tcPr>
                </a:tc>
                <a:tc>
                  <a:txBody>
                    <a:bodyPr/>
                    <a:lstStyle/>
                    <a:p>
                      <a:pPr algn="r"/>
                      <a:r>
                        <a:rPr lang="en-US" dirty="0"/>
                        <a:t>Energy Lost by Bullet while Passing thru Gel</a:t>
                      </a:r>
                    </a:p>
                    <a:p>
                      <a:pPr algn="r"/>
                      <a:r>
                        <a:rPr lang="en-US" dirty="0"/>
                        <a:t>[J]</a:t>
                      </a:r>
                    </a:p>
                  </a:txBody>
                  <a:tcPr anchor="b">
                    <a:solidFill>
                      <a:srgbClr val="006F66"/>
                    </a:solidFill>
                  </a:tcPr>
                </a:tc>
                <a:tc>
                  <a:txBody>
                    <a:bodyPr/>
                    <a:lstStyle/>
                    <a:p>
                      <a:pPr algn="r"/>
                      <a:r>
                        <a:rPr lang="en-US"/>
                        <a:t>% Transferred</a:t>
                      </a:r>
                      <a:endParaRPr lang="en-US" dirty="0"/>
                    </a:p>
                  </a:txBody>
                  <a:tcPr anchor="b">
                    <a:solidFill>
                      <a:srgbClr val="006F66"/>
                    </a:solidFill>
                  </a:tcPr>
                </a:tc>
                <a:extLst>
                  <a:ext uri="{0D108BD9-81ED-4DB2-BD59-A6C34878D82A}">
                    <a16:rowId xmlns:a16="http://schemas.microsoft.com/office/drawing/2014/main" val="102111115"/>
                  </a:ext>
                </a:extLst>
              </a:tr>
              <a:tr h="386583">
                <a:tc>
                  <a:txBody>
                    <a:bodyPr/>
                    <a:lstStyle/>
                    <a:p>
                      <a:r>
                        <a:rPr lang="en-US" dirty="0"/>
                        <a:t>.25 Caliber</a:t>
                      </a:r>
                    </a:p>
                  </a:txBody>
                  <a:tcPr>
                    <a:solidFill>
                      <a:srgbClr val="97E1BE"/>
                    </a:solidFill>
                  </a:tcPr>
                </a:tc>
                <a:tc>
                  <a:txBody>
                    <a:bodyPr/>
                    <a:lstStyle/>
                    <a:p>
                      <a:pPr algn="r"/>
                      <a:r>
                        <a:rPr lang="en-US" dirty="0"/>
                        <a:t>18.2</a:t>
                      </a:r>
                    </a:p>
                  </a:txBody>
                  <a:tcPr>
                    <a:solidFill>
                      <a:srgbClr val="97E1BE"/>
                    </a:solidFill>
                  </a:tcPr>
                </a:tc>
                <a:tc>
                  <a:txBody>
                    <a:bodyPr/>
                    <a:lstStyle/>
                    <a:p>
                      <a:pPr algn="r"/>
                      <a:r>
                        <a:rPr lang="en-US" dirty="0"/>
                        <a:t>32.8</a:t>
                      </a:r>
                    </a:p>
                  </a:txBody>
                  <a:tcPr>
                    <a:solidFill>
                      <a:srgbClr val="97E1BE"/>
                    </a:solidFill>
                  </a:tcPr>
                </a:tc>
                <a:tc>
                  <a:txBody>
                    <a:bodyPr/>
                    <a:lstStyle/>
                    <a:p>
                      <a:pPr algn="r"/>
                      <a:r>
                        <a:rPr lang="en-US" dirty="0"/>
                        <a:t>1.0</a:t>
                      </a:r>
                    </a:p>
                  </a:txBody>
                  <a:tcPr>
                    <a:solidFill>
                      <a:srgbClr val="97E1BE"/>
                    </a:solidFill>
                  </a:tcPr>
                </a:tc>
                <a:tc>
                  <a:txBody>
                    <a:bodyPr/>
                    <a:lstStyle/>
                    <a:p>
                      <a:pPr algn="r"/>
                      <a:r>
                        <a:rPr lang="en-US"/>
                        <a:t>3.240</a:t>
                      </a:r>
                      <a:endParaRPr lang="en-US" dirty="0"/>
                    </a:p>
                  </a:txBody>
                  <a:tcPr>
                    <a:solidFill>
                      <a:srgbClr val="97E1BE"/>
                    </a:solidFill>
                  </a:tcPr>
                </a:tc>
                <a:tc>
                  <a:txBody>
                    <a:bodyPr/>
                    <a:lstStyle/>
                    <a:p>
                      <a:pPr algn="r"/>
                      <a:r>
                        <a:rPr lang="en-US" dirty="0"/>
                        <a:t>54.13</a:t>
                      </a:r>
                    </a:p>
                  </a:txBody>
                  <a:tcPr>
                    <a:solidFill>
                      <a:srgbClr val="97E1BE"/>
                    </a:solidFill>
                  </a:tcPr>
                </a:tc>
                <a:tc>
                  <a:txBody>
                    <a:bodyPr/>
                    <a:lstStyle/>
                    <a:p>
                      <a:pPr algn="r"/>
                      <a:r>
                        <a:rPr lang="en-US" dirty="0"/>
                        <a:t>83.2</a:t>
                      </a:r>
                    </a:p>
                  </a:txBody>
                  <a:tcPr>
                    <a:solidFill>
                      <a:srgbClr val="97E1BE"/>
                    </a:solidFill>
                  </a:tcPr>
                </a:tc>
                <a:extLst>
                  <a:ext uri="{0D108BD9-81ED-4DB2-BD59-A6C34878D82A}">
                    <a16:rowId xmlns:a16="http://schemas.microsoft.com/office/drawing/2014/main" val="1203104045"/>
                  </a:ext>
                </a:extLst>
              </a:tr>
              <a:tr h="386583">
                <a:tc>
                  <a:txBody>
                    <a:bodyPr/>
                    <a:lstStyle/>
                    <a:p>
                      <a:r>
                        <a:rPr lang="en-US" dirty="0"/>
                        <a:t>.32 Caliber</a:t>
                      </a:r>
                    </a:p>
                  </a:txBody>
                  <a:tcPr>
                    <a:solidFill>
                      <a:srgbClr val="D7D8DA"/>
                    </a:solidFill>
                  </a:tcPr>
                </a:tc>
                <a:tc>
                  <a:txBody>
                    <a:bodyPr/>
                    <a:lstStyle/>
                    <a:p>
                      <a:pPr algn="r"/>
                      <a:r>
                        <a:rPr lang="en-US" dirty="0"/>
                        <a:t>138.3</a:t>
                      </a:r>
                    </a:p>
                  </a:txBody>
                  <a:tcPr>
                    <a:solidFill>
                      <a:srgbClr val="D7D8DA"/>
                    </a:solidFill>
                  </a:tcPr>
                </a:tc>
                <a:tc>
                  <a:txBody>
                    <a:bodyPr/>
                    <a:lstStyle/>
                    <a:p>
                      <a:pPr algn="r"/>
                      <a:r>
                        <a:rPr lang="en-US" dirty="0"/>
                        <a:t>251.7</a:t>
                      </a:r>
                    </a:p>
                  </a:txBody>
                  <a:tcPr>
                    <a:solidFill>
                      <a:srgbClr val="D7D8DA"/>
                    </a:solidFill>
                  </a:tcPr>
                </a:tc>
                <a:tc>
                  <a:txBody>
                    <a:bodyPr/>
                    <a:lstStyle/>
                    <a:p>
                      <a:pPr algn="r"/>
                      <a:r>
                        <a:rPr lang="en-US" dirty="0"/>
                        <a:t>1.5</a:t>
                      </a:r>
                    </a:p>
                  </a:txBody>
                  <a:tcPr>
                    <a:solidFill>
                      <a:srgbClr val="D7D8DA"/>
                    </a:solidFill>
                  </a:tcPr>
                </a:tc>
                <a:tc>
                  <a:txBody>
                    <a:bodyPr/>
                    <a:lstStyle/>
                    <a:p>
                      <a:pPr algn="r"/>
                      <a:r>
                        <a:rPr lang="en-US" dirty="0"/>
                        <a:t>4.601</a:t>
                      </a:r>
                    </a:p>
                  </a:txBody>
                  <a:tcPr>
                    <a:solidFill>
                      <a:srgbClr val="D7D8DA"/>
                    </a:solidFill>
                  </a:tcPr>
                </a:tc>
                <a:tc>
                  <a:txBody>
                    <a:bodyPr/>
                    <a:lstStyle/>
                    <a:p>
                      <a:pPr algn="r"/>
                      <a:r>
                        <a:rPr lang="en-US" dirty="0"/>
                        <a:t>108.73</a:t>
                      </a:r>
                    </a:p>
                  </a:txBody>
                  <a:tcPr>
                    <a:solidFill>
                      <a:srgbClr val="D7D8DA"/>
                    </a:solidFill>
                  </a:tcPr>
                </a:tc>
                <a:tc>
                  <a:txBody>
                    <a:bodyPr/>
                    <a:lstStyle/>
                    <a:p>
                      <a:pPr algn="r"/>
                      <a:r>
                        <a:rPr lang="en-US" dirty="0"/>
                        <a:t>58.8</a:t>
                      </a:r>
                    </a:p>
                  </a:txBody>
                  <a:tcPr>
                    <a:solidFill>
                      <a:srgbClr val="D7D8DA"/>
                    </a:solidFill>
                  </a:tcPr>
                </a:tc>
                <a:extLst>
                  <a:ext uri="{0D108BD9-81ED-4DB2-BD59-A6C34878D82A}">
                    <a16:rowId xmlns:a16="http://schemas.microsoft.com/office/drawing/2014/main" val="2465016658"/>
                  </a:ext>
                </a:extLst>
              </a:tr>
              <a:tr h="386583">
                <a:tc>
                  <a:txBody>
                    <a:bodyPr/>
                    <a:lstStyle/>
                    <a:p>
                      <a:r>
                        <a:rPr lang="en-US" dirty="0"/>
                        <a:t>.40 Caliber</a:t>
                      </a:r>
                    </a:p>
                  </a:txBody>
                  <a:tcPr>
                    <a:solidFill>
                      <a:srgbClr val="97E1BE"/>
                    </a:solidFill>
                  </a:tcPr>
                </a:tc>
                <a:tc>
                  <a:txBody>
                    <a:bodyPr/>
                    <a:lstStyle/>
                    <a:p>
                      <a:pPr algn="r"/>
                      <a:r>
                        <a:rPr lang="en-US" dirty="0"/>
                        <a:t>756.9</a:t>
                      </a:r>
                      <a:r>
                        <a:rPr lang="en-US" dirty="0">
                          <a:solidFill>
                            <a:srgbClr val="FF0000"/>
                          </a:solidFill>
                        </a:rPr>
                        <a:t>*</a:t>
                      </a:r>
                    </a:p>
                  </a:txBody>
                  <a:tcPr>
                    <a:solidFill>
                      <a:srgbClr val="97E1BE"/>
                    </a:solidFill>
                  </a:tcPr>
                </a:tc>
                <a:tc>
                  <a:txBody>
                    <a:bodyPr/>
                    <a:lstStyle/>
                    <a:p>
                      <a:pPr algn="r"/>
                      <a:r>
                        <a:rPr lang="en-US" dirty="0"/>
                        <a:t>361.2</a:t>
                      </a:r>
                    </a:p>
                  </a:txBody>
                  <a:tcPr>
                    <a:solidFill>
                      <a:srgbClr val="97E1BE"/>
                    </a:solidFill>
                  </a:tcPr>
                </a:tc>
                <a:tc>
                  <a:txBody>
                    <a:bodyPr/>
                    <a:lstStyle/>
                    <a:p>
                      <a:pPr algn="r"/>
                      <a:r>
                        <a:rPr lang="en-US" dirty="0"/>
                        <a:t>3.3</a:t>
                      </a:r>
                      <a:r>
                        <a:rPr lang="en-US" dirty="0">
                          <a:solidFill>
                            <a:srgbClr val="FF0000"/>
                          </a:solidFill>
                        </a:rPr>
                        <a:t>*</a:t>
                      </a:r>
                    </a:p>
                  </a:txBody>
                  <a:tcPr>
                    <a:solidFill>
                      <a:srgbClr val="97E1BE"/>
                    </a:solidFill>
                  </a:tcPr>
                </a:tc>
                <a:tc>
                  <a:txBody>
                    <a:bodyPr/>
                    <a:lstStyle/>
                    <a:p>
                      <a:pPr algn="r"/>
                      <a:r>
                        <a:rPr lang="en-US" dirty="0">
                          <a:solidFill>
                            <a:schemeClr val="tx1"/>
                          </a:solidFill>
                        </a:rPr>
                        <a:t>11.664</a:t>
                      </a:r>
                    </a:p>
                  </a:txBody>
                  <a:tcPr>
                    <a:solidFill>
                      <a:srgbClr val="97E1BE"/>
                    </a:solidFill>
                  </a:tcPr>
                </a:tc>
                <a:tc>
                  <a:txBody>
                    <a:bodyPr/>
                    <a:lstStyle/>
                    <a:p>
                      <a:pPr algn="r"/>
                      <a:r>
                        <a:rPr lang="en-US" dirty="0">
                          <a:solidFill>
                            <a:schemeClr val="tx1"/>
                          </a:solidFill>
                        </a:rPr>
                        <a:t>265.99</a:t>
                      </a:r>
                    </a:p>
                  </a:txBody>
                  <a:tcPr>
                    <a:solidFill>
                      <a:srgbClr val="97E1BE"/>
                    </a:solidFill>
                  </a:tcPr>
                </a:tc>
                <a:tc>
                  <a:txBody>
                    <a:bodyPr/>
                    <a:lstStyle/>
                    <a:p>
                      <a:pPr algn="r"/>
                      <a:r>
                        <a:rPr lang="en-US" dirty="0">
                          <a:solidFill>
                            <a:schemeClr val="tx1"/>
                          </a:solidFill>
                        </a:rPr>
                        <a:t>75.3</a:t>
                      </a:r>
                    </a:p>
                  </a:txBody>
                  <a:tcPr>
                    <a:solidFill>
                      <a:srgbClr val="97E1BE"/>
                    </a:solidFill>
                  </a:tcPr>
                </a:tc>
                <a:extLst>
                  <a:ext uri="{0D108BD9-81ED-4DB2-BD59-A6C34878D82A}">
                    <a16:rowId xmlns:a16="http://schemas.microsoft.com/office/drawing/2014/main" val="3547961049"/>
                  </a:ext>
                </a:extLst>
              </a:tr>
              <a:tr h="386583">
                <a:tc>
                  <a:txBody>
                    <a:bodyPr/>
                    <a:lstStyle/>
                    <a:p>
                      <a:r>
                        <a:rPr lang="en-US" dirty="0"/>
                        <a:t>5.56 NATO</a:t>
                      </a:r>
                    </a:p>
                  </a:txBody>
                  <a:tcPr>
                    <a:solidFill>
                      <a:srgbClr val="D7D8DA"/>
                    </a:solidFill>
                  </a:tcPr>
                </a:tc>
                <a:tc>
                  <a:txBody>
                    <a:bodyPr/>
                    <a:lstStyle/>
                    <a:p>
                      <a:pPr algn="r"/>
                      <a:r>
                        <a:rPr lang="en-US" dirty="0"/>
                        <a:t>712.7</a:t>
                      </a:r>
                    </a:p>
                  </a:txBody>
                  <a:tcPr>
                    <a:solidFill>
                      <a:srgbClr val="D7D8DA"/>
                    </a:solidFill>
                  </a:tcPr>
                </a:tc>
                <a:tc>
                  <a:txBody>
                    <a:bodyPr/>
                    <a:lstStyle/>
                    <a:p>
                      <a:pPr algn="r"/>
                      <a:r>
                        <a:rPr lang="en-US" dirty="0"/>
                        <a:t>774.4</a:t>
                      </a:r>
                    </a:p>
                  </a:txBody>
                  <a:tcPr>
                    <a:solidFill>
                      <a:srgbClr val="D7D8DA"/>
                    </a:solidFill>
                  </a:tcPr>
                </a:tc>
                <a:tc>
                  <a:txBody>
                    <a:bodyPr/>
                    <a:lstStyle/>
                    <a:p>
                      <a:pPr algn="r"/>
                      <a:r>
                        <a:rPr lang="en-US" dirty="0"/>
                        <a:t>5.4</a:t>
                      </a:r>
                    </a:p>
                  </a:txBody>
                  <a:tcPr>
                    <a:solidFill>
                      <a:srgbClr val="D7D8DA"/>
                    </a:solidFill>
                  </a:tcPr>
                </a:tc>
                <a:tc>
                  <a:txBody>
                    <a:bodyPr/>
                    <a:lstStyle/>
                    <a:p>
                      <a:pPr algn="r"/>
                      <a:r>
                        <a:rPr lang="en-US" dirty="0"/>
                        <a:t>3.564</a:t>
                      </a:r>
                    </a:p>
                  </a:txBody>
                  <a:tcPr>
                    <a:solidFill>
                      <a:srgbClr val="D7D8DA"/>
                    </a:solidFill>
                  </a:tcPr>
                </a:tc>
                <a:tc>
                  <a:txBody>
                    <a:bodyPr/>
                    <a:lstStyle/>
                    <a:p>
                      <a:pPr algn="r"/>
                      <a:r>
                        <a:rPr lang="en-US" dirty="0"/>
                        <a:t>1,055.05</a:t>
                      </a:r>
                    </a:p>
                  </a:txBody>
                  <a:tcPr>
                    <a:solidFill>
                      <a:srgbClr val="D7D8DA"/>
                    </a:solidFill>
                  </a:tcPr>
                </a:tc>
                <a:tc>
                  <a:txBody>
                    <a:bodyPr/>
                    <a:lstStyle/>
                    <a:p>
                      <a:pPr algn="r"/>
                      <a:r>
                        <a:rPr lang="en-US" dirty="0"/>
                        <a:t>67.6</a:t>
                      </a:r>
                    </a:p>
                  </a:txBody>
                  <a:tcPr>
                    <a:solidFill>
                      <a:srgbClr val="D7D8DA"/>
                    </a:solidFill>
                  </a:tcPr>
                </a:tc>
                <a:extLst>
                  <a:ext uri="{0D108BD9-81ED-4DB2-BD59-A6C34878D82A}">
                    <a16:rowId xmlns:a16="http://schemas.microsoft.com/office/drawing/2014/main" val="3829074804"/>
                  </a:ext>
                </a:extLst>
              </a:tr>
              <a:tr h="386583">
                <a:tc>
                  <a:txBody>
                    <a:bodyPr/>
                    <a:lstStyle/>
                    <a:p>
                      <a:r>
                        <a:rPr lang="en-US" dirty="0"/>
                        <a:t>Musket Ball</a:t>
                      </a:r>
                    </a:p>
                  </a:txBody>
                  <a:tcPr>
                    <a:solidFill>
                      <a:srgbClr val="97E1BE"/>
                    </a:solidFill>
                  </a:tcPr>
                </a:tc>
                <a:tc>
                  <a:txBody>
                    <a:bodyPr/>
                    <a:lstStyle/>
                    <a:p>
                      <a:pPr algn="r"/>
                      <a:r>
                        <a:rPr lang="en-US" dirty="0"/>
                        <a:t>267.6</a:t>
                      </a:r>
                      <a:r>
                        <a:rPr lang="en-US" dirty="0">
                          <a:solidFill>
                            <a:srgbClr val="FF0000"/>
                          </a:solidFill>
                        </a:rPr>
                        <a:t>*</a:t>
                      </a:r>
                      <a:endParaRPr lang="en-US" dirty="0"/>
                    </a:p>
                  </a:txBody>
                  <a:tcPr>
                    <a:solidFill>
                      <a:srgbClr val="97E1BE"/>
                    </a:solidFill>
                  </a:tcPr>
                </a:tc>
                <a:tc>
                  <a:txBody>
                    <a:bodyPr/>
                    <a:lstStyle/>
                    <a:p>
                      <a:pPr algn="r"/>
                      <a:r>
                        <a:rPr lang="en-US" dirty="0"/>
                        <a:t>107.7</a:t>
                      </a:r>
                    </a:p>
                  </a:txBody>
                  <a:tcPr>
                    <a:solidFill>
                      <a:srgbClr val="97E1BE"/>
                    </a:solidFill>
                  </a:tcPr>
                </a:tc>
                <a:tc>
                  <a:txBody>
                    <a:bodyPr/>
                    <a:lstStyle/>
                    <a:p>
                      <a:pPr algn="r"/>
                      <a:r>
                        <a:rPr lang="en-US" dirty="0"/>
                        <a:t>3.1</a:t>
                      </a:r>
                      <a:r>
                        <a:rPr lang="en-US" dirty="0">
                          <a:solidFill>
                            <a:srgbClr val="FF0000"/>
                          </a:solidFill>
                        </a:rPr>
                        <a:t>*</a:t>
                      </a:r>
                      <a:endParaRPr lang="en-US" dirty="0"/>
                    </a:p>
                  </a:txBody>
                  <a:tcPr>
                    <a:solidFill>
                      <a:srgbClr val="97E1BE"/>
                    </a:solidFill>
                  </a:tcPr>
                </a:tc>
                <a:tc>
                  <a:txBody>
                    <a:bodyPr/>
                    <a:lstStyle/>
                    <a:p>
                      <a:pPr algn="r"/>
                      <a:r>
                        <a:rPr lang="en-US"/>
                        <a:t>3.531</a:t>
                      </a:r>
                      <a:endParaRPr lang="en-US" dirty="0"/>
                    </a:p>
                  </a:txBody>
                  <a:tcPr>
                    <a:solidFill>
                      <a:srgbClr val="97E1BE"/>
                    </a:solidFill>
                  </a:tcPr>
                </a:tc>
                <a:tc>
                  <a:txBody>
                    <a:bodyPr/>
                    <a:lstStyle/>
                    <a:p>
                      <a:pPr algn="r"/>
                      <a:r>
                        <a:rPr lang="en-US" dirty="0"/>
                        <a:t>111.27</a:t>
                      </a:r>
                    </a:p>
                  </a:txBody>
                  <a:tcPr>
                    <a:solidFill>
                      <a:srgbClr val="97E1BE"/>
                    </a:solidFill>
                  </a:tcPr>
                </a:tc>
                <a:tc>
                  <a:txBody>
                    <a:bodyPr/>
                    <a:lstStyle/>
                    <a:p>
                      <a:pPr algn="r"/>
                      <a:r>
                        <a:rPr lang="en-US" dirty="0"/>
                        <a:t>77.1</a:t>
                      </a:r>
                    </a:p>
                  </a:txBody>
                  <a:tcPr>
                    <a:solidFill>
                      <a:srgbClr val="97E1BE"/>
                    </a:solidFill>
                  </a:tcPr>
                </a:tc>
                <a:extLst>
                  <a:ext uri="{0D108BD9-81ED-4DB2-BD59-A6C34878D82A}">
                    <a16:rowId xmlns:a16="http://schemas.microsoft.com/office/drawing/2014/main" val="1948184973"/>
                  </a:ext>
                </a:extLst>
              </a:tr>
            </a:tbl>
          </a:graphicData>
        </a:graphic>
      </p:graphicFrame>
      <p:sp>
        <p:nvSpPr>
          <p:cNvPr id="3" name="TextBox 2">
            <a:extLst>
              <a:ext uri="{FF2B5EF4-FFF2-40B4-BE49-F238E27FC236}">
                <a16:creationId xmlns:a16="http://schemas.microsoft.com/office/drawing/2014/main" id="{24ED5D50-DC59-4A2B-9771-A68FF0F1C7B7}"/>
              </a:ext>
            </a:extLst>
          </p:cNvPr>
          <p:cNvSpPr txBox="1"/>
          <p:nvPr/>
        </p:nvSpPr>
        <p:spPr>
          <a:xfrm>
            <a:off x="838199" y="4879266"/>
            <a:ext cx="10515600" cy="369332"/>
          </a:xfrm>
          <a:prstGeom prst="rect">
            <a:avLst/>
          </a:prstGeom>
          <a:noFill/>
        </p:spPr>
        <p:txBody>
          <a:bodyPr wrap="square" rtlCol="0">
            <a:spAutoFit/>
          </a:bodyPr>
          <a:lstStyle/>
          <a:p>
            <a:r>
              <a:rPr lang="en-US" dirty="0">
                <a:solidFill>
                  <a:srgbClr val="FF0000"/>
                </a:solidFill>
              </a:rPr>
              <a:t>*</a:t>
            </a:r>
            <a:r>
              <a:rPr lang="en-US" sz="1400" dirty="0"/>
              <a:t>Denotes peak pressures and temporary cavities that were located closer to the near sensor.</a:t>
            </a:r>
            <a:endParaRPr lang="en-US" dirty="0"/>
          </a:p>
        </p:txBody>
      </p:sp>
      <p:pic>
        <p:nvPicPr>
          <p:cNvPr id="9" name="Picture 8" descr="A close up of a logo&#10;&#10;Description generated with very high confidence">
            <a:extLst>
              <a:ext uri="{FF2B5EF4-FFF2-40B4-BE49-F238E27FC236}">
                <a16:creationId xmlns:a16="http://schemas.microsoft.com/office/drawing/2014/main" id="{72460505-AC2E-48E2-A3FE-B0F9B4F544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8887" y="45897"/>
            <a:ext cx="1404552" cy="902701"/>
          </a:xfrm>
          <a:prstGeom prst="rect">
            <a:avLst/>
          </a:prstGeom>
        </p:spPr>
      </p:pic>
      <p:sp>
        <p:nvSpPr>
          <p:cNvPr id="10" name="Rectangle 9">
            <a:extLst>
              <a:ext uri="{FF2B5EF4-FFF2-40B4-BE49-F238E27FC236}">
                <a16:creationId xmlns:a16="http://schemas.microsoft.com/office/drawing/2014/main" id="{5BC9847C-BDCC-4F49-B3D6-E25CCED19398}"/>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3" name="Title 1">
            <a:extLst>
              <a:ext uri="{FF2B5EF4-FFF2-40B4-BE49-F238E27FC236}">
                <a16:creationId xmlns:a16="http://schemas.microsoft.com/office/drawing/2014/main" id="{3080CBDA-1D12-4118-B873-CD5430F7A7EC}"/>
              </a:ext>
            </a:extLst>
          </p:cNvPr>
          <p:cNvSpPr>
            <a:spLocks noGrp="1"/>
          </p:cNvSpPr>
          <p:nvPr>
            <p:ph type="title"/>
          </p:nvPr>
        </p:nvSpPr>
        <p:spPr>
          <a:xfrm>
            <a:off x="838200" y="0"/>
            <a:ext cx="10515600" cy="1325563"/>
          </a:xfrm>
        </p:spPr>
        <p:txBody>
          <a:bodyPr/>
          <a:lstStyle/>
          <a:p>
            <a:r>
              <a:rPr lang="en-US" sz="4667" dirty="0">
                <a:solidFill>
                  <a:srgbClr val="44546A"/>
                </a:solidFill>
              </a:rPr>
              <a:t>Calculations Summary</a:t>
            </a:r>
            <a:endParaRPr lang="en-US" dirty="0"/>
          </a:p>
        </p:txBody>
      </p:sp>
    </p:spTree>
    <p:extLst>
      <p:ext uri="{BB962C8B-B14F-4D97-AF65-F5344CB8AC3E}">
        <p14:creationId xmlns:p14="http://schemas.microsoft.com/office/powerpoint/2010/main" val="373901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generated with very high confidence">
            <a:extLst>
              <a:ext uri="{FF2B5EF4-FFF2-40B4-BE49-F238E27FC236}">
                <a16:creationId xmlns:a16="http://schemas.microsoft.com/office/drawing/2014/main" id="{72460505-AC2E-48E2-A3FE-B0F9B4F544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8887" y="45897"/>
            <a:ext cx="1404552" cy="902701"/>
          </a:xfrm>
          <a:prstGeom prst="rect">
            <a:avLst/>
          </a:prstGeom>
        </p:spPr>
      </p:pic>
      <p:sp>
        <p:nvSpPr>
          <p:cNvPr id="10" name="Rectangle 9">
            <a:extLst>
              <a:ext uri="{FF2B5EF4-FFF2-40B4-BE49-F238E27FC236}">
                <a16:creationId xmlns:a16="http://schemas.microsoft.com/office/drawing/2014/main" id="{5BC9847C-BDCC-4F49-B3D6-E25CCED19398}"/>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3" name="Title 1">
            <a:extLst>
              <a:ext uri="{FF2B5EF4-FFF2-40B4-BE49-F238E27FC236}">
                <a16:creationId xmlns:a16="http://schemas.microsoft.com/office/drawing/2014/main" id="{3080CBDA-1D12-4118-B873-CD5430F7A7EC}"/>
              </a:ext>
            </a:extLst>
          </p:cNvPr>
          <p:cNvSpPr>
            <a:spLocks noGrp="1"/>
          </p:cNvSpPr>
          <p:nvPr>
            <p:ph type="title"/>
          </p:nvPr>
        </p:nvSpPr>
        <p:spPr>
          <a:xfrm>
            <a:off x="838200" y="0"/>
            <a:ext cx="10515600" cy="1325563"/>
          </a:xfrm>
        </p:spPr>
        <p:txBody>
          <a:bodyPr/>
          <a:lstStyle/>
          <a:p>
            <a:r>
              <a:rPr lang="en-US" sz="4667" dirty="0">
                <a:solidFill>
                  <a:srgbClr val="44546A"/>
                </a:solidFill>
              </a:rPr>
              <a:t>Same Cavity at Different Pressures?</a:t>
            </a:r>
            <a:endParaRPr lang="en-US" dirty="0"/>
          </a:p>
        </p:txBody>
      </p:sp>
      <p:pic>
        <p:nvPicPr>
          <p:cNvPr id="6" name="Content Placeholder 5">
            <a:extLst>
              <a:ext uri="{FF2B5EF4-FFF2-40B4-BE49-F238E27FC236}">
                <a16:creationId xmlns:a16="http://schemas.microsoft.com/office/drawing/2014/main" id="{ECCC4C9F-5667-4D2C-A33F-33FF0DD41FE5}"/>
              </a:ext>
            </a:extLst>
          </p:cNvPr>
          <p:cNvPicPr>
            <a:picLocks noGrp="1" noChangeAspect="1"/>
          </p:cNvPicPr>
          <p:nvPr>
            <p:ph idx="1"/>
          </p:nvPr>
        </p:nvPicPr>
        <p:blipFill>
          <a:blip r:embed="rId3"/>
          <a:stretch>
            <a:fillRect/>
          </a:stretch>
        </p:blipFill>
        <p:spPr>
          <a:xfrm>
            <a:off x="254940" y="1626120"/>
            <a:ext cx="5638784" cy="3455044"/>
          </a:xfrm>
          <a:prstGeom prst="rect">
            <a:avLst/>
          </a:prstGeom>
          <a:ln w="12700">
            <a:solidFill>
              <a:schemeClr val="tx1"/>
            </a:solidFill>
          </a:ln>
        </p:spPr>
      </p:pic>
      <p:pic>
        <p:nvPicPr>
          <p:cNvPr id="8" name="Picture 7">
            <a:extLst>
              <a:ext uri="{FF2B5EF4-FFF2-40B4-BE49-F238E27FC236}">
                <a16:creationId xmlns:a16="http://schemas.microsoft.com/office/drawing/2014/main" id="{C0E63D7F-2B3B-409C-86CB-B70C1CCD4F5C}"/>
              </a:ext>
            </a:extLst>
          </p:cNvPr>
          <p:cNvPicPr>
            <a:picLocks noChangeAspect="1"/>
          </p:cNvPicPr>
          <p:nvPr/>
        </p:nvPicPr>
        <p:blipFill rotWithShape="1">
          <a:blip r:embed="rId4"/>
          <a:srcRect r="472"/>
          <a:stretch/>
        </p:blipFill>
        <p:spPr>
          <a:xfrm>
            <a:off x="6298278" y="1626120"/>
            <a:ext cx="5638783" cy="3455044"/>
          </a:xfrm>
          <a:prstGeom prst="rect">
            <a:avLst/>
          </a:prstGeom>
          <a:ln w="12700">
            <a:solidFill>
              <a:schemeClr val="tx1"/>
            </a:solidFill>
          </a:ln>
        </p:spPr>
      </p:pic>
      <p:sp>
        <p:nvSpPr>
          <p:cNvPr id="12" name="Title 1">
            <a:extLst>
              <a:ext uri="{FF2B5EF4-FFF2-40B4-BE49-F238E27FC236}">
                <a16:creationId xmlns:a16="http://schemas.microsoft.com/office/drawing/2014/main" id="{D33D9FF0-54D6-439D-BB2F-7DE61A9E3440}"/>
              </a:ext>
            </a:extLst>
          </p:cNvPr>
          <p:cNvSpPr txBox="1">
            <a:spLocks/>
          </p:cNvSpPr>
          <p:nvPr/>
        </p:nvSpPr>
        <p:spPr>
          <a:xfrm>
            <a:off x="254938" y="1136465"/>
            <a:ext cx="5638783" cy="4896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.40 Cal (~1ms after bullet entered gel)</a:t>
            </a:r>
          </a:p>
        </p:txBody>
      </p:sp>
      <p:sp>
        <p:nvSpPr>
          <p:cNvPr id="14" name="Title 1">
            <a:extLst>
              <a:ext uri="{FF2B5EF4-FFF2-40B4-BE49-F238E27FC236}">
                <a16:creationId xmlns:a16="http://schemas.microsoft.com/office/drawing/2014/main" id="{4D86EFA9-4611-4089-B6C6-57A37253E210}"/>
              </a:ext>
            </a:extLst>
          </p:cNvPr>
          <p:cNvSpPr txBox="1">
            <a:spLocks/>
          </p:cNvSpPr>
          <p:nvPr/>
        </p:nvSpPr>
        <p:spPr>
          <a:xfrm>
            <a:off x="6298278" y="1131341"/>
            <a:ext cx="5638783" cy="4896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Musket Ball (~9ms after bullet entered gel)</a:t>
            </a:r>
          </a:p>
        </p:txBody>
      </p:sp>
      <p:sp>
        <p:nvSpPr>
          <p:cNvPr id="15" name="Title 1">
            <a:extLst>
              <a:ext uri="{FF2B5EF4-FFF2-40B4-BE49-F238E27FC236}">
                <a16:creationId xmlns:a16="http://schemas.microsoft.com/office/drawing/2014/main" id="{31133952-F564-48B7-9E03-F4D6C3D99C0C}"/>
              </a:ext>
            </a:extLst>
          </p:cNvPr>
          <p:cNvSpPr txBox="1">
            <a:spLocks/>
          </p:cNvSpPr>
          <p:nvPr/>
        </p:nvSpPr>
        <p:spPr>
          <a:xfrm>
            <a:off x="254938" y="5231879"/>
            <a:ext cx="11682123" cy="14099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p>
        </p:txBody>
      </p:sp>
      <p:sp>
        <p:nvSpPr>
          <p:cNvPr id="16" name="Title 1">
            <a:extLst>
              <a:ext uri="{FF2B5EF4-FFF2-40B4-BE49-F238E27FC236}">
                <a16:creationId xmlns:a16="http://schemas.microsoft.com/office/drawing/2014/main" id="{997F6834-72D9-4ED6-9D14-B57284080938}"/>
              </a:ext>
            </a:extLst>
          </p:cNvPr>
          <p:cNvSpPr txBox="1">
            <a:spLocks/>
          </p:cNvSpPr>
          <p:nvPr/>
        </p:nvSpPr>
        <p:spPr>
          <a:xfrm>
            <a:off x="254937" y="5136893"/>
            <a:ext cx="11682123" cy="16752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t>May be related to the rifling of the barrel and the shape of the projectile.</a:t>
            </a:r>
          </a:p>
          <a:p>
            <a:pPr marL="342900" indent="-342900">
              <a:buFont typeface="Arial" panose="020B0604020202020204" pitchFamily="34" charset="0"/>
              <a:buChar char="•"/>
            </a:pPr>
            <a:r>
              <a:rPr lang="en-US" sz="1800" b="1" dirty="0"/>
              <a:t>The rifled barrel of the .40 </a:t>
            </a:r>
            <a:r>
              <a:rPr lang="en-US" sz="1800" b="1" dirty="0" err="1"/>
              <a:t>cal</a:t>
            </a:r>
            <a:r>
              <a:rPr lang="en-US" sz="1800" b="1" dirty="0"/>
              <a:t> handgun causes the bullet to spin. The resulting temporary cavity also appears to spin as it expands behind the bullet. The largest temporary cavity follows shortly behind the bullet.</a:t>
            </a:r>
          </a:p>
          <a:p>
            <a:pPr marL="342900" indent="-342900">
              <a:buFont typeface="Arial" panose="020B0604020202020204" pitchFamily="34" charset="0"/>
              <a:buChar char="•"/>
            </a:pPr>
            <a:r>
              <a:rPr lang="en-US" sz="1800" b="1" dirty="0"/>
              <a:t>The ball’s rotation is not controlled and will depend on frictional imbalances as it passes through the barrel. The temporary cavity behind the ball is initially smooth, but bubbles over time as expanding pressures act on one another. The largest cavity comes much later than what is seen with the bullet.</a:t>
            </a:r>
          </a:p>
        </p:txBody>
      </p:sp>
      <p:pic>
        <p:nvPicPr>
          <p:cNvPr id="11" name="Picture 10">
            <a:extLst>
              <a:ext uri="{FF2B5EF4-FFF2-40B4-BE49-F238E27FC236}">
                <a16:creationId xmlns:a16="http://schemas.microsoft.com/office/drawing/2014/main" id="{D3DB9070-EB98-4842-B738-9BA477DB1F50}"/>
              </a:ext>
            </a:extLst>
          </p:cNvPr>
          <p:cNvPicPr>
            <a:picLocks noChangeAspect="1"/>
          </p:cNvPicPr>
          <p:nvPr/>
        </p:nvPicPr>
        <p:blipFill>
          <a:blip r:embed="rId5"/>
          <a:stretch>
            <a:fillRect/>
          </a:stretch>
        </p:blipFill>
        <p:spPr>
          <a:xfrm>
            <a:off x="6470073" y="4169599"/>
            <a:ext cx="770313" cy="797060"/>
          </a:xfrm>
          <a:prstGeom prst="rect">
            <a:avLst/>
          </a:prstGeom>
          <a:ln w="12700">
            <a:solidFill>
              <a:schemeClr val="tx1"/>
            </a:solidFill>
          </a:ln>
        </p:spPr>
      </p:pic>
      <p:pic>
        <p:nvPicPr>
          <p:cNvPr id="17" name="Picture 16">
            <a:extLst>
              <a:ext uri="{FF2B5EF4-FFF2-40B4-BE49-F238E27FC236}">
                <a16:creationId xmlns:a16="http://schemas.microsoft.com/office/drawing/2014/main" id="{6D39EF8D-5EAA-49E5-BE9A-4CB2C9BF84C5}"/>
              </a:ext>
            </a:extLst>
          </p:cNvPr>
          <p:cNvPicPr>
            <a:picLocks noChangeAspect="1"/>
          </p:cNvPicPr>
          <p:nvPr/>
        </p:nvPicPr>
        <p:blipFill>
          <a:blip r:embed="rId6"/>
          <a:stretch>
            <a:fillRect/>
          </a:stretch>
        </p:blipFill>
        <p:spPr>
          <a:xfrm>
            <a:off x="393470" y="4148844"/>
            <a:ext cx="770313" cy="838569"/>
          </a:xfrm>
          <a:prstGeom prst="rect">
            <a:avLst/>
          </a:prstGeom>
          <a:ln w="12700">
            <a:solidFill>
              <a:schemeClr val="tx1"/>
            </a:solidFill>
          </a:ln>
        </p:spPr>
      </p:pic>
    </p:spTree>
    <p:extLst>
      <p:ext uri="{BB962C8B-B14F-4D97-AF65-F5344CB8AC3E}">
        <p14:creationId xmlns:p14="http://schemas.microsoft.com/office/powerpoint/2010/main" val="24332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5A98-47C2-4D21-8C74-517E97D972B4}"/>
              </a:ext>
            </a:extLst>
          </p:cNvPr>
          <p:cNvSpPr>
            <a:spLocks noGrp="1"/>
          </p:cNvSpPr>
          <p:nvPr>
            <p:ph type="title"/>
          </p:nvPr>
        </p:nvSpPr>
        <p:spPr>
          <a:xfrm>
            <a:off x="838200" y="0"/>
            <a:ext cx="10515600" cy="1325563"/>
          </a:xfrm>
        </p:spPr>
        <p:txBody>
          <a:bodyPr/>
          <a:lstStyle/>
          <a:p>
            <a:r>
              <a:rPr lang="en-US" sz="4667" dirty="0">
                <a:solidFill>
                  <a:srgbClr val="44546A"/>
                </a:solidFill>
              </a:rPr>
              <a:t>.25 Caliber</a:t>
            </a:r>
            <a:endParaRPr lang="en-US" dirty="0"/>
          </a:p>
        </p:txBody>
      </p:sp>
      <p:pic>
        <p:nvPicPr>
          <p:cNvPr id="3" name="CrimeLab 25cal">
            <a:hlinkClick r:id="" action="ppaction://media"/>
            <a:extLst>
              <a:ext uri="{FF2B5EF4-FFF2-40B4-BE49-F238E27FC236}">
                <a16:creationId xmlns:a16="http://schemas.microsoft.com/office/drawing/2014/main" id="{F68CAE69-D575-49DC-967B-1CD483C0788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8200" y="1921145"/>
            <a:ext cx="10512963" cy="3942361"/>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735CAD4C-93CC-4661-B7E1-0990147B218E}"/>
              </a:ext>
            </a:extLst>
          </p:cNvPr>
          <p:cNvPicPr>
            <a:picLocks noChangeAspect="1"/>
          </p:cNvPicPr>
          <p:nvPr/>
        </p:nvPicPr>
        <p:blipFill>
          <a:blip r:embed="rId5"/>
          <a:stretch>
            <a:fillRect/>
          </a:stretch>
        </p:blipFill>
        <p:spPr>
          <a:xfrm>
            <a:off x="10648887" y="45897"/>
            <a:ext cx="1404552" cy="902701"/>
          </a:xfrm>
          <a:prstGeom prst="rect">
            <a:avLst/>
          </a:prstGeom>
        </p:spPr>
      </p:pic>
      <p:sp>
        <p:nvSpPr>
          <p:cNvPr id="9" name="Rectangle 8">
            <a:extLst>
              <a:ext uri="{FF2B5EF4-FFF2-40B4-BE49-F238E27FC236}">
                <a16:creationId xmlns:a16="http://schemas.microsoft.com/office/drawing/2014/main" id="{CA6512A0-361B-4FB2-AA37-8E9CC32E1D3F}"/>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51265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033CB6F-9C27-4C28-81BF-1B2351A0A5BE}"/>
              </a:ext>
            </a:extLst>
          </p:cNvPr>
          <p:cNvSpPr txBox="1">
            <a:spLocks/>
          </p:cNvSpPr>
          <p:nvPr/>
        </p:nvSpPr>
        <p:spPr>
          <a:xfrm>
            <a:off x="88885" y="4901948"/>
            <a:ext cx="5943600"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Lateral view. Bullet travelled right to left.</a:t>
            </a:r>
          </a:p>
        </p:txBody>
      </p:sp>
      <p:sp>
        <p:nvSpPr>
          <p:cNvPr id="16" name="Title 1">
            <a:extLst>
              <a:ext uri="{FF2B5EF4-FFF2-40B4-BE49-F238E27FC236}">
                <a16:creationId xmlns:a16="http://schemas.microsoft.com/office/drawing/2014/main" id="{B277470E-2027-4F3B-9ED8-9011432A0796}"/>
              </a:ext>
            </a:extLst>
          </p:cNvPr>
          <p:cNvSpPr txBox="1">
            <a:spLocks/>
          </p:cNvSpPr>
          <p:nvPr/>
        </p:nvSpPr>
        <p:spPr>
          <a:xfrm>
            <a:off x="6178561" y="4901948"/>
            <a:ext cx="5943600"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Top view. Bullet travelled right to left.</a:t>
            </a:r>
          </a:p>
        </p:txBody>
      </p:sp>
      <p:pic>
        <p:nvPicPr>
          <p:cNvPr id="3" name="Picture 2" descr="A glass with a blue background&#10;&#10;Description generated with high confidence">
            <a:extLst>
              <a:ext uri="{FF2B5EF4-FFF2-40B4-BE49-F238E27FC236}">
                <a16:creationId xmlns:a16="http://schemas.microsoft.com/office/drawing/2014/main" id="{6BB237E6-F758-43CE-A325-E44FC8CD4A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8885" y="1371459"/>
            <a:ext cx="5943600" cy="3530489"/>
          </a:xfrm>
          <a:prstGeom prst="rect">
            <a:avLst/>
          </a:prstGeom>
        </p:spPr>
      </p:pic>
      <p:pic>
        <p:nvPicPr>
          <p:cNvPr id="7" name="Picture 6" descr="A picture containing indoor, sitting&#10;&#10;Description generated with high confidence">
            <a:extLst>
              <a:ext uri="{FF2B5EF4-FFF2-40B4-BE49-F238E27FC236}">
                <a16:creationId xmlns:a16="http://schemas.microsoft.com/office/drawing/2014/main" id="{55CAE5A6-C819-4B64-A96C-94839CA56D9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78561" y="1371459"/>
            <a:ext cx="5943600" cy="3530489"/>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CAAE9634-88E3-4CDE-BBC6-FDC3C75FBF50}"/>
              </a:ext>
            </a:extLst>
          </p:cNvPr>
          <p:cNvPicPr>
            <a:picLocks noChangeAspect="1"/>
          </p:cNvPicPr>
          <p:nvPr/>
        </p:nvPicPr>
        <p:blipFill>
          <a:blip r:embed="rId4"/>
          <a:stretch>
            <a:fillRect/>
          </a:stretch>
        </p:blipFill>
        <p:spPr>
          <a:xfrm>
            <a:off x="10648887" y="45897"/>
            <a:ext cx="1404552" cy="902701"/>
          </a:xfrm>
          <a:prstGeom prst="rect">
            <a:avLst/>
          </a:prstGeom>
        </p:spPr>
      </p:pic>
      <p:sp>
        <p:nvSpPr>
          <p:cNvPr id="14" name="Rectangle 13">
            <a:extLst>
              <a:ext uri="{FF2B5EF4-FFF2-40B4-BE49-F238E27FC236}">
                <a16:creationId xmlns:a16="http://schemas.microsoft.com/office/drawing/2014/main" id="{75AF132C-8676-4F92-A2EF-4332B922958F}"/>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8" name="Title 1">
            <a:extLst>
              <a:ext uri="{FF2B5EF4-FFF2-40B4-BE49-F238E27FC236}">
                <a16:creationId xmlns:a16="http://schemas.microsoft.com/office/drawing/2014/main" id="{82F4CAE5-BB4F-4867-888A-08EEE9010E12}"/>
              </a:ext>
            </a:extLst>
          </p:cNvPr>
          <p:cNvSpPr txBox="1">
            <a:spLocks/>
          </p:cNvSpPr>
          <p:nvPr/>
        </p:nvSpPr>
        <p:spPr>
          <a:xfrm>
            <a:off x="838200"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4546A"/>
                </a:solidFill>
              </a:rPr>
              <a:t>.25 Caliber</a:t>
            </a:r>
            <a:endParaRPr lang="en-US" dirty="0"/>
          </a:p>
        </p:txBody>
      </p:sp>
    </p:spTree>
    <p:extLst>
      <p:ext uri="{BB962C8B-B14F-4D97-AF65-F5344CB8AC3E}">
        <p14:creationId xmlns:p14="http://schemas.microsoft.com/office/powerpoint/2010/main" val="263147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BE0D6-C5BA-435A-B7B3-81B3161DE2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774" t="2839" r="8726" b="2839"/>
          <a:stretch/>
        </p:blipFill>
        <p:spPr>
          <a:xfrm>
            <a:off x="111237" y="318904"/>
            <a:ext cx="11969523" cy="6539095"/>
          </a:xfrm>
          <a:prstGeom prst="rect">
            <a:avLst/>
          </a:prstGeom>
        </p:spPr>
      </p:pic>
      <p:sp>
        <p:nvSpPr>
          <p:cNvPr id="5" name="Title 1">
            <a:extLst>
              <a:ext uri="{FF2B5EF4-FFF2-40B4-BE49-F238E27FC236}">
                <a16:creationId xmlns:a16="http://schemas.microsoft.com/office/drawing/2014/main" id="{EC0D9712-C905-41AF-8103-E0B8A776B6C4}"/>
              </a:ext>
            </a:extLst>
          </p:cNvPr>
          <p:cNvSpPr txBox="1">
            <a:spLocks/>
          </p:cNvSpPr>
          <p:nvPr/>
        </p:nvSpPr>
        <p:spPr>
          <a:xfrm>
            <a:off x="0" y="0"/>
            <a:ext cx="1802921"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.25 Caliber</a:t>
            </a:r>
          </a:p>
        </p:txBody>
      </p:sp>
      <p:sp>
        <p:nvSpPr>
          <p:cNvPr id="6" name="Title 1">
            <a:extLst>
              <a:ext uri="{FF2B5EF4-FFF2-40B4-BE49-F238E27FC236}">
                <a16:creationId xmlns:a16="http://schemas.microsoft.com/office/drawing/2014/main" id="{D87CC246-6D41-47ED-8271-CFB1E0301AE2}"/>
              </a:ext>
            </a:extLst>
          </p:cNvPr>
          <p:cNvSpPr txBox="1">
            <a:spLocks/>
          </p:cNvSpPr>
          <p:nvPr/>
        </p:nvSpPr>
        <p:spPr>
          <a:xfrm>
            <a:off x="2331796" y="0"/>
            <a:ext cx="3076966"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Filtered at 2500Hz</a:t>
            </a:r>
          </a:p>
        </p:txBody>
      </p:sp>
      <p:pic>
        <p:nvPicPr>
          <p:cNvPr id="12" name="Picture 11">
            <a:extLst>
              <a:ext uri="{FF2B5EF4-FFF2-40B4-BE49-F238E27FC236}">
                <a16:creationId xmlns:a16="http://schemas.microsoft.com/office/drawing/2014/main" id="{362857DA-EBCA-4EE3-AD51-04ABF0382BD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73347" y="1022638"/>
            <a:ext cx="4928702" cy="2048256"/>
          </a:xfrm>
          <a:prstGeom prst="rect">
            <a:avLst/>
          </a:prstGeom>
          <a:ln w="38100">
            <a:solidFill>
              <a:schemeClr val="accent1"/>
            </a:solidFill>
          </a:ln>
        </p:spPr>
      </p:pic>
      <p:pic>
        <p:nvPicPr>
          <p:cNvPr id="13" name="Picture 12">
            <a:extLst>
              <a:ext uri="{FF2B5EF4-FFF2-40B4-BE49-F238E27FC236}">
                <a16:creationId xmlns:a16="http://schemas.microsoft.com/office/drawing/2014/main" id="{B14C64A3-741F-4DF2-B74B-C67096D2201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78782" y="1022638"/>
            <a:ext cx="4928701" cy="2048256"/>
          </a:xfrm>
          <a:prstGeom prst="rect">
            <a:avLst/>
          </a:prstGeom>
          <a:ln w="38100">
            <a:solidFill>
              <a:schemeClr val="accent2"/>
            </a:solidFill>
          </a:ln>
        </p:spPr>
      </p:pic>
      <p:cxnSp>
        <p:nvCxnSpPr>
          <p:cNvPr id="15" name="Straight Arrow Connector 14">
            <a:extLst>
              <a:ext uri="{FF2B5EF4-FFF2-40B4-BE49-F238E27FC236}">
                <a16:creationId xmlns:a16="http://schemas.microsoft.com/office/drawing/2014/main" id="{BC8B05E2-BD12-4FB2-898F-9562575D22B4}"/>
              </a:ext>
            </a:extLst>
          </p:cNvPr>
          <p:cNvCxnSpPr/>
          <p:nvPr/>
        </p:nvCxnSpPr>
        <p:spPr>
          <a:xfrm>
            <a:off x="4347713" y="4822166"/>
            <a:ext cx="0" cy="457200"/>
          </a:xfrm>
          <a:prstGeom prst="straightConnector1">
            <a:avLst/>
          </a:prstGeom>
          <a:ln w="25400">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5F494C-14A1-45A1-A50B-881F6E9F2FD1}"/>
              </a:ext>
            </a:extLst>
          </p:cNvPr>
          <p:cNvSpPr txBox="1"/>
          <p:nvPr/>
        </p:nvSpPr>
        <p:spPr>
          <a:xfrm>
            <a:off x="4235575" y="5210358"/>
            <a:ext cx="1604514" cy="276999"/>
          </a:xfrm>
          <a:prstGeom prst="rect">
            <a:avLst/>
          </a:prstGeom>
          <a:noFill/>
        </p:spPr>
        <p:txBody>
          <a:bodyPr wrap="square" rtlCol="0">
            <a:spAutoFit/>
          </a:bodyPr>
          <a:lstStyle/>
          <a:p>
            <a:r>
              <a:rPr lang="en-US" sz="1200" b="1" dirty="0">
                <a:solidFill>
                  <a:schemeClr val="accent6">
                    <a:lumMod val="75000"/>
                  </a:schemeClr>
                </a:solidFill>
              </a:rPr>
              <a:t>Bullet enters gel</a:t>
            </a:r>
          </a:p>
        </p:txBody>
      </p:sp>
      <p:sp>
        <p:nvSpPr>
          <p:cNvPr id="10" name="Rectangle 9">
            <a:extLst>
              <a:ext uri="{FF2B5EF4-FFF2-40B4-BE49-F238E27FC236}">
                <a16:creationId xmlns:a16="http://schemas.microsoft.com/office/drawing/2014/main" id="{647F496F-3672-4034-9CBC-331DDF5E0B54}"/>
              </a:ext>
            </a:extLst>
          </p:cNvPr>
          <p:cNvSpPr/>
          <p:nvPr/>
        </p:nvSpPr>
        <p:spPr>
          <a:xfrm>
            <a:off x="0" y="379448"/>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09226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210B-6057-464D-BD00-2414A70DC0C2}"/>
              </a:ext>
            </a:extLst>
          </p:cNvPr>
          <p:cNvSpPr>
            <a:spLocks noGrp="1"/>
          </p:cNvSpPr>
          <p:nvPr>
            <p:ph type="title"/>
          </p:nvPr>
        </p:nvSpPr>
        <p:spPr>
          <a:xfrm>
            <a:off x="838200" y="0"/>
            <a:ext cx="10515600" cy="1325563"/>
          </a:xfrm>
        </p:spPr>
        <p:txBody>
          <a:bodyPr/>
          <a:lstStyle/>
          <a:p>
            <a:r>
              <a:rPr lang="en-US" dirty="0">
                <a:solidFill>
                  <a:srgbClr val="44546A"/>
                </a:solidFill>
              </a:rPr>
              <a:t>.32 Caliber</a:t>
            </a:r>
            <a:endParaRPr lang="en-US" dirty="0"/>
          </a:p>
        </p:txBody>
      </p:sp>
      <p:pic>
        <p:nvPicPr>
          <p:cNvPr id="3" name="CrimeLab 32cal">
            <a:hlinkClick r:id="" action="ppaction://media"/>
            <a:extLst>
              <a:ext uri="{FF2B5EF4-FFF2-40B4-BE49-F238E27FC236}">
                <a16:creationId xmlns:a16="http://schemas.microsoft.com/office/drawing/2014/main" id="{E720510B-2500-4910-AC75-4E9EB33D9DF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75847" y="1587678"/>
            <a:ext cx="7840306" cy="4802187"/>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FDDA0934-254C-448D-A3FB-D58CE062E710}"/>
              </a:ext>
            </a:extLst>
          </p:cNvPr>
          <p:cNvPicPr>
            <a:picLocks noChangeAspect="1"/>
          </p:cNvPicPr>
          <p:nvPr/>
        </p:nvPicPr>
        <p:blipFill>
          <a:blip r:embed="rId5"/>
          <a:stretch>
            <a:fillRect/>
          </a:stretch>
        </p:blipFill>
        <p:spPr>
          <a:xfrm>
            <a:off x="10648887" y="45897"/>
            <a:ext cx="1404552" cy="902701"/>
          </a:xfrm>
          <a:prstGeom prst="rect">
            <a:avLst/>
          </a:prstGeom>
        </p:spPr>
      </p:pic>
      <p:sp>
        <p:nvSpPr>
          <p:cNvPr id="8" name="Rectangle 7">
            <a:extLst>
              <a:ext uri="{FF2B5EF4-FFF2-40B4-BE49-F238E27FC236}">
                <a16:creationId xmlns:a16="http://schemas.microsoft.com/office/drawing/2014/main" id="{6BA1A5D5-171F-4D4A-AB43-849B89ECA369}"/>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41953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033CB6F-9C27-4C28-81BF-1B2351A0A5BE}"/>
              </a:ext>
            </a:extLst>
          </p:cNvPr>
          <p:cNvSpPr txBox="1">
            <a:spLocks/>
          </p:cNvSpPr>
          <p:nvPr/>
        </p:nvSpPr>
        <p:spPr>
          <a:xfrm>
            <a:off x="88885" y="4901948"/>
            <a:ext cx="5943600"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Lateral view. Bullet travelled right to left.</a:t>
            </a:r>
          </a:p>
        </p:txBody>
      </p:sp>
      <p:sp>
        <p:nvSpPr>
          <p:cNvPr id="16" name="Title 1">
            <a:extLst>
              <a:ext uri="{FF2B5EF4-FFF2-40B4-BE49-F238E27FC236}">
                <a16:creationId xmlns:a16="http://schemas.microsoft.com/office/drawing/2014/main" id="{B277470E-2027-4F3B-9ED8-9011432A0796}"/>
              </a:ext>
            </a:extLst>
          </p:cNvPr>
          <p:cNvSpPr txBox="1">
            <a:spLocks/>
          </p:cNvSpPr>
          <p:nvPr/>
        </p:nvSpPr>
        <p:spPr>
          <a:xfrm>
            <a:off x="6178561" y="4901948"/>
            <a:ext cx="5943600"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Top view. Bullet travelled right to left.</a:t>
            </a:r>
          </a:p>
        </p:txBody>
      </p:sp>
      <p:pic>
        <p:nvPicPr>
          <p:cNvPr id="13" name="Picture 12" descr="A close up of a logo&#10;&#10;Description generated with very high confidence">
            <a:extLst>
              <a:ext uri="{FF2B5EF4-FFF2-40B4-BE49-F238E27FC236}">
                <a16:creationId xmlns:a16="http://schemas.microsoft.com/office/drawing/2014/main" id="{CAAE9634-88E3-4CDE-BBC6-FDC3C75FBF50}"/>
              </a:ext>
            </a:extLst>
          </p:cNvPr>
          <p:cNvPicPr>
            <a:picLocks noChangeAspect="1"/>
          </p:cNvPicPr>
          <p:nvPr/>
        </p:nvPicPr>
        <p:blipFill>
          <a:blip r:embed="rId2"/>
          <a:stretch>
            <a:fillRect/>
          </a:stretch>
        </p:blipFill>
        <p:spPr>
          <a:xfrm>
            <a:off x="10648887" y="45897"/>
            <a:ext cx="1404552" cy="902701"/>
          </a:xfrm>
          <a:prstGeom prst="rect">
            <a:avLst/>
          </a:prstGeom>
        </p:spPr>
      </p:pic>
      <p:sp>
        <p:nvSpPr>
          <p:cNvPr id="14" name="Rectangle 13">
            <a:extLst>
              <a:ext uri="{FF2B5EF4-FFF2-40B4-BE49-F238E27FC236}">
                <a16:creationId xmlns:a16="http://schemas.microsoft.com/office/drawing/2014/main" id="{75AF132C-8676-4F92-A2EF-4332B922958F}"/>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8" name="Title 1">
            <a:extLst>
              <a:ext uri="{FF2B5EF4-FFF2-40B4-BE49-F238E27FC236}">
                <a16:creationId xmlns:a16="http://schemas.microsoft.com/office/drawing/2014/main" id="{82F4CAE5-BB4F-4867-888A-08EEE9010E12}"/>
              </a:ext>
            </a:extLst>
          </p:cNvPr>
          <p:cNvSpPr txBox="1">
            <a:spLocks/>
          </p:cNvSpPr>
          <p:nvPr/>
        </p:nvSpPr>
        <p:spPr>
          <a:xfrm>
            <a:off x="838200"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4546A"/>
                </a:solidFill>
              </a:rPr>
              <a:t>.32 Caliber</a:t>
            </a:r>
            <a:endParaRPr lang="en-US" dirty="0"/>
          </a:p>
        </p:txBody>
      </p:sp>
      <p:pic>
        <p:nvPicPr>
          <p:cNvPr id="9" name="Picture 8" descr="A picture containing indoor, wall, food&#10;&#10;Description generated with high confidence">
            <a:extLst>
              <a:ext uri="{FF2B5EF4-FFF2-40B4-BE49-F238E27FC236}">
                <a16:creationId xmlns:a16="http://schemas.microsoft.com/office/drawing/2014/main" id="{5EEC1BD1-8456-4A26-B22A-E95C596C7B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840" y="1272357"/>
            <a:ext cx="5943600" cy="3629591"/>
          </a:xfrm>
          <a:prstGeom prst="rect">
            <a:avLst/>
          </a:prstGeom>
        </p:spPr>
      </p:pic>
      <p:pic>
        <p:nvPicPr>
          <p:cNvPr id="10" name="Picture 9" descr="A picture containing indoor, table, food, sitting&#10;&#10;Description generated with high confidence">
            <a:extLst>
              <a:ext uri="{FF2B5EF4-FFF2-40B4-BE49-F238E27FC236}">
                <a16:creationId xmlns:a16="http://schemas.microsoft.com/office/drawing/2014/main" id="{2C174ACB-A7B9-4675-B7E1-BE67D2AC9CB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59516" y="1272356"/>
            <a:ext cx="5943600" cy="3629591"/>
          </a:xfrm>
          <a:prstGeom prst="rect">
            <a:avLst/>
          </a:prstGeom>
        </p:spPr>
      </p:pic>
    </p:spTree>
    <p:extLst>
      <p:ext uri="{BB962C8B-B14F-4D97-AF65-F5344CB8AC3E}">
        <p14:creationId xmlns:p14="http://schemas.microsoft.com/office/powerpoint/2010/main" val="148637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AB282E-9589-4C29-87EA-36E2E85982B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774" t="2839" r="8726" b="2988"/>
          <a:stretch/>
        </p:blipFill>
        <p:spPr>
          <a:xfrm>
            <a:off x="106032" y="323490"/>
            <a:ext cx="11979935" cy="6534510"/>
          </a:xfrm>
          <a:prstGeom prst="rect">
            <a:avLst/>
          </a:prstGeom>
        </p:spPr>
      </p:pic>
      <p:sp>
        <p:nvSpPr>
          <p:cNvPr id="5" name="Title 1">
            <a:extLst>
              <a:ext uri="{FF2B5EF4-FFF2-40B4-BE49-F238E27FC236}">
                <a16:creationId xmlns:a16="http://schemas.microsoft.com/office/drawing/2014/main" id="{EC0D9712-C905-41AF-8103-E0B8A776B6C4}"/>
              </a:ext>
            </a:extLst>
          </p:cNvPr>
          <p:cNvSpPr txBox="1">
            <a:spLocks/>
          </p:cNvSpPr>
          <p:nvPr/>
        </p:nvSpPr>
        <p:spPr>
          <a:xfrm>
            <a:off x="0" y="0"/>
            <a:ext cx="1802921"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.32 Caliber</a:t>
            </a:r>
          </a:p>
        </p:txBody>
      </p:sp>
      <p:sp>
        <p:nvSpPr>
          <p:cNvPr id="6" name="Title 1">
            <a:extLst>
              <a:ext uri="{FF2B5EF4-FFF2-40B4-BE49-F238E27FC236}">
                <a16:creationId xmlns:a16="http://schemas.microsoft.com/office/drawing/2014/main" id="{6F0B1DC9-1C43-4000-8C79-1E1AA6A9BC92}"/>
              </a:ext>
            </a:extLst>
          </p:cNvPr>
          <p:cNvSpPr txBox="1">
            <a:spLocks/>
          </p:cNvSpPr>
          <p:nvPr/>
        </p:nvSpPr>
        <p:spPr>
          <a:xfrm>
            <a:off x="2331796" y="0"/>
            <a:ext cx="3076966" cy="323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Filtered at 2500Hz</a:t>
            </a:r>
          </a:p>
        </p:txBody>
      </p:sp>
      <p:pic>
        <p:nvPicPr>
          <p:cNvPr id="8" name="Picture 7">
            <a:extLst>
              <a:ext uri="{FF2B5EF4-FFF2-40B4-BE49-F238E27FC236}">
                <a16:creationId xmlns:a16="http://schemas.microsoft.com/office/drawing/2014/main" id="{DC0F6053-B2BC-43D3-89AD-D7200BF412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26039" y="953629"/>
            <a:ext cx="3355807" cy="2048256"/>
          </a:xfrm>
          <a:prstGeom prst="rect">
            <a:avLst/>
          </a:prstGeom>
          <a:ln w="38100">
            <a:solidFill>
              <a:schemeClr val="accent2"/>
            </a:solidFill>
          </a:ln>
        </p:spPr>
      </p:pic>
      <p:pic>
        <p:nvPicPr>
          <p:cNvPr id="9" name="Picture 8">
            <a:extLst>
              <a:ext uri="{FF2B5EF4-FFF2-40B4-BE49-F238E27FC236}">
                <a16:creationId xmlns:a16="http://schemas.microsoft.com/office/drawing/2014/main" id="{BA6F1AEC-2B65-443D-B473-B80D10B0D03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02540" y="953629"/>
            <a:ext cx="3355807" cy="2048256"/>
          </a:xfrm>
          <a:prstGeom prst="rect">
            <a:avLst/>
          </a:prstGeom>
          <a:ln w="38100">
            <a:solidFill>
              <a:schemeClr val="accent1"/>
            </a:solidFill>
          </a:ln>
        </p:spPr>
      </p:pic>
      <p:cxnSp>
        <p:nvCxnSpPr>
          <p:cNvPr id="10" name="Straight Arrow Connector 9">
            <a:extLst>
              <a:ext uri="{FF2B5EF4-FFF2-40B4-BE49-F238E27FC236}">
                <a16:creationId xmlns:a16="http://schemas.microsoft.com/office/drawing/2014/main" id="{F57A1166-8954-40BF-A5AA-6028B9CC21C3}"/>
              </a:ext>
            </a:extLst>
          </p:cNvPr>
          <p:cNvCxnSpPr/>
          <p:nvPr/>
        </p:nvCxnSpPr>
        <p:spPr>
          <a:xfrm>
            <a:off x="2216985" y="4804913"/>
            <a:ext cx="0" cy="457200"/>
          </a:xfrm>
          <a:prstGeom prst="straightConnector1">
            <a:avLst/>
          </a:prstGeom>
          <a:ln w="25400">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F9EFE48-30E7-4AAB-B555-63880CB1DEE7}"/>
              </a:ext>
            </a:extLst>
          </p:cNvPr>
          <p:cNvSpPr txBox="1"/>
          <p:nvPr/>
        </p:nvSpPr>
        <p:spPr>
          <a:xfrm>
            <a:off x="2096222" y="5193105"/>
            <a:ext cx="1604514" cy="276999"/>
          </a:xfrm>
          <a:prstGeom prst="rect">
            <a:avLst/>
          </a:prstGeom>
          <a:noFill/>
        </p:spPr>
        <p:txBody>
          <a:bodyPr wrap="square" rtlCol="0">
            <a:spAutoFit/>
          </a:bodyPr>
          <a:lstStyle/>
          <a:p>
            <a:r>
              <a:rPr lang="en-US" sz="1200" b="1" dirty="0">
                <a:solidFill>
                  <a:schemeClr val="accent6">
                    <a:lumMod val="75000"/>
                  </a:schemeClr>
                </a:solidFill>
              </a:rPr>
              <a:t>Bullet enters gel</a:t>
            </a:r>
          </a:p>
        </p:txBody>
      </p:sp>
      <p:sp>
        <p:nvSpPr>
          <p:cNvPr id="12" name="Rectangle 11">
            <a:extLst>
              <a:ext uri="{FF2B5EF4-FFF2-40B4-BE49-F238E27FC236}">
                <a16:creationId xmlns:a16="http://schemas.microsoft.com/office/drawing/2014/main" id="{DFF4DCB1-B74C-46EC-8F11-11CFE7708136}"/>
              </a:ext>
            </a:extLst>
          </p:cNvPr>
          <p:cNvSpPr/>
          <p:nvPr/>
        </p:nvSpPr>
        <p:spPr>
          <a:xfrm>
            <a:off x="0" y="379448"/>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7768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rimeLab 40cal">
            <a:hlinkClick r:id="" action="ppaction://media"/>
            <a:extLst>
              <a:ext uri="{FF2B5EF4-FFF2-40B4-BE49-F238E27FC236}">
                <a16:creationId xmlns:a16="http://schemas.microsoft.com/office/drawing/2014/main" id="{A51BB7CA-7759-422E-B425-683E8062787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72418" y="1563950"/>
            <a:ext cx="7847163" cy="4806387"/>
          </a:xfrm>
          <a:prstGeom prst="rect">
            <a:avLst/>
          </a:prstGeom>
        </p:spPr>
      </p:pic>
      <p:sp>
        <p:nvSpPr>
          <p:cNvPr id="8" name="Title 1">
            <a:extLst>
              <a:ext uri="{FF2B5EF4-FFF2-40B4-BE49-F238E27FC236}">
                <a16:creationId xmlns:a16="http://schemas.microsoft.com/office/drawing/2014/main" id="{4B52157B-2330-4A4F-87FF-9D5179538F8A}"/>
              </a:ext>
            </a:extLst>
          </p:cNvPr>
          <p:cNvSpPr>
            <a:spLocks noGrp="1"/>
          </p:cNvSpPr>
          <p:nvPr>
            <p:ph type="title"/>
          </p:nvPr>
        </p:nvSpPr>
        <p:spPr>
          <a:xfrm>
            <a:off x="838200" y="0"/>
            <a:ext cx="10515600" cy="1325563"/>
          </a:xfrm>
        </p:spPr>
        <p:txBody>
          <a:bodyPr/>
          <a:lstStyle/>
          <a:p>
            <a:r>
              <a:rPr lang="en-US" dirty="0">
                <a:solidFill>
                  <a:srgbClr val="44546A"/>
                </a:solidFill>
              </a:rPr>
              <a:t>.40 Caliber</a:t>
            </a:r>
            <a:endParaRPr lang="en-US" dirty="0"/>
          </a:p>
        </p:txBody>
      </p:sp>
      <p:pic>
        <p:nvPicPr>
          <p:cNvPr id="9" name="Picture 8" descr="A close up of a logo&#10;&#10;Description generated with very high confidence">
            <a:extLst>
              <a:ext uri="{FF2B5EF4-FFF2-40B4-BE49-F238E27FC236}">
                <a16:creationId xmlns:a16="http://schemas.microsoft.com/office/drawing/2014/main" id="{37F39FFF-F5D8-4F41-80C6-C5F65AA50752}"/>
              </a:ext>
            </a:extLst>
          </p:cNvPr>
          <p:cNvPicPr>
            <a:picLocks noChangeAspect="1"/>
          </p:cNvPicPr>
          <p:nvPr/>
        </p:nvPicPr>
        <p:blipFill>
          <a:blip r:embed="rId5"/>
          <a:stretch>
            <a:fillRect/>
          </a:stretch>
        </p:blipFill>
        <p:spPr>
          <a:xfrm>
            <a:off x="10648887" y="45897"/>
            <a:ext cx="1404552" cy="902701"/>
          </a:xfrm>
          <a:prstGeom prst="rect">
            <a:avLst/>
          </a:prstGeom>
        </p:spPr>
      </p:pic>
      <p:sp>
        <p:nvSpPr>
          <p:cNvPr id="10" name="Rectangle 9">
            <a:extLst>
              <a:ext uri="{FF2B5EF4-FFF2-40B4-BE49-F238E27FC236}">
                <a16:creationId xmlns:a16="http://schemas.microsoft.com/office/drawing/2014/main" id="{15459541-81D4-43B3-B427-DCB721AA9776}"/>
              </a:ext>
            </a:extLst>
          </p:cNvPr>
          <p:cNvSpPr/>
          <p:nvPr/>
        </p:nvSpPr>
        <p:spPr>
          <a:xfrm>
            <a:off x="-45720" y="994494"/>
            <a:ext cx="12528538" cy="96075"/>
          </a:xfrm>
          <a:prstGeom prst="rect">
            <a:avLst/>
          </a:prstGeom>
          <a:gradFill flip="none" rotWithShape="1">
            <a:gsLst>
              <a:gs pos="0">
                <a:srgbClr val="0C5D53"/>
              </a:gs>
              <a:gs pos="100000">
                <a:srgbClr val="97E1BE">
                  <a:alpha val="5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44511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513</Words>
  <Application>Microsoft Office PowerPoint</Application>
  <PresentationFormat>Widescreen</PresentationFormat>
  <Paragraphs>131</Paragraphs>
  <Slides>16</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Crime Lab Tests</vt:lpstr>
      <vt:lpstr>Same Cavity at Different Pressures?</vt:lpstr>
      <vt:lpstr>.25 Caliber</vt:lpstr>
      <vt:lpstr>PowerPoint Presentation</vt:lpstr>
      <vt:lpstr>PowerPoint Presentation</vt:lpstr>
      <vt:lpstr>.32 Caliber</vt:lpstr>
      <vt:lpstr>PowerPoint Presentation</vt:lpstr>
      <vt:lpstr>PowerPoint Presentation</vt:lpstr>
      <vt:lpstr>.40 Caliber</vt:lpstr>
      <vt:lpstr>PowerPoint Presentation</vt:lpstr>
      <vt:lpstr>PowerPoint Presentation</vt:lpstr>
      <vt:lpstr>PowerPoint Presentation</vt:lpstr>
      <vt:lpstr>PowerPoint Presentation</vt:lpstr>
      <vt:lpstr>PowerPoint Presentation</vt:lpstr>
      <vt:lpstr>Summary</vt:lpstr>
      <vt:lpstr>Calculations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Lab Tests</dc:title>
  <dc:creator>Koser, Jared</dc:creator>
  <cp:lastModifiedBy>Pedicini, Seth</cp:lastModifiedBy>
  <cp:revision>34</cp:revision>
  <dcterms:created xsi:type="dcterms:W3CDTF">2019-01-31T15:43:56Z</dcterms:created>
  <dcterms:modified xsi:type="dcterms:W3CDTF">2019-10-07T21:00:20Z</dcterms:modified>
</cp:coreProperties>
</file>