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12" r:id="rId2"/>
    <p:sldId id="272" r:id="rId3"/>
    <p:sldId id="313" r:id="rId4"/>
    <p:sldId id="279" r:id="rId5"/>
    <p:sldId id="326" r:id="rId6"/>
    <p:sldId id="327" r:id="rId7"/>
    <p:sldId id="324" r:id="rId8"/>
    <p:sldId id="325" r:id="rId9"/>
    <p:sldId id="328" r:id="rId10"/>
    <p:sldId id="329" r:id="rId11"/>
    <p:sldId id="330" r:id="rId12"/>
    <p:sldId id="336" r:id="rId13"/>
    <p:sldId id="337" r:id="rId14"/>
    <p:sldId id="338" r:id="rId15"/>
    <p:sldId id="332" r:id="rId16"/>
    <p:sldId id="331" r:id="rId17"/>
    <p:sldId id="323" r:id="rId18"/>
    <p:sldId id="334" r:id="rId19"/>
    <p:sldId id="335" r:id="rId20"/>
    <p:sldId id="333" r:id="rId21"/>
    <p:sldId id="284" r:id="rId22"/>
    <p:sldId id="26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2768" autoAdjust="0"/>
  </p:normalViewPr>
  <p:slideViewPr>
    <p:cSldViewPr>
      <p:cViewPr varScale="1">
        <p:scale>
          <a:sx n="165" d="100"/>
          <a:sy n="165" d="100"/>
        </p:scale>
        <p:origin x="216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rownj7:Downloads:ByDepartment_2014.xls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090818551951"/>
          <c:y val="0.0312500064078917"/>
          <c:w val="0.854773359161694"/>
          <c:h val="0.63670063088513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'2014'!$B$4:$B$46</c:f>
              <c:strCache>
                <c:ptCount val="43"/>
                <c:pt idx="0">
                  <c:v>PSYCHIATRY</c:v>
                </c:pt>
                <c:pt idx="1">
                  <c:v>PEDIATRICS</c:v>
                </c:pt>
                <c:pt idx="2">
                  <c:v>MICROBIOLOGY/IMMUN/VIROLOGY</c:v>
                </c:pt>
                <c:pt idx="3">
                  <c:v>PATHOLOGY</c:v>
                </c:pt>
                <c:pt idx="4">
                  <c:v>BIOCHEMISTRY</c:v>
                </c:pt>
                <c:pt idx="5">
                  <c:v>NEUROLOGY</c:v>
                </c:pt>
                <c:pt idx="6">
                  <c:v>PHARMACOLOGY</c:v>
                </c:pt>
                <c:pt idx="7">
                  <c:v>GENETICS</c:v>
                </c:pt>
                <c:pt idx="8">
                  <c:v>NONE</c:v>
                </c:pt>
                <c:pt idx="9">
                  <c:v>ANATOMY/CELL BIOLOGY</c:v>
                </c:pt>
                <c:pt idx="10">
                  <c:v>PHYSIOLOGY</c:v>
                </c:pt>
                <c:pt idx="11">
                  <c:v>RADIATION-DIAGNOSTIC/ONCOLOGY</c:v>
                </c:pt>
                <c:pt idx="12">
                  <c:v>NEUROSCIENCES</c:v>
                </c:pt>
                <c:pt idx="13">
                  <c:v>PUBLIC HEALTH &amp; PREV MEDICINE</c:v>
                </c:pt>
                <c:pt idx="14">
                  <c:v>SURGERY</c:v>
                </c:pt>
                <c:pt idx="15">
                  <c:v>OPHTHALMOLOGY</c:v>
                </c:pt>
                <c:pt idx="16">
                  <c:v>OTHER BASIC SCIENCES</c:v>
                </c:pt>
                <c:pt idx="17">
                  <c:v>BIOLOGY</c:v>
                </c:pt>
                <c:pt idx="18">
                  <c:v>OBSTETRICS &amp; GYNECOLOGY</c:v>
                </c:pt>
                <c:pt idx="19">
                  <c:v>ANESTHESIOLOGY</c:v>
                </c:pt>
                <c:pt idx="20">
                  <c:v>OTOLARYNGOLOGY</c:v>
                </c:pt>
                <c:pt idx="21">
                  <c:v>DERMATOLOGY</c:v>
                </c:pt>
                <c:pt idx="22">
                  <c:v>NEUROSURGERY</c:v>
                </c:pt>
                <c:pt idx="23">
                  <c:v>BIOSTATISTICS &amp; OTHER MATH SCI</c:v>
                </c:pt>
                <c:pt idx="24">
                  <c:v>FAMILY MEDICINE</c:v>
                </c:pt>
                <c:pt idx="25">
                  <c:v>ORTHOPEDICS</c:v>
                </c:pt>
                <c:pt idx="26">
                  <c:v>UROLOGY</c:v>
                </c:pt>
                <c:pt idx="27">
                  <c:v>MISCELLANEOUS</c:v>
                </c:pt>
                <c:pt idx="28">
                  <c:v>BIOMEDICAL ENGINEERING</c:v>
                </c:pt>
                <c:pt idx="29">
                  <c:v>OTHER HEALTH PROFESSIONS</c:v>
                </c:pt>
                <c:pt idx="30">
                  <c:v>EMERGENCY MEDICINE</c:v>
                </c:pt>
                <c:pt idx="31">
                  <c:v>PHYSICAL MEDICINE &amp; REHAB</c:v>
                </c:pt>
                <c:pt idx="32">
                  <c:v>OTHER CLINICAL SCIENCES</c:v>
                </c:pt>
                <c:pt idx="33">
                  <c:v>VETERINARY SCIENCES</c:v>
                </c:pt>
                <c:pt idx="34">
                  <c:v>PSYCHOLOGY</c:v>
                </c:pt>
                <c:pt idx="35">
                  <c:v>BIOPHYSICS</c:v>
                </c:pt>
                <c:pt idx="36">
                  <c:v>ADMINISTRATION</c:v>
                </c:pt>
                <c:pt idx="37">
                  <c:v>ENGINEERING (ALL TYPES)</c:v>
                </c:pt>
                <c:pt idx="38">
                  <c:v>SOCIAL SCIENCES</c:v>
                </c:pt>
                <c:pt idx="39">
                  <c:v>PHYSICS</c:v>
                </c:pt>
                <c:pt idx="40">
                  <c:v>NUTRITION</c:v>
                </c:pt>
                <c:pt idx="41">
                  <c:v>CHEMISTRY</c:v>
                </c:pt>
                <c:pt idx="42">
                  <c:v>PLASTIC SURGERY</c:v>
                </c:pt>
              </c:strCache>
            </c:strRef>
          </c:cat>
          <c:val>
            <c:numRef>
              <c:f>'2014'!$C$4:$C$46</c:f>
              <c:numCache>
                <c:formatCode>"$"#,##0</c:formatCode>
                <c:ptCount val="43"/>
                <c:pt idx="0">
                  <c:v>7.37110058E8</c:v>
                </c:pt>
                <c:pt idx="1">
                  <c:v>6.85986936E8</c:v>
                </c:pt>
                <c:pt idx="2">
                  <c:v>6.19103776E8</c:v>
                </c:pt>
                <c:pt idx="3">
                  <c:v>5.60305829E8</c:v>
                </c:pt>
                <c:pt idx="4">
                  <c:v>5.37787922E8</c:v>
                </c:pt>
                <c:pt idx="5">
                  <c:v>4.97917266E8</c:v>
                </c:pt>
                <c:pt idx="6">
                  <c:v>4.6737779E8</c:v>
                </c:pt>
                <c:pt idx="7">
                  <c:v>4.65711105E8</c:v>
                </c:pt>
                <c:pt idx="8">
                  <c:v>4.29838776E8</c:v>
                </c:pt>
                <c:pt idx="9">
                  <c:v>3.91576282E8</c:v>
                </c:pt>
                <c:pt idx="10">
                  <c:v>3.75188757E8</c:v>
                </c:pt>
                <c:pt idx="11">
                  <c:v>3.34770642E8</c:v>
                </c:pt>
                <c:pt idx="12">
                  <c:v>2.97250391E8</c:v>
                </c:pt>
                <c:pt idx="13">
                  <c:v>2.82299E8</c:v>
                </c:pt>
                <c:pt idx="14">
                  <c:v>2.77137451E8</c:v>
                </c:pt>
                <c:pt idx="15">
                  <c:v>2.27248097E8</c:v>
                </c:pt>
                <c:pt idx="16">
                  <c:v>1.79645612E8</c:v>
                </c:pt>
                <c:pt idx="17">
                  <c:v>1.34959243E8</c:v>
                </c:pt>
                <c:pt idx="18">
                  <c:v>1.24216289E8</c:v>
                </c:pt>
                <c:pt idx="19">
                  <c:v>1.06233602E8</c:v>
                </c:pt>
                <c:pt idx="20">
                  <c:v>8.478746E7</c:v>
                </c:pt>
                <c:pt idx="21">
                  <c:v>6.7381362E7</c:v>
                </c:pt>
                <c:pt idx="22">
                  <c:v>6.6116676E7</c:v>
                </c:pt>
                <c:pt idx="23">
                  <c:v>6.2849671E7</c:v>
                </c:pt>
                <c:pt idx="24">
                  <c:v>5.8918846E7</c:v>
                </c:pt>
                <c:pt idx="25">
                  <c:v>5.440177E7</c:v>
                </c:pt>
                <c:pt idx="26">
                  <c:v>5.3850301E7</c:v>
                </c:pt>
                <c:pt idx="27">
                  <c:v>4.5123813E7</c:v>
                </c:pt>
                <c:pt idx="28">
                  <c:v>4.1864689E7</c:v>
                </c:pt>
                <c:pt idx="29">
                  <c:v>4.1158621E7</c:v>
                </c:pt>
                <c:pt idx="30">
                  <c:v>3.9101118E7</c:v>
                </c:pt>
                <c:pt idx="31">
                  <c:v>2.4962465E7</c:v>
                </c:pt>
                <c:pt idx="32">
                  <c:v>2.2221135E7</c:v>
                </c:pt>
                <c:pt idx="33">
                  <c:v>2.2199159E7</c:v>
                </c:pt>
                <c:pt idx="34">
                  <c:v>1.1091157E7</c:v>
                </c:pt>
                <c:pt idx="35">
                  <c:v>1.0995604E7</c:v>
                </c:pt>
                <c:pt idx="36">
                  <c:v>8.287734E6</c:v>
                </c:pt>
                <c:pt idx="37">
                  <c:v>7.030869E6</c:v>
                </c:pt>
                <c:pt idx="38">
                  <c:v>6.658877E6</c:v>
                </c:pt>
                <c:pt idx="39">
                  <c:v>2.846437E6</c:v>
                </c:pt>
                <c:pt idx="40">
                  <c:v>2.269047E6</c:v>
                </c:pt>
                <c:pt idx="41">
                  <c:v>1.737021E6</c:v>
                </c:pt>
                <c:pt idx="42">
                  <c:v>301765.0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9489120"/>
        <c:axId val="-2129486880"/>
      </c:barChart>
      <c:catAx>
        <c:axId val="-2129489120"/>
        <c:scaling>
          <c:orientation val="minMax"/>
        </c:scaling>
        <c:delete val="0"/>
        <c:axPos val="b"/>
        <c:majorTickMark val="out"/>
        <c:minorTickMark val="none"/>
        <c:tickLblPos val="nextTo"/>
        <c:crossAx val="-2129486880"/>
        <c:crosses val="autoZero"/>
        <c:auto val="1"/>
        <c:lblAlgn val="ctr"/>
        <c:lblOffset val="100"/>
        <c:noMultiLvlLbl val="0"/>
      </c:catAx>
      <c:valAx>
        <c:axId val="-2129486880"/>
        <c:scaling>
          <c:orientation val="minMax"/>
        </c:scaling>
        <c:delete val="0"/>
        <c:axPos val="l"/>
        <c:majorGridlines/>
        <c:numFmt formatCode="&quot;$&quot;#,##0" sourceLinked="1"/>
        <c:majorTickMark val="out"/>
        <c:minorTickMark val="none"/>
        <c:tickLblPos val="nextTo"/>
        <c:crossAx val="-2129489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0.69925</cdr:x>
      <cdr:y>0.51563</cdr:y>
    </cdr:from>
    <cdr:to>
      <cdr:x>0.74937</cdr:x>
      <cdr:y>0.625</cdr:y>
    </cdr:to>
    <cdr:sp macro="" textlink="">
      <cdr:nvSpPr>
        <cdr:cNvPr id="2" name="Down Arrow 1"/>
        <cdr:cNvSpPr/>
      </cdr:nvSpPr>
      <cdr:spPr>
        <a:xfrm xmlns:a="http://schemas.openxmlformats.org/drawingml/2006/main">
          <a:off x="5314948" y="2514600"/>
          <a:ext cx="381000" cy="533400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191BB-BC75-4054-BE93-D5086019FD13}" type="datetimeFigureOut">
              <a:rPr lang="en-US" smtClean="0"/>
              <a:t>6/14/17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2FD0F-388A-4EF4-8DA7-BD593B3DF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44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does not include departments of Internal Medicine whose 2014 funding levels were $3.2</a:t>
            </a:r>
            <a:r>
              <a:rPr lang="en-US" baseline="0" dirty="0" smtClean="0"/>
              <a:t> billion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FD0F-388A-4EF4-8DA7-BD593B3DF9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81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difference between the</a:t>
            </a:r>
            <a:r>
              <a:rPr lang="en-US" baseline="0" dirty="0" smtClean="0"/>
              <a:t> Blue Ridge estimation and the RCDC estimation for 2015- $36m vs $128m.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FD0F-388A-4EF4-8DA7-BD593B3DF9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57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FD0F-388A-4EF4-8DA7-BD593B3DF9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75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FD0F-388A-4EF4-8DA7-BD593B3DF9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41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10388-2C41-6848-9D68-7555DC669F9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80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2FD0F-388A-4EF4-8DA7-BD593B3DF9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B886-A99C-4BAC-AC91-2E134F311BA6}" type="datetimeFigureOut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5255-AB79-42FA-B6FB-62AE82EC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69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B886-A99C-4BAC-AC91-2E134F311BA6}" type="datetimeFigureOut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5255-AB79-42FA-B6FB-62AE82EC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97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B886-A99C-4BAC-AC91-2E134F311BA6}" type="datetimeFigureOut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5255-AB79-42FA-B6FB-62AE82EC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B886-A99C-4BAC-AC91-2E134F311BA6}" type="datetimeFigureOut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5255-AB79-42FA-B6FB-62AE82EC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94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B886-A99C-4BAC-AC91-2E134F311BA6}" type="datetimeFigureOut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5255-AB79-42FA-B6FB-62AE82EC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5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B886-A99C-4BAC-AC91-2E134F311BA6}" type="datetimeFigureOut">
              <a:rPr lang="en-US" smtClean="0"/>
              <a:t>6/14/17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5255-AB79-42FA-B6FB-62AE82EC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89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B886-A99C-4BAC-AC91-2E134F311BA6}" type="datetimeFigureOut">
              <a:rPr lang="en-US" smtClean="0"/>
              <a:t>6/14/17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5255-AB79-42FA-B6FB-62AE82EC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6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B886-A99C-4BAC-AC91-2E134F311BA6}" type="datetimeFigureOut">
              <a:rPr lang="en-US" smtClean="0"/>
              <a:t>6/14/17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5255-AB79-42FA-B6FB-62AE82EC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7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B886-A99C-4BAC-AC91-2E134F311BA6}" type="datetimeFigureOut">
              <a:rPr lang="en-US" smtClean="0"/>
              <a:t>6/14/17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5255-AB79-42FA-B6FB-62AE82EC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45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B886-A99C-4BAC-AC91-2E134F311BA6}" type="datetimeFigureOut">
              <a:rPr lang="en-US" smtClean="0"/>
              <a:t>6/14/17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5255-AB79-42FA-B6FB-62AE82EC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8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0B886-A99C-4BAC-AC91-2E134F311BA6}" type="datetimeFigureOut">
              <a:rPr lang="en-US" smtClean="0"/>
              <a:t>6/14/17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5255-AB79-42FA-B6FB-62AE82EC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0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0B886-A99C-4BAC-AC91-2E134F311BA6}" type="datetimeFigureOut">
              <a:rPr lang="en-US" smtClean="0"/>
              <a:t>6/14/17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45255-AB79-42FA-B6FB-62AE82ECF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reporter.nih.gov/project_info_description.cfm?aid=9173355&amp;icde=32528811&amp;ddparam=&amp;ddvalue=&amp;ddsub=&amp;cr=1&amp;csb=default&amp;cs=ASC&amp;pball=" TargetMode="External"/><Relationship Id="rId4" Type="http://schemas.openxmlformats.org/officeDocument/2006/relationships/hyperlink" Target="https://projectreporter.nih.gov/project_info_description.cfm?aid=9106126&amp;icde=32529309&amp;ddparam=&amp;ddvalue=&amp;ddsub=&amp;cr=1&amp;csb=default&amp;cs=ASC&amp;pball=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rojectreporter.nih.gov/project_info_description.cfm?aid=9012197&amp;icde=32525645&amp;ddparam=&amp;ddvalue=&amp;ddsub=&amp;cr=1&amp;csb=default&amp;cs=ASC&amp;pball=" TargetMode="External"/><Relationship Id="rId3" Type="http://schemas.openxmlformats.org/officeDocument/2006/relationships/hyperlink" Target="https://projectreporter.nih.gov/project_info_description.cfm?aid=9088757&amp;icde=32526142&amp;ddparam=&amp;ddvalue=&amp;ddsub=&amp;cr=1&amp;csb=default&amp;cs=ASC&amp;pball=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tiff"/><Relationship Id="rId6" Type="http://schemas.openxmlformats.org/officeDocument/2006/relationships/hyperlink" Target="NULL" TargetMode="External"/><Relationship Id="rId7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763000" cy="533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97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8755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R01 applications by EM and other specialties by comparative size 2011-2015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073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To which institutes do emergency physicians </a:t>
            </a:r>
            <a:br>
              <a:rPr lang="en-US" sz="2800" dirty="0" smtClean="0"/>
            </a:br>
            <a:r>
              <a:rPr lang="en-US" sz="2800" dirty="0" smtClean="0"/>
              <a:t>submit R01s? (2011-2015)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" y="1718235"/>
            <a:ext cx="9144000" cy="513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2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03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2700" dirty="0" smtClean="0"/>
              <a:t>Overall Funding to Emergency Care</a:t>
            </a:r>
            <a:br>
              <a:rPr lang="en-US" sz="2700" dirty="0" smtClean="0"/>
            </a:br>
            <a:r>
              <a:rPr lang="en-US" sz="2700" dirty="0" smtClean="0"/>
              <a:t>(new and ongoing projects)</a:t>
            </a:r>
            <a:endParaRPr lang="en-US" sz="27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19607"/>
              </p:ext>
            </p:extLst>
          </p:nvPr>
        </p:nvGraphicFramePr>
        <p:xfrm>
          <a:off x="914400" y="1219200"/>
          <a:ext cx="7315200" cy="536448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079813"/>
                <a:gridCol w="2749177"/>
                <a:gridCol w="2486210"/>
              </a:tblGrid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Institute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Number of Projects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Support 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effectLst/>
                        </a:rPr>
                        <a:t>2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</a:rPr>
                        <a:t> 558,638 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u="none" strike="noStrike">
                          <a:effectLst/>
                        </a:rPr>
                        <a:t> 708,582 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u="none" strike="noStrike">
                          <a:effectLst/>
                        </a:rPr>
                        <a:t> 977,446 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 1,132,689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effectLst/>
                        </a:rPr>
                        <a:t>2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 1,175,101 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</a:rPr>
                        <a:t> 1,241,604 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 1,445,602 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GM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</a:rPr>
                        <a:t> 1,666,859 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 1,778,501 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EB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 2,225,910 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</a:rPr>
                        <a:t> 3,218,155 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 4,036,622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OD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effectLst/>
                        </a:rPr>
                        <a:t>2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</a:rPr>
                        <a:t> 4,513,225 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</a:rPr>
                        <a:t> 5,279,844 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</a:rPr>
                        <a:t> 5,467,267 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effectLst/>
                        </a:rPr>
                        <a:t>20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 7,738,800 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HD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effectLst/>
                        </a:rPr>
                        <a:t>24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 10,845,730 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 dirty="0">
                          <a:effectLst/>
                        </a:rPr>
                        <a:t> 14,697,741 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49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 dirty="0">
                          <a:effectLst/>
                        </a:rPr>
                        <a:t> 22,463,136 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HL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 27,598,321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7983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 dirty="0">
                          <a:effectLst/>
                        </a:rPr>
                        <a:t>Total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effectLst/>
                        </a:rPr>
                        <a:t>280</a:t>
                      </a:r>
                      <a:endParaRPr lang="is-IS" sz="1600" b="1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$118,769,773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085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326336"/>
              </p:ext>
            </p:extLst>
          </p:nvPr>
        </p:nvGraphicFramePr>
        <p:xfrm>
          <a:off x="1600200" y="1143000"/>
          <a:ext cx="4953000" cy="487680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48350"/>
                <a:gridCol w="1993893"/>
                <a:gridCol w="1710757"/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Institute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Number of Projects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Support 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600" u="none" strike="noStrike">
                          <a:effectLst/>
                        </a:rPr>
                        <a:t> -   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GM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600" u="none" strike="noStrike">
                          <a:effectLst/>
                        </a:rPr>
                        <a:t> -   </a:t>
                      </a:r>
                      <a:endParaRPr lang="ro-RO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</a:rPr>
                        <a:t> 38,507 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 59,903 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u="none" strike="noStrike">
                          <a:effectLst/>
                        </a:rPr>
                        <a:t> 434,433 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effectLst/>
                        </a:rPr>
                        <a:t>2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 779,022 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 893,398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effectLst/>
                        </a:rPr>
                        <a:t>2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 942,921 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effectLst/>
                        </a:rPr>
                        <a:t>2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</a:rPr>
                        <a:t> 1,068,958 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</a:rPr>
                        <a:t> 1,496,364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 1,692,803 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HD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>
                          <a:effectLst/>
                        </a:rPr>
                        <a:t> 1,744,047 </a:t>
                      </a:r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u="none" strike="noStrike">
                          <a:effectLst/>
                        </a:rPr>
                        <a:t> 2,681,299 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u="none" strike="noStrike">
                          <a:effectLst/>
                        </a:rPr>
                        <a:t> 3,150,358 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 dirty="0">
                          <a:effectLst/>
                        </a:rPr>
                        <a:t> 4,195,725 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 dirty="0">
                          <a:effectLst/>
                        </a:rPr>
                        <a:t> 4,854,797 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u="none" strike="noStrike" dirty="0">
                          <a:effectLst/>
                        </a:rPr>
                        <a:t> 8,250,958 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HL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effectLst/>
                        </a:rPr>
                        <a:t>27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 dirty="0">
                          <a:effectLst/>
                        </a:rPr>
                        <a:t> 9,828,742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1" u="none" strike="noStrike" dirty="0">
                          <a:effectLst/>
                        </a:rPr>
                        <a:t>102</a:t>
                      </a:r>
                      <a:endParaRPr lang="fi-FI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$42,112,235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New Funding to  </a:t>
            </a:r>
            <a:r>
              <a:rPr lang="en-US" sz="2000" dirty="0"/>
              <a:t>Emergency </a:t>
            </a:r>
            <a:r>
              <a:rPr lang="en-US" sz="2000" dirty="0" smtClean="0"/>
              <a:t>Care 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5156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Emergency Care Research Funded by NICHD in 2016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245351"/>
              </p:ext>
            </p:extLst>
          </p:nvPr>
        </p:nvGraphicFramePr>
        <p:xfrm>
          <a:off x="381000" y="1524000"/>
          <a:ext cx="8305800" cy="468439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1722924"/>
                <a:gridCol w="1431377"/>
                <a:gridCol w="4084699"/>
                <a:gridCol w="1066800"/>
              </a:tblGrid>
              <a:tr h="685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UNIVERSITY OF CALIFORNIA LOS ANGELES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PEDIATRICS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Well-Child Care </a:t>
                      </a:r>
                      <a:r>
                        <a:rPr lang="en-US" sz="1600" u="none" strike="noStrike" dirty="0" smtClean="0">
                          <a:effectLst/>
                          <a:latin typeface="+mn-lt"/>
                        </a:rPr>
                        <a:t>Clinical 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Practice Redesign: A Parent Coach-Led Model of Care for Young Children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effectLst/>
                          <a:latin typeface="+mn-lt"/>
                        </a:rPr>
                        <a:t>R01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802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DIGITAL HEALTH EMPOWERMENT, INC.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INDUSTRY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Mobile Augmented Screening Tool to Increase Adolescent HIV Testing and Linkage to Care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R41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1050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UNIVERSITY OF COLORADO DENVER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EMERGENCY MEDICINE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Using Clinical Design Support to Improve Child Physical Abuse Testing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effectLst/>
                          <a:latin typeface="+mn-lt"/>
                        </a:rPr>
                        <a:t>K23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1050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UNIVERSITY OF CALIFORNIA AT DAVIS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EMERGENCY MEDICINE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Validation of Decision Rules for CT Use in Children with Abdominal or Head Trauma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effectLst/>
                          <a:latin typeface="+mn-lt"/>
                        </a:rPr>
                        <a:t>R01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1050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CHILDREN'S MERCY HOSP (KANSAS CITY, MO)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EMERGENCY MEDICINE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Enhanced Intervention to Improve Adolescent Outcomes: A Clinical Trial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 dirty="0">
                          <a:effectLst/>
                          <a:latin typeface="+mn-lt"/>
                        </a:rPr>
                        <a:t>K23</a:t>
                      </a:r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734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</a:t>
            </a:r>
            <a:r>
              <a:rPr lang="en-US" dirty="0" smtClean="0"/>
              <a:t>R01 </a:t>
            </a:r>
            <a:r>
              <a:rPr lang="en-US" dirty="0"/>
              <a:t>awards in 2016 to 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22 applications, 3 awards:</a:t>
            </a:r>
          </a:p>
          <a:p>
            <a:r>
              <a:rPr lang="en-US" dirty="0" smtClean="0"/>
              <a:t>NCI</a:t>
            </a:r>
          </a:p>
          <a:p>
            <a:pPr lvl="1"/>
            <a:r>
              <a:rPr lang="en-US" dirty="0"/>
              <a:t>Optimizing Tobacco Dependence Treatment in the Emergency </a:t>
            </a:r>
            <a:r>
              <a:rPr lang="en-US" dirty="0" smtClean="0"/>
              <a:t>Department (</a:t>
            </a:r>
            <a:r>
              <a:rPr lang="en-US" dirty="0" smtClean="0">
                <a:hlinkClick r:id="rId3"/>
              </a:rPr>
              <a:t>Bernstein</a:t>
            </a:r>
            <a:r>
              <a:rPr lang="en-US" dirty="0" smtClean="0"/>
              <a:t>, Yale)</a:t>
            </a:r>
          </a:p>
          <a:p>
            <a:pPr marL="514350" indent="-457200"/>
            <a:r>
              <a:rPr lang="en-US" dirty="0" smtClean="0"/>
              <a:t>NIA</a:t>
            </a:r>
          </a:p>
          <a:p>
            <a:pPr lvl="1"/>
            <a:r>
              <a:rPr lang="en-US" dirty="0" smtClean="0"/>
              <a:t>Urine </a:t>
            </a:r>
            <a:r>
              <a:rPr lang="en-US" dirty="0"/>
              <a:t>antimicrobial proteins in older adults: aging, infection, &amp; innate </a:t>
            </a:r>
            <a:r>
              <a:rPr lang="en-US" dirty="0" smtClean="0"/>
              <a:t>immunity (</a:t>
            </a:r>
            <a:r>
              <a:rPr lang="en-US" dirty="0" smtClean="0">
                <a:hlinkClick r:id="rId4"/>
              </a:rPr>
              <a:t>Caterino</a:t>
            </a:r>
            <a:r>
              <a:rPr lang="en-US" dirty="0" smtClean="0"/>
              <a:t>, Ohio State)</a:t>
            </a:r>
          </a:p>
          <a:p>
            <a:r>
              <a:rPr lang="en-US" dirty="0" smtClean="0"/>
              <a:t>NICHD</a:t>
            </a:r>
          </a:p>
          <a:p>
            <a:pPr lvl="1"/>
            <a:r>
              <a:rPr lang="en-US" dirty="0"/>
              <a:t>Validation of Decision Rules for CT Use in Children with Abdominal or Head </a:t>
            </a:r>
            <a:r>
              <a:rPr lang="en-US" dirty="0" smtClean="0"/>
              <a:t>Trauma (Holmes, UC Davis)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31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Mentored Individual K applications by EM and other specialties </a:t>
            </a:r>
            <a:r>
              <a:rPr lang="en-US" sz="2800" dirty="0" smtClean="0"/>
              <a:t>by comparative </a:t>
            </a:r>
            <a:r>
              <a:rPr lang="en-US" sz="2800" dirty="0"/>
              <a:t>size 2011-2015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50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359" y="6306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New K23 awards in 2016 to EM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14400"/>
            <a:ext cx="8263759" cy="52117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17 submissions:  8 awards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NIAID (1)</a:t>
            </a:r>
          </a:p>
          <a:p>
            <a:pPr lvl="2"/>
            <a:r>
              <a:rPr lang="en-US" dirty="0"/>
              <a:t>Biomarkers and Risk Stratification in Pediatric Community-Acquired </a:t>
            </a:r>
            <a:r>
              <a:rPr lang="en-US" dirty="0" smtClean="0"/>
              <a:t>Pneumonia (</a:t>
            </a:r>
            <a:r>
              <a:rPr lang="en-US" dirty="0" smtClean="0">
                <a:hlinkClick r:id="rId2"/>
              </a:rPr>
              <a:t>Florin</a:t>
            </a:r>
            <a:r>
              <a:rPr lang="en-US" dirty="0" smtClean="0"/>
              <a:t>, </a:t>
            </a:r>
            <a:r>
              <a:rPr lang="en-US" dirty="0" err="1" smtClean="0"/>
              <a:t>Cincinatti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NIDA (2)</a:t>
            </a:r>
          </a:p>
          <a:p>
            <a:pPr lvl="2"/>
            <a:r>
              <a:rPr lang="en-US" dirty="0"/>
              <a:t>M-Health to Decrease Youth Substance Misuse &amp; High Risk Illegal Firearm </a:t>
            </a:r>
            <a:r>
              <a:rPr lang="en-US" dirty="0" smtClean="0"/>
              <a:t>Behaviors (Carter, Michigan)</a:t>
            </a:r>
          </a:p>
          <a:p>
            <a:pPr lvl="2"/>
            <a:r>
              <a:rPr lang="en-US" dirty="0"/>
              <a:t>Addressing Homelessness and Substance Use in Emergency Department </a:t>
            </a:r>
            <a:r>
              <a:rPr lang="en-US" dirty="0" smtClean="0"/>
              <a:t>Patients (Doran, NYU)</a:t>
            </a:r>
          </a:p>
          <a:p>
            <a:pPr lvl="1"/>
            <a:r>
              <a:rPr lang="en-US" dirty="0" smtClean="0"/>
              <a:t>NIDDK (1)</a:t>
            </a:r>
          </a:p>
          <a:p>
            <a:pPr lvl="2"/>
            <a:r>
              <a:rPr lang="en-US" dirty="0"/>
              <a:t>Trial to Examine Text Message-based </a:t>
            </a:r>
            <a:r>
              <a:rPr lang="en-US" dirty="0" err="1"/>
              <a:t>mHealth</a:t>
            </a:r>
            <a:r>
              <a:rPr lang="en-US" dirty="0"/>
              <a:t> in Emergency department patients with Diabetes with Family And friends Network </a:t>
            </a:r>
            <a:r>
              <a:rPr lang="en-US" dirty="0" smtClean="0"/>
              <a:t>Supporters (Burner, USC)</a:t>
            </a:r>
          </a:p>
          <a:p>
            <a:pPr lvl="1"/>
            <a:r>
              <a:rPr lang="en-US" dirty="0" smtClean="0"/>
              <a:t>NICHD (2)</a:t>
            </a:r>
          </a:p>
          <a:p>
            <a:pPr lvl="2"/>
            <a:r>
              <a:rPr lang="en-US" dirty="0"/>
              <a:t>Enhanced Intervention to Improve Adolescent Outcomes: A Clinical </a:t>
            </a:r>
            <a:r>
              <a:rPr lang="en-US" dirty="0" smtClean="0"/>
              <a:t>Trial (Miller, Kansas)</a:t>
            </a:r>
          </a:p>
          <a:p>
            <a:pPr lvl="2"/>
            <a:r>
              <a:rPr lang="en-US" dirty="0"/>
              <a:t>Using Clinical Design Support to Improve Child Physical Abuse </a:t>
            </a:r>
            <a:r>
              <a:rPr lang="en-US" dirty="0" smtClean="0"/>
              <a:t>Testing (Lindberg, Colorado)</a:t>
            </a:r>
          </a:p>
          <a:p>
            <a:pPr lvl="1"/>
            <a:r>
              <a:rPr lang="en-US" dirty="0" smtClean="0"/>
              <a:t>NHLBI (2)</a:t>
            </a:r>
          </a:p>
          <a:p>
            <a:pPr lvl="2"/>
            <a:r>
              <a:rPr lang="en-US" dirty="0"/>
              <a:t>Improving the Safety and Efficacy of Out-of-Hospital Pediatric Airway </a:t>
            </a:r>
            <a:r>
              <a:rPr lang="en-US" dirty="0" smtClean="0"/>
              <a:t>Management (Hansen, Oregon)</a:t>
            </a:r>
          </a:p>
          <a:p>
            <a:pPr lvl="2"/>
            <a:r>
              <a:rPr lang="en-US" dirty="0"/>
              <a:t>SYNDICARE: Syncope Decision Aid for Emergency </a:t>
            </a:r>
            <a:r>
              <a:rPr lang="en-US" dirty="0" smtClean="0"/>
              <a:t>Care (</a:t>
            </a:r>
            <a:r>
              <a:rPr lang="en-US" dirty="0" smtClean="0">
                <a:hlinkClick r:id="rId3"/>
              </a:rPr>
              <a:t>Probst</a:t>
            </a:r>
            <a:r>
              <a:rPr lang="en-US" dirty="0" smtClean="0"/>
              <a:t>, Mt Sinai NY)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6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5989" y="854495"/>
            <a:ext cx="5165737" cy="7171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The </a:t>
            </a:r>
            <a:r>
              <a:rPr lang="en-US" sz="2700" dirty="0"/>
              <a:t>SIREN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624985" y="1588784"/>
            <a:ext cx="3071105" cy="4402599"/>
            <a:chOff x="1825681" y="990600"/>
            <a:chExt cx="4094807" cy="5870132"/>
          </a:xfrm>
        </p:grpSpPr>
        <p:cxnSp>
          <p:nvCxnSpPr>
            <p:cNvPr id="26" name="Straight Connector 25"/>
            <p:cNvCxnSpPr>
              <a:stCxn id="18" idx="0"/>
            </p:cNvCxnSpPr>
            <p:nvPr/>
          </p:nvCxnSpPr>
          <p:spPr>
            <a:xfrm flipV="1">
              <a:off x="4663553" y="1293735"/>
              <a:ext cx="114300" cy="266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790553" y="1193800"/>
              <a:ext cx="254000" cy="406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925645" y="1281319"/>
              <a:ext cx="385243" cy="4017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40" idx="3"/>
            </p:cNvCxnSpPr>
            <p:nvPr/>
          </p:nvCxnSpPr>
          <p:spPr>
            <a:xfrm flipV="1">
              <a:off x="4955653" y="1617522"/>
              <a:ext cx="350978" cy="1858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41" idx="2"/>
            </p:cNvCxnSpPr>
            <p:nvPr/>
          </p:nvCxnSpPr>
          <p:spPr>
            <a:xfrm flipV="1">
              <a:off x="4968353" y="1705447"/>
              <a:ext cx="585583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4699905" y="1104900"/>
              <a:ext cx="228600" cy="2286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004705" y="990600"/>
              <a:ext cx="228600" cy="2286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285550" y="1130300"/>
              <a:ext cx="228600" cy="2286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273153" y="1422400"/>
              <a:ext cx="228600" cy="2286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5553936" y="1591147"/>
              <a:ext cx="228600" cy="2286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825681" y="1309282"/>
              <a:ext cx="4094807" cy="5551450"/>
              <a:chOff x="1825681" y="1309282"/>
              <a:chExt cx="4094807" cy="555145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487167" y="1309282"/>
                <a:ext cx="609600" cy="533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658505" y="4578287"/>
                <a:ext cx="609600" cy="533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039821" y="3811823"/>
                <a:ext cx="609600" cy="533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825681" y="3039952"/>
                <a:ext cx="609600" cy="533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680605" y="4363458"/>
                <a:ext cx="609600" cy="533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041661" y="2178086"/>
                <a:ext cx="609600" cy="533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310888" y="3046365"/>
                <a:ext cx="609600" cy="533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139783" y="3735039"/>
                <a:ext cx="609600" cy="533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649421" y="1484916"/>
                <a:ext cx="609600" cy="533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024153" y="2101850"/>
                <a:ext cx="609600" cy="533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623705" y="4367135"/>
                <a:ext cx="609600" cy="533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2809353" y="2349500"/>
                <a:ext cx="1041400" cy="1739900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C0504D">
                        <a:lumMod val="75000"/>
                      </a:srgbClr>
                    </a:solidFill>
                  </a:rPr>
                  <a:t>CCC</a:t>
                </a:r>
              </a:p>
              <a:p>
                <a:pPr algn="ctr"/>
                <a:endParaRPr lang="en-US" b="1" dirty="0">
                  <a:solidFill>
                    <a:srgbClr val="C0504D">
                      <a:lumMod val="75000"/>
                    </a:srgbClr>
                  </a:solidFill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3926953" y="2368550"/>
                <a:ext cx="1041400" cy="1739900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C0504D">
                        <a:lumMod val="75000"/>
                      </a:srgbClr>
                    </a:solidFill>
                  </a:rPr>
                  <a:t>DCC</a:t>
                </a:r>
              </a:p>
              <a:p>
                <a:pPr algn="ctr"/>
                <a:endParaRPr lang="en-US" b="1" dirty="0">
                  <a:solidFill>
                    <a:srgbClr val="C0504D">
                      <a:lumMod val="75000"/>
                    </a:srgbClr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358753" y="1560435"/>
                <a:ext cx="609600" cy="5334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3200400" y="5225162"/>
                <a:ext cx="1747267" cy="1099438"/>
                <a:chOff x="3200400" y="5111687"/>
                <a:chExt cx="1747267" cy="1099438"/>
              </a:xfrm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</p:grpSpPr>
            <p:sp>
              <p:nvSpPr>
                <p:cNvPr id="76" name="Isosceles Triangle 75"/>
                <p:cNvSpPr/>
                <p:nvPr/>
              </p:nvSpPr>
              <p:spPr>
                <a:xfrm flipV="1">
                  <a:off x="3200400" y="5111687"/>
                  <a:ext cx="1747267" cy="1099438"/>
                </a:xfrm>
                <a:prstGeom prst="triangl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b="1" dirty="0">
                    <a:solidFill>
                      <a:srgbClr val="9BBB59"/>
                    </a:solidFill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3695285" y="5181600"/>
                  <a:ext cx="742084" cy="553997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50" b="1" dirty="0">
                      <a:solidFill>
                        <a:prstClr val="black"/>
                      </a:solidFill>
                    </a:rPr>
                    <a:t>NCATS</a:t>
                  </a:r>
                </a:p>
                <a:p>
                  <a:pPr algn="ctr"/>
                  <a:r>
                    <a:rPr lang="en-US" sz="1050" b="1" dirty="0">
                      <a:solidFill>
                        <a:prstClr val="black"/>
                      </a:solidFill>
                    </a:rPr>
                    <a:t>CTSA</a:t>
                  </a:r>
                  <a:endParaRPr lang="en-US" sz="1050" dirty="0">
                    <a:solidFill>
                      <a:srgbClr val="F79646">
                        <a:lumMod val="75000"/>
                      </a:srgbClr>
                    </a:solidFill>
                  </a:endParaRPr>
                </a:p>
              </p:txBody>
            </p:sp>
          </p:grpSp>
          <p:sp>
            <p:nvSpPr>
              <p:cNvPr id="84" name="TextBox 83"/>
              <p:cNvSpPr txBox="1"/>
              <p:nvPr/>
            </p:nvSpPr>
            <p:spPr>
              <a:xfrm>
                <a:off x="2637740" y="6245179"/>
                <a:ext cx="2942772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prstClr val="black"/>
                    </a:solidFill>
                  </a:rPr>
                  <a:t>Central IRB,  Central contracting,</a:t>
                </a:r>
              </a:p>
              <a:p>
                <a:pPr algn="ctr"/>
                <a:r>
                  <a:rPr lang="en-US" sz="1200" dirty="0">
                    <a:solidFill>
                      <a:prstClr val="black"/>
                    </a:solidFill>
                  </a:rPr>
                  <a:t>Monitoring</a:t>
                </a: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911128" y="1588784"/>
            <a:ext cx="1601127" cy="3656668"/>
            <a:chOff x="107817" y="1247215"/>
            <a:chExt cx="2134835" cy="4875557"/>
          </a:xfrm>
        </p:grpSpPr>
        <p:grpSp>
          <p:nvGrpSpPr>
            <p:cNvPr id="88" name="Group 87"/>
            <p:cNvGrpSpPr/>
            <p:nvPr/>
          </p:nvGrpSpPr>
          <p:grpSpPr>
            <a:xfrm>
              <a:off x="160086" y="2018316"/>
              <a:ext cx="2082566" cy="3823956"/>
              <a:chOff x="143620" y="2393950"/>
              <a:chExt cx="2112412" cy="3027541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418872" y="3380572"/>
                <a:ext cx="1002672" cy="49924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prstClr val="white"/>
                    </a:solidFill>
                  </a:rPr>
                  <a:t>NHLBI</a:t>
                </a: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51432" y="2763282"/>
                <a:ext cx="970111" cy="46853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prstClr val="white"/>
                    </a:solidFill>
                  </a:rPr>
                  <a:t>NINDS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418872" y="2393950"/>
                <a:ext cx="1253172" cy="3167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prstClr val="black"/>
                    </a:solidFill>
                  </a:rPr>
                  <a:t>PARTNERS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143620" y="4544257"/>
                <a:ext cx="2112412" cy="8772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1200" dirty="0">
                  <a:solidFill>
                    <a:prstClr val="black"/>
                  </a:solidFill>
                </a:endParaRPr>
              </a:p>
              <a:p>
                <a:endParaRPr lang="en-US" sz="1200" dirty="0">
                  <a:solidFill>
                    <a:prstClr val="black"/>
                  </a:solidFill>
                </a:endParaRPr>
              </a:p>
              <a:p>
                <a:endParaRPr lang="en-US" sz="1200" dirty="0">
                  <a:solidFill>
                    <a:prstClr val="black"/>
                  </a:solidFill>
                </a:endParaRPr>
              </a:p>
              <a:p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107817" y="1247215"/>
              <a:ext cx="1979943" cy="861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10 Hubs</a:t>
              </a:r>
            </a:p>
            <a:p>
              <a:r>
                <a:rPr lang="en-US" sz="1200" dirty="0">
                  <a:solidFill>
                    <a:prstClr val="black"/>
                  </a:solidFill>
                </a:rPr>
                <a:t>With scalable spokes</a:t>
              </a:r>
            </a:p>
            <a:p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31449" y="5555505"/>
              <a:ext cx="956406" cy="56726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prstClr val="white"/>
                  </a:solidFill>
                </a:rPr>
                <a:t>OECR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31449" y="4050039"/>
              <a:ext cx="956406" cy="56726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solidFill>
                    <a:prstClr val="white"/>
                  </a:solidFill>
                </a:rPr>
                <a:t>DoD</a:t>
              </a: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1172121" y="4257719"/>
            <a:ext cx="717305" cy="4254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NCATS</a:t>
            </a:r>
          </a:p>
        </p:txBody>
      </p:sp>
    </p:spTree>
    <p:extLst>
      <p:ext uri="{BB962C8B-B14F-4D97-AF65-F5344CB8AC3E}">
        <p14:creationId xmlns:p14="http://schemas.microsoft.com/office/powerpoint/2010/main" val="27224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6200"/>
            <a:ext cx="475534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84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missions of the </a:t>
            </a:r>
            <a:br>
              <a:rPr lang="en-US" dirty="0" smtClean="0"/>
            </a:br>
            <a:r>
              <a:rPr lang="en-US" dirty="0" smtClean="0"/>
              <a:t>Office of Emergency Care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0476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Catalyze</a:t>
            </a:r>
          </a:p>
          <a:p>
            <a:pPr lvl="1"/>
            <a:r>
              <a:rPr lang="en-US" dirty="0" smtClean="0"/>
              <a:t>OECR catalyzes the development and refinement of </a:t>
            </a:r>
            <a:r>
              <a:rPr lang="en-US" b="1" i="1" dirty="0" smtClean="0"/>
              <a:t>existing</a:t>
            </a:r>
            <a:r>
              <a:rPr lang="en-US" dirty="0" smtClean="0"/>
              <a:t> research portfolios within NIH Institutes that impact patients with </a:t>
            </a:r>
            <a:r>
              <a:rPr lang="en-US" dirty="0"/>
              <a:t>time sensitive medical conditions</a:t>
            </a:r>
            <a:r>
              <a:rPr lang="en-US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Coordinate</a:t>
            </a:r>
          </a:p>
          <a:p>
            <a:pPr lvl="1"/>
            <a:r>
              <a:rPr lang="en-US" dirty="0"/>
              <a:t>OECR will </a:t>
            </a:r>
            <a:r>
              <a:rPr lang="en-US" dirty="0" smtClean="0"/>
              <a:t>coordinate </a:t>
            </a:r>
            <a:r>
              <a:rPr lang="en-US" dirty="0"/>
              <a:t>research that involves </a:t>
            </a:r>
            <a:r>
              <a:rPr lang="en-US" b="1" i="1" dirty="0"/>
              <a:t>multiple</a:t>
            </a:r>
            <a:r>
              <a:rPr lang="en-US" dirty="0"/>
              <a:t> NIH institutes and centers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Create</a:t>
            </a:r>
          </a:p>
          <a:p>
            <a:pPr lvl="1"/>
            <a:r>
              <a:rPr lang="en-US" dirty="0"/>
              <a:t>OECR will work across NIH to </a:t>
            </a:r>
            <a:r>
              <a:rPr lang="en-US" dirty="0" smtClean="0"/>
              <a:t>create ways </a:t>
            </a:r>
            <a:r>
              <a:rPr lang="en-US" dirty="0"/>
              <a:t>to fund </a:t>
            </a:r>
            <a:r>
              <a:rPr lang="en-US" b="1" i="1" dirty="0"/>
              <a:t>new</a:t>
            </a:r>
            <a:r>
              <a:rPr lang="en-US" dirty="0"/>
              <a:t> research that impacts patients with time sensitive medical conditions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Career development</a:t>
            </a:r>
          </a:p>
          <a:p>
            <a:pPr lvl="1"/>
            <a:r>
              <a:rPr lang="en-US" dirty="0" smtClean="0"/>
              <a:t>OECR will work to train the </a:t>
            </a:r>
            <a:r>
              <a:rPr lang="en-US" b="1" i="1" dirty="0" smtClean="0"/>
              <a:t>next generation </a:t>
            </a:r>
            <a:r>
              <a:rPr lang="en-US" dirty="0" smtClean="0"/>
              <a:t>of clinicians researching emergency care</a:t>
            </a:r>
          </a:p>
        </p:txBody>
      </p:sp>
    </p:spTree>
    <p:extLst>
      <p:ext uri="{BB962C8B-B14F-4D97-AF65-F5344CB8AC3E}">
        <p14:creationId xmlns:p14="http://schemas.microsoft.com/office/powerpoint/2010/main" val="156074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NIH funds a wide range of research relevant to Emergency Medicine </a:t>
            </a:r>
          </a:p>
          <a:p>
            <a:r>
              <a:rPr lang="en-US" dirty="0" smtClean="0"/>
              <a:t>There are opportunities for both training and independent research </a:t>
            </a:r>
          </a:p>
          <a:p>
            <a:r>
              <a:rPr lang="en-US" dirty="0" smtClean="0"/>
              <a:t>NIH supports research </a:t>
            </a:r>
            <a:r>
              <a:rPr lang="en-US" smtClean="0"/>
              <a:t>infrastructure for emergency </a:t>
            </a:r>
            <a:r>
              <a:rPr lang="en-US" dirty="0" smtClean="0"/>
              <a:t>care</a:t>
            </a:r>
          </a:p>
          <a:p>
            <a:r>
              <a:rPr lang="is-IS" dirty="0" smtClean="0"/>
              <a:t>…so how will you take advantage of all this?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9674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5257800"/>
            <a:ext cx="7162800" cy="1219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Jeremy.brown@nih.gov</a:t>
            </a:r>
          </a:p>
          <a:p>
            <a:pPr marL="0" indent="0" algn="ctr">
              <a:buNone/>
            </a:pPr>
            <a:r>
              <a:rPr lang="en-US" dirty="0" smtClean="0"/>
              <a:t>301-594-4481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686800" cy="441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79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10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NIH Funding to Departments 2015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633474"/>
              </p:ext>
            </p:extLst>
          </p:nvPr>
        </p:nvGraphicFramePr>
        <p:xfrm>
          <a:off x="809626" y="1447800"/>
          <a:ext cx="7724774" cy="5105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996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1565"/>
            <a:ext cx="90678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62"/>
          <a:stretch/>
        </p:blipFill>
        <p:spPr>
          <a:xfrm>
            <a:off x="31531" y="2101594"/>
            <a:ext cx="9029593" cy="11622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833" b="17897"/>
          <a:stretch/>
        </p:blipFill>
        <p:spPr>
          <a:xfrm>
            <a:off x="-76200" y="3678042"/>
            <a:ext cx="9067800" cy="745231"/>
          </a:xfrm>
          <a:prstGeom prst="rect">
            <a:avLst/>
          </a:prstGeom>
        </p:spPr>
      </p:pic>
      <p:pic>
        <p:nvPicPr>
          <p:cNvPr id="12" name="Picture 11">
            <a:hlinkClick r:id="rId6" invalidUrl="https://report.nih.gov/categorical_spending_project_listing.aspx?FY=2015&amp;ARRA=N&amp;DCat=Emergency Car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62" y="4572000"/>
            <a:ext cx="9120397" cy="1905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5300" y="33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2017 – Emergency Care joins the ranks of the RCDC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74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RPG awards 2011-2015 by clinical specialty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234"/>
            <a:ext cx="918171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52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2800" dirty="0" smtClean="0"/>
              <a:t>RPG awards per 100 practicing physicians 2011-2015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63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2400"/>
            <a:ext cx="5201946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8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8764099" cy="52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933"/>
            <a:ext cx="9144000" cy="610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8922</TotalTime>
  <Words>770</Words>
  <Application>Microsoft Macintosh PowerPoint</Application>
  <PresentationFormat>On-screen Show (4:3)</PresentationFormat>
  <Paragraphs>224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Tahoma</vt:lpstr>
      <vt:lpstr>Arial</vt:lpstr>
      <vt:lpstr>Office Theme</vt:lpstr>
      <vt:lpstr>PowerPoint Presentation</vt:lpstr>
      <vt:lpstr>The missions of the  Office of Emergency Care Research</vt:lpstr>
      <vt:lpstr>NIH Funding to Departments 2015</vt:lpstr>
      <vt:lpstr>2017 – Emergency Care joins the ranks of the RCDC list</vt:lpstr>
      <vt:lpstr>RPG awards 2011-2015 by clinical specialty</vt:lpstr>
      <vt:lpstr>RPG awards per 100 practicing physicians 2011-2015</vt:lpstr>
      <vt:lpstr>PowerPoint Presentation</vt:lpstr>
      <vt:lpstr>PowerPoint Presentation</vt:lpstr>
      <vt:lpstr>PowerPoint Presentation</vt:lpstr>
      <vt:lpstr>R01 applications by EM and other specialties by comparative size 2011-2015</vt:lpstr>
      <vt:lpstr>To which institutes do emergency physicians  submit R01s? (2011-2015)</vt:lpstr>
      <vt:lpstr> Overall Funding to Emergency Care (new and ongoing projects)</vt:lpstr>
      <vt:lpstr>New Funding to  Emergency Care 2016</vt:lpstr>
      <vt:lpstr>New Emergency Care Research Funded by NICHD in 2016</vt:lpstr>
      <vt:lpstr>New R01 awards in 2016 to EM</vt:lpstr>
      <vt:lpstr>Mentored Individual K applications by EM and other specialties by comparative size 2011-2015</vt:lpstr>
      <vt:lpstr>New K23 awards in 2016 to EM</vt:lpstr>
      <vt:lpstr>  The SIREN Network</vt:lpstr>
      <vt:lpstr>PowerPoint Presentation</vt:lpstr>
      <vt:lpstr>What next?</vt:lpstr>
      <vt:lpstr>PowerPoint Presentation</vt:lpstr>
      <vt:lpstr>PowerPoint Presentation</vt:lpstr>
    </vt:vector>
  </TitlesOfParts>
  <Company>NIGMS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grants ‘emergency medicine”</dc:title>
  <dc:creator>NIGMS</dc:creator>
  <cp:lastModifiedBy>Jeremy Brown</cp:lastModifiedBy>
  <cp:revision>174</cp:revision>
  <dcterms:created xsi:type="dcterms:W3CDTF">2013-07-09T18:20:33Z</dcterms:created>
  <dcterms:modified xsi:type="dcterms:W3CDTF">2017-06-15T00:15:27Z</dcterms:modified>
</cp:coreProperties>
</file>