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1"/>
  </p:notesMasterIdLst>
  <p:sldIdLst>
    <p:sldId id="256" r:id="rId3"/>
    <p:sldId id="321" r:id="rId4"/>
    <p:sldId id="290" r:id="rId5"/>
    <p:sldId id="291" r:id="rId6"/>
    <p:sldId id="292" r:id="rId7"/>
    <p:sldId id="312" r:id="rId8"/>
    <p:sldId id="320" r:id="rId9"/>
    <p:sldId id="314" r:id="rId10"/>
    <p:sldId id="315" r:id="rId11"/>
    <p:sldId id="316" r:id="rId12"/>
    <p:sldId id="317" r:id="rId13"/>
    <p:sldId id="318" r:id="rId14"/>
    <p:sldId id="319" r:id="rId15"/>
    <p:sldId id="303" r:id="rId16"/>
    <p:sldId id="304" r:id="rId17"/>
    <p:sldId id="305" r:id="rId18"/>
    <p:sldId id="307" r:id="rId19"/>
    <p:sldId id="322" r:id="rId20"/>
  </p:sldIdLst>
  <p:sldSz cx="9144000" cy="6858000" type="screen4x3"/>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6" d="100"/>
          <a:sy n="126" d="100"/>
        </p:scale>
        <p:origin x="-120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927E8-1AE8-480C-AEFB-355AAF24A3DC}" type="datetimeFigureOut">
              <a:rPr lang="en-US" smtClean="0"/>
              <a:pPr/>
              <a:t>3/4/2016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4D045-8584-49AF-A8BB-EACC169C7F69}" type="slidenum">
              <a:rPr lang="en-US" smtClean="0"/>
              <a:pPr/>
              <a:t>‹#›</a:t>
            </a:fld>
            <a:endParaRPr lang="en-US"/>
          </a:p>
        </p:txBody>
      </p:sp>
    </p:spTree>
    <p:extLst>
      <p:ext uri="{BB962C8B-B14F-4D97-AF65-F5344CB8AC3E}">
        <p14:creationId xmlns:p14="http://schemas.microsoft.com/office/powerpoint/2010/main" val="165230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you likely know, every citizen in this county, has the power to save a life just by putting one hand</a:t>
            </a:r>
            <a:r>
              <a:rPr lang="en-US" baseline="0" dirty="0" smtClean="0"/>
              <a:t> on top of the other and pushing hard and fast on a cardiac arrest victim’s chest.  Yet when faced with this high stress high emotion situation few choose to act, in Milwaukee County less than 19% of the time bystanders perform CPR.  However, other communities have shown that by having 9-1-1 dispatchers prompt people into action this rate can change and more lives can be saved --- every citizen can become a first responder. </a:t>
            </a:r>
            <a:br>
              <a:rPr lang="en-US" baseline="0" dirty="0" smtClean="0"/>
            </a:br>
            <a:r>
              <a:rPr lang="en-US" dirty="0" smtClean="0"/>
              <a:t>&lt;&lt;play</a:t>
            </a:r>
            <a:r>
              <a:rPr lang="en-US" baseline="0" dirty="0" smtClean="0"/>
              <a:t> recording&gt;&gt; </a:t>
            </a:r>
            <a:br>
              <a:rPr lang="en-US" baseline="0" dirty="0" smtClean="0"/>
            </a:br>
            <a:r>
              <a:rPr lang="en-US" baseline="0" dirty="0" smtClean="0"/>
              <a:t>As you may have identified, this couple knew CPR, but while they had initiated the 9-1-1 call, they had not used that knowledge until prompted by the dispatcher.  We want to bring these prompts to the citizens of Milwaukee and create a measurable CHANGE in our rates of bystander CPR and cardiac arrest survival.</a:t>
            </a:r>
            <a:r>
              <a:rPr lang="en-US" dirty="0" smtClean="0"/>
              <a:t>  Listening to this recording it may sound</a:t>
            </a:r>
            <a:r>
              <a:rPr lang="en-US" baseline="0" dirty="0" smtClean="0"/>
              <a:t> simple, but make no mistake, what you heard was a complex process.  The dispatchers words were carefully chosen and the result of intensive training and a quality improvement program that coached her to maintain her skills.  Also, the citizens who called were caring for a stranger and the dispatcher did not have to deal with the more typical caller unable to get through their emotions to reach a state of action.  What we are proposing is to train dispatchers to use the power of their voice to take charge of a total stranger’s actions and guide them to act in a time of high stress and emotion.  This can not be done without significant initial and continued training as well as some change to the 9-1-1 infrastructure, and a grass routes campaign to show administrators that this service is expected by the citizens and the most cost effective way to improve our dismal 10% survival rate.</a:t>
            </a:r>
            <a:endParaRPr lang="en-US" dirty="0"/>
          </a:p>
        </p:txBody>
      </p:sp>
      <p:sp>
        <p:nvSpPr>
          <p:cNvPr id="4" name="Slide Number Placeholder 3"/>
          <p:cNvSpPr>
            <a:spLocks noGrp="1"/>
          </p:cNvSpPr>
          <p:nvPr>
            <p:ph type="sldNum" sz="quarter" idx="10"/>
          </p:nvPr>
        </p:nvSpPr>
        <p:spPr/>
        <p:txBody>
          <a:bodyPr/>
          <a:lstStyle/>
          <a:p>
            <a:fld id="{68AC1B65-7CE9-4025-BBC5-7C993A579A38}" type="slidenum">
              <a:rPr lang="en-US" smtClean="0"/>
              <a:pPr/>
              <a:t>5</a:t>
            </a:fld>
            <a:endParaRPr lang="en-US"/>
          </a:p>
        </p:txBody>
      </p:sp>
    </p:spTree>
    <p:extLst>
      <p:ext uri="{BB962C8B-B14F-4D97-AF65-F5344CB8AC3E}">
        <p14:creationId xmlns:p14="http://schemas.microsoft.com/office/powerpoint/2010/main" val="70798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callers know</a:t>
            </a:r>
            <a:r>
              <a:rPr lang="en-US" baseline="0" dirty="0" smtClean="0"/>
              <a:t> CPR but they were not doing it, they needed the dispatcher</a:t>
            </a:r>
          </a:p>
          <a:p>
            <a:r>
              <a:rPr lang="en-US" baseline="0" dirty="0" smtClean="0"/>
              <a:t>Was she asking or telling</a:t>
            </a:r>
            <a:endParaRPr lang="en-US" dirty="0"/>
          </a:p>
        </p:txBody>
      </p:sp>
      <p:sp>
        <p:nvSpPr>
          <p:cNvPr id="4" name="Slide Number Placeholder 3"/>
          <p:cNvSpPr>
            <a:spLocks noGrp="1"/>
          </p:cNvSpPr>
          <p:nvPr>
            <p:ph type="sldNum" sz="quarter" idx="10"/>
          </p:nvPr>
        </p:nvSpPr>
        <p:spPr/>
        <p:txBody>
          <a:bodyPr/>
          <a:lstStyle/>
          <a:p>
            <a:fld id="{72F4D045-8584-49AF-A8BB-EACC169C7F69}" type="slidenum">
              <a:rPr lang="en-US" smtClean="0"/>
              <a:pPr/>
              <a:t>6</a:t>
            </a:fld>
            <a:endParaRPr lang="en-US"/>
          </a:p>
        </p:txBody>
      </p:sp>
    </p:spTree>
    <p:extLst>
      <p:ext uri="{BB962C8B-B14F-4D97-AF65-F5344CB8AC3E}">
        <p14:creationId xmlns:p14="http://schemas.microsoft.com/office/powerpoint/2010/main" val="209490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proposing a two year project.  During the first six months we will initiate infrastructure changes, </a:t>
            </a:r>
            <a:r>
              <a:rPr lang="en-US" baseline="0" dirty="0" smtClean="0"/>
              <a:t>the EMS communication center or </a:t>
            </a:r>
            <a:r>
              <a:rPr lang="en-US" baseline="0" dirty="0" err="1" smtClean="0"/>
              <a:t>EMScom</a:t>
            </a:r>
            <a:r>
              <a:rPr lang="en-US" baseline="0" dirty="0" smtClean="0"/>
              <a:t> will need a minimal amount of additional equipment. We will also need to develop a database to record caller/call taker interactions.  Training will be developed and provided to the </a:t>
            </a:r>
            <a:r>
              <a:rPr lang="en-US" baseline="0" dirty="0" err="1" smtClean="0"/>
              <a:t>EMScom</a:t>
            </a:r>
            <a:r>
              <a:rPr lang="en-US" baseline="0" dirty="0" smtClean="0"/>
              <a:t> dispatchers.  Finally, our team will initiate implementation planning  with each municipality.</a:t>
            </a:r>
            <a:endParaRPr lang="en-US" dirty="0"/>
          </a:p>
        </p:txBody>
      </p:sp>
      <p:sp>
        <p:nvSpPr>
          <p:cNvPr id="4" name="Slide Number Placeholder 3"/>
          <p:cNvSpPr>
            <a:spLocks noGrp="1"/>
          </p:cNvSpPr>
          <p:nvPr>
            <p:ph type="sldNum" sz="quarter" idx="10"/>
          </p:nvPr>
        </p:nvSpPr>
        <p:spPr/>
        <p:txBody>
          <a:bodyPr/>
          <a:lstStyle/>
          <a:p>
            <a:fld id="{68AC1B65-7CE9-4025-BBC5-7C993A579A38}" type="slidenum">
              <a:rPr lang="en-US" smtClean="0"/>
              <a:pPr/>
              <a:t>14</a:t>
            </a:fld>
            <a:endParaRPr lang="en-US"/>
          </a:p>
        </p:txBody>
      </p:sp>
    </p:spTree>
    <p:extLst>
      <p:ext uri="{BB962C8B-B14F-4D97-AF65-F5344CB8AC3E}">
        <p14:creationId xmlns:p14="http://schemas.microsoft.com/office/powerpoint/2010/main" val="130871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dirty="0" smtClean="0"/>
              <a:t>During the second six months</a:t>
            </a:r>
            <a:r>
              <a:rPr lang="en-US" baseline="0" dirty="0" smtClean="0"/>
              <a:t> </a:t>
            </a:r>
            <a:r>
              <a:rPr lang="en-US" dirty="0" smtClean="0"/>
              <a:t>we will begin</a:t>
            </a:r>
            <a:r>
              <a:rPr lang="en-US" baseline="0" dirty="0" smtClean="0"/>
              <a:t> a staged roll out.  This will include working with municipal PSAPs, or 9-1-1 centers, to train their call takers to transfer potential cardiac arrests to </a:t>
            </a:r>
            <a:r>
              <a:rPr lang="en-US" baseline="0" dirty="0" err="1" smtClean="0"/>
              <a:t>EMScom</a:t>
            </a:r>
            <a:r>
              <a:rPr lang="en-US" baseline="0" dirty="0" smtClean="0"/>
              <a:t>.  There are 13 PSAP’s in the county, 10 do not provide CPR instructions.  We will initiate the call transfers at two  of these 10 PSAPs per month.  We will review every call and adjust the training and process as needed.</a:t>
            </a:r>
            <a:endParaRPr lang="en-US" dirty="0" smtClean="0"/>
          </a:p>
        </p:txBody>
      </p:sp>
      <p:sp>
        <p:nvSpPr>
          <p:cNvPr id="4" name="Slide Number Placeholder 3"/>
          <p:cNvSpPr>
            <a:spLocks noGrp="1"/>
          </p:cNvSpPr>
          <p:nvPr>
            <p:ph type="sldNum" sz="quarter" idx="10"/>
          </p:nvPr>
        </p:nvSpPr>
        <p:spPr/>
        <p:txBody>
          <a:bodyPr/>
          <a:lstStyle/>
          <a:p>
            <a:fld id="{68AC1B65-7CE9-4025-BBC5-7C993A579A38}" type="slidenum">
              <a:rPr lang="en-US" smtClean="0"/>
              <a:pPr/>
              <a:t>15</a:t>
            </a:fld>
            <a:endParaRPr lang="en-US"/>
          </a:p>
        </p:txBody>
      </p:sp>
    </p:spTree>
    <p:extLst>
      <p:ext uri="{BB962C8B-B14F-4D97-AF65-F5344CB8AC3E}">
        <p14:creationId xmlns:p14="http://schemas.microsoft.com/office/powerpoint/2010/main" val="212918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start of year 2 </a:t>
            </a:r>
            <a:r>
              <a:rPr lang="en-US" baseline="0" dirty="0" smtClean="0"/>
              <a:t>the program will be fully implemented.  We will review 100% of the calls, including listening to recordings of each interaction. We will also review all cardiac arrests treated by EMS in the county and determine if those calls were transferred to </a:t>
            </a:r>
            <a:r>
              <a:rPr lang="en-US" baseline="0" dirty="0" err="1" smtClean="0"/>
              <a:t>EMScom</a:t>
            </a:r>
            <a:r>
              <a:rPr lang="en-US" baseline="0" dirty="0" smtClean="0"/>
              <a:t>.  If they were not we will investigate to see if the transfer process can be improved.  Finally we will evaluate patient outcomes and measure change.</a:t>
            </a:r>
            <a:endParaRPr lang="en-US" dirty="0"/>
          </a:p>
        </p:txBody>
      </p:sp>
      <p:sp>
        <p:nvSpPr>
          <p:cNvPr id="4" name="Slide Number Placeholder 3"/>
          <p:cNvSpPr>
            <a:spLocks noGrp="1"/>
          </p:cNvSpPr>
          <p:nvPr>
            <p:ph type="sldNum" sz="quarter" idx="10"/>
          </p:nvPr>
        </p:nvSpPr>
        <p:spPr/>
        <p:txBody>
          <a:bodyPr/>
          <a:lstStyle/>
          <a:p>
            <a:fld id="{68AC1B65-7CE9-4025-BBC5-7C993A579A38}" type="slidenum">
              <a:rPr lang="en-US" smtClean="0"/>
              <a:pPr/>
              <a:t>16</a:t>
            </a:fld>
            <a:endParaRPr lang="en-US"/>
          </a:p>
        </p:txBody>
      </p:sp>
    </p:spTree>
    <p:extLst>
      <p:ext uri="{BB962C8B-B14F-4D97-AF65-F5344CB8AC3E}">
        <p14:creationId xmlns:p14="http://schemas.microsoft.com/office/powerpoint/2010/main" val="38879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will be considered successful if we have increased bystander CPR rates– prior</a:t>
            </a:r>
            <a:r>
              <a:rPr lang="en-US" baseline="0" dirty="0" smtClean="0"/>
              <a:t> studies and our pilot work have shown this will occur. We will also determine if this equates to improved survival which has also been shown in other communities.</a:t>
            </a:r>
          </a:p>
          <a:p>
            <a:endParaRPr lang="en-US" baseline="0" dirty="0" smtClean="0"/>
          </a:p>
          <a:p>
            <a:r>
              <a:rPr lang="en-US" baseline="0" dirty="0" smtClean="0"/>
              <a:t>Finally, We will look at process measures including the number of callers for cardiac arrest patients that receive instructions and of those the number that actually give a chest compression.</a:t>
            </a:r>
            <a:endParaRPr lang="en-US" dirty="0"/>
          </a:p>
        </p:txBody>
      </p:sp>
      <p:sp>
        <p:nvSpPr>
          <p:cNvPr id="4" name="Slide Number Placeholder 3"/>
          <p:cNvSpPr>
            <a:spLocks noGrp="1"/>
          </p:cNvSpPr>
          <p:nvPr>
            <p:ph type="sldNum" sz="quarter" idx="10"/>
          </p:nvPr>
        </p:nvSpPr>
        <p:spPr/>
        <p:txBody>
          <a:bodyPr/>
          <a:lstStyle/>
          <a:p>
            <a:fld id="{68AC1B65-7CE9-4025-BBC5-7C993A579A38}" type="slidenum">
              <a:rPr lang="en-US" smtClean="0"/>
              <a:pPr/>
              <a:t>17</a:t>
            </a:fld>
            <a:endParaRPr lang="en-US"/>
          </a:p>
        </p:txBody>
      </p:sp>
    </p:spTree>
    <p:extLst>
      <p:ext uri="{BB962C8B-B14F-4D97-AF65-F5344CB8AC3E}">
        <p14:creationId xmlns:p14="http://schemas.microsoft.com/office/powerpoint/2010/main" val="1174692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CE1986-FABA-0C48-8B10-A4E9E9B860A3}" type="datetimeFigureOut">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E1986-FABA-0C48-8B10-A4E9E9B860A3}" type="datetimeFigureOut">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E1986-FABA-0C48-8B10-A4E9E9B860A3}" type="datetimeFigureOut">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2B6BC1-D3DF-4A05-9C8B-EFB44669D14E}" type="slidenum">
              <a:rPr lang="en-US"/>
              <a:pPr>
                <a:defRPr/>
              </a:pPr>
              <a:t>‹#›</a:t>
            </a:fld>
            <a:endParaRPr lang="en-US"/>
          </a:p>
        </p:txBody>
      </p:sp>
    </p:spTree>
    <p:extLst>
      <p:ext uri="{BB962C8B-B14F-4D97-AF65-F5344CB8AC3E}">
        <p14:creationId xmlns:p14="http://schemas.microsoft.com/office/powerpoint/2010/main" val="4279636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7C68D8-2006-4BAF-A20A-077C791FC9CD}" type="datetimeFigureOut">
              <a:rPr lang="en-US" smtClean="0">
                <a:solidFill>
                  <a:prstClr val="black">
                    <a:tint val="75000"/>
                  </a:prstClr>
                </a:solidFill>
              </a:rPr>
              <a:pPr/>
              <a:t>3/4/2016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672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7C68D8-2006-4BAF-A20A-077C791FC9CD}" type="datetimeFigureOut">
              <a:rPr lang="en-US" smtClean="0">
                <a:solidFill>
                  <a:prstClr val="black">
                    <a:tint val="75000"/>
                  </a:prstClr>
                </a:solidFill>
              </a:rPr>
              <a:pPr/>
              <a:t>3/4/2016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771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7C68D8-2006-4BAF-A20A-077C791FC9CD}" type="datetimeFigureOut">
              <a:rPr lang="en-US" smtClean="0">
                <a:solidFill>
                  <a:prstClr val="black">
                    <a:tint val="75000"/>
                  </a:prstClr>
                </a:solidFill>
              </a:rPr>
              <a:pPr/>
              <a:t>3/4/2016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67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7C68D8-2006-4BAF-A20A-077C791FC9CD}" type="datetimeFigureOut">
              <a:rPr lang="en-US" smtClean="0">
                <a:solidFill>
                  <a:prstClr val="black">
                    <a:tint val="75000"/>
                  </a:prstClr>
                </a:solidFill>
              </a:rPr>
              <a:pPr/>
              <a:t>3/4/2016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90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7C68D8-2006-4BAF-A20A-077C791FC9CD}" type="datetimeFigureOut">
              <a:rPr lang="en-US" smtClean="0">
                <a:solidFill>
                  <a:prstClr val="black">
                    <a:tint val="75000"/>
                  </a:prstClr>
                </a:solidFill>
              </a:rPr>
              <a:pPr/>
              <a:t>3/4/2016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886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7C68D8-2006-4BAF-A20A-077C791FC9CD}" type="datetimeFigureOut">
              <a:rPr lang="en-US" smtClean="0">
                <a:solidFill>
                  <a:prstClr val="black">
                    <a:tint val="75000"/>
                  </a:prstClr>
                </a:solidFill>
              </a:rPr>
              <a:pPr/>
              <a:t>3/4/2016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392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C68D8-2006-4BAF-A20A-077C791FC9CD}" type="datetimeFigureOut">
              <a:rPr lang="en-US" smtClean="0">
                <a:solidFill>
                  <a:prstClr val="black">
                    <a:tint val="75000"/>
                  </a:prstClr>
                </a:solidFill>
              </a:rPr>
              <a:pPr/>
              <a:t>3/4/2016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7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E1986-FABA-0C48-8B10-A4E9E9B860A3}" type="datetimeFigureOut">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7C68D8-2006-4BAF-A20A-077C791FC9CD}" type="datetimeFigureOut">
              <a:rPr lang="en-US" smtClean="0">
                <a:solidFill>
                  <a:prstClr val="black">
                    <a:tint val="75000"/>
                  </a:prstClr>
                </a:solidFill>
              </a:rPr>
              <a:pPr/>
              <a:t>3/4/2016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374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7C68D8-2006-4BAF-A20A-077C791FC9CD}" type="datetimeFigureOut">
              <a:rPr lang="en-US" smtClean="0">
                <a:solidFill>
                  <a:prstClr val="black">
                    <a:tint val="75000"/>
                  </a:prstClr>
                </a:solidFill>
              </a:rPr>
              <a:pPr/>
              <a:t>3/4/2016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273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7C68D8-2006-4BAF-A20A-077C791FC9CD}" type="datetimeFigureOut">
              <a:rPr lang="en-US" smtClean="0">
                <a:solidFill>
                  <a:prstClr val="black">
                    <a:tint val="75000"/>
                  </a:prstClr>
                </a:solidFill>
              </a:rPr>
              <a:pPr/>
              <a:t>3/4/2016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456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7C68D8-2006-4BAF-A20A-077C791FC9CD}" type="datetimeFigureOut">
              <a:rPr lang="en-US" smtClean="0">
                <a:solidFill>
                  <a:prstClr val="black">
                    <a:tint val="75000"/>
                  </a:prstClr>
                </a:solidFill>
              </a:rPr>
              <a:pPr/>
              <a:t>3/4/2016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25E7DB-7993-4916-8634-CF6CB99202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740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2B6BC1-D3DF-4A05-9C8B-EFB44669D1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5553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8D8A97-5A51-468D-9508-18BB579706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3221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7A2BA1-25BF-463E-A47B-F0F369D8D8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243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E1986-FABA-0C48-8B10-A4E9E9B860A3}" type="datetimeFigureOut">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CE1986-FABA-0C48-8B10-A4E9E9B860A3}" type="datetimeFigureOut">
              <a:rPr lang="en-US" smtClean="0"/>
              <a:pPr/>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CE1986-FABA-0C48-8B10-A4E9E9B860A3}" type="datetimeFigureOut">
              <a:rPr lang="en-US" smtClean="0"/>
              <a:pPr/>
              <a:t>3/4/2016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CE1986-FABA-0C48-8B10-A4E9E9B860A3}" type="datetimeFigureOut">
              <a:rPr lang="en-US" smtClean="0"/>
              <a:pPr/>
              <a:t>3/4/2016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E1986-FABA-0C48-8B10-A4E9E9B860A3}" type="datetimeFigureOut">
              <a:rPr lang="en-US" smtClean="0"/>
              <a:pPr/>
              <a:t>3/4/2016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73B779-3745-7D4E-BCD4-03F5120502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E1986-FABA-0C48-8B10-A4E9E9B860A3}" type="datetimeFigureOut">
              <a:rPr lang="en-US" smtClean="0"/>
              <a:pPr/>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3B779-3745-7D4E-BCD4-03F512050247}"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0CE1986-FABA-0C48-8B10-A4E9E9B860A3}" type="datetimeFigureOut">
              <a:rPr lang="en-US" smtClean="0"/>
              <a:pPr/>
              <a:t>3/4/2016</a:t>
            </a:fld>
            <a:endParaRPr lang="en-US"/>
          </a:p>
        </p:txBody>
      </p:sp>
      <p:sp>
        <p:nvSpPr>
          <p:cNvPr id="9" name="Slide Number Placeholder 8"/>
          <p:cNvSpPr>
            <a:spLocks noGrp="1"/>
          </p:cNvSpPr>
          <p:nvPr>
            <p:ph type="sldNum" sz="quarter" idx="11"/>
          </p:nvPr>
        </p:nvSpPr>
        <p:spPr/>
        <p:txBody>
          <a:bodyPr/>
          <a:lstStyle/>
          <a:p>
            <a:fld id="{6D73B779-3745-7D4E-BCD4-03F51205024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D73B779-3745-7D4E-BCD4-03F512050247}"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0CE1986-FABA-0C48-8B10-A4E9E9B860A3}" type="datetimeFigureOut">
              <a:rPr lang="en-US" smtClean="0"/>
              <a:pPr/>
              <a:t>3/4/2016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txStyles>
    <p:titleStyle>
      <a:lvl1pPr algn="l" defTabSz="914400" rtl="0" eaLnBrk="1" latinLnBrk="0" hangingPunct="1">
        <a:spcBef>
          <a:spcPct val="0"/>
        </a:spcBef>
        <a:buNone/>
        <a:defRPr sz="4600" b="0" i="0" u="none"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b="0" i="0" u="none"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67C68D8-2006-4BAF-A20A-077C791FC9CD}" type="datetimeFigureOut">
              <a:rPr lang="en-US" smtClean="0">
                <a:solidFill>
                  <a:prstClr val="black">
                    <a:tint val="75000"/>
                  </a:prstClr>
                </a:solidFill>
              </a:rPr>
              <a:pPr defTabSz="914400"/>
              <a:t>3/4/2016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225E7DB-7993-4916-8634-CF6CB99202A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896684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source=images&amp;cd=&amp;cad=rja&amp;uact=8&amp;ved=0CAcQjRw&amp;url=http://www.aedbrands.com/resource-center/choose/chain-of-survival/&amp;ei=qfZQVeCEKMSmyASU9oCgDQ&amp;bvm=bv.92885102,d.cGU&amp;psig=AFQjCNFFLoqP2SZFAwCCBQevXb7WzT_dPg&amp;ust=1431455764715698"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Increasing Cardiac Arrest Survival through Dispatcher Assisted Bystander CPR</a:t>
            </a:r>
            <a:endParaRPr lang="en-US" dirty="0"/>
          </a:p>
        </p:txBody>
      </p:sp>
      <p:sp>
        <p:nvSpPr>
          <p:cNvPr id="3" name="Subtitle 2"/>
          <p:cNvSpPr>
            <a:spLocks noGrp="1"/>
          </p:cNvSpPr>
          <p:nvPr>
            <p:ph type="subTitle" idx="1"/>
          </p:nvPr>
        </p:nvSpPr>
        <p:spPr/>
        <p:txBody>
          <a:bodyPr/>
          <a:lstStyle/>
          <a:p>
            <a:r>
              <a:rPr lang="en-US" dirty="0" smtClean="0"/>
              <a:t>Milwaukee County EMS Communicator Training for giving Prearrival CPR Instructions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4974" name="Group 62"/>
          <p:cNvGraphicFramePr>
            <a:graphicFrameLocks noGrp="1"/>
          </p:cNvGraphicFramePr>
          <p:nvPr>
            <p:extLst>
              <p:ext uri="{D42A27DB-BD31-4B8C-83A1-F6EECF244321}">
                <p14:modId xmlns:p14="http://schemas.microsoft.com/office/powerpoint/2010/main" val="1700172985"/>
              </p:ext>
            </p:extLst>
          </p:nvPr>
        </p:nvGraphicFramePr>
        <p:xfrm>
          <a:off x="1219200" y="1828800"/>
          <a:ext cx="7162800" cy="4095285"/>
        </p:xfrm>
        <a:graphic>
          <a:graphicData uri="http://schemas.openxmlformats.org/drawingml/2006/table">
            <a:tbl>
              <a:tblPr/>
              <a:tblGrid>
                <a:gridCol w="2133600"/>
                <a:gridCol w="1600200"/>
                <a:gridCol w="1681976"/>
                <a:gridCol w="1747024"/>
              </a:tblGrid>
              <a:tr h="8316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Times New Roman" pitchFamily="18" charset="0"/>
                        </a:rPr>
                        <a:t>           </a:t>
                      </a:r>
                      <a:r>
                        <a:rPr kumimoji="0" lang="en-US" sz="2400" b="1" i="0" u="sng" strike="noStrike" cap="none" normalizeH="0" baseline="0" dirty="0" smtClean="0">
                          <a:ln>
                            <a:noFill/>
                          </a:ln>
                          <a:solidFill>
                            <a:schemeClr val="tx1"/>
                          </a:solidFill>
                          <a:effectLst/>
                          <a:latin typeface="Arial" charset="0"/>
                          <a:cs typeface="Times New Roman" pitchFamily="18" charset="0"/>
                        </a:rPr>
                        <a:t>Time to first shock</a:t>
                      </a:r>
                      <a:endParaRPr kumimoji="0" lang="en-US" sz="2400" b="0" i="0" u="sng" strike="noStrike" cap="none" normalizeH="0" baseline="0" dirty="0" smtClean="0">
                        <a:ln>
                          <a:noFill/>
                        </a:ln>
                        <a:solidFill>
                          <a:schemeClr val="tx1"/>
                        </a:solidFill>
                        <a:effectLst/>
                        <a:latin typeface="Arial" charset="0"/>
                      </a:endParaRPr>
                    </a:p>
                  </a:txBody>
                  <a:tcPr marT="45712" marB="45712" anchor="b"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685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tx1"/>
                          </a:solidFill>
                          <a:effectLst/>
                          <a:latin typeface="Arial" charset="0"/>
                          <a:cs typeface="Times New Roman" pitchFamily="18" charset="0"/>
                        </a:rPr>
                        <a:t>Time to CPR</a:t>
                      </a:r>
                      <a:endParaRPr kumimoji="0" lang="en-US" sz="2400" b="0" i="0" u="sng" strike="noStrike" cap="none" normalizeH="0" baseline="0" dirty="0" smtClean="0">
                        <a:ln>
                          <a:noFill/>
                        </a:ln>
                        <a:solidFill>
                          <a:schemeClr val="tx1"/>
                        </a:solidFill>
                        <a:effectLst/>
                        <a:latin typeface="Arial" charset="0"/>
                      </a:endParaRPr>
                    </a:p>
                  </a:txBody>
                  <a:tcPr marT="45712" marB="45712"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Times New Roman" pitchFamily="18" charset="0"/>
                        </a:rPr>
                        <a:t>0-8 min</a:t>
                      </a:r>
                      <a:endParaRPr kumimoji="0" lang="en-US" sz="2800" b="0" i="0" u="none" strike="noStrike" cap="none" normalizeH="0" baseline="0" dirty="0" smtClean="0">
                        <a:ln>
                          <a:noFill/>
                        </a:ln>
                        <a:solidFill>
                          <a:schemeClr val="tx1"/>
                        </a:solidFill>
                        <a:effectLst/>
                        <a:latin typeface="Arial" charset="0"/>
                      </a:endParaRPr>
                    </a:p>
                  </a:txBody>
                  <a:tcPr marT="45712" marB="45712"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Times New Roman" pitchFamily="18" charset="0"/>
                        </a:rPr>
                        <a:t>9-12 min</a:t>
                      </a:r>
                      <a:endParaRPr kumimoji="0" lang="en-US" sz="2800" b="0" i="0" u="none" strike="noStrike" cap="none" normalizeH="0" baseline="0" dirty="0" smtClean="0">
                        <a:ln>
                          <a:noFill/>
                        </a:ln>
                        <a:solidFill>
                          <a:schemeClr val="tx1"/>
                        </a:solidFill>
                        <a:effectLst/>
                        <a:latin typeface="Arial" charset="0"/>
                      </a:endParaRPr>
                    </a:p>
                  </a:txBody>
                  <a:tcPr marT="45712" marB="45712"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Times New Roman" pitchFamily="18" charset="0"/>
                        </a:rPr>
                        <a:t>13+ min</a:t>
                      </a:r>
                      <a:endParaRPr kumimoji="0" lang="en-US" sz="2800" b="0" i="0" u="none" strike="noStrike" cap="none" normalizeH="0" baseline="0" dirty="0" smtClean="0">
                        <a:ln>
                          <a:noFill/>
                        </a:ln>
                        <a:solidFill>
                          <a:schemeClr val="tx1"/>
                        </a:solidFill>
                        <a:effectLst/>
                        <a:latin typeface="Arial" charset="0"/>
                      </a:endParaRPr>
                    </a:p>
                  </a:txBody>
                  <a:tcPr marT="45712" marB="45712" anchor="ctr" horzOverflow="overflow">
                    <a:lnL>
                      <a:noFill/>
                    </a:lnL>
                    <a:lnR cap="flat">
                      <a:noFill/>
                    </a:lnR>
                    <a:lnT>
                      <a:noFill/>
                    </a:lnT>
                    <a:lnB>
                      <a:noFill/>
                    </a:lnB>
                    <a:lnTlToBr>
                      <a:noFill/>
                    </a:lnTlToBr>
                    <a:lnBlToTr>
                      <a:noFill/>
                    </a:lnBlToTr>
                    <a:noFill/>
                  </a:tcPr>
                </a:tc>
              </a:tr>
              <a:tr h="831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Times New Roman" pitchFamily="18" charset="0"/>
                        </a:rPr>
                        <a:t>0-4 min</a:t>
                      </a:r>
                      <a:endParaRPr kumimoji="0" lang="en-US" sz="2800" b="1" i="0" u="none" strike="noStrike" cap="none" normalizeH="0" baseline="0" dirty="0" smtClean="0">
                        <a:ln>
                          <a:noFill/>
                        </a:ln>
                        <a:solidFill>
                          <a:schemeClr val="tx1"/>
                        </a:solidFill>
                        <a:effectLst/>
                        <a:latin typeface="Arial" charset="0"/>
                      </a:endParaRPr>
                    </a:p>
                  </a:txBody>
                  <a:tcPr marT="45712" marB="45712"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cs typeface="Times New Roman" pitchFamily="18" charset="0"/>
                        </a:rPr>
                        <a:t>64%     </a:t>
                      </a:r>
                      <a:endParaRPr kumimoji="0" lang="en-US" sz="3200" b="0" i="0" u="none" strike="noStrike" cap="none" normalizeH="0" baseline="0" dirty="0" smtClean="0">
                        <a:ln>
                          <a:noFill/>
                        </a:ln>
                        <a:solidFill>
                          <a:schemeClr val="tx1"/>
                        </a:solidFill>
                        <a:effectLst/>
                        <a:latin typeface="Arial" charset="0"/>
                      </a:endParaRPr>
                    </a:p>
                  </a:txBody>
                  <a:tcPr marT="45712" marB="45712" horzOverflow="overflow">
                    <a:lnL>
                      <a:noFill/>
                    </a:lnL>
                    <a:lnR>
                      <a:noFill/>
                    </a:lnR>
                    <a:lnT>
                      <a:noFill/>
                    </a:lnT>
                    <a:lnB>
                      <a:noFill/>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cs typeface="Times New Roman" pitchFamily="18" charset="0"/>
                        </a:rPr>
                        <a:t>41%    </a:t>
                      </a:r>
                      <a:endParaRPr kumimoji="0" lang="en-US" sz="3200" b="0" i="0" u="none" strike="noStrike" cap="none" normalizeH="0" baseline="0" smtClean="0">
                        <a:ln>
                          <a:noFill/>
                        </a:ln>
                        <a:solidFill>
                          <a:schemeClr val="tx1"/>
                        </a:solidFill>
                        <a:effectLst/>
                        <a:latin typeface="Arial" charset="0"/>
                      </a:endParaRPr>
                    </a:p>
                  </a:txBody>
                  <a:tcPr marT="45712" marB="45712" horzOverflow="overflow">
                    <a:lnL>
                      <a:noFill/>
                    </a:lnL>
                    <a:lnR>
                      <a:noFill/>
                    </a:lnR>
                    <a:lnT>
                      <a:noFill/>
                    </a:lnT>
                    <a:lnB>
                      <a:noFill/>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cs typeface="Times New Roman" pitchFamily="18" charset="0"/>
                        </a:rPr>
                        <a:t>30%</a:t>
                      </a:r>
                      <a:endParaRPr kumimoji="0" lang="en-US" sz="3200" b="0" i="0" u="none" strike="noStrike" cap="none" normalizeH="0" baseline="0" smtClean="0">
                        <a:ln>
                          <a:noFill/>
                        </a:ln>
                        <a:solidFill>
                          <a:schemeClr val="tx1"/>
                        </a:solidFill>
                        <a:effectLst/>
                        <a:latin typeface="Arial" charset="0"/>
                      </a:endParaRPr>
                    </a:p>
                  </a:txBody>
                  <a:tcPr marT="45712" marB="45712" horzOverflow="overflow">
                    <a:lnL>
                      <a:noFill/>
                    </a:lnL>
                    <a:lnR cap="flat">
                      <a:noFill/>
                    </a:lnR>
                    <a:lnT>
                      <a:noFill/>
                    </a:lnT>
                    <a:lnB>
                      <a:noFill/>
                    </a:lnB>
                    <a:lnTlToBr>
                      <a:noFill/>
                    </a:lnTlToBr>
                    <a:lnBlToTr>
                      <a:noFill/>
                    </a:lnBlToTr>
                    <a:solidFill>
                      <a:srgbClr val="FFFF66"/>
                    </a:solidFill>
                  </a:tcPr>
                </a:tc>
              </a:tr>
              <a:tr h="831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Times New Roman" pitchFamily="18" charset="0"/>
                        </a:rPr>
                        <a:t>5-8 min</a:t>
                      </a:r>
                      <a:endParaRPr kumimoji="0" lang="en-US" sz="2800" b="1" i="0" u="none" strike="noStrike" cap="none" normalizeH="0" baseline="0" smtClean="0">
                        <a:ln>
                          <a:noFill/>
                        </a:ln>
                        <a:solidFill>
                          <a:schemeClr val="tx1"/>
                        </a:solidFill>
                        <a:effectLst/>
                        <a:latin typeface="Arial" charset="0"/>
                      </a:endParaRPr>
                    </a:p>
                  </a:txBody>
                  <a:tcPr marT="45712" marB="45712"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cs typeface="Times New Roman" pitchFamily="18" charset="0"/>
                        </a:rPr>
                        <a:t>49%</a:t>
                      </a:r>
                      <a:r>
                        <a:rPr kumimoji="0" lang="en-US" sz="3200" b="0" i="0" u="none" strike="noStrike" cap="none" normalizeH="0" baseline="0" smtClean="0">
                          <a:ln>
                            <a:noFill/>
                          </a:ln>
                          <a:solidFill>
                            <a:schemeClr val="tx1"/>
                          </a:solidFill>
                          <a:effectLst/>
                          <a:latin typeface="Arial" charset="0"/>
                          <a:cs typeface="Times New Roman" pitchFamily="18" charset="0"/>
                        </a:rPr>
                        <a:t>      </a:t>
                      </a:r>
                      <a:endParaRPr kumimoji="0" lang="en-US" sz="3200" b="0" i="0" u="none" strike="noStrike" cap="none" normalizeH="0" baseline="0" smtClean="0">
                        <a:ln>
                          <a:noFill/>
                        </a:ln>
                        <a:solidFill>
                          <a:schemeClr val="tx1"/>
                        </a:solidFill>
                        <a:effectLst/>
                        <a:latin typeface="Arial" charset="0"/>
                      </a:endParaRPr>
                    </a:p>
                  </a:txBody>
                  <a:tcPr marT="45712" marB="45712" horzOverflow="overflow">
                    <a:lnL>
                      <a:noFill/>
                    </a:lnL>
                    <a:lnR>
                      <a:noFill/>
                    </a:lnR>
                    <a:lnT>
                      <a:noFill/>
                    </a:lnT>
                    <a:lnB>
                      <a:noFill/>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cs typeface="Times New Roman" pitchFamily="18" charset="0"/>
                        </a:rPr>
                        <a:t>27%</a:t>
                      </a:r>
                      <a:r>
                        <a:rPr kumimoji="0" lang="en-US" sz="3200" b="0" i="0" u="none" strike="noStrike" cap="none" normalizeH="0" baseline="0" smtClean="0">
                          <a:ln>
                            <a:noFill/>
                          </a:ln>
                          <a:solidFill>
                            <a:schemeClr val="tx1"/>
                          </a:solidFill>
                          <a:effectLst/>
                          <a:latin typeface="Arial" charset="0"/>
                          <a:cs typeface="Times New Roman" pitchFamily="18" charset="0"/>
                        </a:rPr>
                        <a:t>       </a:t>
                      </a:r>
                      <a:endParaRPr kumimoji="0" lang="en-US" sz="3200" b="0" i="0" u="none" strike="noStrike" cap="none" normalizeH="0" baseline="0" smtClean="0">
                        <a:ln>
                          <a:noFill/>
                        </a:ln>
                        <a:solidFill>
                          <a:schemeClr val="tx1"/>
                        </a:solidFill>
                        <a:effectLst/>
                        <a:latin typeface="Arial" charset="0"/>
                      </a:endParaRPr>
                    </a:p>
                  </a:txBody>
                  <a:tcPr marT="45712" marB="45712" horzOverflow="overflow">
                    <a:lnL>
                      <a:noFill/>
                    </a:lnL>
                    <a:lnR>
                      <a:noFill/>
                    </a:lnR>
                    <a:lnT>
                      <a:noFill/>
                    </a:lnT>
                    <a:lnB>
                      <a:noFill/>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cs typeface="Times New Roman" pitchFamily="18" charset="0"/>
                        </a:rPr>
                        <a:t>12%</a:t>
                      </a:r>
                      <a:endParaRPr kumimoji="0" lang="en-US" sz="3200" b="0" i="0" u="none" strike="noStrike" cap="none" normalizeH="0" baseline="0" smtClean="0">
                        <a:ln>
                          <a:noFill/>
                        </a:ln>
                        <a:solidFill>
                          <a:schemeClr val="tx1"/>
                        </a:solidFill>
                        <a:effectLst/>
                        <a:latin typeface="Arial" charset="0"/>
                      </a:endParaRPr>
                    </a:p>
                  </a:txBody>
                  <a:tcPr marT="45712" marB="45712" horzOverflow="overflow">
                    <a:lnL>
                      <a:noFill/>
                    </a:lnL>
                    <a:lnR cap="flat">
                      <a:noFill/>
                    </a:lnR>
                    <a:lnT>
                      <a:noFill/>
                    </a:lnT>
                    <a:lnB>
                      <a:noFill/>
                    </a:lnB>
                    <a:lnTlToBr>
                      <a:noFill/>
                    </a:lnTlToBr>
                    <a:lnBlToTr>
                      <a:noFill/>
                    </a:lnBlToTr>
                    <a:solidFill>
                      <a:srgbClr val="FF3300"/>
                    </a:solidFill>
                  </a:tcPr>
                </a:tc>
              </a:tr>
              <a:tr h="831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Times New Roman" pitchFamily="18" charset="0"/>
                        </a:rPr>
                        <a:t>9+min</a:t>
                      </a:r>
                      <a:endParaRPr kumimoji="0" lang="en-US" sz="2800" b="1" i="0" u="none" strike="noStrike" cap="none" normalizeH="0" baseline="0" dirty="0" smtClean="0">
                        <a:ln>
                          <a:noFill/>
                        </a:ln>
                        <a:solidFill>
                          <a:schemeClr val="tx1"/>
                        </a:solidFill>
                        <a:effectLst/>
                        <a:latin typeface="Arial" charset="0"/>
                      </a:endParaRPr>
                    </a:p>
                  </a:txBody>
                  <a:tcPr marT="45712" marB="45712"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cs typeface="Times New Roman" pitchFamily="18" charset="0"/>
                        </a:rPr>
                        <a:t>N/A</a:t>
                      </a:r>
                      <a:endParaRPr kumimoji="0" lang="en-US" sz="3200" b="0" i="0" u="none" strike="noStrike" cap="none" normalizeH="0" baseline="0" dirty="0" smtClean="0">
                        <a:ln>
                          <a:noFill/>
                        </a:ln>
                        <a:solidFill>
                          <a:schemeClr val="tx1"/>
                        </a:solidFill>
                        <a:effectLst/>
                        <a:latin typeface="Arial" charset="0"/>
                      </a:endParaRPr>
                    </a:p>
                  </a:txBody>
                  <a:tcPr marT="45712" marB="45712" horzOverflow="overflow">
                    <a:lnL>
                      <a:noFill/>
                    </a:lnL>
                    <a:lnR>
                      <a:noFill/>
                    </a:lnR>
                    <a:lnT>
                      <a:noFill/>
                    </a:lnT>
                    <a:lnB cap="flat">
                      <a:noFill/>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cs typeface="Times New Roman" pitchFamily="18" charset="0"/>
                        </a:rPr>
                        <a:t>10%</a:t>
                      </a:r>
                      <a:endParaRPr kumimoji="0" lang="en-US" sz="3200" b="0" i="0" u="none" strike="noStrike" cap="none" normalizeH="0" baseline="0" smtClean="0">
                        <a:ln>
                          <a:noFill/>
                        </a:ln>
                        <a:solidFill>
                          <a:schemeClr val="tx1"/>
                        </a:solidFill>
                        <a:effectLst/>
                        <a:latin typeface="Arial" charset="0"/>
                      </a:endParaRPr>
                    </a:p>
                  </a:txBody>
                  <a:tcPr marT="45712" marB="45712" horzOverflow="overflow">
                    <a:lnL>
                      <a:noFill/>
                    </a:lnL>
                    <a:lnR>
                      <a:noFill/>
                    </a:lnR>
                    <a:lnT>
                      <a:noFill/>
                    </a:lnT>
                    <a:lnB cap="flat">
                      <a:noFill/>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Times New Roman" pitchFamily="18" charset="0"/>
                        </a:rPr>
                        <a:t> </a:t>
                      </a:r>
                      <a:r>
                        <a:rPr kumimoji="0" lang="en-US" sz="3200" b="1" i="0" u="none" strike="noStrike" cap="none" normalizeH="0" baseline="0" dirty="0" smtClean="0">
                          <a:ln>
                            <a:noFill/>
                          </a:ln>
                          <a:solidFill>
                            <a:schemeClr val="tx1"/>
                          </a:solidFill>
                          <a:effectLst/>
                          <a:latin typeface="Arial" charset="0"/>
                          <a:cs typeface="Times New Roman" pitchFamily="18" charset="0"/>
                        </a:rPr>
                        <a:t>0%</a:t>
                      </a:r>
                      <a:endParaRPr kumimoji="0" lang="en-US" sz="3200" b="0" i="0" u="none" strike="noStrike" cap="none" normalizeH="0" baseline="0" dirty="0" smtClean="0">
                        <a:ln>
                          <a:noFill/>
                        </a:ln>
                        <a:solidFill>
                          <a:schemeClr val="tx1"/>
                        </a:solidFill>
                        <a:effectLst/>
                        <a:latin typeface="Arial" charset="0"/>
                      </a:endParaRPr>
                    </a:p>
                  </a:txBody>
                  <a:tcPr marT="45712" marB="45712" horzOverflow="overflow">
                    <a:lnL>
                      <a:noFill/>
                    </a:lnL>
                    <a:lnR cap="flat">
                      <a:noFill/>
                    </a:lnR>
                    <a:lnT>
                      <a:noFill/>
                    </a:lnT>
                    <a:lnB cap="flat">
                      <a:noFill/>
                    </a:lnB>
                    <a:lnTlToBr>
                      <a:noFill/>
                    </a:lnTlToBr>
                    <a:lnBlToTr>
                      <a:noFill/>
                    </a:lnBlToTr>
                    <a:solidFill>
                      <a:srgbClr val="FF3300"/>
                    </a:solidFill>
                  </a:tcPr>
                </a:tc>
              </a:tr>
            </a:tbl>
          </a:graphicData>
        </a:graphic>
      </p:graphicFrame>
      <p:sp>
        <p:nvSpPr>
          <p:cNvPr id="45077" name="Rectangle 49"/>
          <p:cNvSpPr>
            <a:spLocks noChangeArrowheads="1"/>
          </p:cNvSpPr>
          <p:nvPr/>
        </p:nvSpPr>
        <p:spPr bwMode="auto">
          <a:xfrm>
            <a:off x="1795463" y="4473575"/>
            <a:ext cx="2927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b="1">
                <a:cs typeface="Times New Roman" pitchFamily="18" charset="0"/>
              </a:rPr>
              <a:t>			</a:t>
            </a:r>
            <a:endParaRPr lang="en-US"/>
          </a:p>
        </p:txBody>
      </p:sp>
      <p:sp>
        <p:nvSpPr>
          <p:cNvPr id="2" name="Lightning Bolt 1"/>
          <p:cNvSpPr/>
          <p:nvPr/>
        </p:nvSpPr>
        <p:spPr>
          <a:xfrm>
            <a:off x="6871855" y="1981200"/>
            <a:ext cx="304800" cy="60960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e0410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749675"/>
            <a:ext cx="1066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36"/>
          <p:cNvSpPr>
            <a:spLocks noChangeShapeType="1"/>
          </p:cNvSpPr>
          <p:nvPr/>
        </p:nvSpPr>
        <p:spPr bwMode="auto">
          <a:xfrm>
            <a:off x="0" y="1524000"/>
            <a:ext cx="9144000" cy="0"/>
          </a:xfrm>
          <a:prstGeom prst="line">
            <a:avLst/>
          </a:prstGeom>
          <a:noFill/>
          <a:ln w="444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TextBox 2"/>
          <p:cNvSpPr txBox="1"/>
          <p:nvPr/>
        </p:nvSpPr>
        <p:spPr>
          <a:xfrm>
            <a:off x="1874221" y="6126334"/>
            <a:ext cx="4904429" cy="646331"/>
          </a:xfrm>
          <a:prstGeom prst="rect">
            <a:avLst/>
          </a:prstGeom>
          <a:noFill/>
        </p:spPr>
        <p:txBody>
          <a:bodyPr wrap="square" rtlCol="0">
            <a:spAutoFit/>
          </a:bodyPr>
          <a:lstStyle/>
          <a:p>
            <a:pPr algn="ctr"/>
            <a:r>
              <a:rPr lang="en-US" dirty="0" smtClean="0">
                <a:cs typeface="Times New Roman" pitchFamily="18" charset="0"/>
              </a:rPr>
              <a:t>Data on Survival from </a:t>
            </a:r>
            <a:r>
              <a:rPr lang="en-US" dirty="0">
                <a:cs typeface="Times New Roman" pitchFamily="18" charset="0"/>
              </a:rPr>
              <a:t>Witnessed VF Rhythm</a:t>
            </a:r>
            <a:endParaRPr lang="en-US" dirty="0"/>
          </a:p>
          <a:p>
            <a:pPr algn="ctr" eaLnBrk="0" hangingPunct="0"/>
            <a:r>
              <a:rPr lang="en-US" dirty="0" smtClean="0">
                <a:cs typeface="Times New Roman" pitchFamily="18" charset="0"/>
              </a:rPr>
              <a:t>In King </a:t>
            </a:r>
            <a:r>
              <a:rPr lang="en-US" dirty="0">
                <a:cs typeface="Times New Roman" pitchFamily="18" charset="0"/>
              </a:rPr>
              <a:t>County 2005-2012</a:t>
            </a:r>
            <a:endParaRPr lang="en-US" dirty="0"/>
          </a:p>
        </p:txBody>
      </p:sp>
      <p:sp>
        <p:nvSpPr>
          <p:cNvPr id="4" name="Title 3"/>
          <p:cNvSpPr>
            <a:spLocks noGrp="1"/>
          </p:cNvSpPr>
          <p:nvPr>
            <p:ph type="title"/>
          </p:nvPr>
        </p:nvSpPr>
        <p:spPr/>
        <p:txBody>
          <a:bodyPr/>
          <a:lstStyle/>
          <a:p>
            <a:r>
              <a:rPr lang="en-US" dirty="0" smtClean="0"/>
              <a:t>Moving Our </a:t>
            </a:r>
            <a:r>
              <a:rPr lang="en-US" dirty="0"/>
              <a:t>F</a:t>
            </a:r>
            <a:r>
              <a:rPr lang="en-US" dirty="0" smtClean="0"/>
              <a:t>ocus to the First </a:t>
            </a:r>
            <a:r>
              <a:rPr lang="en-US" dirty="0"/>
              <a:t>T</a:t>
            </a:r>
            <a:r>
              <a:rPr lang="en-US" dirty="0" smtClean="0"/>
              <a:t>wo </a:t>
            </a:r>
            <a:r>
              <a:rPr lang="en-US" dirty="0"/>
              <a:t>L</a:t>
            </a:r>
            <a:r>
              <a:rPr lang="en-US" dirty="0" smtClean="0"/>
              <a:t>inks</a:t>
            </a:r>
            <a:endParaRPr lang="en-US" dirty="0"/>
          </a:p>
        </p:txBody>
      </p:sp>
    </p:spTree>
    <p:extLst>
      <p:ext uri="{BB962C8B-B14F-4D97-AF65-F5344CB8AC3E}">
        <p14:creationId xmlns:p14="http://schemas.microsoft.com/office/powerpoint/2010/main" val="191749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85071895"/>
              </p:ext>
            </p:extLst>
          </p:nvPr>
        </p:nvGraphicFramePr>
        <p:xfrm>
          <a:off x="943442" y="605174"/>
          <a:ext cx="6761162" cy="5413380"/>
        </p:xfrm>
        <a:graphic>
          <a:graphicData uri="http://schemas.openxmlformats.org/drawingml/2006/table">
            <a:tbl>
              <a:tblPr/>
              <a:tblGrid>
                <a:gridCol w="676275"/>
                <a:gridCol w="674687"/>
                <a:gridCol w="676275"/>
                <a:gridCol w="676275"/>
                <a:gridCol w="676275"/>
                <a:gridCol w="676275"/>
                <a:gridCol w="676275"/>
                <a:gridCol w="676275"/>
                <a:gridCol w="676275"/>
                <a:gridCol w="676275"/>
              </a:tblGrid>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dirty="0" smtClean="0">
                          <a:ln>
                            <a:noFill/>
                          </a:ln>
                          <a:solidFill>
                            <a:srgbClr val="FFC000"/>
                          </a:solidFill>
                          <a:effectLst/>
                          <a:latin typeface="Calibri" pitchFamily="34" charset="0"/>
                          <a:ea typeface="Calibri" pitchFamily="34" charset="0"/>
                        </a:rPr>
                        <a:t> </a:t>
                      </a:r>
                      <a:endParaRPr kumimoji="0" lang="en-US" sz="1200" b="0" i="0" u="none" strike="noStrike" cap="none" normalizeH="0" baseline="0" dirty="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56445" name="Group 17"/>
          <p:cNvGrpSpPr>
            <a:grpSpLocks/>
          </p:cNvGrpSpPr>
          <p:nvPr/>
        </p:nvGrpSpPr>
        <p:grpSpPr bwMode="auto">
          <a:xfrm>
            <a:off x="7656204" y="457200"/>
            <a:ext cx="973138" cy="5338763"/>
            <a:chOff x="238024" y="685800"/>
            <a:chExt cx="973181" cy="5338416"/>
          </a:xfrm>
        </p:grpSpPr>
        <p:sp>
          <p:nvSpPr>
            <p:cNvPr id="56460" name="TextBox 18"/>
            <p:cNvSpPr txBox="1">
              <a:spLocks noChangeArrowheads="1"/>
            </p:cNvSpPr>
            <p:nvPr/>
          </p:nvSpPr>
          <p:spPr bwMode="auto">
            <a:xfrm>
              <a:off x="238024" y="685800"/>
              <a:ext cx="973181"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dirty="0">
                  <a:ea typeface="ＭＳ Ｐゴシック" pitchFamily="34" charset="-128"/>
                </a:rPr>
                <a:t>100%</a:t>
              </a:r>
            </a:p>
          </p:txBody>
        </p:sp>
        <p:grpSp>
          <p:nvGrpSpPr>
            <p:cNvPr id="56461" name="Group 19"/>
            <p:cNvGrpSpPr>
              <a:grpSpLocks/>
            </p:cNvGrpSpPr>
            <p:nvPr/>
          </p:nvGrpSpPr>
          <p:grpSpPr bwMode="auto">
            <a:xfrm>
              <a:off x="366264" y="1227667"/>
              <a:ext cx="801690" cy="4796549"/>
              <a:chOff x="366264" y="1227667"/>
              <a:chExt cx="801690" cy="4796549"/>
            </a:xfrm>
          </p:grpSpPr>
          <p:sp>
            <p:nvSpPr>
              <p:cNvPr id="56462" name="TextBox 20"/>
              <p:cNvSpPr txBox="1">
                <a:spLocks noChangeArrowheads="1"/>
              </p:cNvSpPr>
              <p:nvPr/>
            </p:nvSpPr>
            <p:spPr bwMode="auto">
              <a:xfrm>
                <a:off x="366264" y="1227667"/>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90%</a:t>
                </a:r>
              </a:p>
            </p:txBody>
          </p:sp>
          <p:sp>
            <p:nvSpPr>
              <p:cNvPr id="56463" name="TextBox 21"/>
              <p:cNvSpPr txBox="1">
                <a:spLocks noChangeArrowheads="1"/>
              </p:cNvSpPr>
              <p:nvPr/>
            </p:nvSpPr>
            <p:spPr bwMode="auto">
              <a:xfrm>
                <a:off x="366264" y="1769534"/>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80%</a:t>
                </a:r>
              </a:p>
            </p:txBody>
          </p:sp>
          <p:sp>
            <p:nvSpPr>
              <p:cNvPr id="56464" name="TextBox 22"/>
              <p:cNvSpPr txBox="1">
                <a:spLocks noChangeArrowheads="1"/>
              </p:cNvSpPr>
              <p:nvPr/>
            </p:nvSpPr>
            <p:spPr bwMode="auto">
              <a:xfrm>
                <a:off x="366264" y="2311401"/>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70%</a:t>
                </a:r>
              </a:p>
            </p:txBody>
          </p:sp>
          <p:sp>
            <p:nvSpPr>
              <p:cNvPr id="56465" name="TextBox 23"/>
              <p:cNvSpPr txBox="1">
                <a:spLocks noChangeArrowheads="1"/>
              </p:cNvSpPr>
              <p:nvPr/>
            </p:nvSpPr>
            <p:spPr bwMode="auto">
              <a:xfrm>
                <a:off x="366264" y="2853268"/>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60%</a:t>
                </a:r>
              </a:p>
            </p:txBody>
          </p:sp>
          <p:sp>
            <p:nvSpPr>
              <p:cNvPr id="56466" name="TextBox 24"/>
              <p:cNvSpPr txBox="1">
                <a:spLocks noChangeArrowheads="1"/>
              </p:cNvSpPr>
              <p:nvPr/>
            </p:nvSpPr>
            <p:spPr bwMode="auto">
              <a:xfrm>
                <a:off x="366264" y="3395135"/>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50%</a:t>
                </a:r>
              </a:p>
            </p:txBody>
          </p:sp>
          <p:sp>
            <p:nvSpPr>
              <p:cNvPr id="56467" name="TextBox 25"/>
              <p:cNvSpPr txBox="1">
                <a:spLocks noChangeArrowheads="1"/>
              </p:cNvSpPr>
              <p:nvPr/>
            </p:nvSpPr>
            <p:spPr bwMode="auto">
              <a:xfrm>
                <a:off x="366264" y="3937002"/>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40%</a:t>
                </a:r>
              </a:p>
            </p:txBody>
          </p:sp>
          <p:sp>
            <p:nvSpPr>
              <p:cNvPr id="56468" name="TextBox 26"/>
              <p:cNvSpPr txBox="1">
                <a:spLocks noChangeArrowheads="1"/>
              </p:cNvSpPr>
              <p:nvPr/>
            </p:nvSpPr>
            <p:spPr bwMode="auto">
              <a:xfrm>
                <a:off x="366264" y="4478869"/>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30%</a:t>
                </a:r>
              </a:p>
            </p:txBody>
          </p:sp>
          <p:sp>
            <p:nvSpPr>
              <p:cNvPr id="56469" name="TextBox 27"/>
              <p:cNvSpPr txBox="1">
                <a:spLocks noChangeArrowheads="1"/>
              </p:cNvSpPr>
              <p:nvPr/>
            </p:nvSpPr>
            <p:spPr bwMode="auto">
              <a:xfrm>
                <a:off x="366264" y="5020736"/>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20%</a:t>
                </a:r>
              </a:p>
            </p:txBody>
          </p:sp>
          <p:sp>
            <p:nvSpPr>
              <p:cNvPr id="56470" name="TextBox 28"/>
              <p:cNvSpPr txBox="1">
                <a:spLocks noChangeArrowheads="1"/>
              </p:cNvSpPr>
              <p:nvPr/>
            </p:nvSpPr>
            <p:spPr bwMode="auto">
              <a:xfrm>
                <a:off x="366264" y="5562600"/>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10%</a:t>
                </a:r>
              </a:p>
            </p:txBody>
          </p:sp>
        </p:grpSp>
      </p:grpSp>
      <p:grpSp>
        <p:nvGrpSpPr>
          <p:cNvPr id="56446" name="Group 39"/>
          <p:cNvGrpSpPr>
            <a:grpSpLocks/>
          </p:cNvGrpSpPr>
          <p:nvPr/>
        </p:nvGrpSpPr>
        <p:grpSpPr bwMode="auto">
          <a:xfrm>
            <a:off x="1150629" y="5969739"/>
            <a:ext cx="6505575" cy="479425"/>
            <a:chOff x="1276350" y="6013904"/>
            <a:chExt cx="5891578" cy="479229"/>
          </a:xfrm>
        </p:grpSpPr>
        <p:sp>
          <p:nvSpPr>
            <p:cNvPr id="56450" name="TextBox 29"/>
            <p:cNvSpPr txBox="1">
              <a:spLocks noChangeArrowheads="1"/>
            </p:cNvSpPr>
            <p:nvPr/>
          </p:nvSpPr>
          <p:spPr bwMode="auto">
            <a:xfrm>
              <a:off x="12763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1</a:t>
              </a:r>
            </a:p>
          </p:txBody>
        </p:sp>
        <p:sp>
          <p:nvSpPr>
            <p:cNvPr id="56451" name="TextBox 30"/>
            <p:cNvSpPr txBox="1">
              <a:spLocks noChangeArrowheads="1"/>
            </p:cNvSpPr>
            <p:nvPr/>
          </p:nvSpPr>
          <p:spPr bwMode="auto">
            <a:xfrm>
              <a:off x="18469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2</a:t>
              </a:r>
            </a:p>
          </p:txBody>
        </p:sp>
        <p:sp>
          <p:nvSpPr>
            <p:cNvPr id="56452" name="TextBox 31"/>
            <p:cNvSpPr txBox="1">
              <a:spLocks noChangeArrowheads="1"/>
            </p:cNvSpPr>
            <p:nvPr/>
          </p:nvSpPr>
          <p:spPr bwMode="auto">
            <a:xfrm>
              <a:off x="24493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3</a:t>
              </a:r>
            </a:p>
          </p:txBody>
        </p:sp>
        <p:sp>
          <p:nvSpPr>
            <p:cNvPr id="56453" name="TextBox 32"/>
            <p:cNvSpPr txBox="1">
              <a:spLocks noChangeArrowheads="1"/>
            </p:cNvSpPr>
            <p:nvPr/>
          </p:nvSpPr>
          <p:spPr bwMode="auto">
            <a:xfrm>
              <a:off x="3070350" y="6031468"/>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4</a:t>
              </a:r>
            </a:p>
          </p:txBody>
        </p:sp>
        <p:sp>
          <p:nvSpPr>
            <p:cNvPr id="56454" name="TextBox 33"/>
            <p:cNvSpPr txBox="1">
              <a:spLocks noChangeArrowheads="1"/>
            </p:cNvSpPr>
            <p:nvPr/>
          </p:nvSpPr>
          <p:spPr bwMode="auto">
            <a:xfrm>
              <a:off x="37603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5</a:t>
              </a:r>
            </a:p>
          </p:txBody>
        </p:sp>
        <p:sp>
          <p:nvSpPr>
            <p:cNvPr id="56455" name="TextBox 34"/>
            <p:cNvSpPr txBox="1">
              <a:spLocks noChangeArrowheads="1"/>
            </p:cNvSpPr>
            <p:nvPr/>
          </p:nvSpPr>
          <p:spPr bwMode="auto">
            <a:xfrm>
              <a:off x="43309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6</a:t>
              </a:r>
            </a:p>
          </p:txBody>
        </p:sp>
        <p:sp>
          <p:nvSpPr>
            <p:cNvPr id="56456" name="TextBox 35"/>
            <p:cNvSpPr txBox="1">
              <a:spLocks noChangeArrowheads="1"/>
            </p:cNvSpPr>
            <p:nvPr/>
          </p:nvSpPr>
          <p:spPr bwMode="auto">
            <a:xfrm>
              <a:off x="495060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7</a:t>
              </a:r>
            </a:p>
          </p:txBody>
        </p:sp>
        <p:sp>
          <p:nvSpPr>
            <p:cNvPr id="56457" name="TextBox 36"/>
            <p:cNvSpPr txBox="1">
              <a:spLocks noChangeArrowheads="1"/>
            </p:cNvSpPr>
            <p:nvPr/>
          </p:nvSpPr>
          <p:spPr bwMode="auto">
            <a:xfrm>
              <a:off x="5562564" y="6013904"/>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8</a:t>
              </a:r>
            </a:p>
          </p:txBody>
        </p:sp>
        <p:sp>
          <p:nvSpPr>
            <p:cNvPr id="56458" name="TextBox 37"/>
            <p:cNvSpPr txBox="1">
              <a:spLocks noChangeArrowheads="1"/>
            </p:cNvSpPr>
            <p:nvPr/>
          </p:nvSpPr>
          <p:spPr bwMode="auto">
            <a:xfrm>
              <a:off x="6141056" y="6031468"/>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9</a:t>
              </a:r>
            </a:p>
          </p:txBody>
        </p:sp>
        <p:sp>
          <p:nvSpPr>
            <p:cNvPr id="56459" name="TextBox 38"/>
            <p:cNvSpPr txBox="1">
              <a:spLocks noChangeArrowheads="1"/>
            </p:cNvSpPr>
            <p:nvPr/>
          </p:nvSpPr>
          <p:spPr bwMode="auto">
            <a:xfrm>
              <a:off x="6634528"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2400">
                  <a:ea typeface="ＭＳ Ｐゴシック" pitchFamily="34" charset="-128"/>
                </a:rPr>
                <a:t>10</a:t>
              </a:r>
            </a:p>
          </p:txBody>
        </p:sp>
      </p:grpSp>
      <p:sp>
        <p:nvSpPr>
          <p:cNvPr id="56447" name="TextBox 49"/>
          <p:cNvSpPr txBox="1">
            <a:spLocks noChangeArrowheads="1"/>
          </p:cNvSpPr>
          <p:nvPr/>
        </p:nvSpPr>
        <p:spPr bwMode="auto">
          <a:xfrm>
            <a:off x="3825873" y="6361178"/>
            <a:ext cx="99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dirty="0">
                <a:ea typeface="ＭＳ Ｐゴシック" pitchFamily="34" charset="-128"/>
              </a:rPr>
              <a:t>Minutes</a:t>
            </a:r>
          </a:p>
        </p:txBody>
      </p:sp>
      <p:cxnSp>
        <p:nvCxnSpPr>
          <p:cNvPr id="53" name="Straight Connector 52"/>
          <p:cNvCxnSpPr>
            <a:cxnSpLocks noChangeShapeType="1"/>
          </p:cNvCxnSpPr>
          <p:nvPr/>
        </p:nvCxnSpPr>
        <p:spPr bwMode="auto">
          <a:xfrm>
            <a:off x="943442" y="605174"/>
            <a:ext cx="5734050" cy="4630737"/>
          </a:xfrm>
          <a:prstGeom prst="line">
            <a:avLst/>
          </a:prstGeom>
          <a:noFill/>
          <a:ln w="38100">
            <a:solidFill>
              <a:schemeClr val="tx1"/>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7" name="Straight Arrow Connector 56"/>
          <p:cNvCxnSpPr>
            <a:cxnSpLocks noChangeShapeType="1"/>
          </p:cNvCxnSpPr>
          <p:nvPr/>
        </p:nvCxnSpPr>
        <p:spPr bwMode="auto">
          <a:xfrm>
            <a:off x="6677492" y="5235911"/>
            <a:ext cx="952500" cy="736600"/>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 name="TextBox 1"/>
          <p:cNvSpPr txBox="1"/>
          <p:nvPr/>
        </p:nvSpPr>
        <p:spPr>
          <a:xfrm rot="16200000">
            <a:off x="-355311" y="2563245"/>
            <a:ext cx="1905000" cy="584775"/>
          </a:xfrm>
          <a:prstGeom prst="rect">
            <a:avLst/>
          </a:prstGeom>
          <a:noFill/>
        </p:spPr>
        <p:txBody>
          <a:bodyPr wrap="square" rtlCol="0">
            <a:spAutoFit/>
          </a:bodyPr>
          <a:lstStyle/>
          <a:p>
            <a:r>
              <a:rPr lang="en-US" sz="3200" dirty="0" smtClean="0"/>
              <a:t>Survival</a:t>
            </a:r>
            <a:endParaRPr lang="en-US" sz="3200" dirty="0"/>
          </a:p>
        </p:txBody>
      </p:sp>
      <p:sp>
        <p:nvSpPr>
          <p:cNvPr id="3" name="TextBox 2"/>
          <p:cNvSpPr txBox="1"/>
          <p:nvPr/>
        </p:nvSpPr>
        <p:spPr>
          <a:xfrm>
            <a:off x="807599" y="48228"/>
            <a:ext cx="7028736" cy="523220"/>
          </a:xfrm>
          <a:prstGeom prst="rect">
            <a:avLst/>
          </a:prstGeom>
          <a:noFill/>
        </p:spPr>
        <p:txBody>
          <a:bodyPr wrap="square" rtlCol="0">
            <a:spAutoFit/>
          </a:bodyPr>
          <a:lstStyle/>
          <a:p>
            <a:pPr algn="ctr"/>
            <a:r>
              <a:rPr lang="en-US" sz="2800" dirty="0" smtClean="0"/>
              <a:t>Slope of Death</a:t>
            </a:r>
            <a:endParaRPr lang="en-US" sz="2800" dirty="0"/>
          </a:p>
        </p:txBody>
      </p:sp>
    </p:spTree>
    <p:extLst>
      <p:ext uri="{BB962C8B-B14F-4D97-AF65-F5344CB8AC3E}">
        <p14:creationId xmlns:p14="http://schemas.microsoft.com/office/powerpoint/2010/main" val="1027000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96963" y="614363"/>
          <a:ext cx="6761162" cy="5413380"/>
        </p:xfrm>
        <a:graphic>
          <a:graphicData uri="http://schemas.openxmlformats.org/drawingml/2006/table">
            <a:tbl>
              <a:tblPr/>
              <a:tblGrid>
                <a:gridCol w="676275"/>
                <a:gridCol w="674687"/>
                <a:gridCol w="676275"/>
                <a:gridCol w="676275"/>
                <a:gridCol w="676275"/>
                <a:gridCol w="676275"/>
                <a:gridCol w="676275"/>
                <a:gridCol w="676275"/>
                <a:gridCol w="676275"/>
                <a:gridCol w="676275"/>
              </a:tblGrid>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5" name="Rectangle 84"/>
          <p:cNvSpPr/>
          <p:nvPr/>
        </p:nvSpPr>
        <p:spPr>
          <a:xfrm>
            <a:off x="5800725" y="609600"/>
            <a:ext cx="1038225" cy="5426075"/>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0000"/>
              </a:solidFill>
            </a:endParaRPr>
          </a:p>
        </p:txBody>
      </p:sp>
      <p:sp>
        <p:nvSpPr>
          <p:cNvPr id="84" name="Rectangle 83"/>
          <p:cNvSpPr/>
          <p:nvPr/>
        </p:nvSpPr>
        <p:spPr>
          <a:xfrm>
            <a:off x="3133725" y="609600"/>
            <a:ext cx="2667000" cy="5419725"/>
          </a:xfrm>
          <a:prstGeom prst="rect">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83" name="Rectangle 82"/>
          <p:cNvSpPr/>
          <p:nvPr/>
        </p:nvSpPr>
        <p:spPr>
          <a:xfrm>
            <a:off x="2438400" y="609600"/>
            <a:ext cx="685800" cy="5426075"/>
          </a:xfrm>
          <a:prstGeom prst="rect">
            <a:avLst/>
          </a:prstGeom>
          <a:solidFill>
            <a:schemeClr val="accent5">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4F81BD">
                  <a:lumMod val="90000"/>
                </a:srgbClr>
              </a:solidFill>
            </a:endParaRPr>
          </a:p>
        </p:txBody>
      </p:sp>
      <p:sp>
        <p:nvSpPr>
          <p:cNvPr id="82" name="Rectangle 81"/>
          <p:cNvSpPr/>
          <p:nvPr/>
        </p:nvSpPr>
        <p:spPr>
          <a:xfrm>
            <a:off x="1104900" y="609600"/>
            <a:ext cx="1333500" cy="5426075"/>
          </a:xfrm>
          <a:prstGeom prst="rect">
            <a:avLst/>
          </a:prstGeom>
          <a:solidFill>
            <a:schemeClr val="accent6">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grpSp>
        <p:nvGrpSpPr>
          <p:cNvPr id="57473" name="Group 17"/>
          <p:cNvGrpSpPr>
            <a:grpSpLocks/>
          </p:cNvGrpSpPr>
          <p:nvPr/>
        </p:nvGrpSpPr>
        <p:grpSpPr bwMode="auto">
          <a:xfrm>
            <a:off x="7861300" y="376554"/>
            <a:ext cx="973138" cy="5419409"/>
            <a:chOff x="238024" y="605159"/>
            <a:chExt cx="973181" cy="5419057"/>
          </a:xfrm>
        </p:grpSpPr>
        <p:sp>
          <p:nvSpPr>
            <p:cNvPr id="57500" name="TextBox 18"/>
            <p:cNvSpPr txBox="1">
              <a:spLocks noChangeArrowheads="1"/>
            </p:cNvSpPr>
            <p:nvPr/>
          </p:nvSpPr>
          <p:spPr bwMode="auto">
            <a:xfrm>
              <a:off x="238024" y="605159"/>
              <a:ext cx="973181"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100%</a:t>
              </a:r>
            </a:p>
          </p:txBody>
        </p:sp>
        <p:grpSp>
          <p:nvGrpSpPr>
            <p:cNvPr id="57501" name="Group 19"/>
            <p:cNvGrpSpPr>
              <a:grpSpLocks/>
            </p:cNvGrpSpPr>
            <p:nvPr/>
          </p:nvGrpSpPr>
          <p:grpSpPr bwMode="auto">
            <a:xfrm>
              <a:off x="366264" y="1142971"/>
              <a:ext cx="801690" cy="4881245"/>
              <a:chOff x="366264" y="1142971"/>
              <a:chExt cx="801690" cy="4881245"/>
            </a:xfrm>
          </p:grpSpPr>
          <p:sp>
            <p:nvSpPr>
              <p:cNvPr id="57502" name="TextBox 20"/>
              <p:cNvSpPr txBox="1">
                <a:spLocks noChangeArrowheads="1"/>
              </p:cNvSpPr>
              <p:nvPr/>
            </p:nvSpPr>
            <p:spPr bwMode="auto">
              <a:xfrm>
                <a:off x="366264" y="1142971"/>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90%</a:t>
                </a:r>
              </a:p>
            </p:txBody>
          </p:sp>
          <p:sp>
            <p:nvSpPr>
              <p:cNvPr id="57503" name="TextBox 21"/>
              <p:cNvSpPr txBox="1">
                <a:spLocks noChangeArrowheads="1"/>
              </p:cNvSpPr>
              <p:nvPr/>
            </p:nvSpPr>
            <p:spPr bwMode="auto">
              <a:xfrm>
                <a:off x="366264" y="1676336"/>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80%</a:t>
                </a:r>
              </a:p>
            </p:txBody>
          </p:sp>
          <p:sp>
            <p:nvSpPr>
              <p:cNvPr id="57504" name="TextBox 22"/>
              <p:cNvSpPr txBox="1">
                <a:spLocks noChangeArrowheads="1"/>
              </p:cNvSpPr>
              <p:nvPr/>
            </p:nvSpPr>
            <p:spPr bwMode="auto">
              <a:xfrm>
                <a:off x="366264" y="2209701"/>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70%</a:t>
                </a:r>
              </a:p>
            </p:txBody>
          </p:sp>
          <p:sp>
            <p:nvSpPr>
              <p:cNvPr id="57505" name="TextBox 23"/>
              <p:cNvSpPr txBox="1">
                <a:spLocks noChangeArrowheads="1"/>
              </p:cNvSpPr>
              <p:nvPr/>
            </p:nvSpPr>
            <p:spPr bwMode="auto">
              <a:xfrm>
                <a:off x="366264" y="2743066"/>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60%</a:t>
                </a:r>
              </a:p>
            </p:txBody>
          </p:sp>
          <p:sp>
            <p:nvSpPr>
              <p:cNvPr id="57506" name="TextBox 24"/>
              <p:cNvSpPr txBox="1">
                <a:spLocks noChangeArrowheads="1"/>
              </p:cNvSpPr>
              <p:nvPr/>
            </p:nvSpPr>
            <p:spPr bwMode="auto">
              <a:xfrm>
                <a:off x="366264" y="3276432"/>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50%</a:t>
                </a:r>
              </a:p>
            </p:txBody>
          </p:sp>
          <p:sp>
            <p:nvSpPr>
              <p:cNvPr id="57507" name="TextBox 25"/>
              <p:cNvSpPr txBox="1">
                <a:spLocks noChangeArrowheads="1"/>
              </p:cNvSpPr>
              <p:nvPr/>
            </p:nvSpPr>
            <p:spPr bwMode="auto">
              <a:xfrm>
                <a:off x="366264" y="3809797"/>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40%</a:t>
                </a:r>
              </a:p>
            </p:txBody>
          </p:sp>
          <p:sp>
            <p:nvSpPr>
              <p:cNvPr id="57508" name="TextBox 26"/>
              <p:cNvSpPr txBox="1">
                <a:spLocks noChangeArrowheads="1"/>
              </p:cNvSpPr>
              <p:nvPr/>
            </p:nvSpPr>
            <p:spPr bwMode="auto">
              <a:xfrm>
                <a:off x="366264" y="4343162"/>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30%</a:t>
                </a:r>
              </a:p>
            </p:txBody>
          </p:sp>
          <p:sp>
            <p:nvSpPr>
              <p:cNvPr id="57509" name="TextBox 27"/>
              <p:cNvSpPr txBox="1">
                <a:spLocks noChangeArrowheads="1"/>
              </p:cNvSpPr>
              <p:nvPr/>
            </p:nvSpPr>
            <p:spPr bwMode="auto">
              <a:xfrm>
                <a:off x="366264" y="4948277"/>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20%</a:t>
                </a:r>
              </a:p>
            </p:txBody>
          </p:sp>
          <p:sp>
            <p:nvSpPr>
              <p:cNvPr id="57510" name="TextBox 28"/>
              <p:cNvSpPr txBox="1">
                <a:spLocks noChangeArrowheads="1"/>
              </p:cNvSpPr>
              <p:nvPr/>
            </p:nvSpPr>
            <p:spPr bwMode="auto">
              <a:xfrm>
                <a:off x="366264" y="5562600"/>
                <a:ext cx="801690"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srgbClr val="FF3300"/>
                    </a:solidFill>
                    <a:ea typeface="ＭＳ Ｐゴシック" pitchFamily="34" charset="-128"/>
                  </a:rPr>
                  <a:t>10%</a:t>
                </a:r>
              </a:p>
            </p:txBody>
          </p:sp>
        </p:grpSp>
      </p:grpSp>
      <p:grpSp>
        <p:nvGrpSpPr>
          <p:cNvPr id="57474" name="Group 39"/>
          <p:cNvGrpSpPr>
            <a:grpSpLocks/>
          </p:cNvGrpSpPr>
          <p:nvPr/>
        </p:nvGrpSpPr>
        <p:grpSpPr bwMode="auto">
          <a:xfrm>
            <a:off x="1581150" y="5978525"/>
            <a:ext cx="6505575" cy="479425"/>
            <a:chOff x="1276350" y="6013904"/>
            <a:chExt cx="5891578" cy="479229"/>
          </a:xfrm>
        </p:grpSpPr>
        <p:sp>
          <p:nvSpPr>
            <p:cNvPr id="57490" name="TextBox 29"/>
            <p:cNvSpPr txBox="1">
              <a:spLocks noChangeArrowheads="1"/>
            </p:cNvSpPr>
            <p:nvPr/>
          </p:nvSpPr>
          <p:spPr bwMode="auto">
            <a:xfrm>
              <a:off x="12763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1</a:t>
              </a:r>
            </a:p>
          </p:txBody>
        </p:sp>
        <p:sp>
          <p:nvSpPr>
            <p:cNvPr id="57491" name="TextBox 30"/>
            <p:cNvSpPr txBox="1">
              <a:spLocks noChangeArrowheads="1"/>
            </p:cNvSpPr>
            <p:nvPr/>
          </p:nvSpPr>
          <p:spPr bwMode="auto">
            <a:xfrm>
              <a:off x="18469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2</a:t>
              </a:r>
            </a:p>
          </p:txBody>
        </p:sp>
        <p:sp>
          <p:nvSpPr>
            <p:cNvPr id="57492" name="TextBox 31"/>
            <p:cNvSpPr txBox="1">
              <a:spLocks noChangeArrowheads="1"/>
            </p:cNvSpPr>
            <p:nvPr/>
          </p:nvSpPr>
          <p:spPr bwMode="auto">
            <a:xfrm>
              <a:off x="24493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3</a:t>
              </a:r>
            </a:p>
          </p:txBody>
        </p:sp>
        <p:sp>
          <p:nvSpPr>
            <p:cNvPr id="57493" name="TextBox 32"/>
            <p:cNvSpPr txBox="1">
              <a:spLocks noChangeArrowheads="1"/>
            </p:cNvSpPr>
            <p:nvPr/>
          </p:nvSpPr>
          <p:spPr bwMode="auto">
            <a:xfrm>
              <a:off x="3070350" y="6031468"/>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4</a:t>
              </a:r>
            </a:p>
          </p:txBody>
        </p:sp>
        <p:sp>
          <p:nvSpPr>
            <p:cNvPr id="57494" name="TextBox 33"/>
            <p:cNvSpPr txBox="1">
              <a:spLocks noChangeArrowheads="1"/>
            </p:cNvSpPr>
            <p:nvPr/>
          </p:nvSpPr>
          <p:spPr bwMode="auto">
            <a:xfrm>
              <a:off x="37603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5</a:t>
              </a:r>
            </a:p>
          </p:txBody>
        </p:sp>
        <p:sp>
          <p:nvSpPr>
            <p:cNvPr id="57495" name="TextBox 34"/>
            <p:cNvSpPr txBox="1">
              <a:spLocks noChangeArrowheads="1"/>
            </p:cNvSpPr>
            <p:nvPr/>
          </p:nvSpPr>
          <p:spPr bwMode="auto">
            <a:xfrm>
              <a:off x="43309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6</a:t>
              </a:r>
            </a:p>
          </p:txBody>
        </p:sp>
        <p:sp>
          <p:nvSpPr>
            <p:cNvPr id="57496" name="TextBox 35"/>
            <p:cNvSpPr txBox="1">
              <a:spLocks noChangeArrowheads="1"/>
            </p:cNvSpPr>
            <p:nvPr/>
          </p:nvSpPr>
          <p:spPr bwMode="auto">
            <a:xfrm>
              <a:off x="495060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7</a:t>
              </a:r>
            </a:p>
          </p:txBody>
        </p:sp>
        <p:sp>
          <p:nvSpPr>
            <p:cNvPr id="57497" name="TextBox 36"/>
            <p:cNvSpPr txBox="1">
              <a:spLocks noChangeArrowheads="1"/>
            </p:cNvSpPr>
            <p:nvPr/>
          </p:nvSpPr>
          <p:spPr bwMode="auto">
            <a:xfrm>
              <a:off x="5562564" y="6013904"/>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8</a:t>
              </a:r>
            </a:p>
          </p:txBody>
        </p:sp>
        <p:sp>
          <p:nvSpPr>
            <p:cNvPr id="57498" name="TextBox 37"/>
            <p:cNvSpPr txBox="1">
              <a:spLocks noChangeArrowheads="1"/>
            </p:cNvSpPr>
            <p:nvPr/>
          </p:nvSpPr>
          <p:spPr bwMode="auto">
            <a:xfrm>
              <a:off x="6141056" y="6031468"/>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9</a:t>
              </a:r>
            </a:p>
          </p:txBody>
        </p:sp>
        <p:sp>
          <p:nvSpPr>
            <p:cNvPr id="57499" name="TextBox 38"/>
            <p:cNvSpPr txBox="1">
              <a:spLocks noChangeArrowheads="1"/>
            </p:cNvSpPr>
            <p:nvPr/>
          </p:nvSpPr>
          <p:spPr bwMode="auto">
            <a:xfrm>
              <a:off x="6634528"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10</a:t>
              </a:r>
            </a:p>
          </p:txBody>
        </p:sp>
      </p:grpSp>
      <p:sp>
        <p:nvSpPr>
          <p:cNvPr id="57475" name="TextBox 49"/>
          <p:cNvSpPr txBox="1">
            <a:spLocks noChangeArrowheads="1"/>
          </p:cNvSpPr>
          <p:nvPr/>
        </p:nvSpPr>
        <p:spPr bwMode="auto">
          <a:xfrm>
            <a:off x="4114800" y="6365875"/>
            <a:ext cx="99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a:solidFill>
                  <a:prstClr val="black"/>
                </a:solidFill>
                <a:ea typeface="ＭＳ Ｐゴシック" pitchFamily="34" charset="-128"/>
              </a:rPr>
              <a:t>Minutes</a:t>
            </a:r>
          </a:p>
        </p:txBody>
      </p:sp>
      <p:cxnSp>
        <p:nvCxnSpPr>
          <p:cNvPr id="53" name="Straight Connector 52"/>
          <p:cNvCxnSpPr>
            <a:cxnSpLocks noChangeShapeType="1"/>
          </p:cNvCxnSpPr>
          <p:nvPr/>
        </p:nvCxnSpPr>
        <p:spPr bwMode="auto">
          <a:xfrm>
            <a:off x="1104900" y="627063"/>
            <a:ext cx="5734050" cy="4630737"/>
          </a:xfrm>
          <a:prstGeom prst="line">
            <a:avLst/>
          </a:prstGeom>
          <a:noFill/>
          <a:ln w="38100">
            <a:solidFill>
              <a:schemeClr val="tx1"/>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7" name="Straight Arrow Connector 56"/>
          <p:cNvCxnSpPr>
            <a:cxnSpLocks noChangeShapeType="1"/>
          </p:cNvCxnSpPr>
          <p:nvPr/>
        </p:nvCxnSpPr>
        <p:spPr bwMode="auto">
          <a:xfrm>
            <a:off x="6838950" y="5249863"/>
            <a:ext cx="1050925" cy="236537"/>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63" name="Straight Arrow Connector 62"/>
          <p:cNvCxnSpPr>
            <a:cxnSpLocks noChangeShapeType="1"/>
          </p:cNvCxnSpPr>
          <p:nvPr/>
        </p:nvCxnSpPr>
        <p:spPr bwMode="auto">
          <a:xfrm>
            <a:off x="7035800" y="2960688"/>
            <a:ext cx="825500" cy="2525712"/>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70" name="Straight Arrow Connector 69"/>
          <p:cNvCxnSpPr>
            <a:cxnSpLocks noChangeShapeType="1"/>
          </p:cNvCxnSpPr>
          <p:nvPr/>
        </p:nvCxnSpPr>
        <p:spPr bwMode="auto">
          <a:xfrm>
            <a:off x="6399213" y="4191000"/>
            <a:ext cx="439737" cy="1058863"/>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18568" name="TextBox 75"/>
          <p:cNvSpPr txBox="1">
            <a:spLocks noChangeArrowheads="1"/>
          </p:cNvSpPr>
          <p:nvPr/>
        </p:nvSpPr>
        <p:spPr bwMode="auto">
          <a:xfrm>
            <a:off x="5661025" y="3667125"/>
            <a:ext cx="1654175" cy="523875"/>
          </a:xfrm>
          <a:prstGeom prst="rect">
            <a:avLst/>
          </a:prstGeom>
          <a:solidFill>
            <a:schemeClr val="bg1"/>
          </a:solidFill>
          <a:ln w="28575">
            <a:solidFill>
              <a:schemeClr val="tx1"/>
            </a:solidFill>
            <a:miter lim="800000"/>
            <a:headEnd/>
            <a:tailEnd/>
          </a:ln>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dirty="0">
                <a:solidFill>
                  <a:prstClr val="black"/>
                </a:solidFill>
                <a:ea typeface="ＭＳ Ｐゴシック" pitchFamily="34" charset="-128"/>
              </a:rPr>
              <a:t>HP-CPR</a:t>
            </a:r>
          </a:p>
        </p:txBody>
      </p:sp>
      <p:sp>
        <p:nvSpPr>
          <p:cNvPr id="18569" name="TextBox 76"/>
          <p:cNvSpPr txBox="1">
            <a:spLocks noChangeArrowheads="1"/>
          </p:cNvSpPr>
          <p:nvPr/>
        </p:nvSpPr>
        <p:spPr bwMode="auto">
          <a:xfrm>
            <a:off x="6757988" y="2413000"/>
            <a:ext cx="1035050" cy="523875"/>
          </a:xfrm>
          <a:prstGeom prst="rect">
            <a:avLst/>
          </a:prstGeom>
          <a:solidFill>
            <a:schemeClr val="bg1"/>
          </a:solidFill>
          <a:ln w="28575">
            <a:solidFill>
              <a:schemeClr val="tx1"/>
            </a:solidFill>
            <a:miter lim="800000"/>
            <a:headEnd/>
            <a:tailEnd/>
          </a:ln>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a:solidFill>
                  <a:prstClr val="black"/>
                </a:solidFill>
                <a:ea typeface="ＭＳ Ｐゴシック" pitchFamily="34" charset="-128"/>
              </a:rPr>
              <a:t>Defib</a:t>
            </a:r>
          </a:p>
        </p:txBody>
      </p:sp>
      <p:sp>
        <p:nvSpPr>
          <p:cNvPr id="18570" name="TextBox 86"/>
          <p:cNvSpPr txBox="1">
            <a:spLocks noChangeArrowheads="1"/>
          </p:cNvSpPr>
          <p:nvPr/>
        </p:nvSpPr>
        <p:spPr bwMode="auto">
          <a:xfrm>
            <a:off x="3656013" y="660400"/>
            <a:ext cx="1511300" cy="523875"/>
          </a:xfrm>
          <a:prstGeom prst="rect">
            <a:avLst/>
          </a:prstGeom>
          <a:solidFill>
            <a:schemeClr val="bg1"/>
          </a:solidFill>
          <a:ln w="28575">
            <a:solidFill>
              <a:schemeClr val="tx1"/>
            </a:solidFill>
            <a:miter lim="800000"/>
            <a:headEnd/>
            <a:tailEnd/>
          </a:ln>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a:solidFill>
                  <a:prstClr val="black"/>
                </a:solidFill>
                <a:ea typeface="ＭＳ Ｐゴシック" pitchFamily="34" charset="-128"/>
              </a:rPr>
              <a:t>Turn out</a:t>
            </a:r>
          </a:p>
        </p:txBody>
      </p:sp>
      <p:sp>
        <p:nvSpPr>
          <p:cNvPr id="18571" name="TextBox 88"/>
          <p:cNvSpPr txBox="1">
            <a:spLocks noChangeArrowheads="1"/>
          </p:cNvSpPr>
          <p:nvPr/>
        </p:nvSpPr>
        <p:spPr bwMode="auto">
          <a:xfrm>
            <a:off x="3379788" y="4876800"/>
            <a:ext cx="1800225" cy="523875"/>
          </a:xfrm>
          <a:prstGeom prst="rect">
            <a:avLst/>
          </a:prstGeom>
          <a:solidFill>
            <a:schemeClr val="bg1"/>
          </a:solidFill>
          <a:ln w="28575">
            <a:solidFill>
              <a:schemeClr val="tx1"/>
            </a:solidFill>
            <a:miter lim="800000"/>
            <a:headEnd/>
            <a:tailEnd/>
          </a:ln>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a:solidFill>
                  <a:prstClr val="black"/>
                </a:solidFill>
                <a:ea typeface="ＭＳ Ｐゴシック" pitchFamily="34" charset="-128"/>
              </a:rPr>
              <a:t>At pt. side</a:t>
            </a:r>
          </a:p>
        </p:txBody>
      </p:sp>
      <p:sp>
        <p:nvSpPr>
          <p:cNvPr id="18572" name="TextBox 89"/>
          <p:cNvSpPr txBox="1">
            <a:spLocks noChangeArrowheads="1"/>
          </p:cNvSpPr>
          <p:nvPr/>
        </p:nvSpPr>
        <p:spPr bwMode="auto">
          <a:xfrm>
            <a:off x="1143000" y="2757488"/>
            <a:ext cx="1816100" cy="523875"/>
          </a:xfrm>
          <a:prstGeom prst="rect">
            <a:avLst/>
          </a:prstGeom>
          <a:solidFill>
            <a:schemeClr val="bg1"/>
          </a:solidFill>
          <a:ln w="28575">
            <a:solidFill>
              <a:schemeClr val="tx1"/>
            </a:solidFill>
            <a:miter lim="800000"/>
            <a:headEnd/>
            <a:tailEnd/>
          </a:ln>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defTabSz="914400" eaLnBrk="1" hangingPunct="1"/>
            <a:r>
              <a:rPr lang="en-US">
                <a:solidFill>
                  <a:prstClr val="black"/>
                </a:solidFill>
                <a:ea typeface="ＭＳ Ｐゴシック" pitchFamily="34" charset="-128"/>
              </a:rPr>
              <a:t>Dispatch</a:t>
            </a:r>
          </a:p>
        </p:txBody>
      </p:sp>
      <p:cxnSp>
        <p:nvCxnSpPr>
          <p:cNvPr id="92" name="Straight Arrow Connector 91"/>
          <p:cNvCxnSpPr>
            <a:cxnSpLocks noChangeShapeType="1"/>
          </p:cNvCxnSpPr>
          <p:nvPr/>
        </p:nvCxnSpPr>
        <p:spPr bwMode="auto">
          <a:xfrm flipV="1">
            <a:off x="1849438" y="1692275"/>
            <a:ext cx="588962" cy="1065213"/>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a:off x="5160963" y="5189538"/>
            <a:ext cx="1677987" cy="68262"/>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flipH="1">
            <a:off x="3124200" y="1136650"/>
            <a:ext cx="512763" cy="1087438"/>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18577" name="TextBox 88"/>
          <p:cNvSpPr txBox="1">
            <a:spLocks noChangeArrowheads="1"/>
          </p:cNvSpPr>
          <p:nvPr/>
        </p:nvSpPr>
        <p:spPr bwMode="auto">
          <a:xfrm>
            <a:off x="3100388" y="3797300"/>
            <a:ext cx="1711325" cy="522288"/>
          </a:xfrm>
          <a:prstGeom prst="rect">
            <a:avLst/>
          </a:prstGeom>
          <a:solidFill>
            <a:schemeClr val="bg1"/>
          </a:solidFill>
          <a:ln w="28575">
            <a:solidFill>
              <a:schemeClr val="tx1"/>
            </a:solidFill>
            <a:miter lim="800000"/>
            <a:headEnd/>
            <a:tailEnd/>
          </a:ln>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defTabSz="914400" eaLnBrk="1" hangingPunct="1"/>
            <a:r>
              <a:rPr lang="en-US">
                <a:solidFill>
                  <a:prstClr val="black"/>
                </a:solidFill>
                <a:ea typeface="ＭＳ Ｐゴシック" pitchFamily="34" charset="-128"/>
              </a:rPr>
              <a:t>At scene</a:t>
            </a:r>
          </a:p>
        </p:txBody>
      </p:sp>
      <p:cxnSp>
        <p:nvCxnSpPr>
          <p:cNvPr id="48" name="Straight Arrow Connector 47"/>
          <p:cNvCxnSpPr>
            <a:cxnSpLocks noChangeShapeType="1"/>
          </p:cNvCxnSpPr>
          <p:nvPr/>
        </p:nvCxnSpPr>
        <p:spPr bwMode="auto">
          <a:xfrm>
            <a:off x="4810125" y="4122738"/>
            <a:ext cx="965200" cy="300037"/>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 name="TextBox 1"/>
          <p:cNvSpPr txBox="1"/>
          <p:nvPr/>
        </p:nvSpPr>
        <p:spPr>
          <a:xfrm>
            <a:off x="702573" y="14069"/>
            <a:ext cx="7478344" cy="646331"/>
          </a:xfrm>
          <a:prstGeom prst="rect">
            <a:avLst/>
          </a:prstGeom>
          <a:noFill/>
        </p:spPr>
        <p:txBody>
          <a:bodyPr wrap="square" rtlCol="0">
            <a:spAutoFit/>
          </a:bodyPr>
          <a:lstStyle/>
          <a:p>
            <a:r>
              <a:rPr lang="en-US" sz="3600" dirty="0" smtClean="0"/>
              <a:t>Where we are without Dispatcher CPR</a:t>
            </a:r>
            <a:endParaRPr lang="en-US" sz="3600" dirty="0"/>
          </a:p>
        </p:txBody>
      </p:sp>
    </p:spTree>
    <p:extLst>
      <p:ext uri="{BB962C8B-B14F-4D97-AF65-F5344CB8AC3E}">
        <p14:creationId xmlns:p14="http://schemas.microsoft.com/office/powerpoint/2010/main" val="2405716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5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5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5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5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5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56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4" grpId="0" animBg="1"/>
      <p:bldP spid="83" grpId="0" animBg="1"/>
      <p:bldP spid="82" grpId="0" animBg="1"/>
      <p:bldP spid="18568" grpId="0" animBg="1"/>
      <p:bldP spid="18569" grpId="0" animBg="1"/>
      <p:bldP spid="18570" grpId="0" animBg="1"/>
      <p:bldP spid="18571" grpId="0" animBg="1"/>
      <p:bldP spid="18572" grpId="0" animBg="1"/>
      <p:bldP spid="185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96963" y="614363"/>
          <a:ext cx="6761162" cy="5413380"/>
        </p:xfrm>
        <a:graphic>
          <a:graphicData uri="http://schemas.openxmlformats.org/drawingml/2006/table">
            <a:tbl>
              <a:tblPr/>
              <a:tblGrid>
                <a:gridCol w="676275"/>
                <a:gridCol w="674687"/>
                <a:gridCol w="676275"/>
                <a:gridCol w="676275"/>
                <a:gridCol w="676275"/>
                <a:gridCol w="676275"/>
                <a:gridCol w="676275"/>
                <a:gridCol w="676275"/>
                <a:gridCol w="676275"/>
                <a:gridCol w="676275"/>
              </a:tblGrid>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rgbClr val="FFC000"/>
                          </a:solidFill>
                          <a:effectLst/>
                          <a:latin typeface="Calibri" pitchFamily="34" charset="0"/>
                          <a:ea typeface="Calibri" pitchFamily="34" charset="0"/>
                        </a:rPr>
                        <a:t> </a:t>
                      </a: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smtClean="0">
                          <a:ln>
                            <a:noFill/>
                          </a:ln>
                          <a:solidFill>
                            <a:srgbClr val="FFC000"/>
                          </a:solidFill>
                          <a:effectLst/>
                          <a:latin typeface="Calibri" pitchFamily="34" charset="0"/>
                          <a:ea typeface="Calibri" pitchFamily="34" charset="0"/>
                        </a:rPr>
                        <a:t> </a:t>
                      </a:r>
                      <a:endParaRPr kumimoji="0" lang="en-US" sz="1200" b="0" i="0" u="none" strike="noStrike" cap="none" normalizeH="0" baseline="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200" b="0" i="0" u="none" strike="noStrike" cap="none" normalizeH="0" baseline="0" dirty="0" smtClean="0">
                          <a:ln>
                            <a:noFill/>
                          </a:ln>
                          <a:solidFill>
                            <a:srgbClr val="FFC000"/>
                          </a:solidFill>
                          <a:effectLst/>
                          <a:latin typeface="Calibri" pitchFamily="34" charset="0"/>
                          <a:ea typeface="Calibri" pitchFamily="34" charset="0"/>
                        </a:rPr>
                        <a:t> </a:t>
                      </a:r>
                      <a:endParaRPr kumimoji="0" lang="en-US" sz="1200" b="0" i="0" u="none" strike="noStrike" cap="none" normalizeH="0" baseline="0" dirty="0" smtClean="0">
                        <a:ln>
                          <a:noFill/>
                        </a:ln>
                        <a:solidFill>
                          <a:srgbClr val="FFC000"/>
                        </a:solidFill>
                        <a:effectLst/>
                        <a:latin typeface="Calibri" pitchFamily="34" charset="0"/>
                        <a:ea typeface="Calibri" pitchFamily="34" charset="0"/>
                      </a:endParaRPr>
                    </a:p>
                  </a:txBody>
                  <a:tcPr marL="75937" marR="759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5" name="Rectangle 84"/>
          <p:cNvSpPr/>
          <p:nvPr/>
        </p:nvSpPr>
        <p:spPr>
          <a:xfrm>
            <a:off x="5800725" y="609600"/>
            <a:ext cx="1038225" cy="5426075"/>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0000"/>
              </a:solidFill>
            </a:endParaRPr>
          </a:p>
        </p:txBody>
      </p:sp>
      <p:sp>
        <p:nvSpPr>
          <p:cNvPr id="84" name="Rectangle 83"/>
          <p:cNvSpPr/>
          <p:nvPr/>
        </p:nvSpPr>
        <p:spPr>
          <a:xfrm>
            <a:off x="3133725" y="609600"/>
            <a:ext cx="2667000" cy="5419725"/>
          </a:xfrm>
          <a:prstGeom prst="rect">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83" name="Rectangle 82"/>
          <p:cNvSpPr/>
          <p:nvPr/>
        </p:nvSpPr>
        <p:spPr>
          <a:xfrm>
            <a:off x="2438400" y="609600"/>
            <a:ext cx="685800" cy="5426075"/>
          </a:xfrm>
          <a:prstGeom prst="rect">
            <a:avLst/>
          </a:prstGeom>
          <a:solidFill>
            <a:schemeClr val="accent5">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4F81BD">
                  <a:lumMod val="90000"/>
                </a:srgbClr>
              </a:solidFill>
            </a:endParaRPr>
          </a:p>
        </p:txBody>
      </p:sp>
      <p:sp>
        <p:nvSpPr>
          <p:cNvPr id="82" name="Rectangle 81"/>
          <p:cNvSpPr/>
          <p:nvPr/>
        </p:nvSpPr>
        <p:spPr>
          <a:xfrm>
            <a:off x="1104900" y="609600"/>
            <a:ext cx="1333500" cy="5426075"/>
          </a:xfrm>
          <a:prstGeom prst="rect">
            <a:avLst/>
          </a:prstGeom>
          <a:solidFill>
            <a:schemeClr val="accent6">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grpSp>
        <p:nvGrpSpPr>
          <p:cNvPr id="58497" name="Group 17"/>
          <p:cNvGrpSpPr>
            <a:grpSpLocks/>
          </p:cNvGrpSpPr>
          <p:nvPr/>
        </p:nvGrpSpPr>
        <p:grpSpPr bwMode="auto">
          <a:xfrm>
            <a:off x="7861300" y="304800"/>
            <a:ext cx="973138" cy="5414665"/>
            <a:chOff x="238024" y="533416"/>
            <a:chExt cx="973181" cy="5414092"/>
          </a:xfrm>
        </p:grpSpPr>
        <p:sp>
          <p:nvSpPr>
            <p:cNvPr id="58531" name="TextBox 18"/>
            <p:cNvSpPr txBox="1">
              <a:spLocks noChangeArrowheads="1"/>
            </p:cNvSpPr>
            <p:nvPr/>
          </p:nvSpPr>
          <p:spPr bwMode="auto">
            <a:xfrm>
              <a:off x="238024" y="533416"/>
              <a:ext cx="973181"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100%</a:t>
              </a:r>
            </a:p>
          </p:txBody>
        </p:sp>
        <p:grpSp>
          <p:nvGrpSpPr>
            <p:cNvPr id="58532" name="Group 19"/>
            <p:cNvGrpSpPr>
              <a:grpSpLocks/>
            </p:cNvGrpSpPr>
            <p:nvPr/>
          </p:nvGrpSpPr>
          <p:grpSpPr bwMode="auto">
            <a:xfrm>
              <a:off x="366264" y="1075283"/>
              <a:ext cx="801689" cy="4872225"/>
              <a:chOff x="366264" y="1075283"/>
              <a:chExt cx="801689" cy="4872225"/>
            </a:xfrm>
          </p:grpSpPr>
          <p:sp>
            <p:nvSpPr>
              <p:cNvPr id="58533" name="TextBox 20"/>
              <p:cNvSpPr txBox="1">
                <a:spLocks noChangeArrowheads="1"/>
              </p:cNvSpPr>
              <p:nvPr/>
            </p:nvSpPr>
            <p:spPr bwMode="auto">
              <a:xfrm>
                <a:off x="366264" y="1075283"/>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90%</a:t>
                </a:r>
              </a:p>
            </p:txBody>
          </p:sp>
          <p:sp>
            <p:nvSpPr>
              <p:cNvPr id="58534" name="TextBox 21"/>
              <p:cNvSpPr txBox="1">
                <a:spLocks noChangeArrowheads="1"/>
              </p:cNvSpPr>
              <p:nvPr/>
            </p:nvSpPr>
            <p:spPr bwMode="auto">
              <a:xfrm>
                <a:off x="366264" y="1617150"/>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80%</a:t>
                </a:r>
              </a:p>
            </p:txBody>
          </p:sp>
          <p:sp>
            <p:nvSpPr>
              <p:cNvPr id="58535" name="TextBox 22"/>
              <p:cNvSpPr txBox="1">
                <a:spLocks noChangeArrowheads="1"/>
              </p:cNvSpPr>
              <p:nvPr/>
            </p:nvSpPr>
            <p:spPr bwMode="auto">
              <a:xfrm>
                <a:off x="366264" y="2159017"/>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70%</a:t>
                </a:r>
              </a:p>
            </p:txBody>
          </p:sp>
          <p:sp>
            <p:nvSpPr>
              <p:cNvPr id="58536" name="TextBox 23"/>
              <p:cNvSpPr txBox="1">
                <a:spLocks noChangeArrowheads="1"/>
              </p:cNvSpPr>
              <p:nvPr/>
            </p:nvSpPr>
            <p:spPr bwMode="auto">
              <a:xfrm>
                <a:off x="366264" y="2700884"/>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60%</a:t>
                </a:r>
              </a:p>
            </p:txBody>
          </p:sp>
          <p:sp>
            <p:nvSpPr>
              <p:cNvPr id="58537" name="TextBox 24"/>
              <p:cNvSpPr txBox="1">
                <a:spLocks noChangeArrowheads="1"/>
              </p:cNvSpPr>
              <p:nvPr/>
            </p:nvSpPr>
            <p:spPr bwMode="auto">
              <a:xfrm>
                <a:off x="366264" y="3242751"/>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50%</a:t>
                </a:r>
              </a:p>
            </p:txBody>
          </p:sp>
          <p:sp>
            <p:nvSpPr>
              <p:cNvPr id="58538" name="TextBox 25"/>
              <p:cNvSpPr txBox="1">
                <a:spLocks noChangeArrowheads="1"/>
              </p:cNvSpPr>
              <p:nvPr/>
            </p:nvSpPr>
            <p:spPr bwMode="auto">
              <a:xfrm>
                <a:off x="366264" y="3805205"/>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40%</a:t>
                </a:r>
              </a:p>
            </p:txBody>
          </p:sp>
          <p:sp>
            <p:nvSpPr>
              <p:cNvPr id="58539" name="TextBox 26"/>
              <p:cNvSpPr txBox="1">
                <a:spLocks noChangeArrowheads="1"/>
              </p:cNvSpPr>
              <p:nvPr/>
            </p:nvSpPr>
            <p:spPr bwMode="auto">
              <a:xfrm>
                <a:off x="366264" y="4414740"/>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30%</a:t>
                </a:r>
              </a:p>
            </p:txBody>
          </p:sp>
          <p:sp>
            <p:nvSpPr>
              <p:cNvPr id="58540" name="TextBox 27"/>
              <p:cNvSpPr txBox="1">
                <a:spLocks noChangeArrowheads="1"/>
              </p:cNvSpPr>
              <p:nvPr/>
            </p:nvSpPr>
            <p:spPr bwMode="auto">
              <a:xfrm>
                <a:off x="366264" y="4948084"/>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20%</a:t>
                </a:r>
              </a:p>
            </p:txBody>
          </p:sp>
          <p:sp>
            <p:nvSpPr>
              <p:cNvPr id="58541" name="TextBox 28"/>
              <p:cNvSpPr txBox="1">
                <a:spLocks noChangeArrowheads="1"/>
              </p:cNvSpPr>
              <p:nvPr/>
            </p:nvSpPr>
            <p:spPr bwMode="auto">
              <a:xfrm>
                <a:off x="366264" y="5485892"/>
                <a:ext cx="801689" cy="46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prstClr val="black"/>
                    </a:solidFill>
                    <a:ea typeface="ＭＳ Ｐゴシック" pitchFamily="34" charset="-128"/>
                  </a:rPr>
                  <a:t>10%</a:t>
                </a:r>
              </a:p>
            </p:txBody>
          </p:sp>
        </p:grpSp>
      </p:grpSp>
      <p:grpSp>
        <p:nvGrpSpPr>
          <p:cNvPr id="58498" name="Group 39"/>
          <p:cNvGrpSpPr>
            <a:grpSpLocks/>
          </p:cNvGrpSpPr>
          <p:nvPr/>
        </p:nvGrpSpPr>
        <p:grpSpPr bwMode="auto">
          <a:xfrm>
            <a:off x="1581150" y="5978525"/>
            <a:ext cx="6505575" cy="479425"/>
            <a:chOff x="1276350" y="6013904"/>
            <a:chExt cx="5891578" cy="479229"/>
          </a:xfrm>
        </p:grpSpPr>
        <p:sp>
          <p:nvSpPr>
            <p:cNvPr id="58521" name="TextBox 29"/>
            <p:cNvSpPr txBox="1">
              <a:spLocks noChangeArrowheads="1"/>
            </p:cNvSpPr>
            <p:nvPr/>
          </p:nvSpPr>
          <p:spPr bwMode="auto">
            <a:xfrm>
              <a:off x="12763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1</a:t>
              </a:r>
            </a:p>
          </p:txBody>
        </p:sp>
        <p:sp>
          <p:nvSpPr>
            <p:cNvPr id="58522" name="TextBox 30"/>
            <p:cNvSpPr txBox="1">
              <a:spLocks noChangeArrowheads="1"/>
            </p:cNvSpPr>
            <p:nvPr/>
          </p:nvSpPr>
          <p:spPr bwMode="auto">
            <a:xfrm>
              <a:off x="18469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2</a:t>
              </a:r>
            </a:p>
          </p:txBody>
        </p:sp>
        <p:sp>
          <p:nvSpPr>
            <p:cNvPr id="58523" name="TextBox 31"/>
            <p:cNvSpPr txBox="1">
              <a:spLocks noChangeArrowheads="1"/>
            </p:cNvSpPr>
            <p:nvPr/>
          </p:nvSpPr>
          <p:spPr bwMode="auto">
            <a:xfrm>
              <a:off x="24493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3</a:t>
              </a:r>
            </a:p>
          </p:txBody>
        </p:sp>
        <p:sp>
          <p:nvSpPr>
            <p:cNvPr id="58524" name="TextBox 32"/>
            <p:cNvSpPr txBox="1">
              <a:spLocks noChangeArrowheads="1"/>
            </p:cNvSpPr>
            <p:nvPr/>
          </p:nvSpPr>
          <p:spPr bwMode="auto">
            <a:xfrm>
              <a:off x="3070350" y="6031468"/>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4</a:t>
              </a:r>
            </a:p>
          </p:txBody>
        </p:sp>
        <p:sp>
          <p:nvSpPr>
            <p:cNvPr id="58525" name="TextBox 33"/>
            <p:cNvSpPr txBox="1">
              <a:spLocks noChangeArrowheads="1"/>
            </p:cNvSpPr>
            <p:nvPr/>
          </p:nvSpPr>
          <p:spPr bwMode="auto">
            <a:xfrm>
              <a:off x="37603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5</a:t>
              </a:r>
            </a:p>
          </p:txBody>
        </p:sp>
        <p:sp>
          <p:nvSpPr>
            <p:cNvPr id="58526" name="TextBox 34"/>
            <p:cNvSpPr txBox="1">
              <a:spLocks noChangeArrowheads="1"/>
            </p:cNvSpPr>
            <p:nvPr/>
          </p:nvSpPr>
          <p:spPr bwMode="auto">
            <a:xfrm>
              <a:off x="433095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6</a:t>
              </a:r>
            </a:p>
          </p:txBody>
        </p:sp>
        <p:sp>
          <p:nvSpPr>
            <p:cNvPr id="58527" name="TextBox 35"/>
            <p:cNvSpPr txBox="1">
              <a:spLocks noChangeArrowheads="1"/>
            </p:cNvSpPr>
            <p:nvPr/>
          </p:nvSpPr>
          <p:spPr bwMode="auto">
            <a:xfrm>
              <a:off x="4950600"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7</a:t>
              </a:r>
            </a:p>
          </p:txBody>
        </p:sp>
        <p:sp>
          <p:nvSpPr>
            <p:cNvPr id="58528" name="TextBox 36"/>
            <p:cNvSpPr txBox="1">
              <a:spLocks noChangeArrowheads="1"/>
            </p:cNvSpPr>
            <p:nvPr/>
          </p:nvSpPr>
          <p:spPr bwMode="auto">
            <a:xfrm>
              <a:off x="5562564" y="6013904"/>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8</a:t>
              </a:r>
            </a:p>
          </p:txBody>
        </p:sp>
        <p:sp>
          <p:nvSpPr>
            <p:cNvPr id="58529" name="TextBox 37"/>
            <p:cNvSpPr txBox="1">
              <a:spLocks noChangeArrowheads="1"/>
            </p:cNvSpPr>
            <p:nvPr/>
          </p:nvSpPr>
          <p:spPr bwMode="auto">
            <a:xfrm>
              <a:off x="6141056" y="6031468"/>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9</a:t>
              </a:r>
            </a:p>
          </p:txBody>
        </p:sp>
        <p:sp>
          <p:nvSpPr>
            <p:cNvPr id="58530" name="TextBox 38"/>
            <p:cNvSpPr txBox="1">
              <a:spLocks noChangeArrowheads="1"/>
            </p:cNvSpPr>
            <p:nvPr/>
          </p:nvSpPr>
          <p:spPr bwMode="auto">
            <a:xfrm>
              <a:off x="6634528" y="602194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a:solidFill>
                    <a:prstClr val="black"/>
                  </a:solidFill>
                  <a:ea typeface="ＭＳ Ｐゴシック" pitchFamily="34" charset="-128"/>
                </a:rPr>
                <a:t>10</a:t>
              </a:r>
            </a:p>
          </p:txBody>
        </p:sp>
      </p:grpSp>
      <p:sp>
        <p:nvSpPr>
          <p:cNvPr id="58499" name="TextBox 49"/>
          <p:cNvSpPr txBox="1">
            <a:spLocks noChangeArrowheads="1"/>
          </p:cNvSpPr>
          <p:nvPr/>
        </p:nvSpPr>
        <p:spPr bwMode="auto">
          <a:xfrm>
            <a:off x="4114800" y="6365875"/>
            <a:ext cx="99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a:solidFill>
                  <a:prstClr val="black"/>
                </a:solidFill>
                <a:ea typeface="ＭＳ Ｐゴシック" pitchFamily="34" charset="-128"/>
              </a:rPr>
              <a:t>Minutes</a:t>
            </a:r>
          </a:p>
        </p:txBody>
      </p:sp>
      <p:cxnSp>
        <p:nvCxnSpPr>
          <p:cNvPr id="63" name="Straight Arrow Connector 62"/>
          <p:cNvCxnSpPr>
            <a:cxnSpLocks noChangeShapeType="1"/>
          </p:cNvCxnSpPr>
          <p:nvPr/>
        </p:nvCxnSpPr>
        <p:spPr bwMode="auto">
          <a:xfrm>
            <a:off x="7248525" y="2952750"/>
            <a:ext cx="577850" cy="1193800"/>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70" name="Straight Arrow Connector 69"/>
          <p:cNvCxnSpPr>
            <a:cxnSpLocks noChangeShapeType="1"/>
          </p:cNvCxnSpPr>
          <p:nvPr/>
        </p:nvCxnSpPr>
        <p:spPr bwMode="auto">
          <a:xfrm>
            <a:off x="6210300" y="2905125"/>
            <a:ext cx="649288" cy="1079500"/>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19590" name="TextBox 75"/>
          <p:cNvSpPr txBox="1">
            <a:spLocks noChangeArrowheads="1"/>
          </p:cNvSpPr>
          <p:nvPr/>
        </p:nvSpPr>
        <p:spPr bwMode="auto">
          <a:xfrm>
            <a:off x="5060950" y="2354263"/>
            <a:ext cx="1654175" cy="522287"/>
          </a:xfrm>
          <a:prstGeom prst="rect">
            <a:avLst/>
          </a:prstGeom>
          <a:solidFill>
            <a:schemeClr val="bg1"/>
          </a:solidFill>
          <a:ln w="28575">
            <a:solidFill>
              <a:schemeClr val="tx1"/>
            </a:solidFill>
            <a:miter lim="800000"/>
            <a:headEnd/>
            <a:tailEnd/>
          </a:ln>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a:solidFill>
                  <a:prstClr val="black"/>
                </a:solidFill>
                <a:ea typeface="ＭＳ Ｐゴシック" pitchFamily="34" charset="-128"/>
              </a:rPr>
              <a:t>HP-CPR</a:t>
            </a:r>
          </a:p>
        </p:txBody>
      </p:sp>
      <p:sp>
        <p:nvSpPr>
          <p:cNvPr id="19591" name="TextBox 76"/>
          <p:cNvSpPr txBox="1">
            <a:spLocks noChangeArrowheads="1"/>
          </p:cNvSpPr>
          <p:nvPr/>
        </p:nvSpPr>
        <p:spPr bwMode="auto">
          <a:xfrm>
            <a:off x="6808788" y="2413000"/>
            <a:ext cx="1035050" cy="523875"/>
          </a:xfrm>
          <a:prstGeom prst="rect">
            <a:avLst/>
          </a:prstGeom>
          <a:solidFill>
            <a:schemeClr val="bg1"/>
          </a:solidFill>
          <a:ln w="28575">
            <a:solidFill>
              <a:schemeClr val="tx1"/>
            </a:solidFill>
            <a:miter lim="800000"/>
            <a:headEnd/>
            <a:tailEnd/>
          </a:ln>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a:solidFill>
                  <a:prstClr val="black"/>
                </a:solidFill>
                <a:ea typeface="ＭＳ Ｐゴシック" pitchFamily="34" charset="-128"/>
              </a:rPr>
              <a:t>Defib</a:t>
            </a:r>
          </a:p>
        </p:txBody>
      </p:sp>
      <p:sp>
        <p:nvSpPr>
          <p:cNvPr id="19592" name="TextBox 86"/>
          <p:cNvSpPr txBox="1">
            <a:spLocks noChangeArrowheads="1"/>
          </p:cNvSpPr>
          <p:nvPr/>
        </p:nvSpPr>
        <p:spPr bwMode="auto">
          <a:xfrm>
            <a:off x="3656013" y="660400"/>
            <a:ext cx="1511300" cy="523875"/>
          </a:xfrm>
          <a:prstGeom prst="rect">
            <a:avLst/>
          </a:prstGeom>
          <a:solidFill>
            <a:schemeClr val="bg1"/>
          </a:solidFill>
          <a:ln w="28575">
            <a:solidFill>
              <a:schemeClr val="tx1"/>
            </a:solidFill>
            <a:miter lim="800000"/>
            <a:headEnd/>
            <a:tailEnd/>
          </a:ln>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a:solidFill>
                  <a:prstClr val="black"/>
                </a:solidFill>
                <a:ea typeface="ＭＳ Ｐゴシック" pitchFamily="34" charset="-128"/>
              </a:rPr>
              <a:t>Turn out</a:t>
            </a:r>
          </a:p>
        </p:txBody>
      </p:sp>
      <p:sp>
        <p:nvSpPr>
          <p:cNvPr id="19593" name="TextBox 88"/>
          <p:cNvSpPr txBox="1">
            <a:spLocks noChangeArrowheads="1"/>
          </p:cNvSpPr>
          <p:nvPr/>
        </p:nvSpPr>
        <p:spPr bwMode="auto">
          <a:xfrm>
            <a:off x="3276600" y="4146550"/>
            <a:ext cx="1830388" cy="523875"/>
          </a:xfrm>
          <a:prstGeom prst="rect">
            <a:avLst/>
          </a:prstGeom>
          <a:solidFill>
            <a:schemeClr val="bg1"/>
          </a:solidFill>
          <a:ln w="28575">
            <a:solidFill>
              <a:schemeClr val="tx1"/>
            </a:solidFill>
            <a:miter lim="800000"/>
            <a:headEnd/>
            <a:tailEnd/>
          </a:ln>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a:solidFill>
                  <a:prstClr val="black"/>
                </a:solidFill>
                <a:ea typeface="ＭＳ Ｐゴシック" pitchFamily="34" charset="-128"/>
              </a:rPr>
              <a:t>At pt. side</a:t>
            </a:r>
          </a:p>
        </p:txBody>
      </p:sp>
      <p:sp>
        <p:nvSpPr>
          <p:cNvPr id="19594" name="TextBox 89"/>
          <p:cNvSpPr txBox="1">
            <a:spLocks noChangeArrowheads="1"/>
          </p:cNvSpPr>
          <p:nvPr/>
        </p:nvSpPr>
        <p:spPr bwMode="auto">
          <a:xfrm>
            <a:off x="1139825" y="2736850"/>
            <a:ext cx="1816100" cy="522288"/>
          </a:xfrm>
          <a:prstGeom prst="rect">
            <a:avLst/>
          </a:prstGeom>
          <a:solidFill>
            <a:schemeClr val="bg1"/>
          </a:solidFill>
          <a:ln w="28575">
            <a:solidFill>
              <a:schemeClr val="tx1"/>
            </a:solidFill>
            <a:miter lim="800000"/>
            <a:headEnd/>
            <a:tailEnd/>
          </a:ln>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defTabSz="914400" eaLnBrk="1" hangingPunct="1"/>
            <a:r>
              <a:rPr lang="en-US">
                <a:solidFill>
                  <a:prstClr val="black"/>
                </a:solidFill>
                <a:ea typeface="ＭＳ Ｐゴシック" pitchFamily="34" charset="-128"/>
              </a:rPr>
              <a:t>Dispatch</a:t>
            </a:r>
          </a:p>
        </p:txBody>
      </p:sp>
      <p:cxnSp>
        <p:nvCxnSpPr>
          <p:cNvPr id="92" name="Straight Arrow Connector 91"/>
          <p:cNvCxnSpPr>
            <a:cxnSpLocks noChangeShapeType="1"/>
          </p:cNvCxnSpPr>
          <p:nvPr/>
        </p:nvCxnSpPr>
        <p:spPr bwMode="auto">
          <a:xfrm flipV="1">
            <a:off x="1865313" y="1668463"/>
            <a:ext cx="587375" cy="1066800"/>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flipV="1">
            <a:off x="5060950" y="4017963"/>
            <a:ext cx="1787525" cy="606425"/>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flipH="1">
            <a:off x="3124200" y="1136650"/>
            <a:ext cx="512763" cy="1087438"/>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0" name="Straight Connector 49"/>
          <p:cNvCxnSpPr>
            <a:cxnSpLocks noChangeShapeType="1"/>
          </p:cNvCxnSpPr>
          <p:nvPr/>
        </p:nvCxnSpPr>
        <p:spPr bwMode="auto">
          <a:xfrm>
            <a:off x="1103313" y="609600"/>
            <a:ext cx="2700337" cy="2166938"/>
          </a:xfrm>
          <a:prstGeom prst="line">
            <a:avLst/>
          </a:prstGeom>
          <a:noFill/>
          <a:ln w="38100">
            <a:solidFill>
              <a:schemeClr val="tx1"/>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1" name="Straight Arrow Connector 50"/>
          <p:cNvCxnSpPr>
            <a:cxnSpLocks noChangeShapeType="1"/>
          </p:cNvCxnSpPr>
          <p:nvPr/>
        </p:nvCxnSpPr>
        <p:spPr bwMode="auto">
          <a:xfrm>
            <a:off x="6848475" y="3984625"/>
            <a:ext cx="998538" cy="161925"/>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2" name="Straight Connector 51"/>
          <p:cNvCxnSpPr>
            <a:cxnSpLocks noChangeShapeType="1"/>
          </p:cNvCxnSpPr>
          <p:nvPr/>
        </p:nvCxnSpPr>
        <p:spPr bwMode="auto">
          <a:xfrm>
            <a:off x="3803650" y="2776538"/>
            <a:ext cx="3055938" cy="1214437"/>
          </a:xfrm>
          <a:prstGeom prst="line">
            <a:avLst/>
          </a:prstGeom>
          <a:noFill/>
          <a:ln w="38100">
            <a:solidFill>
              <a:schemeClr val="tx1"/>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4" name="Straight Connector 53"/>
          <p:cNvCxnSpPr>
            <a:cxnSpLocks noChangeShapeType="1"/>
          </p:cNvCxnSpPr>
          <p:nvPr/>
        </p:nvCxnSpPr>
        <p:spPr bwMode="auto">
          <a:xfrm>
            <a:off x="1082675" y="609600"/>
            <a:ext cx="2700338" cy="2166938"/>
          </a:xfrm>
          <a:prstGeom prst="line">
            <a:avLst/>
          </a:prstGeom>
          <a:noFill/>
          <a:ln w="38100">
            <a:solidFill>
              <a:schemeClr val="tx1"/>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5" name="Straight Arrow Connector 54"/>
          <p:cNvCxnSpPr>
            <a:cxnSpLocks noChangeShapeType="1"/>
          </p:cNvCxnSpPr>
          <p:nvPr/>
        </p:nvCxnSpPr>
        <p:spPr bwMode="auto">
          <a:xfrm>
            <a:off x="6827838" y="3984625"/>
            <a:ext cx="998537" cy="161925"/>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6" name="Straight Connector 55"/>
          <p:cNvCxnSpPr>
            <a:cxnSpLocks noChangeShapeType="1"/>
          </p:cNvCxnSpPr>
          <p:nvPr/>
        </p:nvCxnSpPr>
        <p:spPr bwMode="auto">
          <a:xfrm>
            <a:off x="3783013" y="2776538"/>
            <a:ext cx="3055937" cy="1214437"/>
          </a:xfrm>
          <a:prstGeom prst="line">
            <a:avLst/>
          </a:prstGeom>
          <a:noFill/>
          <a:ln w="38100">
            <a:solidFill>
              <a:schemeClr val="tx1"/>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58516" name="TextBox 25"/>
          <p:cNvSpPr txBox="1">
            <a:spLocks noChangeArrowheads="1"/>
          </p:cNvSpPr>
          <p:nvPr/>
        </p:nvSpPr>
        <p:spPr bwMode="auto">
          <a:xfrm>
            <a:off x="7989888" y="3881437"/>
            <a:ext cx="801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defTabSz="914400" eaLnBrk="1" hangingPunct="1"/>
            <a:r>
              <a:rPr lang="en-US" sz="2400" dirty="0">
                <a:solidFill>
                  <a:srgbClr val="FF0000"/>
                </a:solidFill>
                <a:ea typeface="ＭＳ Ｐゴシック" pitchFamily="34" charset="-128"/>
              </a:rPr>
              <a:t>35%</a:t>
            </a:r>
          </a:p>
        </p:txBody>
      </p:sp>
      <p:sp>
        <p:nvSpPr>
          <p:cNvPr id="19605" name="TextBox 88"/>
          <p:cNvSpPr txBox="1">
            <a:spLocks noChangeArrowheads="1"/>
          </p:cNvSpPr>
          <p:nvPr/>
        </p:nvSpPr>
        <p:spPr bwMode="auto">
          <a:xfrm>
            <a:off x="3101975" y="3236913"/>
            <a:ext cx="1711325" cy="522287"/>
          </a:xfrm>
          <a:prstGeom prst="rect">
            <a:avLst/>
          </a:prstGeom>
          <a:solidFill>
            <a:schemeClr val="bg1"/>
          </a:solidFill>
          <a:ln w="28575">
            <a:solidFill>
              <a:schemeClr val="tx1"/>
            </a:solidFill>
            <a:miter lim="800000"/>
            <a:headEnd/>
            <a:tailEnd/>
          </a:ln>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defTabSz="914400" eaLnBrk="1" hangingPunct="1"/>
            <a:r>
              <a:rPr lang="en-US">
                <a:solidFill>
                  <a:prstClr val="black"/>
                </a:solidFill>
                <a:ea typeface="ＭＳ Ｐゴシック" pitchFamily="34" charset="-128"/>
              </a:rPr>
              <a:t>At scene</a:t>
            </a:r>
          </a:p>
        </p:txBody>
      </p:sp>
      <p:cxnSp>
        <p:nvCxnSpPr>
          <p:cNvPr id="67" name="Straight Arrow Connector 66"/>
          <p:cNvCxnSpPr>
            <a:cxnSpLocks noChangeShapeType="1"/>
          </p:cNvCxnSpPr>
          <p:nvPr/>
        </p:nvCxnSpPr>
        <p:spPr bwMode="auto">
          <a:xfrm flipV="1">
            <a:off x="4811713" y="3556000"/>
            <a:ext cx="989012" cy="7938"/>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19607" name="TextBox 88"/>
          <p:cNvSpPr txBox="1">
            <a:spLocks noChangeArrowheads="1"/>
          </p:cNvSpPr>
          <p:nvPr/>
        </p:nvSpPr>
        <p:spPr bwMode="auto">
          <a:xfrm>
            <a:off x="3784601" y="1408113"/>
            <a:ext cx="1396999" cy="522287"/>
          </a:xfrm>
          <a:prstGeom prst="rect">
            <a:avLst/>
          </a:prstGeom>
          <a:solidFill>
            <a:schemeClr val="bg1"/>
          </a:solidFill>
          <a:ln w="28575">
            <a:solidFill>
              <a:schemeClr val="tx1"/>
            </a:solidFill>
            <a:miter lim="800000"/>
            <a:headEnd/>
            <a:tailEnd/>
          </a:ln>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defTabSz="914400" eaLnBrk="1" hangingPunct="1"/>
            <a:r>
              <a:rPr lang="en-US" dirty="0">
                <a:solidFill>
                  <a:prstClr val="black"/>
                </a:solidFill>
                <a:ea typeface="ＭＳ Ｐゴシック" pitchFamily="34" charset="-128"/>
              </a:rPr>
              <a:t>B</a:t>
            </a:r>
            <a:r>
              <a:rPr lang="en-US" dirty="0" smtClean="0">
                <a:solidFill>
                  <a:prstClr val="black"/>
                </a:solidFill>
                <a:ea typeface="ＭＳ Ｐゴシック" pitchFamily="34" charset="-128"/>
              </a:rPr>
              <a:t>-CPR</a:t>
            </a:r>
            <a:endParaRPr lang="en-US" dirty="0">
              <a:solidFill>
                <a:prstClr val="black"/>
              </a:solidFill>
              <a:ea typeface="ＭＳ Ｐゴシック" pitchFamily="34" charset="-128"/>
            </a:endParaRPr>
          </a:p>
        </p:txBody>
      </p:sp>
      <p:cxnSp>
        <p:nvCxnSpPr>
          <p:cNvPr id="74" name="Straight Arrow Connector 73"/>
          <p:cNvCxnSpPr>
            <a:cxnSpLocks noChangeShapeType="1"/>
          </p:cNvCxnSpPr>
          <p:nvPr/>
        </p:nvCxnSpPr>
        <p:spPr bwMode="auto">
          <a:xfrm flipH="1">
            <a:off x="3773488" y="1957388"/>
            <a:ext cx="682625" cy="846137"/>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 name="TextBox 1"/>
          <p:cNvSpPr txBox="1"/>
          <p:nvPr/>
        </p:nvSpPr>
        <p:spPr>
          <a:xfrm>
            <a:off x="243032" y="-6915"/>
            <a:ext cx="4367862" cy="707886"/>
          </a:xfrm>
          <a:prstGeom prst="rect">
            <a:avLst/>
          </a:prstGeom>
          <a:noFill/>
        </p:spPr>
        <p:txBody>
          <a:bodyPr wrap="none" rtlCol="0">
            <a:spAutoFit/>
          </a:bodyPr>
          <a:lstStyle/>
          <a:p>
            <a:r>
              <a:rPr lang="en-US" sz="4000" dirty="0" smtClean="0"/>
              <a:t>Where we are going</a:t>
            </a:r>
            <a:endParaRPr lang="en-US" sz="4000" dirty="0"/>
          </a:p>
        </p:txBody>
      </p:sp>
    </p:spTree>
    <p:extLst>
      <p:ext uri="{BB962C8B-B14F-4D97-AF65-F5344CB8AC3E}">
        <p14:creationId xmlns:p14="http://schemas.microsoft.com/office/powerpoint/2010/main" val="3780960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5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59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60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6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5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59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59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4" grpId="0" animBg="1"/>
      <p:bldP spid="83" grpId="0" animBg="1"/>
      <p:bldP spid="82" grpId="0" animBg="1"/>
      <p:bldP spid="19590" grpId="0" animBg="1"/>
      <p:bldP spid="19591" grpId="0" animBg="1"/>
      <p:bldP spid="19592" grpId="0" animBg="1"/>
      <p:bldP spid="19593" grpId="0" animBg="1"/>
      <p:bldP spid="19594" grpId="0" animBg="1"/>
      <p:bldP spid="19605" grpId="0" animBg="1"/>
      <p:bldP spid="196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 for Change</a:t>
            </a:r>
            <a:endParaRPr lang="en-US" dirty="0"/>
          </a:p>
        </p:txBody>
      </p:sp>
      <p:sp>
        <p:nvSpPr>
          <p:cNvPr id="3" name="Content Placeholder 2"/>
          <p:cNvSpPr>
            <a:spLocks noGrp="1"/>
          </p:cNvSpPr>
          <p:nvPr>
            <p:ph idx="1"/>
          </p:nvPr>
        </p:nvSpPr>
        <p:spPr>
          <a:xfrm>
            <a:off x="457200" y="1600200"/>
            <a:ext cx="8305800" cy="5257800"/>
          </a:xfrm>
        </p:spPr>
        <p:txBody>
          <a:bodyPr>
            <a:normAutofit/>
          </a:bodyPr>
          <a:lstStyle/>
          <a:p>
            <a:r>
              <a:rPr lang="en-US" sz="2800" dirty="0" smtClean="0"/>
              <a:t>First 6 months – Jan –June 2015</a:t>
            </a:r>
          </a:p>
          <a:p>
            <a:pPr lvl="1"/>
            <a:r>
              <a:rPr lang="en-US" sz="2800" b="1" dirty="0" smtClean="0"/>
              <a:t>Infrastructure changes </a:t>
            </a:r>
          </a:p>
          <a:p>
            <a:pPr lvl="2"/>
            <a:r>
              <a:rPr lang="en-US" sz="2400" u="sng" dirty="0" err="1" smtClean="0"/>
              <a:t>EMScom</a:t>
            </a:r>
            <a:r>
              <a:rPr lang="en-US" sz="2400" u="sng" dirty="0" smtClean="0"/>
              <a:t> call taking equipment: </a:t>
            </a:r>
            <a:r>
              <a:rPr lang="en-US" sz="2400" dirty="0" smtClean="0"/>
              <a:t>headphone, pedal, expanded recording capabilities</a:t>
            </a:r>
          </a:p>
          <a:p>
            <a:pPr lvl="2"/>
            <a:r>
              <a:rPr lang="en-US" sz="2400" u="sng" dirty="0" smtClean="0"/>
              <a:t>QI development: </a:t>
            </a:r>
            <a:r>
              <a:rPr lang="en-US" sz="2400" dirty="0" smtClean="0"/>
              <a:t>database and process</a:t>
            </a:r>
          </a:p>
          <a:p>
            <a:pPr lvl="2"/>
            <a:r>
              <a:rPr lang="en-US" sz="2400" u="sng" dirty="0" smtClean="0"/>
              <a:t>Dispatcher protocol/training:</a:t>
            </a:r>
            <a:r>
              <a:rPr lang="en-US" sz="2400" dirty="0"/>
              <a:t> </a:t>
            </a:r>
            <a:r>
              <a:rPr lang="en-US" sz="2400" dirty="0" smtClean="0"/>
              <a:t>Develop dispatcher assisted CPR protocol/training </a:t>
            </a:r>
          </a:p>
          <a:p>
            <a:pPr lvl="1"/>
            <a:r>
              <a:rPr lang="en-US" sz="2800" b="1" dirty="0" smtClean="0"/>
              <a:t>Dispatcher training</a:t>
            </a:r>
          </a:p>
          <a:p>
            <a:pPr lvl="2"/>
            <a:r>
              <a:rPr lang="en-US" sz="2400" dirty="0" err="1" smtClean="0"/>
              <a:t>EMScom</a:t>
            </a:r>
            <a:r>
              <a:rPr lang="en-US" sz="2400" dirty="0" smtClean="0"/>
              <a:t> dispatchers</a:t>
            </a:r>
          </a:p>
          <a:p>
            <a:pPr lvl="1"/>
            <a:r>
              <a:rPr lang="en-US" sz="2800" b="1" dirty="0" smtClean="0"/>
              <a:t>Municipal PSAPs</a:t>
            </a:r>
          </a:p>
          <a:p>
            <a:pPr lvl="2"/>
            <a:r>
              <a:rPr lang="en-US" sz="2400" dirty="0" smtClean="0"/>
              <a:t>Implementation planning</a:t>
            </a:r>
          </a:p>
        </p:txBody>
      </p:sp>
    </p:spTree>
    <p:extLst>
      <p:ext uri="{BB962C8B-B14F-4D97-AF65-F5344CB8AC3E}">
        <p14:creationId xmlns:p14="http://schemas.microsoft.com/office/powerpoint/2010/main" val="1326065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 for Change</a:t>
            </a:r>
            <a:endParaRPr lang="en-US" dirty="0"/>
          </a:p>
        </p:txBody>
      </p:sp>
      <p:sp>
        <p:nvSpPr>
          <p:cNvPr id="3" name="Content Placeholder 2"/>
          <p:cNvSpPr>
            <a:spLocks noGrp="1"/>
          </p:cNvSpPr>
          <p:nvPr>
            <p:ph idx="1"/>
          </p:nvPr>
        </p:nvSpPr>
        <p:spPr>
          <a:xfrm>
            <a:off x="457200" y="1600200"/>
            <a:ext cx="5638800" cy="4525963"/>
          </a:xfrm>
        </p:spPr>
        <p:txBody>
          <a:bodyPr>
            <a:normAutofit/>
          </a:bodyPr>
          <a:lstStyle/>
          <a:p>
            <a:r>
              <a:rPr lang="en-US" sz="3200" dirty="0" smtClean="0"/>
              <a:t>Second 6 months (June – December 2015)</a:t>
            </a:r>
          </a:p>
          <a:p>
            <a:pPr lvl="1"/>
            <a:r>
              <a:rPr lang="en-US" sz="3200" b="1" dirty="0" smtClean="0"/>
              <a:t>Staged roll out</a:t>
            </a:r>
          </a:p>
          <a:p>
            <a:pPr lvl="2"/>
            <a:r>
              <a:rPr lang="en-US" sz="2800" dirty="0" smtClean="0"/>
              <a:t>Municipality dispatcher training to transfer calls </a:t>
            </a:r>
          </a:p>
          <a:p>
            <a:pPr lvl="2"/>
            <a:r>
              <a:rPr lang="en-US" sz="2800" dirty="0" smtClean="0"/>
              <a:t>Initiation of process </a:t>
            </a:r>
          </a:p>
          <a:p>
            <a:pPr lvl="3"/>
            <a:r>
              <a:rPr lang="en-US" sz="2400" dirty="0" smtClean="0"/>
              <a:t>~2 centers per month</a:t>
            </a:r>
          </a:p>
          <a:p>
            <a:pPr lvl="1"/>
            <a:r>
              <a:rPr lang="en-US" sz="3200" b="1" dirty="0" smtClean="0"/>
              <a:t>100% QI</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985" y="970933"/>
            <a:ext cx="3182015" cy="5887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806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r>
              <a:rPr lang="en-US" baseline="0" dirty="0" smtClean="0"/>
              <a:t> for Change</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Year 2 – Jan – Dec 2016</a:t>
            </a:r>
          </a:p>
          <a:p>
            <a:pPr lvl="1"/>
            <a:r>
              <a:rPr lang="en-US" sz="3200" dirty="0" smtClean="0"/>
              <a:t>100% QI </a:t>
            </a:r>
          </a:p>
          <a:p>
            <a:pPr lvl="1"/>
            <a:r>
              <a:rPr lang="en-US" sz="3200" dirty="0"/>
              <a:t>Evaluation of missed transfers</a:t>
            </a:r>
          </a:p>
          <a:p>
            <a:pPr lvl="1"/>
            <a:r>
              <a:rPr lang="en-US" sz="3200" dirty="0" smtClean="0"/>
              <a:t>Evaluation of outcomes</a:t>
            </a:r>
          </a:p>
          <a:p>
            <a:r>
              <a:rPr lang="en-US" sz="3200" dirty="0" smtClean="0"/>
              <a:t>Beyond year 2 program sustained by Milwaukee County</a:t>
            </a:r>
          </a:p>
          <a:p>
            <a:pPr lvl="1"/>
            <a:r>
              <a:rPr lang="en-US" sz="3200" dirty="0" smtClean="0"/>
              <a:t>QI maintained but at a lower %</a:t>
            </a:r>
          </a:p>
          <a:p>
            <a:pPr lvl="1"/>
            <a:r>
              <a:rPr lang="en-US" sz="3200" dirty="0" err="1" smtClean="0"/>
              <a:t>EMSCom</a:t>
            </a:r>
            <a:r>
              <a:rPr lang="en-US" sz="3200" dirty="0" smtClean="0"/>
              <a:t> new </a:t>
            </a:r>
            <a:r>
              <a:rPr lang="en-US" sz="3200" dirty="0"/>
              <a:t>hires trained during orientation</a:t>
            </a:r>
          </a:p>
          <a:p>
            <a:pPr lvl="1"/>
            <a:endParaRPr lang="en-US" dirty="0" smtClean="0"/>
          </a:p>
        </p:txBody>
      </p:sp>
    </p:spTree>
    <p:extLst>
      <p:ext uri="{BB962C8B-B14F-4D97-AF65-F5344CB8AC3E}">
        <p14:creationId xmlns:p14="http://schemas.microsoft.com/office/powerpoint/2010/main" val="2348197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Success</a:t>
            </a:r>
            <a:endParaRPr lang="en-US" dirty="0"/>
          </a:p>
        </p:txBody>
      </p:sp>
      <p:sp>
        <p:nvSpPr>
          <p:cNvPr id="3" name="Content Placeholder 2"/>
          <p:cNvSpPr>
            <a:spLocks noGrp="1"/>
          </p:cNvSpPr>
          <p:nvPr>
            <p:ph idx="1"/>
          </p:nvPr>
        </p:nvSpPr>
        <p:spPr/>
        <p:txBody>
          <a:bodyPr>
            <a:normAutofit/>
          </a:bodyPr>
          <a:lstStyle/>
          <a:p>
            <a:pPr lvl="0"/>
            <a:r>
              <a:rPr lang="en-US" sz="3200" dirty="0" smtClean="0"/>
              <a:t>Outcome Measures:  Rate of Bystander CPR in Milwaukee</a:t>
            </a:r>
          </a:p>
          <a:p>
            <a:pPr lvl="1"/>
            <a:r>
              <a:rPr lang="en-US" sz="3200" dirty="0" smtClean="0"/>
              <a:t>Rate of cardiac arrest survival to hospital discharge</a:t>
            </a:r>
          </a:p>
          <a:p>
            <a:pPr lvl="0"/>
            <a:r>
              <a:rPr lang="en-US" sz="3200" dirty="0" smtClean="0"/>
              <a:t>Process Measures: Number of callers for cardiac arrest patients that receive pre-arrival instructions</a:t>
            </a:r>
            <a:endParaRPr lang="en-US" sz="3200" dirty="0"/>
          </a:p>
          <a:p>
            <a:pPr lvl="1"/>
            <a:r>
              <a:rPr lang="en-US" sz="3200" dirty="0"/>
              <a:t>N</a:t>
            </a:r>
            <a:r>
              <a:rPr lang="en-US" sz="3200" dirty="0" smtClean="0"/>
              <a:t>umber of callers that give compressions</a:t>
            </a:r>
          </a:p>
        </p:txBody>
      </p:sp>
    </p:spTree>
    <p:extLst>
      <p:ext uri="{BB962C8B-B14F-4D97-AF65-F5344CB8AC3E}">
        <p14:creationId xmlns:p14="http://schemas.microsoft.com/office/powerpoint/2010/main" val="4128315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91647" y="2159529"/>
            <a:ext cx="6135687" cy="1633538"/>
          </a:xfrm>
        </p:spPr>
        <p:txBody>
          <a:bodyPr>
            <a:noAutofit/>
          </a:bodyPr>
          <a:lstStyle/>
          <a:p>
            <a:pPr algn="ctr"/>
            <a:r>
              <a:rPr lang="en-US" sz="7200" dirty="0" smtClean="0"/>
              <a:t>Questions/ </a:t>
            </a:r>
          </a:p>
          <a:p>
            <a:pPr algn="ctr"/>
            <a:r>
              <a:rPr lang="en-US" sz="7200" dirty="0" smtClean="0"/>
              <a:t>Discussion</a:t>
            </a:r>
            <a:endParaRPr lang="en-US" sz="7200" dirty="0"/>
          </a:p>
        </p:txBody>
      </p:sp>
    </p:spTree>
    <p:extLst>
      <p:ext uri="{BB962C8B-B14F-4D97-AF65-F5344CB8AC3E}">
        <p14:creationId xmlns:p14="http://schemas.microsoft.com/office/powerpoint/2010/main" val="204354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idx="1"/>
          </p:nvPr>
        </p:nvSpPr>
        <p:spPr/>
        <p:txBody>
          <a:bodyPr/>
          <a:lstStyle/>
          <a:p>
            <a:r>
              <a:rPr lang="en-US" dirty="0" smtClean="0"/>
              <a:t>This work is supported by funds from Advancing a Healthier Wisconsin’s Change Maker Program</a:t>
            </a:r>
            <a:endParaRPr lang="en-US" dirty="0"/>
          </a:p>
        </p:txBody>
      </p:sp>
    </p:spTree>
    <p:extLst>
      <p:ext uri="{BB962C8B-B14F-4D97-AF65-F5344CB8AC3E}">
        <p14:creationId xmlns:p14="http://schemas.microsoft.com/office/powerpoint/2010/main" val="348231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Overview</a:t>
            </a:r>
            <a:endParaRPr lang="en-US" dirty="0"/>
          </a:p>
        </p:txBody>
      </p:sp>
      <p:sp>
        <p:nvSpPr>
          <p:cNvPr id="3" name="Content Placeholder 2"/>
          <p:cNvSpPr>
            <a:spLocks noGrp="1"/>
          </p:cNvSpPr>
          <p:nvPr>
            <p:ph idx="1"/>
          </p:nvPr>
        </p:nvSpPr>
        <p:spPr/>
        <p:txBody>
          <a:bodyPr/>
          <a:lstStyle/>
          <a:p>
            <a:r>
              <a:rPr lang="en-US" dirty="0" smtClean="0"/>
              <a:t>Project Vision: where we are and where we want to be</a:t>
            </a:r>
          </a:p>
          <a:p>
            <a:r>
              <a:rPr lang="en-US" dirty="0" smtClean="0"/>
              <a:t>Identifying patients who need dispatcher CPR</a:t>
            </a:r>
          </a:p>
          <a:p>
            <a:r>
              <a:rPr lang="en-US" dirty="0" smtClean="0"/>
              <a:t>Moving callers from reporters to actors</a:t>
            </a:r>
          </a:p>
          <a:p>
            <a:r>
              <a:rPr lang="en-US" dirty="0" smtClean="0"/>
              <a:t>The Instructions</a:t>
            </a:r>
          </a:p>
          <a:p>
            <a:r>
              <a:rPr lang="en-US" dirty="0" smtClean="0"/>
              <a:t>Quality Improvement</a:t>
            </a:r>
          </a:p>
          <a:p>
            <a:r>
              <a:rPr lang="en-US" dirty="0" smtClean="0"/>
              <a:t>Practice! Practice! Practice!</a:t>
            </a:r>
            <a:endParaRPr lang="en-US" dirty="0"/>
          </a:p>
        </p:txBody>
      </p:sp>
    </p:spTree>
    <p:extLst>
      <p:ext uri="{BB962C8B-B14F-4D97-AF65-F5344CB8AC3E}">
        <p14:creationId xmlns:p14="http://schemas.microsoft.com/office/powerpoint/2010/main" val="1293374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Vision</a:t>
            </a:r>
            <a:endParaRPr lang="en-US" dirty="0"/>
          </a:p>
        </p:txBody>
      </p:sp>
      <p:sp>
        <p:nvSpPr>
          <p:cNvPr id="4" name="Subtitle 3"/>
          <p:cNvSpPr>
            <a:spLocks noGrp="1"/>
          </p:cNvSpPr>
          <p:nvPr>
            <p:ph type="subTitle" idx="1"/>
          </p:nvPr>
        </p:nvSpPr>
        <p:spPr>
          <a:xfrm>
            <a:off x="2962353" y="4572000"/>
            <a:ext cx="5425945" cy="1066800"/>
          </a:xfrm>
        </p:spPr>
        <p:txBody>
          <a:bodyPr>
            <a:noAutofit/>
          </a:bodyPr>
          <a:lstStyle/>
          <a:p>
            <a:r>
              <a:rPr lang="en-US" sz="2400" dirty="0" smtClean="0"/>
              <a:t>“</a:t>
            </a:r>
            <a:r>
              <a:rPr lang="en-US" sz="2400" dirty="0"/>
              <a:t>I'm sorry no one saved you.” </a:t>
            </a:r>
          </a:p>
          <a:p>
            <a:r>
              <a:rPr lang="en-US" sz="2400" dirty="0"/>
              <a:t>― Maggie </a:t>
            </a:r>
            <a:r>
              <a:rPr lang="en-US" sz="2400" dirty="0" err="1"/>
              <a:t>Stiefvater</a:t>
            </a:r>
            <a:r>
              <a:rPr lang="en-US" sz="2400" dirty="0"/>
              <a:t>, The Dream Thieves </a:t>
            </a:r>
          </a:p>
        </p:txBody>
      </p:sp>
    </p:spTree>
    <p:extLst>
      <p:ext uri="{BB962C8B-B14F-4D97-AF65-F5344CB8AC3E}">
        <p14:creationId xmlns:p14="http://schemas.microsoft.com/office/powerpoint/2010/main" val="3027820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To Give Every 9-1-1 Caller the Opportunity to be a First Responder</a:t>
            </a:r>
            <a:endParaRPr lang="en-US" sz="4000" dirty="0"/>
          </a:p>
        </p:txBody>
      </p:sp>
      <p:sp>
        <p:nvSpPr>
          <p:cNvPr id="5" name="Title 1"/>
          <p:cNvSpPr txBox="1">
            <a:spLocks/>
          </p:cNvSpPr>
          <p:nvPr/>
        </p:nvSpPr>
        <p:spPr>
          <a:xfrm>
            <a:off x="374072" y="1417638"/>
            <a:ext cx="8001000" cy="4983162"/>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a:endParaRPr lang="en-US" dirty="0" smtClean="0"/>
          </a:p>
          <a:p>
            <a:pPr algn="ctr"/>
            <a:r>
              <a:rPr lang="en-US" dirty="0" smtClean="0"/>
              <a:t>Each year 800 people have an out-of-hospital cardiac arrest in Milwaukee County and 90% die</a:t>
            </a:r>
          </a:p>
          <a:p>
            <a:pPr algn="ctr"/>
            <a:endParaRPr lang="en-US" dirty="0"/>
          </a:p>
          <a:p>
            <a:pPr algn="ctr"/>
            <a:r>
              <a:rPr lang="en-US" dirty="0" smtClean="0"/>
              <a:t>Less than 19% have the benefit of bystander CPR</a:t>
            </a:r>
          </a:p>
          <a:p>
            <a:pPr algn="ctr"/>
            <a:endParaRPr lang="en-US" dirty="0"/>
          </a:p>
          <a:p>
            <a:pPr algn="ctr"/>
            <a:r>
              <a:rPr lang="en-US" dirty="0" smtClean="0"/>
              <a:t>Bringing dispatcher assisted CPR to Milwaukee County will CHANGE:</a:t>
            </a:r>
          </a:p>
          <a:p>
            <a:pPr algn="ctr"/>
            <a:endParaRPr lang="en-US" dirty="0"/>
          </a:p>
          <a:p>
            <a:pPr marL="1828800" lvl="3" indent="-457200">
              <a:buFont typeface="Arial"/>
              <a:buChar char="•"/>
            </a:pPr>
            <a:r>
              <a:rPr lang="en-US" sz="3100" b="1" dirty="0">
                <a:solidFill>
                  <a:srgbClr val="FF0000"/>
                </a:solidFill>
              </a:rPr>
              <a:t>B</a:t>
            </a:r>
            <a:r>
              <a:rPr lang="en-US" sz="3100" b="1" dirty="0" smtClean="0">
                <a:solidFill>
                  <a:srgbClr val="FF0000"/>
                </a:solidFill>
              </a:rPr>
              <a:t>ystander CPR rates</a:t>
            </a:r>
          </a:p>
          <a:p>
            <a:pPr marL="1828800" lvl="3" indent="-457200">
              <a:buFont typeface="Arial"/>
              <a:buChar char="•"/>
            </a:pPr>
            <a:r>
              <a:rPr lang="en-US" sz="3100" b="1" dirty="0">
                <a:solidFill>
                  <a:srgbClr val="FF0000"/>
                </a:solidFill>
              </a:rPr>
              <a:t>C</a:t>
            </a:r>
            <a:r>
              <a:rPr lang="en-US" sz="3100" b="1" dirty="0" smtClean="0">
                <a:solidFill>
                  <a:srgbClr val="FF0000"/>
                </a:solidFill>
              </a:rPr>
              <a:t>ardiac arrest survival rates</a:t>
            </a:r>
          </a:p>
        </p:txBody>
      </p:sp>
    </p:spTree>
    <p:extLst>
      <p:ext uri="{BB962C8B-B14F-4D97-AF65-F5344CB8AC3E}">
        <p14:creationId xmlns:p14="http://schemas.microsoft.com/office/powerpoint/2010/main" val="1900684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a:t>
            </a:r>
            <a:endParaRPr lang="en-US" dirty="0"/>
          </a:p>
        </p:txBody>
      </p:sp>
      <p:pic>
        <p:nvPicPr>
          <p:cNvPr id="4" name="AHA good CPR.mp3">
            <a:hlinkClick r:id="" action="ppaction://media"/>
          </p:cNvPr>
          <p:cNvPicPr>
            <a:picLocks noGrp="1" noChangeAspect="1"/>
          </p:cNvPicPr>
          <p:nvPr>
            <p:ph sz="half" idx="2"/>
            <a:audioFile r:link="rId2"/>
            <p:extLst>
              <p:ext uri="{DAA4B4D4-6D71-4841-9C94-3DE7FCFB9230}">
                <p14:media xmlns:p14="http://schemas.microsoft.com/office/powerpoint/2010/main" r:embed="rId1"/>
              </p:ext>
            </p:extLst>
          </p:nvPr>
        </p:nvPicPr>
        <p:blipFill>
          <a:blip r:embed="rId5"/>
          <a:stretch>
            <a:fillRect/>
          </a:stretch>
        </p:blipFill>
        <p:spPr>
          <a:xfrm>
            <a:off x="1676400" y="2629832"/>
            <a:ext cx="609600" cy="609600"/>
          </a:xfrm>
        </p:spPr>
      </p:pic>
      <p:sp>
        <p:nvSpPr>
          <p:cNvPr id="7" name="Content Placeholder 6"/>
          <p:cNvSpPr>
            <a:spLocks noGrp="1"/>
          </p:cNvSpPr>
          <p:nvPr>
            <p:ph sz="quarter" idx="4"/>
          </p:nvPr>
        </p:nvSpPr>
        <p:spPr>
          <a:xfrm>
            <a:off x="3626112" y="1638326"/>
            <a:ext cx="3657600" cy="3951288"/>
          </a:xfrm>
        </p:spPr>
        <p:txBody>
          <a:bodyPr/>
          <a:lstStyle/>
          <a:p>
            <a:r>
              <a:rPr lang="en-US" dirty="0" smtClean="0"/>
              <a:t>Thoughts? </a:t>
            </a:r>
          </a:p>
          <a:p>
            <a:r>
              <a:rPr lang="en-US" dirty="0" smtClean="0"/>
              <a:t>What did you notice about these callers?</a:t>
            </a:r>
          </a:p>
          <a:p>
            <a:r>
              <a:rPr lang="en-US" dirty="0" smtClean="0"/>
              <a:t>Without the dispatcher what would have happened?</a:t>
            </a:r>
          </a:p>
          <a:p>
            <a:r>
              <a:rPr lang="en-US" dirty="0" smtClean="0"/>
              <a:t>How did the dispatcher sound?</a:t>
            </a:r>
          </a:p>
          <a:p>
            <a:r>
              <a:rPr lang="en-US" dirty="0" smtClean="0"/>
              <a:t>Did it work?</a:t>
            </a:r>
            <a:endParaRPr lang="en-US" dirty="0"/>
          </a:p>
        </p:txBody>
      </p:sp>
    </p:spTree>
    <p:extLst>
      <p:ext uri="{BB962C8B-B14F-4D97-AF65-F5344CB8AC3E}">
        <p14:creationId xmlns:p14="http://schemas.microsoft.com/office/powerpoint/2010/main" val="1482312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76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81000"/>
            <a:ext cx="8229600" cy="944563"/>
          </a:xfrm>
        </p:spPr>
        <p:txBody>
          <a:bodyPr/>
          <a:lstStyle/>
          <a:p>
            <a:pPr eaLnBrk="1" hangingPunct="1"/>
            <a:r>
              <a:rPr lang="en-US" altLang="en-US" sz="4000" dirty="0" smtClean="0"/>
              <a:t>Links in the Chain of Survival</a:t>
            </a:r>
          </a:p>
        </p:txBody>
      </p:sp>
      <p:sp>
        <p:nvSpPr>
          <p:cNvPr id="11" name="Line 36"/>
          <p:cNvSpPr>
            <a:spLocks noChangeShapeType="1"/>
          </p:cNvSpPr>
          <p:nvPr/>
        </p:nvSpPr>
        <p:spPr bwMode="auto">
          <a:xfrm>
            <a:off x="0" y="1219200"/>
            <a:ext cx="8991600" cy="0"/>
          </a:xfrm>
          <a:prstGeom prst="line">
            <a:avLst/>
          </a:prstGeom>
          <a:noFill/>
          <a:ln w="444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876614" y="1426593"/>
            <a:ext cx="1528752" cy="369332"/>
          </a:xfrm>
          <a:prstGeom prst="rect">
            <a:avLst/>
          </a:prstGeom>
          <a:noFill/>
        </p:spPr>
        <p:txBody>
          <a:bodyPr wrap="none" rtlCol="0">
            <a:spAutoFit/>
          </a:bodyPr>
          <a:lstStyle/>
          <a:p>
            <a:r>
              <a:rPr lang="en-US" dirty="0" smtClean="0"/>
              <a:t>The Metaphor</a:t>
            </a:r>
            <a:endParaRPr lang="en-US" dirty="0"/>
          </a:p>
        </p:txBody>
      </p:sp>
      <p:pic>
        <p:nvPicPr>
          <p:cNvPr id="1026" name="Picture 2" descr="http://www.aedbrands.com/s/1fsY6tZOT0qnEnXDXZ2qtA/Chain-of-Surviva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6652"/>
            <a:ext cx="7372193" cy="2782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39315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408" y="0"/>
            <a:ext cx="8934607" cy="1143000"/>
          </a:xfrm>
        </p:spPr>
        <p:txBody>
          <a:bodyPr>
            <a:noAutofit/>
          </a:bodyPr>
          <a:lstStyle/>
          <a:p>
            <a:r>
              <a:rPr lang="en-US" sz="3600" dirty="0" smtClean="0"/>
              <a:t>The Links =&gt; Ideal Response </a:t>
            </a:r>
            <a:endParaRPr lang="en-US" sz="3600" dirty="0"/>
          </a:p>
        </p:txBody>
      </p:sp>
      <p:cxnSp>
        <p:nvCxnSpPr>
          <p:cNvPr id="5" name="Straight Connector 4"/>
          <p:cNvCxnSpPr/>
          <p:nvPr/>
        </p:nvCxnSpPr>
        <p:spPr>
          <a:xfrm>
            <a:off x="1909134" y="3505200"/>
            <a:ext cx="6853866" cy="0"/>
          </a:xfrm>
          <a:prstGeom prst="line">
            <a:avLst/>
          </a:prstGeom>
          <a:ln w="38100">
            <a:solidFill>
              <a:schemeClr val="tx1"/>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pic>
        <p:nvPicPr>
          <p:cNvPr id="6" name="Picture 3983" descr="heart_7-thumb_playbutton"/>
          <p:cNvPicPr>
            <a:picLocks noChangeAspect="1" noChangeArrowheads="1"/>
          </p:cNvPicPr>
          <p:nvPr/>
        </p:nvPicPr>
        <p:blipFill rotWithShape="1">
          <a:blip r:embed="rId2">
            <a:extLst>
              <a:ext uri="{28A0092B-C50C-407E-A947-70E740481C1C}">
                <a14:useLocalDpi xmlns:a14="http://schemas.microsoft.com/office/drawing/2010/main" val="0"/>
              </a:ext>
            </a:extLst>
          </a:blip>
          <a:srcRect l="18701" r="18701" b="7086"/>
          <a:stretch/>
        </p:blipFill>
        <p:spPr bwMode="auto">
          <a:xfrm>
            <a:off x="286292" y="2898378"/>
            <a:ext cx="1417168" cy="121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www.northwestresponse.com/wp-content/uploads/AED-Plus-poli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567"/>
          <a:stretch/>
        </p:blipFill>
        <p:spPr bwMode="auto">
          <a:xfrm>
            <a:off x="4420867" y="1719232"/>
            <a:ext cx="2029691" cy="1562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kelowna.com/wp-content/uploads/2009/11/091118-dispatch-centre-jf-550x4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853"/>
          <a:stretch/>
        </p:blipFill>
        <p:spPr bwMode="auto">
          <a:xfrm>
            <a:off x="2213830" y="1719232"/>
            <a:ext cx="2006531" cy="152552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ciencenordic.com/sites/default/files/imagecache/300x/cpr_0.jpg"/>
          <p:cNvPicPr>
            <a:picLocks noChangeAspect="1" noChangeArrowheads="1"/>
          </p:cNvPicPr>
          <p:nvPr/>
        </p:nvPicPr>
        <p:blipFill rotWithShape="1">
          <a:blip r:embed="rId5">
            <a:extLst>
              <a:ext uri="{28A0092B-C50C-407E-A947-70E740481C1C}">
                <a14:useLocalDpi xmlns:a14="http://schemas.microsoft.com/office/drawing/2010/main" val="0"/>
              </a:ext>
            </a:extLst>
          </a:blip>
          <a:srcRect l="1" t="-5318" r="9859" b="5318"/>
          <a:stretch/>
        </p:blipFill>
        <p:spPr bwMode="auto">
          <a:xfrm>
            <a:off x="4033742" y="3605739"/>
            <a:ext cx="2320528" cy="171620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cmsimg.nurse.com/apps/pbcsi.dll/bilde?Site=CM&amp;Date=20071105&amp;Category=PA02&amp;ArtNo=711050357&amp;Ref=AR&amp;MaxW=300&amp;MaxH=4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755808"/>
            <a:ext cx="2244644" cy="14889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s://www.uwctc.org/roc/training/roc101/images/cpr_trauma_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0558" y="3612491"/>
            <a:ext cx="2126723"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descr="http://www.upad.co.uk/blog/wp-content/uploads/2013/07/worried-woman-on-the-phon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635289"/>
            <a:ext cx="1919988" cy="1721373"/>
          </a:xfrm>
          <a:prstGeom prst="rect">
            <a:avLst/>
          </a:prstGeom>
          <a:noFill/>
          <a:extLst>
            <a:ext uri="{909E8E84-426E-40DD-AFC4-6F175D3DCCD1}">
              <a14:hiddenFill xmlns:a14="http://schemas.microsoft.com/office/drawing/2010/main">
                <a:solidFill>
                  <a:srgbClr val="FFFFFF"/>
                </a:solidFill>
              </a14:hiddenFill>
            </a:ext>
          </a:extLst>
        </p:spPr>
      </p:pic>
      <p:sp>
        <p:nvSpPr>
          <p:cNvPr id="12" name="Line 36"/>
          <p:cNvSpPr>
            <a:spLocks noChangeShapeType="1"/>
          </p:cNvSpPr>
          <p:nvPr/>
        </p:nvSpPr>
        <p:spPr bwMode="auto">
          <a:xfrm>
            <a:off x="152400" y="990600"/>
            <a:ext cx="8991600" cy="0"/>
          </a:xfrm>
          <a:prstGeom prst="line">
            <a:avLst/>
          </a:prstGeom>
          <a:noFill/>
          <a:ln w="444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2811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66"/>
                                        </p:tgtEl>
                                        <p:attrNameLst>
                                          <p:attrName>style.visibility</p:attrName>
                                        </p:attrNameLst>
                                      </p:cBhvr>
                                      <p:to>
                                        <p:strVal val="visible"/>
                                      </p:to>
                                    </p:set>
                                    <p:anim calcmode="lin" valueType="num">
                                      <p:cBhvr additive="base">
                                        <p:cTn id="7" dur="500" fill="hold"/>
                                        <p:tgtEl>
                                          <p:spTgt spid="2066"/>
                                        </p:tgtEl>
                                        <p:attrNameLst>
                                          <p:attrName>ppt_x</p:attrName>
                                        </p:attrNameLst>
                                      </p:cBhvr>
                                      <p:tavLst>
                                        <p:tav tm="0">
                                          <p:val>
                                            <p:strVal val="#ppt_x"/>
                                          </p:val>
                                        </p:tav>
                                        <p:tav tm="100000">
                                          <p:val>
                                            <p:strVal val="#ppt_x"/>
                                          </p:val>
                                        </p:tav>
                                      </p:tavLst>
                                    </p:anim>
                                    <p:anim calcmode="lin" valueType="num">
                                      <p:cBhvr additive="base">
                                        <p:cTn id="8" dur="500" fill="hold"/>
                                        <p:tgtEl>
                                          <p:spTgt spid="20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additive="base">
                                        <p:cTn id="13" dur="500" fill="hold"/>
                                        <p:tgtEl>
                                          <p:spTgt spid="2054"/>
                                        </p:tgtEl>
                                        <p:attrNameLst>
                                          <p:attrName>ppt_x</p:attrName>
                                        </p:attrNameLst>
                                      </p:cBhvr>
                                      <p:tavLst>
                                        <p:tav tm="0">
                                          <p:val>
                                            <p:strVal val="#ppt_x"/>
                                          </p:val>
                                        </p:tav>
                                        <p:tav tm="100000">
                                          <p:val>
                                            <p:strVal val="#ppt_x"/>
                                          </p:val>
                                        </p:tav>
                                      </p:tavLst>
                                    </p:anim>
                                    <p:anim calcmode="lin" valueType="num">
                                      <p:cBhvr additive="base">
                                        <p:cTn id="1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anim calcmode="lin" valueType="num">
                                      <p:cBhvr additive="base">
                                        <p:cTn id="19" dur="500" fill="hold"/>
                                        <p:tgtEl>
                                          <p:spTgt spid="2058"/>
                                        </p:tgtEl>
                                        <p:attrNameLst>
                                          <p:attrName>ppt_x</p:attrName>
                                        </p:attrNameLst>
                                      </p:cBhvr>
                                      <p:tavLst>
                                        <p:tav tm="0">
                                          <p:val>
                                            <p:strVal val="#ppt_x"/>
                                          </p:val>
                                        </p:tav>
                                        <p:tav tm="100000">
                                          <p:val>
                                            <p:strVal val="#ppt_x"/>
                                          </p:val>
                                        </p:tav>
                                      </p:tavLst>
                                    </p:anim>
                                    <p:anim calcmode="lin" valueType="num">
                                      <p:cBhvr additive="base">
                                        <p:cTn id="20"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ppt_x"/>
                                          </p:val>
                                        </p:tav>
                                        <p:tav tm="100000">
                                          <p:val>
                                            <p:strVal val="#ppt_x"/>
                                          </p:val>
                                        </p:tav>
                                      </p:tavLst>
                                    </p:anim>
                                    <p:anim calcmode="lin" valueType="num">
                                      <p:cBhvr additive="base">
                                        <p:cTn id="2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64"/>
                                        </p:tgtEl>
                                        <p:attrNameLst>
                                          <p:attrName>style.visibility</p:attrName>
                                        </p:attrNameLst>
                                      </p:cBhvr>
                                      <p:to>
                                        <p:strVal val="visible"/>
                                      </p:to>
                                    </p:set>
                                    <p:anim calcmode="lin" valueType="num">
                                      <p:cBhvr additive="base">
                                        <p:cTn id="37" dur="500" fill="hold"/>
                                        <p:tgtEl>
                                          <p:spTgt spid="2064"/>
                                        </p:tgtEl>
                                        <p:attrNameLst>
                                          <p:attrName>ppt_x</p:attrName>
                                        </p:attrNameLst>
                                      </p:cBhvr>
                                      <p:tavLst>
                                        <p:tav tm="0">
                                          <p:val>
                                            <p:strVal val="#ppt_x"/>
                                          </p:val>
                                        </p:tav>
                                        <p:tav tm="100000">
                                          <p:val>
                                            <p:strVal val="#ppt_x"/>
                                          </p:val>
                                        </p:tav>
                                      </p:tavLst>
                                    </p:anim>
                                    <p:anim calcmode="lin" valueType="num">
                                      <p:cBhvr additive="base">
                                        <p:cTn id="38" dur="500" fill="hold"/>
                                        <p:tgtEl>
                                          <p:spTgt spid="20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92" y="0"/>
            <a:ext cx="9525000" cy="1143000"/>
          </a:xfrm>
        </p:spPr>
        <p:txBody>
          <a:bodyPr>
            <a:noAutofit/>
          </a:bodyPr>
          <a:lstStyle/>
          <a:p>
            <a:r>
              <a:rPr lang="en-US" sz="3600" dirty="0" smtClean="0"/>
              <a:t>Milwaukee County When We Started</a:t>
            </a:r>
            <a:endParaRPr lang="en-US" sz="3600" dirty="0"/>
          </a:p>
        </p:txBody>
      </p:sp>
      <p:cxnSp>
        <p:nvCxnSpPr>
          <p:cNvPr id="5" name="Straight Connector 4"/>
          <p:cNvCxnSpPr/>
          <p:nvPr/>
        </p:nvCxnSpPr>
        <p:spPr>
          <a:xfrm>
            <a:off x="1909134" y="3505200"/>
            <a:ext cx="6853866" cy="0"/>
          </a:xfrm>
          <a:prstGeom prst="line">
            <a:avLst/>
          </a:prstGeom>
          <a:ln w="38100">
            <a:solidFill>
              <a:schemeClr val="tx1"/>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pic>
        <p:nvPicPr>
          <p:cNvPr id="6" name="Picture 3983" descr="heart_7-thumb_playbutton"/>
          <p:cNvPicPr>
            <a:picLocks noChangeAspect="1" noChangeArrowheads="1"/>
          </p:cNvPicPr>
          <p:nvPr/>
        </p:nvPicPr>
        <p:blipFill rotWithShape="1">
          <a:blip r:embed="rId2">
            <a:extLst>
              <a:ext uri="{28A0092B-C50C-407E-A947-70E740481C1C}">
                <a14:useLocalDpi xmlns:a14="http://schemas.microsoft.com/office/drawing/2010/main" val="0"/>
              </a:ext>
            </a:extLst>
          </a:blip>
          <a:srcRect l="18701" r="18701" b="7086"/>
          <a:stretch/>
        </p:blipFill>
        <p:spPr bwMode="auto">
          <a:xfrm>
            <a:off x="286292" y="2898378"/>
            <a:ext cx="1417168" cy="121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www.northwestresponse.com/wp-content/uploads/AED-Plus-poli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567"/>
          <a:stretch/>
        </p:blipFill>
        <p:spPr bwMode="auto">
          <a:xfrm>
            <a:off x="4420867" y="1719232"/>
            <a:ext cx="2029691" cy="1562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kelowna.com/wp-content/uploads/2009/11/091118-dispatch-centre-jf-550x4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853"/>
          <a:stretch/>
        </p:blipFill>
        <p:spPr bwMode="auto">
          <a:xfrm>
            <a:off x="2213830" y="1719232"/>
            <a:ext cx="2006531" cy="152552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ciencenordic.com/sites/default/files/imagecache/300x/cpr_0.jpg"/>
          <p:cNvPicPr>
            <a:picLocks noChangeAspect="1" noChangeArrowheads="1"/>
          </p:cNvPicPr>
          <p:nvPr/>
        </p:nvPicPr>
        <p:blipFill rotWithShape="1">
          <a:blip r:embed="rId5">
            <a:extLst>
              <a:ext uri="{28A0092B-C50C-407E-A947-70E740481C1C}">
                <a14:useLocalDpi xmlns:a14="http://schemas.microsoft.com/office/drawing/2010/main" val="0"/>
              </a:ext>
            </a:extLst>
          </a:blip>
          <a:srcRect l="1" t="-5318" r="9859" b="5318"/>
          <a:stretch/>
        </p:blipFill>
        <p:spPr bwMode="auto">
          <a:xfrm>
            <a:off x="4033742" y="3605739"/>
            <a:ext cx="2320528" cy="171620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cmsimg.nurse.com/apps/pbcsi.dll/bilde?Site=CM&amp;Date=20071105&amp;Category=PA02&amp;ArtNo=711050357&amp;Ref=AR&amp;MaxW=300&amp;MaxH=4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755808"/>
            <a:ext cx="2244644" cy="14889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s://www.uwctc.org/roc/training/roc101/images/cpr_trauma_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0558" y="3612491"/>
            <a:ext cx="2126723"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descr="http://www.upad.co.uk/blog/wp-content/uploads/2013/07/worried-woman-on-the-phon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635289"/>
            <a:ext cx="1919988" cy="1721373"/>
          </a:xfrm>
          <a:prstGeom prst="rect">
            <a:avLst/>
          </a:prstGeom>
          <a:noFill/>
          <a:extLst>
            <a:ext uri="{909E8E84-426E-40DD-AFC4-6F175D3DCCD1}">
              <a14:hiddenFill xmlns:a14="http://schemas.microsoft.com/office/drawing/2010/main">
                <a:solidFill>
                  <a:srgbClr val="FFFFFF"/>
                </a:solidFill>
              </a14:hiddenFill>
            </a:ext>
          </a:extLst>
        </p:spPr>
      </p:pic>
      <p:sp>
        <p:nvSpPr>
          <p:cNvPr id="12" name="Line 36"/>
          <p:cNvSpPr>
            <a:spLocks noChangeShapeType="1"/>
          </p:cNvSpPr>
          <p:nvPr/>
        </p:nvSpPr>
        <p:spPr bwMode="auto">
          <a:xfrm>
            <a:off x="152400" y="990600"/>
            <a:ext cx="8991600" cy="0"/>
          </a:xfrm>
          <a:prstGeom prst="line">
            <a:avLst/>
          </a:prstGeom>
          <a:noFill/>
          <a:ln w="444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TextBox 2"/>
          <p:cNvSpPr txBox="1"/>
          <p:nvPr/>
        </p:nvSpPr>
        <p:spPr>
          <a:xfrm>
            <a:off x="4220361" y="4026434"/>
            <a:ext cx="1750133" cy="646331"/>
          </a:xfrm>
          <a:prstGeom prst="rect">
            <a:avLst/>
          </a:prstGeom>
          <a:solidFill>
            <a:schemeClr val="bg1"/>
          </a:solidFill>
        </p:spPr>
        <p:txBody>
          <a:bodyPr wrap="square" rtlCol="0">
            <a:spAutoFit/>
          </a:bodyPr>
          <a:lstStyle/>
          <a:p>
            <a:pPr algn="ctr"/>
            <a:r>
              <a:rPr lang="en-US" dirty="0" smtClean="0">
                <a:solidFill>
                  <a:srgbClr val="FF0000"/>
                </a:solidFill>
              </a:rPr>
              <a:t>Only 19% of the time</a:t>
            </a:r>
            <a:endParaRPr lang="en-US" dirty="0">
              <a:solidFill>
                <a:srgbClr val="FF0000"/>
              </a:solidFill>
            </a:endParaRPr>
          </a:p>
        </p:txBody>
      </p:sp>
      <p:sp>
        <p:nvSpPr>
          <p:cNvPr id="14" name="TextBox 13"/>
          <p:cNvSpPr txBox="1"/>
          <p:nvPr/>
        </p:nvSpPr>
        <p:spPr>
          <a:xfrm>
            <a:off x="2342028" y="2158828"/>
            <a:ext cx="1750133" cy="923330"/>
          </a:xfrm>
          <a:prstGeom prst="rect">
            <a:avLst/>
          </a:prstGeom>
          <a:solidFill>
            <a:schemeClr val="bg1"/>
          </a:solidFill>
        </p:spPr>
        <p:txBody>
          <a:bodyPr wrap="square" rtlCol="0">
            <a:spAutoFit/>
          </a:bodyPr>
          <a:lstStyle/>
          <a:p>
            <a:pPr algn="ctr"/>
            <a:r>
              <a:rPr lang="en-US" dirty="0" smtClean="0">
                <a:solidFill>
                  <a:srgbClr val="FF0000"/>
                </a:solidFill>
              </a:rPr>
              <a:t>Directions only</a:t>
            </a:r>
          </a:p>
          <a:p>
            <a:pPr algn="ctr"/>
            <a:r>
              <a:rPr lang="en-US" dirty="0" smtClean="0">
                <a:solidFill>
                  <a:srgbClr val="FF0000"/>
                </a:solidFill>
              </a:rPr>
              <a:t>in City, W. Allis, Oak Creek </a:t>
            </a:r>
            <a:endParaRPr lang="en-US" dirty="0">
              <a:solidFill>
                <a:srgbClr val="FF0000"/>
              </a:solidFill>
            </a:endParaRPr>
          </a:p>
        </p:txBody>
      </p:sp>
    </p:spTree>
    <p:extLst>
      <p:ext uri="{BB962C8B-B14F-4D97-AF65-F5344CB8AC3E}">
        <p14:creationId xmlns:p14="http://schemas.microsoft.com/office/powerpoint/2010/main" val="158808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996&quot;&gt;&lt;object type=&quot;3&quot; unique_id=&quot;11001&quot;&gt;&lt;property id=&quot;20148&quot; value=&quot;5&quot;/&gt;&lt;property id=&quot;20300&quot; value=&quot;Slide 6 - &amp;quot;The Goal&amp;quot;&quot;/&gt;&lt;property id=&quot;20307&quot; value=&quot;312&quot;/&gt;&lt;/object&gt;&lt;object type=&quot;3&quot; unique_id=&quot;11192&quot;&gt;&lt;property id=&quot;20148&quot; value=&quot;5&quot;/&gt;&lt;property id=&quot;20300&quot; value=&quot;Slide 16 - &amp;quot;The Plan for Change&amp;quot;&quot;/&gt;&lt;property id=&quot;20307&quot; value=&quot;305&quot;/&gt;&lt;/object&gt;&lt;object type=&quot;3&quot; unique_id=&quot;11862&quot;&gt;&lt;property id=&quot;20148&quot; value=&quot;5&quot;/&gt;&lt;property id=&quot;20300&quot; value=&quot;Slide 1 - &amp;quot;Increasing Cardiac Arrest Survival through Dispatcher Assisted Bystander CPR&amp;quot;&quot;/&gt;&lt;property id=&quot;20307&quot; value=&quot;256&quot;/&gt;&lt;/object&gt;&lt;object type=&quot;3&quot; unique_id=&quot;11863&quot;&gt;&lt;property id=&quot;20148&quot; value=&quot;5&quot;/&gt;&lt;property id=&quot;20300&quot; value=&quot;Slide 3 - &amp;quot;Training Overview&amp;quot;&quot;/&gt;&lt;property id=&quot;20307&quot; value=&quot;290&quot;/&gt;&lt;/object&gt;&lt;object type=&quot;3&quot; unique_id=&quot;11864&quot;&gt;&lt;property id=&quot;20148&quot; value=&quot;5&quot;/&gt;&lt;property id=&quot;20300&quot; value=&quot;Slide 4 - &amp;quot;Project Vision&amp;quot;&quot;/&gt;&lt;property id=&quot;20307&quot; value=&quot;291&quot;/&gt;&lt;/object&gt;&lt;object type=&quot;3&quot; unique_id=&quot;11865&quot;&gt;&lt;property id=&quot;20148&quot; value=&quot;5&quot;/&gt;&lt;property id=&quot;20300&quot; value=&quot;Slide 5 - &amp;quot;To Give Every 9-1-1 Caller the Opportunity to be a First Responder&amp;quot;&quot;/&gt;&lt;property id=&quot;20307&quot; value=&quot;292&quot;/&gt;&lt;/object&gt;&lt;object type=&quot;3&quot; unique_id=&quot;11866&quot;&gt;&lt;property id=&quot;20148&quot; value=&quot;5&quot;/&gt;&lt;property id=&quot;20300&quot; value=&quot;Slide 14 - &amp;quot;The Plan for Change&amp;quot;&quot;/&gt;&lt;property id=&quot;20307&quot; value=&quot;303&quot;/&gt;&lt;/object&gt;&lt;object type=&quot;3&quot; unique_id=&quot;11867&quot;&gt;&lt;property id=&quot;20148&quot; value=&quot;5&quot;/&gt;&lt;property id=&quot;20300&quot; value=&quot;Slide 15 - &amp;quot;The Plan for Change&amp;quot;&quot;/&gt;&lt;property id=&quot;20307&quot; value=&quot;304&quot;/&gt;&lt;/object&gt;&lt;object type=&quot;3&quot; unique_id=&quot;11868&quot;&gt;&lt;property id=&quot;20148&quot; value=&quot;5&quot;/&gt;&lt;property id=&quot;20300&quot; value=&quot;Slide 17 - &amp;quot;Measures of Success&amp;quot;&quot;/&gt;&lt;property id=&quot;20307&quot; value=&quot;307&quot;/&gt;&lt;/object&gt;&lt;object type=&quot;3&quot; unique_id=&quot;12599&quot;&gt;&lt;property id=&quot;20148&quot; value=&quot;5&quot;/&gt;&lt;property id=&quot;20300&quot; value=&quot;Slide 8 - &amp;quot;The Links =&amp;gt; Ideal Response &amp;quot;&quot;/&gt;&lt;property id=&quot;20307&quot; value=&quot;314&quot;/&gt;&lt;/object&gt;&lt;object type=&quot;3&quot; unique_id=&quot;12600&quot;&gt;&lt;property id=&quot;20148&quot; value=&quot;5&quot;/&gt;&lt;property id=&quot;20300&quot; value=&quot;Slide 9 - &amp;quot;Milwaukee County When We Started&amp;quot;&quot;/&gt;&lt;property id=&quot;20307&quot; value=&quot;315&quot;/&gt;&lt;/object&gt;&lt;object type=&quot;3&quot; unique_id=&quot;12601&quot;&gt;&lt;property id=&quot;20148&quot; value=&quot;5&quot;/&gt;&lt;property id=&quot;20300&quot; value=&quot;Slide 10 - &amp;quot;Moving Our Focus to the First Two Links&amp;quot;&quot;/&gt;&lt;property id=&quot;20307&quot; value=&quot;316&quot;/&gt;&lt;/object&gt;&lt;object type=&quot;3&quot; unique_id=&quot;12709&quot;&gt;&lt;property id=&quot;20148&quot; value=&quot;5&quot;/&gt;&lt;property id=&quot;20300&quot; value=&quot;Slide 7 - &amp;quot;Links in the Chain of Survival&amp;quot;&quot;/&gt;&lt;property id=&quot;20307&quot; value=&quot;320&quot;/&gt;&lt;/object&gt;&lt;object type=&quot;3&quot; unique_id=&quot;12710&quot;&gt;&lt;property id=&quot;20148&quot; value=&quot;5&quot;/&gt;&lt;property id=&quot;20300&quot; value=&quot;Slide 11&quot;/&gt;&lt;property id=&quot;20307&quot; value=&quot;317&quot;/&gt;&lt;/object&gt;&lt;object type=&quot;3&quot; unique_id=&quot;12711&quot;&gt;&lt;property id=&quot;20148&quot; value=&quot;5&quot;/&gt;&lt;property id=&quot;20300&quot; value=&quot;Slide 12&quot;/&gt;&lt;property id=&quot;20307&quot; value=&quot;318&quot;/&gt;&lt;/object&gt;&lt;object type=&quot;3&quot; unique_id=&quot;12712&quot;&gt;&lt;property id=&quot;20148&quot; value=&quot;5&quot;/&gt;&lt;property id=&quot;20300&quot; value=&quot;Slide 13&quot;/&gt;&lt;property id=&quot;20307&quot; value=&quot;319&quot;/&gt;&lt;/object&gt;&lt;object type=&quot;3&quot; unique_id=&quot;12714&quot;&gt;&lt;property id=&quot;20148&quot; value=&quot;5&quot;/&gt;&lt;property id=&quot;20300&quot; value=&quot;Slide 2 - &amp;quot;Disclosure&amp;quot;&quot;/&gt;&lt;property id=&quot;20307&quot; value=&quot;321&quot;/&gt;&lt;/object&gt;&lt;object type=&quot;3&quot; unique_id=&quot;12715&quot;&gt;&lt;property id=&quot;20148&quot; value=&quot;5&quot;/&gt;&lt;property id=&quot;20300&quot; value=&quot;Slide 18&quot;/&gt;&lt;property id=&quot;20307&quot; value=&quot;322&quot;/&gt;&lt;/object&gt;&lt;/object&gt;&lt;object type=&quot;8&quot; unique_id=&quot;1157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898</TotalTime>
  <Words>1001</Words>
  <Application>Microsoft Office PowerPoint</Application>
  <PresentationFormat>On-screen Show (4:3)</PresentationFormat>
  <Paragraphs>486</Paragraphs>
  <Slides>18</Slides>
  <Notes>6</Notes>
  <HiddenSlides>0</HiddenSlides>
  <MMClips>1</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Adjacency</vt:lpstr>
      <vt:lpstr>Office Theme</vt:lpstr>
      <vt:lpstr>Increasing Cardiac Arrest Survival through Dispatcher Assisted Bystander CPR</vt:lpstr>
      <vt:lpstr>Disclosure</vt:lpstr>
      <vt:lpstr>Training Overview</vt:lpstr>
      <vt:lpstr>Project Vision</vt:lpstr>
      <vt:lpstr>To Give Every 9-1-1 Caller the Opportunity to be a First Responder</vt:lpstr>
      <vt:lpstr>The Goal</vt:lpstr>
      <vt:lpstr>Links in the Chain of Survival</vt:lpstr>
      <vt:lpstr>The Links =&gt; Ideal Response </vt:lpstr>
      <vt:lpstr>Milwaukee County When We Started</vt:lpstr>
      <vt:lpstr>Moving Our Focus to the First Two Links</vt:lpstr>
      <vt:lpstr>PowerPoint Presentation</vt:lpstr>
      <vt:lpstr>PowerPoint Presentation</vt:lpstr>
      <vt:lpstr>PowerPoint Presentation</vt:lpstr>
      <vt:lpstr>The Plan for Change</vt:lpstr>
      <vt:lpstr>The Plan for Change</vt:lpstr>
      <vt:lpstr>The Plan for Change</vt:lpstr>
      <vt:lpstr>Measures of Success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Brittany Farrell</dc:creator>
  <cp:lastModifiedBy>E. Brooke Lerner</cp:lastModifiedBy>
  <cp:revision>87</cp:revision>
  <dcterms:created xsi:type="dcterms:W3CDTF">2015-02-26T13:16:19Z</dcterms:created>
  <dcterms:modified xsi:type="dcterms:W3CDTF">2016-03-04T22:49:29Z</dcterms:modified>
</cp:coreProperties>
</file>