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313" r:id="rId2"/>
    <p:sldId id="352" r:id="rId3"/>
    <p:sldId id="353" r:id="rId4"/>
    <p:sldId id="321" r:id="rId5"/>
    <p:sldId id="322" r:id="rId6"/>
    <p:sldId id="324" r:id="rId7"/>
    <p:sldId id="257" r:id="rId8"/>
    <p:sldId id="338" r:id="rId9"/>
    <p:sldId id="325" r:id="rId10"/>
    <p:sldId id="349" r:id="rId11"/>
    <p:sldId id="339" r:id="rId12"/>
    <p:sldId id="330" r:id="rId13"/>
    <p:sldId id="334" r:id="rId14"/>
    <p:sldId id="333" r:id="rId15"/>
    <p:sldId id="354" r:id="rId16"/>
  </p:sldIdLst>
  <p:sldSz cx="9144000" cy="6858000" type="screen4x3"/>
  <p:notesSz cx="6858000" cy="9144000"/>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6" d="100"/>
          <a:sy n="126" d="100"/>
        </p:scale>
        <p:origin x="-120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5927E8-1AE8-480C-AEFB-355AAF24A3DC}" type="datetimeFigureOut">
              <a:rPr lang="en-US" smtClean="0"/>
              <a:pPr/>
              <a:t>3/4/2016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F4D045-8584-49AF-A8BB-EACC169C7F69}" type="slidenum">
              <a:rPr lang="en-US" smtClean="0"/>
              <a:pPr/>
              <a:t>‹#›</a:t>
            </a:fld>
            <a:endParaRPr lang="en-US"/>
          </a:p>
        </p:txBody>
      </p:sp>
    </p:spTree>
    <p:extLst>
      <p:ext uri="{BB962C8B-B14F-4D97-AF65-F5344CB8AC3E}">
        <p14:creationId xmlns:p14="http://schemas.microsoft.com/office/powerpoint/2010/main" val="165230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pPr eaLnBrk="1" hangingPunct="1"/>
            <a:endParaRPr lang="en-US" altLang="en-US" smtClean="0"/>
          </a:p>
        </p:txBody>
      </p:sp>
      <p:sp>
        <p:nvSpPr>
          <p:cNvPr id="74756"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C8C4FF0C-88B5-4DE4-ACBC-CAA0259D1492}" type="slidenum">
              <a:rPr lang="en-US" altLang="en-US" smtClean="0"/>
              <a:pPr/>
              <a:t>2</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pPr eaLnBrk="1" hangingPunct="1"/>
            <a:endParaRPr lang="en-US" altLang="en-US" smtClean="0"/>
          </a:p>
        </p:txBody>
      </p:sp>
      <p:sp>
        <p:nvSpPr>
          <p:cNvPr id="75780"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66BEF0E6-5BEB-406C-B572-70198926F433}" type="slidenum">
              <a:rPr lang="en-US" altLang="en-US" smtClean="0"/>
              <a:pPr/>
              <a:t>3</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Telecommunicator</a:t>
            </a:r>
            <a:r>
              <a:rPr lang="en-US" baseline="0" dirty="0" smtClean="0"/>
              <a:t> CPR program doubled the rate of bystander CPR.</a:t>
            </a:r>
            <a:endParaRPr lang="en-US" dirty="0"/>
          </a:p>
        </p:txBody>
      </p:sp>
      <p:sp>
        <p:nvSpPr>
          <p:cNvPr id="4" name="Slide Number Placeholder 3"/>
          <p:cNvSpPr>
            <a:spLocks noGrp="1"/>
          </p:cNvSpPr>
          <p:nvPr>
            <p:ph type="sldNum" sz="quarter" idx="10"/>
          </p:nvPr>
        </p:nvSpPr>
        <p:spPr/>
        <p:txBody>
          <a:bodyPr/>
          <a:lstStyle/>
          <a:p>
            <a:fld id="{D75F623A-94CA-4015-90B5-A972BBF6FF82}" type="slidenum">
              <a:rPr lang="en-US" smtClean="0"/>
              <a:pPr/>
              <a:t>5</a:t>
            </a:fld>
            <a:endParaRPr lang="en-US" dirty="0"/>
          </a:p>
        </p:txBody>
      </p:sp>
    </p:spTree>
    <p:extLst>
      <p:ext uri="{BB962C8B-B14F-4D97-AF65-F5344CB8AC3E}">
        <p14:creationId xmlns:p14="http://schemas.microsoft.com/office/powerpoint/2010/main" val="1874813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Telecommunicator</a:t>
            </a:r>
            <a:r>
              <a:rPr lang="en-US" baseline="0" dirty="0" smtClean="0"/>
              <a:t> CPR program doubled the rate of bystander CPR.</a:t>
            </a:r>
            <a:endParaRPr lang="en-US" dirty="0"/>
          </a:p>
        </p:txBody>
      </p:sp>
      <p:sp>
        <p:nvSpPr>
          <p:cNvPr id="4" name="Slide Number Placeholder 3"/>
          <p:cNvSpPr>
            <a:spLocks noGrp="1"/>
          </p:cNvSpPr>
          <p:nvPr>
            <p:ph type="sldNum" sz="quarter" idx="10"/>
          </p:nvPr>
        </p:nvSpPr>
        <p:spPr/>
        <p:txBody>
          <a:bodyPr/>
          <a:lstStyle/>
          <a:p>
            <a:fld id="{D75F623A-94CA-4015-90B5-A972BBF6FF82}" type="slidenum">
              <a:rPr lang="en-US" smtClean="0"/>
              <a:pPr/>
              <a:t>6</a:t>
            </a:fld>
            <a:endParaRPr lang="en-US" dirty="0"/>
          </a:p>
        </p:txBody>
      </p:sp>
    </p:spTree>
    <p:extLst>
      <p:ext uri="{BB962C8B-B14F-4D97-AF65-F5344CB8AC3E}">
        <p14:creationId xmlns:p14="http://schemas.microsoft.com/office/powerpoint/2010/main" val="1874813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a:t>
            </a:r>
            <a:r>
              <a:rPr lang="en-US" baseline="0" dirty="0" smtClean="0"/>
              <a:t> of the All Caller Interview is to identify patients in cardiac arrest.  We do this through the asking of 2 key questions.  </a:t>
            </a:r>
          </a:p>
          <a:p>
            <a:endParaRPr lang="en-US" baseline="0" dirty="0" smtClean="0"/>
          </a:p>
          <a:p>
            <a:r>
              <a:rPr lang="en-US" baseline="0" dirty="0" smtClean="0"/>
              <a:t>First – Is the patient conscious?  If the patient is unconscious the next question we ask is if the patient breathing NORMALLY?    While we do train our telecommunicators on agonal respirations and they understand what they are and what they sound like, we do not get into the weeds of breathing diagnostics.  Too much time is wasted trying to determine if agonal are present or not.  And agonal can sound like any number of things, from snoring to groaning, snorting, gasping and so on.  Instead, we focus on is the breathing “normal”.  </a:t>
            </a:r>
          </a:p>
          <a:p>
            <a:endParaRPr lang="en-US" baseline="0" dirty="0" smtClean="0"/>
          </a:p>
          <a:p>
            <a:r>
              <a:rPr lang="en-US" baseline="0" dirty="0" smtClean="0"/>
              <a:t>We have a saying called “NO – NO – GO”.  NO conscious, NO breathing normally, GO for CPR!  Let’s listen to what that sounds like when done properly (</a:t>
            </a:r>
            <a:r>
              <a:rPr lang="en-US" b="1" baseline="0" dirty="0" smtClean="0"/>
              <a:t>Click on first audio icon</a:t>
            </a:r>
            <a:r>
              <a:rPr lang="en-US" baseline="0" dirty="0" smtClean="0"/>
              <a:t>).  </a:t>
            </a:r>
          </a:p>
          <a:p>
            <a:r>
              <a:rPr lang="en-US" i="1" baseline="0" dirty="0" smtClean="0"/>
              <a:t>Audio Call #1 – Example of perfect all caller work flow and rapid identification of cardiac arrest (00:00:20)</a:t>
            </a:r>
          </a:p>
          <a:p>
            <a:endParaRPr lang="en-US" baseline="0" dirty="0" smtClean="0"/>
          </a:p>
          <a:p>
            <a:r>
              <a:rPr lang="en-US" baseline="0" dirty="0" smtClean="0"/>
              <a:t>It’s important to note that the King County EMD (emergency medical dispatch) program is a </a:t>
            </a:r>
            <a:r>
              <a:rPr lang="en-US" i="1" baseline="0" dirty="0" smtClean="0"/>
              <a:t>GUIDELINE </a:t>
            </a:r>
            <a:r>
              <a:rPr lang="en-US" i="0" u="none" baseline="0" dirty="0" smtClean="0"/>
              <a:t> based program, not a </a:t>
            </a:r>
            <a:r>
              <a:rPr lang="en-US" b="1" i="1" u="none" baseline="0" dirty="0" smtClean="0"/>
              <a:t>PROTOCOL</a:t>
            </a:r>
            <a:r>
              <a:rPr lang="en-US" i="0" u="none" baseline="0" dirty="0" smtClean="0"/>
              <a:t>.  What this means is that call receiver can deviate from the All Caller workflow as dictated by the situation.  As an example, if a caller begins the conversation by saying they can’t wake up their dad, does it make sense to waste time asking if the patient is conscious?  No, of course not.  The caller has already told us what we need to know.  So, in a situation like this, the call receiver must demonstrate flexibility and move directly into identifying the status of breathing for the patient.  (</a:t>
            </a:r>
            <a:r>
              <a:rPr lang="en-US" b="1" i="0" u="none" baseline="0" dirty="0" smtClean="0">
                <a:solidFill>
                  <a:srgbClr val="FF0000"/>
                </a:solidFill>
              </a:rPr>
              <a:t>Click on second audio icon</a:t>
            </a:r>
            <a:r>
              <a:rPr lang="en-US" i="0" u="none" baseline="0" dirty="0" smtClean="0"/>
              <a:t>)</a:t>
            </a:r>
            <a:endParaRPr lang="en-US" baseline="0" dirty="0" smtClean="0"/>
          </a:p>
          <a:p>
            <a:endParaRPr lang="en-US" baseline="0" dirty="0" smtClean="0"/>
          </a:p>
          <a:p>
            <a:r>
              <a:rPr lang="en-US" i="1" baseline="0" dirty="0" smtClean="0"/>
              <a:t>Audio Call #2 – Caller states dad is not breathing.  </a:t>
            </a:r>
            <a:r>
              <a:rPr lang="en-US" i="1" baseline="0" dirty="0" err="1" smtClean="0"/>
              <a:t>Telecommunicator</a:t>
            </a:r>
            <a:r>
              <a:rPr lang="en-US" i="1" baseline="0" dirty="0" smtClean="0"/>
              <a:t> moves right into CPR instructions (00:0013_</a:t>
            </a:r>
          </a:p>
        </p:txBody>
      </p:sp>
      <p:sp>
        <p:nvSpPr>
          <p:cNvPr id="4" name="Slide Number Placeholder 3"/>
          <p:cNvSpPr>
            <a:spLocks noGrp="1"/>
          </p:cNvSpPr>
          <p:nvPr>
            <p:ph type="sldNum" sz="quarter" idx="10"/>
          </p:nvPr>
        </p:nvSpPr>
        <p:spPr/>
        <p:txBody>
          <a:bodyPr/>
          <a:lstStyle/>
          <a:p>
            <a:fld id="{39EE719B-145A-4E47-B878-B030032364F7}" type="slidenum">
              <a:rPr lang="en-US" smtClean="0"/>
              <a:pPr/>
              <a:t>8</a:t>
            </a:fld>
            <a:endParaRPr lang="en-US" dirty="0"/>
          </a:p>
        </p:txBody>
      </p:sp>
    </p:spTree>
    <p:extLst>
      <p:ext uri="{BB962C8B-B14F-4D97-AF65-F5344CB8AC3E}">
        <p14:creationId xmlns:p14="http://schemas.microsoft.com/office/powerpoint/2010/main" val="1718788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0CE1986-FABA-0C48-8B10-A4E9E9B860A3}" type="datetimeFigureOut">
              <a:rPr lang="en-US" smtClean="0"/>
              <a:pPr/>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3B779-3745-7D4E-BCD4-03F51205024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E1986-FABA-0C48-8B10-A4E9E9B860A3}" type="datetimeFigureOut">
              <a:rPr lang="en-US" smtClean="0"/>
              <a:pPr/>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3B779-3745-7D4E-BCD4-03F5120502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E1986-FABA-0C48-8B10-A4E9E9B860A3}" type="datetimeFigureOut">
              <a:rPr lang="en-US" smtClean="0"/>
              <a:pPr/>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3B779-3745-7D4E-BCD4-03F51205024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2B6BC1-D3DF-4A05-9C8B-EFB44669D14E}" type="slidenum">
              <a:rPr lang="en-US"/>
              <a:pPr>
                <a:defRPr/>
              </a:pPr>
              <a:t>‹#›</a:t>
            </a:fld>
            <a:endParaRPr lang="en-US"/>
          </a:p>
        </p:txBody>
      </p:sp>
    </p:spTree>
    <p:extLst>
      <p:ext uri="{BB962C8B-B14F-4D97-AF65-F5344CB8AC3E}">
        <p14:creationId xmlns:p14="http://schemas.microsoft.com/office/powerpoint/2010/main" val="4279636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E1986-FABA-0C48-8B10-A4E9E9B860A3}" type="datetimeFigureOut">
              <a:rPr lang="en-US" smtClean="0"/>
              <a:pPr/>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3B779-3745-7D4E-BCD4-03F5120502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CE1986-FABA-0C48-8B10-A4E9E9B860A3}" type="datetimeFigureOut">
              <a:rPr lang="en-US" smtClean="0"/>
              <a:pPr/>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3B779-3745-7D4E-BCD4-03F51205024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0CE1986-FABA-0C48-8B10-A4E9E9B860A3}" type="datetimeFigureOut">
              <a:rPr lang="en-US" smtClean="0"/>
              <a:pPr/>
              <a:t>3/4/2016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73B779-3745-7D4E-BCD4-03F51205024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CE1986-FABA-0C48-8B10-A4E9E9B860A3}" type="datetimeFigureOut">
              <a:rPr lang="en-US" smtClean="0"/>
              <a:pPr/>
              <a:t>3/4/2016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73B779-3745-7D4E-BCD4-03F5120502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CE1986-FABA-0C48-8B10-A4E9E9B860A3}" type="datetimeFigureOut">
              <a:rPr lang="en-US" smtClean="0"/>
              <a:pPr/>
              <a:t>3/4/2016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73B779-3745-7D4E-BCD4-03F5120502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CE1986-FABA-0C48-8B10-A4E9E9B860A3}" type="datetimeFigureOut">
              <a:rPr lang="en-US" smtClean="0"/>
              <a:pPr/>
              <a:t>3/4/2016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73B779-3745-7D4E-BCD4-03F5120502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CE1986-FABA-0C48-8B10-A4E9E9B860A3}" type="datetimeFigureOut">
              <a:rPr lang="en-US" smtClean="0"/>
              <a:pPr/>
              <a:t>3/4/2016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73B779-3745-7D4E-BCD4-03F512050247}"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0CE1986-FABA-0C48-8B10-A4E9E9B860A3}" type="datetimeFigureOut">
              <a:rPr lang="en-US" smtClean="0"/>
              <a:pPr/>
              <a:t>3/4/2016</a:t>
            </a:fld>
            <a:endParaRPr lang="en-US"/>
          </a:p>
        </p:txBody>
      </p:sp>
      <p:sp>
        <p:nvSpPr>
          <p:cNvPr id="9" name="Slide Number Placeholder 8"/>
          <p:cNvSpPr>
            <a:spLocks noGrp="1"/>
          </p:cNvSpPr>
          <p:nvPr>
            <p:ph type="sldNum" sz="quarter" idx="11"/>
          </p:nvPr>
        </p:nvSpPr>
        <p:spPr/>
        <p:txBody>
          <a:bodyPr/>
          <a:lstStyle/>
          <a:p>
            <a:fld id="{6D73B779-3745-7D4E-BCD4-03F512050247}"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D73B779-3745-7D4E-BCD4-03F512050247}"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0CE1986-FABA-0C48-8B10-A4E9E9B860A3}" type="datetimeFigureOut">
              <a:rPr lang="en-US" smtClean="0"/>
              <a:pPr/>
              <a:t>3/4/2016</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7" r:id="rId12"/>
  </p:sldLayoutIdLst>
  <p:txStyles>
    <p:titleStyle>
      <a:lvl1pPr algn="l" defTabSz="914400" rtl="0" eaLnBrk="1" latinLnBrk="0" hangingPunct="1">
        <a:spcBef>
          <a:spcPct val="0"/>
        </a:spcBef>
        <a:buNone/>
        <a:defRPr sz="4600" b="0" i="0" u="none"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b="0" i="0" u="none"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4.mp3"/><Relationship Id="rId7"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audio" Target="../media/media5.mp3"/><Relationship Id="rId5" Type="http://schemas.microsoft.com/office/2007/relationships/media" Target="../media/media5.mp3"/><Relationship Id="rId4" Type="http://schemas.openxmlformats.org/officeDocument/2006/relationships/audio" Target="../media/media4.mp3"/></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image" Target="../media/image7.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Identifying Patients Who Need CPR: </a:t>
            </a:r>
            <a:r>
              <a:rPr lang="en-US" dirty="0" smtClean="0">
                <a:solidFill>
                  <a:srgbClr val="FF0000"/>
                </a:solidFill>
              </a:rPr>
              <a:t>Over the Phone</a:t>
            </a:r>
            <a:endParaRPr lang="en-US" dirty="0">
              <a:solidFill>
                <a:srgbClr val="FF0000"/>
              </a:solidFill>
            </a:endParaRPr>
          </a:p>
        </p:txBody>
      </p:sp>
      <p:sp>
        <p:nvSpPr>
          <p:cNvPr id="6" name="Subtitle 5"/>
          <p:cNvSpPr>
            <a:spLocks noGrp="1"/>
          </p:cNvSpPr>
          <p:nvPr>
            <p:ph type="subTitle" idx="1"/>
          </p:nvPr>
        </p:nvSpPr>
        <p:spPr>
          <a:xfrm>
            <a:off x="1576916" y="4527176"/>
            <a:ext cx="6773333" cy="1576918"/>
          </a:xfrm>
        </p:spPr>
        <p:txBody>
          <a:bodyPr>
            <a:normAutofit lnSpcReduction="10000"/>
          </a:bodyPr>
          <a:lstStyle/>
          <a:p>
            <a:r>
              <a:rPr lang="en-US" sz="2400" dirty="0"/>
              <a:t>“Courage is not the absence of fear, but rather the judgment that something else is more important than fear.”</a:t>
            </a:r>
          </a:p>
          <a:p>
            <a:r>
              <a:rPr lang="en-US" sz="2400" dirty="0"/>
              <a:t>― Ambrose </a:t>
            </a:r>
            <a:r>
              <a:rPr lang="en-US" sz="2400" dirty="0" err="1"/>
              <a:t>Redmoon</a:t>
            </a:r>
            <a:endParaRPr lang="en-US" sz="2400" dirty="0"/>
          </a:p>
          <a:p>
            <a:endParaRPr lang="en-US" dirty="0"/>
          </a:p>
        </p:txBody>
      </p:sp>
    </p:spTree>
    <p:extLst>
      <p:ext uri="{BB962C8B-B14F-4D97-AF65-F5344CB8AC3E}">
        <p14:creationId xmlns:p14="http://schemas.microsoft.com/office/powerpoint/2010/main" val="2354356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Agonal Breathing</a:t>
            </a:r>
            <a:endParaRPr lang="en-US" dirty="0"/>
          </a:p>
        </p:txBody>
      </p:sp>
      <p:sp>
        <p:nvSpPr>
          <p:cNvPr id="3" name="Content Placeholder 2"/>
          <p:cNvSpPr>
            <a:spLocks noGrp="1"/>
          </p:cNvSpPr>
          <p:nvPr>
            <p:ph idx="1"/>
          </p:nvPr>
        </p:nvSpPr>
        <p:spPr/>
        <p:txBody>
          <a:bodyPr>
            <a:normAutofit lnSpcReduction="10000"/>
          </a:bodyPr>
          <a:lstStyle/>
          <a:p>
            <a:r>
              <a:rPr lang="en-US" altLang="en-US" sz="2800" dirty="0">
                <a:latin typeface="Tahoma" pitchFamily="34" charset="0"/>
              </a:rPr>
              <a:t>Slow, passive &amp; </a:t>
            </a:r>
            <a:r>
              <a:rPr lang="en-US" altLang="en-US" sz="3200" i="1" u="sng" dirty="0">
                <a:latin typeface="Tahoma" pitchFamily="34" charset="0"/>
              </a:rPr>
              <a:t>ineffective breathing</a:t>
            </a:r>
            <a:r>
              <a:rPr lang="en-US" altLang="en-US" sz="2800" dirty="0">
                <a:latin typeface="Tahoma" pitchFamily="34" charset="0"/>
              </a:rPr>
              <a:t>.</a:t>
            </a:r>
          </a:p>
          <a:p>
            <a:pPr lvl="1"/>
            <a:r>
              <a:rPr lang="en-US" sz="2800" dirty="0" smtClean="0"/>
              <a:t>Formal: Abnormal pattern of breathing characterized by shallow, slow (3-4 per minute), irregular inspirations followed by irregular pauses. </a:t>
            </a:r>
            <a:endParaRPr lang="en-US" sz="2800" dirty="0"/>
          </a:p>
          <a:p>
            <a:pPr lvl="1"/>
            <a:r>
              <a:rPr lang="en-US" altLang="en-US" sz="2800" dirty="0" smtClean="0"/>
              <a:t>Chest </a:t>
            </a:r>
            <a:r>
              <a:rPr lang="en-US" altLang="en-US" sz="2800" dirty="0"/>
              <a:t>does not rise and fall NORMALLY – in a rhythmic pattern</a:t>
            </a:r>
          </a:p>
          <a:p>
            <a:pPr marL="411480" lvl="1" indent="0">
              <a:buNone/>
            </a:pPr>
            <a:endParaRPr lang="en-US" sz="2800" dirty="0" smtClean="0"/>
          </a:p>
          <a:p>
            <a:r>
              <a:rPr lang="en-US" sz="2800" dirty="0" smtClean="0"/>
              <a:t>Cause cerebral ischemia, due to extreme hypoxia </a:t>
            </a:r>
            <a:br>
              <a:rPr lang="en-US" sz="2800" dirty="0" smtClean="0"/>
            </a:br>
            <a:endParaRPr lang="en-US" sz="2800" dirty="0" smtClean="0"/>
          </a:p>
          <a:p>
            <a:r>
              <a:rPr lang="en-US" altLang="en-US" sz="2800" dirty="0" smtClean="0">
                <a:latin typeface="Tahoma" pitchFamily="34" charset="0"/>
              </a:rPr>
              <a:t>Caller often mistakes as breathing</a:t>
            </a:r>
            <a:endParaRPr lang="en-US" altLang="en-US" sz="2800" dirty="0">
              <a:latin typeface="Tahoma" pitchFamily="34" charset="0"/>
            </a:endParaRPr>
          </a:p>
          <a:p>
            <a:endParaRPr lang="en-US" dirty="0" smtClean="0"/>
          </a:p>
        </p:txBody>
      </p:sp>
    </p:spTree>
    <p:extLst>
      <p:ext uri="{BB962C8B-B14F-4D97-AF65-F5344CB8AC3E}">
        <p14:creationId xmlns:p14="http://schemas.microsoft.com/office/powerpoint/2010/main" val="3447113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4"/>
          <p:cNvSpPr txBox="1">
            <a:spLocks noChangeArrowheads="1"/>
          </p:cNvSpPr>
          <p:nvPr/>
        </p:nvSpPr>
        <p:spPr bwMode="auto">
          <a:xfrm>
            <a:off x="114300" y="1628195"/>
            <a:ext cx="8839200"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3200" b="1" dirty="0" smtClean="0"/>
              <a:t>Is the patient breathing </a:t>
            </a:r>
            <a:r>
              <a:rPr lang="en-US" altLang="en-US" sz="3200" b="1" i="1" dirty="0" smtClean="0"/>
              <a:t>NORMALLY?</a:t>
            </a:r>
            <a:br>
              <a:rPr lang="en-US" altLang="en-US" sz="3200" b="1" i="1" dirty="0" smtClean="0"/>
            </a:br>
            <a:r>
              <a:rPr lang="en-US" altLang="en-US" sz="2400" b="1" i="1" dirty="0" smtClean="0"/>
              <a:t>**Don’t be fooled by Agonal respirations</a:t>
            </a:r>
          </a:p>
          <a:p>
            <a:pPr algn="ctr">
              <a:spcBef>
                <a:spcPct val="50000"/>
              </a:spcBef>
            </a:pPr>
            <a:endParaRPr lang="en-US" altLang="en-US" sz="2400" b="1" i="1" dirty="0"/>
          </a:p>
          <a:p>
            <a:pPr>
              <a:spcBef>
                <a:spcPct val="50000"/>
              </a:spcBef>
            </a:pPr>
            <a:r>
              <a:rPr lang="en-US" altLang="en-US" sz="2400" b="1" i="1" dirty="0" smtClean="0"/>
              <a:t>		</a:t>
            </a:r>
          </a:p>
          <a:p>
            <a:pPr>
              <a:spcBef>
                <a:spcPct val="50000"/>
              </a:spcBef>
            </a:pPr>
            <a:r>
              <a:rPr lang="en-US" altLang="en-US" sz="2400" b="1" i="1" dirty="0"/>
              <a:t>	</a:t>
            </a:r>
            <a:r>
              <a:rPr lang="en-US" altLang="en-US" sz="2400" b="1" i="1" dirty="0" smtClean="0"/>
              <a:t>	Variety of words used by callers:</a:t>
            </a:r>
            <a:endParaRPr lang="en-US" altLang="en-US" sz="2400" b="1" i="1" dirty="0"/>
          </a:p>
        </p:txBody>
      </p:sp>
      <p:sp>
        <p:nvSpPr>
          <p:cNvPr id="28677" name="TextBox 1"/>
          <p:cNvSpPr txBox="1">
            <a:spLocks noChangeArrowheads="1"/>
          </p:cNvSpPr>
          <p:nvPr/>
        </p:nvSpPr>
        <p:spPr bwMode="auto">
          <a:xfrm>
            <a:off x="3541713" y="5562600"/>
            <a:ext cx="2514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4000" dirty="0">
                <a:solidFill>
                  <a:schemeClr val="bg1"/>
                </a:solidFill>
              </a:rPr>
              <a:t>Audio 1</a:t>
            </a:r>
          </a:p>
        </p:txBody>
      </p:sp>
      <p:sp>
        <p:nvSpPr>
          <p:cNvPr id="28678" name="Text Box 4"/>
          <p:cNvSpPr txBox="1">
            <a:spLocks noChangeArrowheads="1"/>
          </p:cNvSpPr>
          <p:nvPr/>
        </p:nvSpPr>
        <p:spPr bwMode="auto">
          <a:xfrm>
            <a:off x="645549" y="4137025"/>
            <a:ext cx="8137525" cy="164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ts val="600"/>
              </a:spcBef>
            </a:pPr>
            <a:r>
              <a:rPr lang="en-US" altLang="en-US" sz="3200" dirty="0"/>
              <a:t>“Gasping”		“Snoring”		</a:t>
            </a:r>
            <a:r>
              <a:rPr lang="en-US" altLang="en-US" sz="3200" dirty="0" smtClean="0"/>
              <a:t>	“</a:t>
            </a:r>
            <a:r>
              <a:rPr lang="en-US" altLang="en-US" sz="3200" dirty="0"/>
              <a:t>Snorting” “Sighing” 		“Gurgling”		</a:t>
            </a:r>
            <a:r>
              <a:rPr lang="en-US" altLang="en-US" sz="3200" dirty="0" smtClean="0"/>
              <a:t>	“</a:t>
            </a:r>
            <a:r>
              <a:rPr lang="en-US" altLang="en-US" sz="3200" dirty="0"/>
              <a:t>Puffing”</a:t>
            </a:r>
          </a:p>
          <a:p>
            <a:pPr>
              <a:spcBef>
                <a:spcPts val="600"/>
              </a:spcBef>
            </a:pPr>
            <a:r>
              <a:rPr lang="en-US" altLang="en-US" sz="3200" dirty="0"/>
              <a:t>“Light”		</a:t>
            </a:r>
            <a:r>
              <a:rPr lang="en-US" altLang="en-US" sz="3200" dirty="0" smtClean="0"/>
              <a:t>	“</a:t>
            </a:r>
            <a:r>
              <a:rPr lang="en-US" altLang="en-US" sz="3200" dirty="0"/>
              <a:t>Labored”		</a:t>
            </a:r>
            <a:r>
              <a:rPr lang="en-US" altLang="en-US" sz="3200" dirty="0" smtClean="0"/>
              <a:t>	“</a:t>
            </a:r>
            <a:r>
              <a:rPr lang="en-US" altLang="en-US" sz="3200" dirty="0"/>
              <a:t>Shallow”</a:t>
            </a:r>
            <a:r>
              <a:rPr lang="en-US" altLang="en-US" sz="3200" dirty="0">
                <a:solidFill>
                  <a:schemeClr val="bg1"/>
                </a:solidFill>
              </a:rPr>
              <a:t>	</a:t>
            </a:r>
          </a:p>
        </p:txBody>
      </p:sp>
      <p:sp>
        <p:nvSpPr>
          <p:cNvPr id="8" name="Title 6"/>
          <p:cNvSpPr>
            <a:spLocks noGrp="1"/>
          </p:cNvSpPr>
          <p:nvPr>
            <p:ph type="title"/>
          </p:nvPr>
        </p:nvSpPr>
        <p:spPr>
          <a:xfrm>
            <a:off x="457200" y="274638"/>
            <a:ext cx="8229600" cy="1143000"/>
          </a:xfrm>
        </p:spPr>
        <p:txBody>
          <a:bodyPr>
            <a:normAutofit/>
          </a:bodyPr>
          <a:lstStyle/>
          <a:p>
            <a:r>
              <a:rPr lang="en-US" altLang="en-US" sz="4800" dirty="0"/>
              <a:t>Agonal </a:t>
            </a:r>
            <a:r>
              <a:rPr lang="en-US" altLang="en-US" sz="4800" dirty="0">
                <a:latin typeface="Tahoma" pitchFamily="34" charset="0"/>
              </a:rPr>
              <a:t>Respirations</a:t>
            </a:r>
            <a:endParaRPr lang="en-US" i="1" dirty="0"/>
          </a:p>
        </p:txBody>
      </p:sp>
      <p:pic>
        <p:nvPicPr>
          <p:cNvPr id="3" name="audio_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064558" y="2936246"/>
            <a:ext cx="609600" cy="609600"/>
          </a:xfrm>
          <a:prstGeom prst="rect">
            <a:avLst/>
          </a:prstGeom>
        </p:spPr>
      </p:pic>
      <p:sp>
        <p:nvSpPr>
          <p:cNvPr id="9" name="Line 36"/>
          <p:cNvSpPr>
            <a:spLocks noChangeShapeType="1"/>
          </p:cNvSpPr>
          <p:nvPr/>
        </p:nvSpPr>
        <p:spPr bwMode="auto">
          <a:xfrm>
            <a:off x="114300" y="1447800"/>
            <a:ext cx="8991600" cy="0"/>
          </a:xfrm>
          <a:prstGeom prst="line">
            <a:avLst/>
          </a:prstGeom>
          <a:noFill/>
          <a:ln w="444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 name="Agonals - he's gurgling.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4788924" y="4655344"/>
            <a:ext cx="609600" cy="609600"/>
          </a:xfrm>
          <a:prstGeom prst="rect">
            <a:avLst/>
          </a:prstGeom>
        </p:spPr>
      </p:pic>
      <p:pic>
        <p:nvPicPr>
          <p:cNvPr id="4" name="Agonals - his breathing is a long snore.mp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4818837" y="4137025"/>
            <a:ext cx="609600" cy="609600"/>
          </a:xfrm>
          <a:prstGeom prst="rect">
            <a:avLst/>
          </a:prstGeom>
        </p:spPr>
      </p:pic>
    </p:spTree>
    <p:extLst>
      <p:ext uri="{BB962C8B-B14F-4D97-AF65-F5344CB8AC3E}">
        <p14:creationId xmlns:p14="http://schemas.microsoft.com/office/powerpoint/2010/main" val="2212540535"/>
      </p:ext>
    </p:extLst>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03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5520"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0835" fill="hold"/>
                                        <p:tgtEl>
                                          <p:spTgt spid="4"/>
                                        </p:tgtEl>
                                      </p:cBhvr>
                                    </p:cmd>
                                  </p:childTnLst>
                                </p:cTn>
                              </p:par>
                            </p:childTnLst>
                          </p:cTn>
                        </p:par>
                      </p:childTnLst>
                    </p:cTn>
                  </p:par>
                </p:childTnLst>
              </p:cTn>
              <p:nextCondLst>
                <p:cond evt="onClick" delay="0">
                  <p:tgtEl>
                    <p:spTgt spid="4"/>
                  </p:tgtEl>
                </p:cond>
              </p:nextCondLst>
            </p:seq>
            <p:audio>
              <p:cMediaNode vol="80000">
                <p:cTn id="19"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381000"/>
            <a:ext cx="7772400" cy="838200"/>
          </a:xfrm>
        </p:spPr>
        <p:txBody>
          <a:bodyPr/>
          <a:lstStyle/>
          <a:p>
            <a:pPr algn="ctr"/>
            <a:r>
              <a:rPr lang="en-US" altLang="en-US" dirty="0" smtClean="0">
                <a:latin typeface="Tahoma" pitchFamily="34" charset="0"/>
              </a:rPr>
              <a:t>Two No’s and Go</a:t>
            </a:r>
          </a:p>
        </p:txBody>
      </p:sp>
      <p:sp>
        <p:nvSpPr>
          <p:cNvPr id="19459" name="Rectangle 3"/>
          <p:cNvSpPr>
            <a:spLocks noGrp="1" noChangeArrowheads="1"/>
          </p:cNvSpPr>
          <p:nvPr>
            <p:ph type="body" idx="1"/>
          </p:nvPr>
        </p:nvSpPr>
        <p:spPr>
          <a:xfrm>
            <a:off x="632901" y="2205391"/>
            <a:ext cx="7772400" cy="3886200"/>
          </a:xfrm>
        </p:spPr>
        <p:txBody>
          <a:bodyPr>
            <a:normAutofit fontScale="85000" lnSpcReduction="20000"/>
          </a:bodyPr>
          <a:lstStyle/>
          <a:p>
            <a:r>
              <a:rPr lang="en-US" altLang="en-US" sz="2800" dirty="0" smtClean="0">
                <a:latin typeface="Tahoma" pitchFamily="34" charset="0"/>
              </a:rPr>
              <a:t>Callers reporting a person unconscious and not breathing normally require ALS response &amp; immediate CPR instructions</a:t>
            </a:r>
          </a:p>
          <a:p>
            <a:pPr lvl="1"/>
            <a:r>
              <a:rPr lang="en-US" altLang="en-US" sz="2600" dirty="0" smtClean="0">
                <a:latin typeface="Tahoma" pitchFamily="34" charset="0"/>
              </a:rPr>
              <a:t>PSAP will transfer call or initiate instructions</a:t>
            </a:r>
          </a:p>
          <a:p>
            <a:pPr marL="114300" lvl="0" indent="0">
              <a:buNone/>
            </a:pPr>
            <a:endParaRPr lang="en-US" sz="2000" dirty="0"/>
          </a:p>
          <a:p>
            <a:pPr marL="114300" indent="0">
              <a:buNone/>
            </a:pPr>
            <a:r>
              <a:rPr lang="en-US" sz="2400" b="1" dirty="0" smtClean="0"/>
              <a:t>OK</a:t>
            </a:r>
            <a:r>
              <a:rPr lang="en-US" sz="2400" b="1" dirty="0"/>
              <a:t>, Sir/Ma’am I am sending an ambulance now.  I am also transferring you to my partner who will give you more directions…</a:t>
            </a:r>
            <a:endParaRPr lang="en-US" sz="2000" dirty="0"/>
          </a:p>
          <a:p>
            <a:pPr marL="114300" indent="0">
              <a:buNone/>
            </a:pPr>
            <a:endParaRPr lang="en-US" sz="2000" dirty="0"/>
          </a:p>
          <a:p>
            <a:r>
              <a:rPr lang="en-US" sz="2400" dirty="0"/>
              <a:t>Once the MC EMS Communicator </a:t>
            </a:r>
            <a:r>
              <a:rPr lang="en-US" sz="2400" dirty="0" smtClean="0"/>
              <a:t>answers, PSAP states:</a:t>
            </a:r>
            <a:br>
              <a:rPr lang="en-US" sz="2400" dirty="0" smtClean="0"/>
            </a:br>
            <a:endParaRPr lang="en-US" sz="2000" dirty="0"/>
          </a:p>
          <a:p>
            <a:pPr marL="114300" indent="0">
              <a:buNone/>
            </a:pPr>
            <a:r>
              <a:rPr lang="en-US" sz="2400" b="1" dirty="0"/>
              <a:t>This _______ dispatch center.  I have a caller reporting an ____(age if known) PNB (give an pertinent details e.g., post drowning). Unit____ has been dispatched</a:t>
            </a:r>
            <a:r>
              <a:rPr lang="en-US" sz="2400" b="1" dirty="0" smtClean="0"/>
              <a:t>.</a:t>
            </a:r>
            <a:endParaRPr lang="en-US" sz="2000" dirty="0"/>
          </a:p>
        </p:txBody>
      </p:sp>
    </p:spTree>
    <p:extLst>
      <p:ext uri="{BB962C8B-B14F-4D97-AF65-F5344CB8AC3E}">
        <p14:creationId xmlns:p14="http://schemas.microsoft.com/office/powerpoint/2010/main" val="1097922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a:r>
              <a:rPr lang="en-US" altLang="en-US" b="0" smtClean="0"/>
              <a:t>Common Delays in Delivering CPR</a:t>
            </a:r>
          </a:p>
        </p:txBody>
      </p:sp>
      <p:sp>
        <p:nvSpPr>
          <p:cNvPr id="26627" name="Rectangle 3"/>
          <p:cNvSpPr>
            <a:spLocks noGrp="1" noChangeArrowheads="1"/>
          </p:cNvSpPr>
          <p:nvPr>
            <p:ph type="body" idx="1"/>
          </p:nvPr>
        </p:nvSpPr>
        <p:spPr>
          <a:xfrm>
            <a:off x="685800" y="1804869"/>
            <a:ext cx="7772400" cy="3581400"/>
          </a:xfrm>
        </p:spPr>
        <p:txBody>
          <a:bodyPr/>
          <a:lstStyle/>
          <a:p>
            <a:pPr lvl="1">
              <a:lnSpc>
                <a:spcPct val="90000"/>
              </a:lnSpc>
            </a:pPr>
            <a:r>
              <a:rPr lang="en-US" altLang="en-US" sz="3200" u="sng" dirty="0" smtClean="0"/>
              <a:t>Unnecessary questions asked</a:t>
            </a:r>
          </a:p>
          <a:p>
            <a:pPr lvl="1">
              <a:lnSpc>
                <a:spcPct val="90000"/>
              </a:lnSpc>
            </a:pPr>
            <a:r>
              <a:rPr lang="en-US" altLang="en-US" dirty="0" smtClean="0"/>
              <a:t>Caller not near patient</a:t>
            </a:r>
          </a:p>
          <a:p>
            <a:pPr lvl="1">
              <a:lnSpc>
                <a:spcPct val="90000"/>
              </a:lnSpc>
            </a:pPr>
            <a:r>
              <a:rPr lang="en-US" altLang="en-US" sz="3200" u="sng" dirty="0" smtClean="0"/>
              <a:t>Omission of “breathing normally”</a:t>
            </a:r>
          </a:p>
          <a:p>
            <a:pPr lvl="1">
              <a:lnSpc>
                <a:spcPct val="90000"/>
              </a:lnSpc>
            </a:pPr>
            <a:r>
              <a:rPr lang="en-US" altLang="en-US" dirty="0" smtClean="0"/>
              <a:t>Deviation from protocols</a:t>
            </a:r>
          </a:p>
        </p:txBody>
      </p:sp>
      <p:sp>
        <p:nvSpPr>
          <p:cNvPr id="2" name="TextBox 1"/>
          <p:cNvSpPr txBox="1"/>
          <p:nvPr/>
        </p:nvSpPr>
        <p:spPr>
          <a:xfrm>
            <a:off x="264496" y="3777274"/>
            <a:ext cx="7961026" cy="2308324"/>
          </a:xfrm>
          <a:prstGeom prst="rect">
            <a:avLst/>
          </a:prstGeom>
          <a:noFill/>
        </p:spPr>
        <p:txBody>
          <a:bodyPr wrap="none" rtlCol="0">
            <a:spAutoFit/>
          </a:bodyPr>
          <a:lstStyle/>
          <a:p>
            <a:r>
              <a:rPr lang="en-US" dirty="0" smtClean="0">
                <a:solidFill>
                  <a:srgbClr val="FF0000"/>
                </a:solidFill>
              </a:rPr>
              <a:t>Remember:</a:t>
            </a:r>
          </a:p>
          <a:p>
            <a:r>
              <a:rPr lang="en-US" dirty="0" smtClean="0"/>
              <a:t>Studies have shown giving CPR to a person not in cardiac arrest does minimal harm</a:t>
            </a:r>
            <a:br>
              <a:rPr lang="en-US" dirty="0" smtClean="0"/>
            </a:br>
            <a:r>
              <a:rPr lang="en-US" dirty="0" smtClean="0"/>
              <a:t/>
            </a:r>
            <a:br>
              <a:rPr lang="en-US" dirty="0" smtClean="0"/>
            </a:br>
            <a:r>
              <a:rPr lang="en-US" dirty="0" smtClean="0"/>
              <a:t>Not giving CPR when someone is in arrest significantly decreases survival</a:t>
            </a:r>
          </a:p>
          <a:p>
            <a:endParaRPr lang="en-US" dirty="0"/>
          </a:p>
          <a:p>
            <a:r>
              <a:rPr lang="en-US" dirty="0" smtClean="0"/>
              <a:t>Decreasing TIME To CPR is Key!</a:t>
            </a:r>
          </a:p>
          <a:p>
            <a:endParaRPr lang="en-US" dirty="0"/>
          </a:p>
          <a:p>
            <a:r>
              <a:rPr lang="en-US" dirty="0" smtClean="0"/>
              <a:t>Our script does not require </a:t>
            </a:r>
            <a:r>
              <a:rPr lang="en-US" dirty="0" err="1" smtClean="0"/>
              <a:t>EMSCom</a:t>
            </a:r>
            <a:r>
              <a:rPr lang="en-US" dirty="0" smtClean="0"/>
              <a:t> communicators to verify cardiac arrest</a:t>
            </a:r>
            <a:endParaRPr lang="en-US" dirty="0"/>
          </a:p>
        </p:txBody>
      </p:sp>
      <p:pic>
        <p:nvPicPr>
          <p:cNvPr id="3074" name="Picture 2" descr="C:\Users\EBLerner\AppData\Local\Microsoft\Windows\Temporary Internet Files\Content.IE5\Q339VXJ9\key-ic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2250" y="4985562"/>
            <a:ext cx="801414" cy="801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1725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685800"/>
            <a:ext cx="7772400" cy="838200"/>
          </a:xfrm>
        </p:spPr>
        <p:txBody>
          <a:bodyPr/>
          <a:lstStyle/>
          <a:p>
            <a:pPr algn="ctr"/>
            <a:r>
              <a:rPr lang="en-US" altLang="en-US" b="0" smtClean="0"/>
              <a:t>Situations in which CPR would not be offered  </a:t>
            </a:r>
          </a:p>
        </p:txBody>
      </p:sp>
      <p:sp>
        <p:nvSpPr>
          <p:cNvPr id="25603" name="Rectangle 3"/>
          <p:cNvSpPr>
            <a:spLocks noGrp="1" noChangeArrowheads="1"/>
          </p:cNvSpPr>
          <p:nvPr>
            <p:ph type="body" idx="1"/>
          </p:nvPr>
        </p:nvSpPr>
        <p:spPr>
          <a:xfrm>
            <a:off x="1447800" y="2667000"/>
            <a:ext cx="7010400" cy="3505200"/>
          </a:xfrm>
        </p:spPr>
        <p:txBody>
          <a:bodyPr/>
          <a:lstStyle/>
          <a:p>
            <a:pPr>
              <a:lnSpc>
                <a:spcPct val="90000"/>
              </a:lnSpc>
            </a:pPr>
            <a:r>
              <a:rPr lang="en-US" altLang="en-US" dirty="0" smtClean="0"/>
              <a:t>Obvious DOA – cold, stiff, decapitated etc.</a:t>
            </a:r>
          </a:p>
          <a:p>
            <a:pPr>
              <a:lnSpc>
                <a:spcPct val="90000"/>
              </a:lnSpc>
            </a:pPr>
            <a:r>
              <a:rPr lang="en-US" altLang="en-US" dirty="0" smtClean="0"/>
              <a:t>DANGER TO THE RESCUER</a:t>
            </a:r>
          </a:p>
        </p:txBody>
      </p:sp>
      <p:sp>
        <p:nvSpPr>
          <p:cNvPr id="2" name="TextBox 1"/>
          <p:cNvSpPr txBox="1"/>
          <p:nvPr/>
        </p:nvSpPr>
        <p:spPr>
          <a:xfrm>
            <a:off x="1549190" y="4566229"/>
            <a:ext cx="5645098" cy="1754326"/>
          </a:xfrm>
          <a:prstGeom prst="rect">
            <a:avLst/>
          </a:prstGeom>
          <a:noFill/>
        </p:spPr>
        <p:txBody>
          <a:bodyPr wrap="square" rtlCol="0">
            <a:spAutoFit/>
          </a:bodyPr>
          <a:lstStyle/>
          <a:p>
            <a:r>
              <a:rPr lang="en-US" sz="3600" dirty="0" smtClean="0">
                <a:solidFill>
                  <a:srgbClr val="FF0000"/>
                </a:solidFill>
              </a:rPr>
              <a:t>Don’t ask!  Listen to what they say – better to start than waste TIME</a:t>
            </a:r>
            <a:endParaRPr lang="en-US" sz="3600" dirty="0">
              <a:solidFill>
                <a:srgbClr val="FF0000"/>
              </a:solidFill>
            </a:endParaRPr>
          </a:p>
        </p:txBody>
      </p:sp>
      <p:pic>
        <p:nvPicPr>
          <p:cNvPr id="4098" name="Picture 2" descr="C:\Users\EBLerner\AppData\Local\Microsoft\Windows\Temporary Internet Files\Content.IE5\Q339VXJ9\key-ic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8139" y="5753148"/>
            <a:ext cx="567407" cy="567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245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185720" y="2101772"/>
            <a:ext cx="6135687" cy="1633538"/>
          </a:xfrm>
        </p:spPr>
        <p:txBody>
          <a:bodyPr>
            <a:noAutofit/>
          </a:bodyPr>
          <a:lstStyle/>
          <a:p>
            <a:pPr algn="ctr"/>
            <a:r>
              <a:rPr lang="en-US" sz="5400" dirty="0" smtClean="0"/>
              <a:t>Questions/</a:t>
            </a:r>
          </a:p>
          <a:p>
            <a:pPr algn="ctr"/>
            <a:r>
              <a:rPr lang="en-US" sz="5400" dirty="0" smtClean="0"/>
              <a:t>Discussion</a:t>
            </a:r>
            <a:endParaRPr lang="en-US" sz="5400" dirty="0"/>
          </a:p>
        </p:txBody>
      </p:sp>
    </p:spTree>
    <p:extLst>
      <p:ext uri="{BB962C8B-B14F-4D97-AF65-F5344CB8AC3E}">
        <p14:creationId xmlns:p14="http://schemas.microsoft.com/office/powerpoint/2010/main" val="1112494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descr="roadbl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0"/>
            <a:ext cx="9188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txBox="1">
            <a:spLocks noChangeArrowheads="1"/>
          </p:cNvSpPr>
          <p:nvPr/>
        </p:nvSpPr>
        <p:spPr bwMode="auto">
          <a:xfrm>
            <a:off x="-30163" y="457200"/>
            <a:ext cx="9512301"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5000"/>
              </a:spcBef>
              <a:spcAft>
                <a:spcPct val="95000"/>
              </a:spcAft>
              <a:defRPr/>
            </a:pPr>
            <a:r>
              <a:rPr lang="en-US" sz="3600" dirty="0" smtClean="0">
                <a:solidFill>
                  <a:schemeClr val="tx1">
                    <a:lumMod val="95000"/>
                    <a:lumOff val="5000"/>
                  </a:schemeClr>
                </a:solidFill>
              </a:rPr>
              <a:t>What are the roadblocks to bystander CPR?</a:t>
            </a:r>
            <a:r>
              <a:rPr lang="en-US" sz="4000" dirty="0" smtClean="0">
                <a:solidFill>
                  <a:schemeClr val="tx1">
                    <a:lumMod val="95000"/>
                    <a:lumOff val="5000"/>
                  </a:schemeClr>
                </a:solidFill>
              </a:rPr>
              <a:t>  </a:t>
            </a:r>
          </a:p>
        </p:txBody>
      </p:sp>
      <p:sp>
        <p:nvSpPr>
          <p:cNvPr id="17412" name="Text Box 5"/>
          <p:cNvSpPr txBox="1">
            <a:spLocks noChangeArrowheads="1"/>
          </p:cNvSpPr>
          <p:nvPr/>
        </p:nvSpPr>
        <p:spPr bwMode="auto">
          <a:xfrm>
            <a:off x="228600" y="1371600"/>
            <a:ext cx="9253538"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lphaUcPeriod"/>
              <a:defRPr/>
            </a:pPr>
            <a:r>
              <a:rPr lang="en-US" sz="3400" dirty="0" smtClean="0">
                <a:solidFill>
                  <a:schemeClr val="tx1">
                    <a:lumMod val="95000"/>
                    <a:lumOff val="5000"/>
                  </a:schemeClr>
                </a:solidFill>
              </a:rPr>
              <a:t> Cardiac arrest is hard to recognize.	</a:t>
            </a:r>
          </a:p>
          <a:p>
            <a:pPr eaLnBrk="1" hangingPunct="1">
              <a:spcBef>
                <a:spcPct val="50000"/>
              </a:spcBef>
              <a:buFontTx/>
              <a:buAutoNum type="alphaUcPeriod"/>
              <a:defRPr/>
            </a:pPr>
            <a:r>
              <a:rPr lang="en-US" sz="3400" dirty="0" smtClean="0">
                <a:solidFill>
                  <a:schemeClr val="tx1">
                    <a:lumMod val="95000"/>
                    <a:lumOff val="5000"/>
                  </a:schemeClr>
                </a:solidFill>
              </a:rPr>
              <a:t> Rescuers do not have confidence to act.</a:t>
            </a:r>
          </a:p>
          <a:p>
            <a:pPr eaLnBrk="1" hangingPunct="1">
              <a:spcBef>
                <a:spcPct val="50000"/>
              </a:spcBef>
              <a:buFontTx/>
              <a:buAutoNum type="alphaUcPeriod"/>
              <a:defRPr/>
            </a:pPr>
            <a:r>
              <a:rPr lang="en-US" sz="3400" dirty="0" smtClean="0">
                <a:solidFill>
                  <a:schemeClr val="tx1">
                    <a:lumMod val="95000"/>
                    <a:lumOff val="5000"/>
                  </a:schemeClr>
                </a:solidFill>
              </a:rPr>
              <a:t> Traditional CPR is technically too difficult</a:t>
            </a:r>
            <a:r>
              <a:rPr lang="en-US" sz="3200" dirty="0" smtClean="0">
                <a:solidFill>
                  <a:schemeClr val="tx1">
                    <a:lumMod val="95000"/>
                    <a:lumOff val="5000"/>
                  </a:schemeClr>
                </a:solidFill>
              </a:rPr>
              <a:t>.</a:t>
            </a:r>
          </a:p>
          <a:p>
            <a:pPr eaLnBrk="1" hangingPunct="1">
              <a:spcBef>
                <a:spcPct val="50000"/>
              </a:spcBef>
              <a:defRPr/>
            </a:pPr>
            <a:r>
              <a:rPr lang="en-US" sz="3200" dirty="0" smtClean="0"/>
              <a:t>	</a:t>
            </a:r>
          </a:p>
        </p:txBody>
      </p:sp>
    </p:spTree>
    <p:extLst>
      <p:ext uri="{BB962C8B-B14F-4D97-AF65-F5344CB8AC3E}">
        <p14:creationId xmlns:p14="http://schemas.microsoft.com/office/powerpoint/2010/main" val="2892010041"/>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descr="roadbl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0"/>
            <a:ext cx="9188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txBox="1">
            <a:spLocks noChangeArrowheads="1"/>
          </p:cNvSpPr>
          <p:nvPr/>
        </p:nvSpPr>
        <p:spPr bwMode="auto">
          <a:xfrm>
            <a:off x="-30163" y="457200"/>
            <a:ext cx="9512301"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5000"/>
              </a:spcBef>
              <a:spcAft>
                <a:spcPct val="95000"/>
              </a:spcAft>
              <a:defRPr/>
            </a:pPr>
            <a:r>
              <a:rPr lang="en-US" sz="3600" dirty="0" smtClean="0">
                <a:solidFill>
                  <a:schemeClr val="tx1">
                    <a:lumMod val="95000"/>
                    <a:lumOff val="5000"/>
                  </a:schemeClr>
                </a:solidFill>
              </a:rPr>
              <a:t>What are the roadblocks to bystander CPR?</a:t>
            </a:r>
            <a:r>
              <a:rPr lang="en-US" sz="4000" dirty="0" smtClean="0">
                <a:solidFill>
                  <a:schemeClr val="tx1">
                    <a:lumMod val="95000"/>
                    <a:lumOff val="5000"/>
                  </a:schemeClr>
                </a:solidFill>
              </a:rPr>
              <a:t>  </a:t>
            </a:r>
          </a:p>
        </p:txBody>
      </p:sp>
      <p:sp>
        <p:nvSpPr>
          <p:cNvPr id="17412" name="Text Box 5"/>
          <p:cNvSpPr txBox="1">
            <a:spLocks noChangeArrowheads="1"/>
          </p:cNvSpPr>
          <p:nvPr/>
        </p:nvSpPr>
        <p:spPr bwMode="auto">
          <a:xfrm>
            <a:off x="327025" y="1371600"/>
            <a:ext cx="891540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lphaUcPeriod"/>
              <a:defRPr/>
            </a:pPr>
            <a:r>
              <a:rPr lang="en-US" sz="3600" dirty="0" smtClean="0">
                <a:solidFill>
                  <a:schemeClr val="tx1">
                    <a:lumMod val="95000"/>
                    <a:lumOff val="5000"/>
                  </a:schemeClr>
                </a:solidFill>
              </a:rPr>
              <a:t> Cardiac arrest is hard to recognize.	</a:t>
            </a:r>
          </a:p>
          <a:p>
            <a:pPr eaLnBrk="1" hangingPunct="1">
              <a:spcBef>
                <a:spcPct val="50000"/>
              </a:spcBef>
              <a:buFontTx/>
              <a:buAutoNum type="alphaUcPeriod"/>
              <a:defRPr/>
            </a:pPr>
            <a:r>
              <a:rPr lang="en-US" sz="3600" dirty="0" smtClean="0">
                <a:solidFill>
                  <a:schemeClr val="tx1">
                    <a:lumMod val="95000"/>
                    <a:lumOff val="5000"/>
                  </a:schemeClr>
                </a:solidFill>
              </a:rPr>
              <a:t> Rescuers do not have confidence to act.</a:t>
            </a:r>
          </a:p>
          <a:p>
            <a:pPr eaLnBrk="1" hangingPunct="1">
              <a:spcBef>
                <a:spcPct val="50000"/>
              </a:spcBef>
              <a:buFontTx/>
              <a:buAutoNum type="alphaUcPeriod"/>
              <a:defRPr/>
            </a:pPr>
            <a:r>
              <a:rPr lang="en-US" sz="3600" dirty="0" smtClean="0">
                <a:solidFill>
                  <a:schemeClr val="tx1">
                    <a:lumMod val="95000"/>
                    <a:lumOff val="5000"/>
                  </a:schemeClr>
                </a:solidFill>
              </a:rPr>
              <a:t> CPR is technically too difficult</a:t>
            </a:r>
            <a:r>
              <a:rPr lang="en-US" sz="3200" dirty="0" smtClean="0">
                <a:solidFill>
                  <a:schemeClr val="tx1">
                    <a:lumMod val="95000"/>
                    <a:lumOff val="5000"/>
                  </a:schemeClr>
                </a:solidFill>
              </a:rPr>
              <a:t>.</a:t>
            </a:r>
          </a:p>
          <a:p>
            <a:pPr eaLnBrk="1" hangingPunct="1">
              <a:spcBef>
                <a:spcPct val="50000"/>
              </a:spcBef>
              <a:defRPr/>
            </a:pPr>
            <a:r>
              <a:rPr lang="en-US" sz="3200" dirty="0" smtClean="0"/>
              <a:t>	</a:t>
            </a:r>
          </a:p>
        </p:txBody>
      </p:sp>
      <p:sp>
        <p:nvSpPr>
          <p:cNvPr id="19461" name="TextBox 1"/>
          <p:cNvSpPr txBox="1">
            <a:spLocks noChangeArrowheads="1"/>
          </p:cNvSpPr>
          <p:nvPr/>
        </p:nvSpPr>
        <p:spPr bwMode="auto">
          <a:xfrm>
            <a:off x="2433638" y="3771900"/>
            <a:ext cx="3883025"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600"/>
              <a:t>YES   YES   YES</a:t>
            </a:r>
          </a:p>
        </p:txBody>
      </p:sp>
      <p:sp>
        <p:nvSpPr>
          <p:cNvPr id="6" name="Text Box 11"/>
          <p:cNvSpPr txBox="1">
            <a:spLocks noChangeArrowheads="1"/>
          </p:cNvSpPr>
          <p:nvPr/>
        </p:nvSpPr>
        <p:spPr bwMode="auto">
          <a:xfrm>
            <a:off x="3878263" y="4937125"/>
            <a:ext cx="4876800" cy="641350"/>
          </a:xfrm>
          <a:prstGeom prst="rect">
            <a:avLst/>
          </a:prstGeom>
          <a:solidFill>
            <a:schemeClr val="bg1"/>
          </a:solidFill>
          <a:ln>
            <a:noFill/>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sz="3600" dirty="0" smtClean="0">
                <a:solidFill>
                  <a:schemeClr val="tx1">
                    <a:lumMod val="95000"/>
                    <a:lumOff val="5000"/>
                  </a:schemeClr>
                </a:solidFill>
              </a:rPr>
              <a:t>………….What to do?</a:t>
            </a:r>
          </a:p>
        </p:txBody>
      </p:sp>
    </p:spTree>
    <p:extLst>
      <p:ext uri="{BB962C8B-B14F-4D97-AF65-F5344CB8AC3E}">
        <p14:creationId xmlns:p14="http://schemas.microsoft.com/office/powerpoint/2010/main" val="3671996623"/>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381000" y="167640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85000"/>
              </a:spcBef>
            </a:pPr>
            <a:endParaRPr lang="en-US" altLang="en-US" sz="3200"/>
          </a:p>
        </p:txBody>
      </p:sp>
      <p:pic>
        <p:nvPicPr>
          <p:cNvPr id="50180" name="Picture 4" descr="hands+only+c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149725"/>
            <a:ext cx="242252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 Box 5"/>
          <p:cNvSpPr txBox="1">
            <a:spLocks noChangeArrowheads="1"/>
          </p:cNvSpPr>
          <p:nvPr/>
        </p:nvSpPr>
        <p:spPr bwMode="auto">
          <a:xfrm>
            <a:off x="1143000" y="2514600"/>
            <a:ext cx="7239000" cy="1151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15000"/>
              </a:spcBef>
            </a:pPr>
            <a:r>
              <a:rPr lang="en-US" altLang="en-US" sz="3200" dirty="0"/>
              <a:t>      15%				10%</a:t>
            </a:r>
          </a:p>
          <a:p>
            <a:pPr>
              <a:spcBef>
                <a:spcPct val="15000"/>
              </a:spcBef>
            </a:pPr>
            <a:r>
              <a:rPr lang="en-US" altLang="en-US" sz="3200" dirty="0"/>
              <a:t>Hands Only		Rescue Breathing</a:t>
            </a:r>
          </a:p>
        </p:txBody>
      </p:sp>
      <p:sp>
        <p:nvSpPr>
          <p:cNvPr id="50182" name="Text Box 6"/>
          <p:cNvSpPr txBox="1">
            <a:spLocks noChangeArrowheads="1"/>
          </p:cNvSpPr>
          <p:nvPr/>
        </p:nvSpPr>
        <p:spPr bwMode="auto">
          <a:xfrm>
            <a:off x="3365170" y="2006364"/>
            <a:ext cx="4191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3600" u="sng" dirty="0" err="1" smtClean="0"/>
              <a:t>Survival</a:t>
            </a:r>
            <a:r>
              <a:rPr lang="en-US" altLang="en-US" sz="3600" u="sng" dirty="0" err="1" smtClean="0">
                <a:solidFill>
                  <a:schemeClr val="bg1"/>
                </a:solidFill>
              </a:rPr>
              <a:t>l</a:t>
            </a:r>
            <a:endParaRPr lang="en-US" altLang="en-US" sz="3600" u="sng" dirty="0">
              <a:solidFill>
                <a:schemeClr val="bg1"/>
              </a:solidFill>
            </a:endParaRPr>
          </a:p>
        </p:txBody>
      </p:sp>
      <p:sp>
        <p:nvSpPr>
          <p:cNvPr id="50183" name="Text Box 7"/>
          <p:cNvSpPr txBox="1">
            <a:spLocks noChangeArrowheads="1"/>
          </p:cNvSpPr>
          <p:nvPr/>
        </p:nvSpPr>
        <p:spPr bwMode="auto">
          <a:xfrm>
            <a:off x="4343400" y="3505200"/>
            <a:ext cx="495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3200" dirty="0"/>
              <a:t>+ Chest Compressions</a:t>
            </a:r>
          </a:p>
        </p:txBody>
      </p:sp>
      <p:pic>
        <p:nvPicPr>
          <p:cNvPr id="50184" name="Picture 8" descr="cpr-adult-person-not-breathing-picture"/>
          <p:cNvPicPr>
            <a:picLocks noChangeAspect="1" noChangeArrowheads="1"/>
          </p:cNvPicPr>
          <p:nvPr/>
        </p:nvPicPr>
        <p:blipFill>
          <a:blip r:embed="rId5">
            <a:extLst>
              <a:ext uri="{28A0092B-C50C-407E-A947-70E740481C1C}">
                <a14:useLocalDpi xmlns:a14="http://schemas.microsoft.com/office/drawing/2010/main" val="0"/>
              </a:ext>
            </a:extLst>
          </a:blip>
          <a:srcRect r="36000"/>
          <a:stretch>
            <a:fillRect/>
          </a:stretch>
        </p:blipFill>
        <p:spPr bwMode="auto">
          <a:xfrm>
            <a:off x="5029200" y="4343400"/>
            <a:ext cx="14017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Picture 9" descr="hwkb17_097"/>
          <p:cNvPicPr>
            <a:picLocks noChangeAspect="1" noChangeArrowheads="1"/>
          </p:cNvPicPr>
          <p:nvPr/>
        </p:nvPicPr>
        <p:blipFill>
          <a:blip r:embed="rId6">
            <a:extLst>
              <a:ext uri="{28A0092B-C50C-407E-A947-70E740481C1C}">
                <a14:useLocalDpi xmlns:a14="http://schemas.microsoft.com/office/drawing/2010/main" val="0"/>
              </a:ext>
            </a:extLst>
          </a:blip>
          <a:srcRect l="14609" r="22957"/>
          <a:stretch>
            <a:fillRect/>
          </a:stretch>
        </p:blipFill>
        <p:spPr bwMode="auto">
          <a:xfrm>
            <a:off x="6781800" y="4343400"/>
            <a:ext cx="16033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p:cNvSpPr txBox="1">
            <a:spLocks noChangeArrowheads="1"/>
          </p:cNvSpPr>
          <p:nvPr/>
        </p:nvSpPr>
        <p:spPr bwMode="auto">
          <a:xfrm>
            <a:off x="381000" y="380999"/>
            <a:ext cx="8458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4400" dirty="0" smtClean="0"/>
              <a:t>Keep It Simple</a:t>
            </a:r>
            <a:endParaRPr lang="en-US" altLang="en-US" sz="4400" dirty="0"/>
          </a:p>
        </p:txBody>
      </p:sp>
      <p:sp>
        <p:nvSpPr>
          <p:cNvPr id="2" name="TextBox 1"/>
          <p:cNvSpPr txBox="1"/>
          <p:nvPr/>
        </p:nvSpPr>
        <p:spPr>
          <a:xfrm>
            <a:off x="762000" y="1381344"/>
            <a:ext cx="8001000" cy="584775"/>
          </a:xfrm>
          <a:prstGeom prst="rect">
            <a:avLst/>
          </a:prstGeom>
          <a:noFill/>
        </p:spPr>
        <p:txBody>
          <a:bodyPr wrap="square" rtlCol="0">
            <a:spAutoFit/>
          </a:bodyPr>
          <a:lstStyle/>
          <a:p>
            <a:r>
              <a:rPr lang="en-US" sz="3200" dirty="0" smtClean="0"/>
              <a:t>An approach validated by randomized trials</a:t>
            </a:r>
            <a:endParaRPr lang="en-US" sz="3200" dirty="0"/>
          </a:p>
        </p:txBody>
      </p:sp>
      <p:pic>
        <p:nvPicPr>
          <p:cNvPr id="11" name="Picture 5" descr="photo_recruitment03"/>
          <p:cNvPicPr>
            <a:picLocks noChangeAspect="1" noChangeArrowheads="1"/>
          </p:cNvPicPr>
          <p:nvPr/>
        </p:nvPicPr>
        <p:blipFill>
          <a:blip r:embed="rId7">
            <a:extLst>
              <a:ext uri="{28A0092B-C50C-407E-A947-70E740481C1C}">
                <a14:useLocalDpi xmlns:a14="http://schemas.microsoft.com/office/drawing/2010/main" val="0"/>
              </a:ext>
            </a:extLst>
          </a:blip>
          <a:srcRect l="24466" t="5991" r="2" b="13100"/>
          <a:stretch>
            <a:fillRect/>
          </a:stretch>
        </p:blipFill>
        <p:spPr bwMode="auto">
          <a:xfrm>
            <a:off x="0" y="-79375"/>
            <a:ext cx="9144000" cy="716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4"/>
          <p:cNvSpPr txBox="1">
            <a:spLocks noChangeArrowheads="1"/>
          </p:cNvSpPr>
          <p:nvPr/>
        </p:nvSpPr>
        <p:spPr bwMode="auto">
          <a:xfrm>
            <a:off x="4240213" y="76200"/>
            <a:ext cx="51054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600"/>
              </a:spcAft>
              <a:buFontTx/>
              <a:buNone/>
            </a:pPr>
            <a:r>
              <a:rPr lang="en-US" altLang="en-US" sz="2800" dirty="0">
                <a:solidFill>
                  <a:schemeClr val="bg1"/>
                </a:solidFill>
              </a:rPr>
              <a:t>Dispatchers can:</a:t>
            </a:r>
          </a:p>
          <a:p>
            <a:pPr>
              <a:spcBef>
                <a:spcPct val="0"/>
              </a:spcBef>
              <a:buFontTx/>
              <a:buNone/>
            </a:pPr>
            <a:r>
              <a:rPr lang="en-US" altLang="en-US" sz="2800" dirty="0">
                <a:solidFill>
                  <a:schemeClr val="bg1"/>
                </a:solidFill>
              </a:rPr>
              <a:t>1. Facilitate rapid identification</a:t>
            </a:r>
          </a:p>
          <a:p>
            <a:pPr>
              <a:spcBef>
                <a:spcPct val="0"/>
              </a:spcBef>
              <a:buFontTx/>
              <a:buNone/>
            </a:pPr>
            <a:r>
              <a:rPr lang="en-US" altLang="en-US" sz="2800" dirty="0">
                <a:solidFill>
                  <a:schemeClr val="bg1"/>
                </a:solidFill>
              </a:rPr>
              <a:t>2. Instill bystander confidence</a:t>
            </a:r>
          </a:p>
          <a:p>
            <a:pPr>
              <a:spcBef>
                <a:spcPct val="0"/>
              </a:spcBef>
              <a:buFontTx/>
              <a:buNone/>
            </a:pPr>
            <a:r>
              <a:rPr lang="en-US" altLang="en-US" sz="2800" dirty="0">
                <a:solidFill>
                  <a:schemeClr val="bg1"/>
                </a:solidFill>
              </a:rPr>
              <a:t>3. Coach competent CPR</a:t>
            </a:r>
          </a:p>
        </p:txBody>
      </p:sp>
      <p:pic>
        <p:nvPicPr>
          <p:cNvPr id="3" name="AHA agonal and good coachi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899517" y="3115962"/>
            <a:ext cx="609600" cy="609600"/>
          </a:xfrm>
          <a:prstGeom prst="rect">
            <a:avLst/>
          </a:prstGeom>
        </p:spPr>
      </p:pic>
    </p:spTree>
    <p:extLst>
      <p:ext uri="{BB962C8B-B14F-4D97-AF65-F5344CB8AC3E}">
        <p14:creationId xmlns:p14="http://schemas.microsoft.com/office/powerpoint/2010/main" val="982994900"/>
      </p:ext>
    </p:extLst>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043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57200" y="1160896"/>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 Box 10"/>
          <p:cNvSpPr txBox="1">
            <a:spLocks noChangeArrowheads="1"/>
          </p:cNvSpPr>
          <p:nvPr/>
        </p:nvSpPr>
        <p:spPr bwMode="auto">
          <a:xfrm>
            <a:off x="3309216" y="4572000"/>
            <a:ext cx="3810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t>Bystander-initiated</a:t>
            </a:r>
          </a:p>
          <a:p>
            <a:pPr algn="ctr" eaLnBrk="1" hangingPunct="1"/>
            <a:r>
              <a:rPr lang="en-US" sz="3200" dirty="0" smtClean="0"/>
              <a:t>(No T-CPR) </a:t>
            </a:r>
            <a:endParaRPr lang="en-US" sz="3200" dirty="0"/>
          </a:p>
        </p:txBody>
      </p:sp>
      <p:sp>
        <p:nvSpPr>
          <p:cNvPr id="15" name="Line 7"/>
          <p:cNvSpPr>
            <a:spLocks noChangeShapeType="1"/>
          </p:cNvSpPr>
          <p:nvPr/>
        </p:nvSpPr>
        <p:spPr bwMode="auto">
          <a:xfrm>
            <a:off x="1295400" y="5791200"/>
            <a:ext cx="3124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 name="Line 6"/>
          <p:cNvSpPr>
            <a:spLocks noChangeShapeType="1"/>
          </p:cNvSpPr>
          <p:nvPr/>
        </p:nvSpPr>
        <p:spPr bwMode="auto">
          <a:xfrm>
            <a:off x="1295400" y="2362200"/>
            <a:ext cx="0" cy="34289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 name="Rectangle 2"/>
          <p:cNvSpPr txBox="1">
            <a:spLocks noChangeArrowheads="1"/>
          </p:cNvSpPr>
          <p:nvPr/>
        </p:nvSpPr>
        <p:spPr>
          <a:xfrm>
            <a:off x="166255" y="1143000"/>
            <a:ext cx="8327841"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5000"/>
              </a:spcBef>
              <a:spcAft>
                <a:spcPct val="95000"/>
              </a:spcAft>
            </a:pPr>
            <a:r>
              <a:rPr lang="en-US" sz="3200" dirty="0" smtClean="0"/>
              <a:t>Seattle - King County experience (1985 - 2012)</a:t>
            </a:r>
          </a:p>
        </p:txBody>
      </p:sp>
      <p:sp>
        <p:nvSpPr>
          <p:cNvPr id="18" name="Rectangle 5"/>
          <p:cNvSpPr>
            <a:spLocks noChangeArrowheads="1"/>
          </p:cNvSpPr>
          <p:nvPr/>
        </p:nvSpPr>
        <p:spPr bwMode="auto">
          <a:xfrm>
            <a:off x="2133600" y="4305082"/>
            <a:ext cx="838200" cy="1486117"/>
          </a:xfrm>
          <a:prstGeom prst="rect">
            <a:avLst/>
          </a:prstGeom>
          <a:solidFill>
            <a:schemeClr val="tx1"/>
          </a:solidFill>
          <a:ln w="9525">
            <a:solidFill>
              <a:schemeClr val="tx1"/>
            </a:solidFill>
            <a:miter lim="800000"/>
            <a:headEnd/>
            <a:tailEnd/>
          </a:ln>
          <a:effectLst/>
        </p:spPr>
        <p:txBody>
          <a:bodyPr wrap="none" anchor="ctr"/>
          <a:lstStyle/>
          <a:p>
            <a:endParaRPr lang="en-US" dirty="0"/>
          </a:p>
        </p:txBody>
      </p:sp>
      <p:sp>
        <p:nvSpPr>
          <p:cNvPr id="19" name="Text Box 9"/>
          <p:cNvSpPr txBox="1">
            <a:spLocks noChangeArrowheads="1"/>
          </p:cNvSpPr>
          <p:nvPr/>
        </p:nvSpPr>
        <p:spPr bwMode="auto">
          <a:xfrm>
            <a:off x="394855" y="2632888"/>
            <a:ext cx="1219200" cy="5191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a:t>50%</a:t>
            </a:r>
          </a:p>
        </p:txBody>
      </p:sp>
      <p:sp>
        <p:nvSpPr>
          <p:cNvPr id="20" name="Text Box 12"/>
          <p:cNvSpPr txBox="1">
            <a:spLocks noChangeArrowheads="1"/>
          </p:cNvSpPr>
          <p:nvPr/>
        </p:nvSpPr>
        <p:spPr bwMode="auto">
          <a:xfrm>
            <a:off x="457200" y="4045527"/>
            <a:ext cx="121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a:t>25%</a:t>
            </a:r>
          </a:p>
        </p:txBody>
      </p:sp>
      <p:sp>
        <p:nvSpPr>
          <p:cNvPr id="2" name="Rectangle 1"/>
          <p:cNvSpPr/>
          <p:nvPr/>
        </p:nvSpPr>
        <p:spPr>
          <a:xfrm>
            <a:off x="2133600" y="2971800"/>
            <a:ext cx="838200" cy="13332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Box 15"/>
          <p:cNvSpPr txBox="1">
            <a:spLocks noChangeArrowheads="1"/>
          </p:cNvSpPr>
          <p:nvPr/>
        </p:nvSpPr>
        <p:spPr bwMode="auto">
          <a:xfrm>
            <a:off x="3201843" y="2894645"/>
            <a:ext cx="529225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dirty="0" smtClean="0"/>
              <a:t>T-CPR has potential to </a:t>
            </a:r>
            <a:r>
              <a:rPr lang="en-US" sz="3200" dirty="0"/>
              <a:t>double proportion who receive CPR</a:t>
            </a:r>
          </a:p>
        </p:txBody>
      </p:sp>
      <p:sp>
        <p:nvSpPr>
          <p:cNvPr id="23" name="TextBox 22"/>
          <p:cNvSpPr txBox="1"/>
          <p:nvPr/>
        </p:nvSpPr>
        <p:spPr>
          <a:xfrm>
            <a:off x="1454943" y="435114"/>
            <a:ext cx="6538913" cy="707886"/>
          </a:xfrm>
          <a:prstGeom prst="rect">
            <a:avLst/>
          </a:prstGeom>
          <a:noFill/>
        </p:spPr>
        <p:txBody>
          <a:bodyPr wrap="square" rtlCol="0">
            <a:spAutoFit/>
          </a:bodyPr>
          <a:lstStyle/>
          <a:p>
            <a:pPr algn="ctr"/>
            <a:r>
              <a:rPr lang="en-US" sz="4000" dirty="0" smtClean="0"/>
              <a:t>How Do We Know</a:t>
            </a:r>
            <a:endParaRPr lang="en-US" sz="4000" dirty="0"/>
          </a:p>
        </p:txBody>
      </p:sp>
    </p:spTree>
    <p:extLst>
      <p:ext uri="{BB962C8B-B14F-4D97-AF65-F5344CB8AC3E}">
        <p14:creationId xmlns:p14="http://schemas.microsoft.com/office/powerpoint/2010/main" val="60682133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57200" y="1160896"/>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 Box 10"/>
          <p:cNvSpPr txBox="1">
            <a:spLocks noChangeArrowheads="1"/>
          </p:cNvSpPr>
          <p:nvPr/>
        </p:nvSpPr>
        <p:spPr bwMode="auto">
          <a:xfrm>
            <a:off x="3309216" y="4572000"/>
            <a:ext cx="3810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t>Bystander-initiated</a:t>
            </a:r>
          </a:p>
          <a:p>
            <a:pPr algn="ctr" eaLnBrk="1" hangingPunct="1"/>
            <a:r>
              <a:rPr lang="en-US" sz="3200" dirty="0" smtClean="0"/>
              <a:t>(No T-CPR) </a:t>
            </a:r>
            <a:endParaRPr lang="en-US" sz="3200" dirty="0"/>
          </a:p>
        </p:txBody>
      </p:sp>
      <p:sp>
        <p:nvSpPr>
          <p:cNvPr id="15" name="Line 7"/>
          <p:cNvSpPr>
            <a:spLocks noChangeShapeType="1"/>
          </p:cNvSpPr>
          <p:nvPr/>
        </p:nvSpPr>
        <p:spPr bwMode="auto">
          <a:xfrm>
            <a:off x="1295400" y="5791200"/>
            <a:ext cx="3124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 name="Line 6"/>
          <p:cNvSpPr>
            <a:spLocks noChangeShapeType="1"/>
          </p:cNvSpPr>
          <p:nvPr/>
        </p:nvSpPr>
        <p:spPr bwMode="auto">
          <a:xfrm>
            <a:off x="1295400" y="2362200"/>
            <a:ext cx="0" cy="34289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 name="Rectangle 2"/>
          <p:cNvSpPr txBox="1">
            <a:spLocks noChangeArrowheads="1"/>
          </p:cNvSpPr>
          <p:nvPr/>
        </p:nvSpPr>
        <p:spPr>
          <a:xfrm>
            <a:off x="166255" y="1143000"/>
            <a:ext cx="8327841"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5000"/>
              </a:spcBef>
              <a:spcAft>
                <a:spcPct val="95000"/>
              </a:spcAft>
            </a:pPr>
            <a:r>
              <a:rPr lang="en-US" sz="3200" dirty="0" smtClean="0"/>
              <a:t>Seattle - King County experience (1985 - 2012)</a:t>
            </a:r>
          </a:p>
        </p:txBody>
      </p:sp>
      <p:sp>
        <p:nvSpPr>
          <p:cNvPr id="18" name="Rectangle 5"/>
          <p:cNvSpPr>
            <a:spLocks noChangeArrowheads="1"/>
          </p:cNvSpPr>
          <p:nvPr/>
        </p:nvSpPr>
        <p:spPr bwMode="auto">
          <a:xfrm>
            <a:off x="2133600" y="4305082"/>
            <a:ext cx="838200" cy="1486117"/>
          </a:xfrm>
          <a:prstGeom prst="rect">
            <a:avLst/>
          </a:prstGeom>
          <a:solidFill>
            <a:schemeClr val="tx1"/>
          </a:solidFill>
          <a:ln w="9525">
            <a:solidFill>
              <a:schemeClr val="tx1"/>
            </a:solidFill>
            <a:miter lim="800000"/>
            <a:headEnd/>
            <a:tailEnd/>
          </a:ln>
          <a:effectLst/>
        </p:spPr>
        <p:txBody>
          <a:bodyPr wrap="none" anchor="ctr"/>
          <a:lstStyle/>
          <a:p>
            <a:endParaRPr lang="en-US" dirty="0"/>
          </a:p>
        </p:txBody>
      </p:sp>
      <p:sp>
        <p:nvSpPr>
          <p:cNvPr id="19" name="Text Box 9"/>
          <p:cNvSpPr txBox="1">
            <a:spLocks noChangeArrowheads="1"/>
          </p:cNvSpPr>
          <p:nvPr/>
        </p:nvSpPr>
        <p:spPr bwMode="auto">
          <a:xfrm>
            <a:off x="394855" y="2632888"/>
            <a:ext cx="1219200" cy="5191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a:t>50%</a:t>
            </a:r>
          </a:p>
        </p:txBody>
      </p:sp>
      <p:sp>
        <p:nvSpPr>
          <p:cNvPr id="20" name="Text Box 12"/>
          <p:cNvSpPr txBox="1">
            <a:spLocks noChangeArrowheads="1"/>
          </p:cNvSpPr>
          <p:nvPr/>
        </p:nvSpPr>
        <p:spPr bwMode="auto">
          <a:xfrm>
            <a:off x="457200" y="4045527"/>
            <a:ext cx="121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a:t>25%</a:t>
            </a:r>
          </a:p>
        </p:txBody>
      </p:sp>
      <p:sp>
        <p:nvSpPr>
          <p:cNvPr id="2" name="Rectangle 1"/>
          <p:cNvSpPr/>
          <p:nvPr/>
        </p:nvSpPr>
        <p:spPr>
          <a:xfrm>
            <a:off x="2133600" y="2971800"/>
            <a:ext cx="838200" cy="13332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Box 15"/>
          <p:cNvSpPr txBox="1">
            <a:spLocks noChangeArrowheads="1"/>
          </p:cNvSpPr>
          <p:nvPr/>
        </p:nvSpPr>
        <p:spPr bwMode="auto">
          <a:xfrm>
            <a:off x="3201843" y="2894645"/>
            <a:ext cx="529225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dirty="0" smtClean="0"/>
              <a:t>T-CPR has potential to </a:t>
            </a:r>
            <a:r>
              <a:rPr lang="en-US" sz="3200" dirty="0"/>
              <a:t>double proportion who receive CPR</a:t>
            </a:r>
          </a:p>
        </p:txBody>
      </p:sp>
      <p:sp>
        <p:nvSpPr>
          <p:cNvPr id="23" name="TextBox 22"/>
          <p:cNvSpPr txBox="1"/>
          <p:nvPr/>
        </p:nvSpPr>
        <p:spPr>
          <a:xfrm>
            <a:off x="1454943" y="435114"/>
            <a:ext cx="6538913" cy="707886"/>
          </a:xfrm>
          <a:prstGeom prst="rect">
            <a:avLst/>
          </a:prstGeom>
          <a:noFill/>
        </p:spPr>
        <p:txBody>
          <a:bodyPr wrap="square" rtlCol="0">
            <a:spAutoFit/>
          </a:bodyPr>
          <a:lstStyle/>
          <a:p>
            <a:pPr algn="ctr"/>
            <a:r>
              <a:rPr lang="en-US" sz="4000" dirty="0" smtClean="0"/>
              <a:t>How Do We Know</a:t>
            </a:r>
            <a:endParaRPr lang="en-US" sz="4000" dirty="0"/>
          </a:p>
        </p:txBody>
      </p:sp>
      <p:sp>
        <p:nvSpPr>
          <p:cNvPr id="13" name="Text Box 9"/>
          <p:cNvSpPr txBox="1">
            <a:spLocks noChangeArrowheads="1"/>
          </p:cNvSpPr>
          <p:nvPr/>
        </p:nvSpPr>
        <p:spPr bwMode="auto">
          <a:xfrm rot="-1749381">
            <a:off x="220663" y="3326517"/>
            <a:ext cx="8702675" cy="1200329"/>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3600" dirty="0" smtClean="0">
                <a:solidFill>
                  <a:srgbClr val="FF0000"/>
                </a:solidFill>
              </a:rPr>
              <a:t>Dispatcher Instruction doubles </a:t>
            </a:r>
            <a:r>
              <a:rPr lang="en-US" altLang="en-US" sz="3600" dirty="0">
                <a:solidFill>
                  <a:srgbClr val="FF0000"/>
                </a:solidFill>
              </a:rPr>
              <a:t>the rate of bystander </a:t>
            </a:r>
            <a:r>
              <a:rPr lang="en-US" altLang="en-US" sz="3600" dirty="0" smtClean="0">
                <a:solidFill>
                  <a:srgbClr val="FF0000"/>
                </a:solidFill>
              </a:rPr>
              <a:t>CPR!! </a:t>
            </a:r>
            <a:endParaRPr lang="en-US" altLang="en-US" sz="3600" dirty="0">
              <a:solidFill>
                <a:srgbClr val="FF0000"/>
              </a:solidFill>
            </a:endParaRPr>
          </a:p>
        </p:txBody>
      </p:sp>
    </p:spTree>
    <p:extLst>
      <p:ext uri="{BB962C8B-B14F-4D97-AF65-F5344CB8AC3E}">
        <p14:creationId xmlns:p14="http://schemas.microsoft.com/office/powerpoint/2010/main" val="178667930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Cardiac Arrest Signs</a:t>
            </a:r>
            <a:endParaRPr lang="en-US" dirty="0"/>
          </a:p>
        </p:txBody>
      </p:sp>
      <p:sp>
        <p:nvSpPr>
          <p:cNvPr id="3" name="Content Placeholder 2"/>
          <p:cNvSpPr>
            <a:spLocks noGrp="1"/>
          </p:cNvSpPr>
          <p:nvPr>
            <p:ph idx="1"/>
          </p:nvPr>
        </p:nvSpPr>
        <p:spPr/>
        <p:txBody>
          <a:bodyPr/>
          <a:lstStyle/>
          <a:p>
            <a:r>
              <a:rPr lang="en-US" smtClean="0"/>
              <a:t>Sudden, unexpected collapse</a:t>
            </a:r>
          </a:p>
          <a:p>
            <a:r>
              <a:rPr lang="en-US" smtClean="0"/>
              <a:t>Unconsciousness, no sign of life</a:t>
            </a:r>
          </a:p>
          <a:p>
            <a:r>
              <a:rPr lang="en-US" smtClean="0"/>
              <a:t>Abnormal breathing (gasping) common</a:t>
            </a:r>
          </a:p>
          <a:p>
            <a:r>
              <a:rPr lang="en-US" smtClean="0"/>
              <a:t>Brief seizure – lack of oxygen to brain</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a:bodyPr>
          <a:lstStyle/>
          <a:p>
            <a:r>
              <a:rPr lang="en-US" sz="4000" dirty="0" smtClean="0"/>
              <a:t>Identifying Cardiac Arrest</a:t>
            </a:r>
            <a:endParaRPr lang="en-US" sz="4000" dirty="0"/>
          </a:p>
        </p:txBody>
      </p:sp>
      <p:sp>
        <p:nvSpPr>
          <p:cNvPr id="5" name="Content Placeholder 4"/>
          <p:cNvSpPr>
            <a:spLocks noGrp="1"/>
          </p:cNvSpPr>
          <p:nvPr>
            <p:ph idx="1"/>
          </p:nvPr>
        </p:nvSpPr>
        <p:spPr/>
        <p:txBody>
          <a:bodyPr/>
          <a:lstStyle/>
          <a:p>
            <a:r>
              <a:rPr lang="en-US" dirty="0" smtClean="0"/>
              <a:t>Is the patient conscious?</a:t>
            </a:r>
          </a:p>
          <a:p>
            <a:r>
              <a:rPr lang="en-US" dirty="0" smtClean="0"/>
              <a:t>Is the patient breathing normally?</a:t>
            </a:r>
          </a:p>
          <a:p>
            <a:pPr marL="0" indent="0">
              <a:buNone/>
            </a:pPr>
            <a:endParaRPr lang="en-US" b="1" dirty="0"/>
          </a:p>
          <a:p>
            <a:pPr marL="0" indent="0">
              <a:buNone/>
            </a:pPr>
            <a:endParaRPr lang="en-US" b="1"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2499" y="2717380"/>
            <a:ext cx="3228975"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ll Callers _ CPR STARTED.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905000" y="3276600"/>
            <a:ext cx="609600" cy="609600"/>
          </a:xfrm>
          <a:prstGeom prst="rect">
            <a:avLst/>
          </a:prstGeom>
        </p:spPr>
      </p:pic>
      <p:sp>
        <p:nvSpPr>
          <p:cNvPr id="8" name="TextBox 7"/>
          <p:cNvSpPr txBox="1"/>
          <p:nvPr/>
        </p:nvSpPr>
        <p:spPr>
          <a:xfrm>
            <a:off x="2212675" y="5565802"/>
            <a:ext cx="5867400" cy="830997"/>
          </a:xfrm>
          <a:prstGeom prst="rect">
            <a:avLst/>
          </a:prstGeom>
          <a:noFill/>
        </p:spPr>
        <p:txBody>
          <a:bodyPr wrap="square" rtlCol="0">
            <a:spAutoFit/>
          </a:bodyPr>
          <a:lstStyle/>
          <a:p>
            <a:r>
              <a:rPr lang="en-US" sz="4800" dirty="0" smtClean="0"/>
              <a:t>“No – No – Go”</a:t>
            </a:r>
            <a:endParaRPr lang="en-US" sz="4800" dirty="0"/>
          </a:p>
        </p:txBody>
      </p:sp>
      <p:sp>
        <p:nvSpPr>
          <p:cNvPr id="9" name="Line 36"/>
          <p:cNvSpPr>
            <a:spLocks noChangeShapeType="1"/>
          </p:cNvSpPr>
          <p:nvPr/>
        </p:nvSpPr>
        <p:spPr bwMode="auto">
          <a:xfrm>
            <a:off x="152400" y="1143000"/>
            <a:ext cx="8991600" cy="0"/>
          </a:xfrm>
          <a:prstGeom prst="line">
            <a:avLst/>
          </a:prstGeom>
          <a:noFill/>
          <a:ln w="444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72623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16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81000"/>
            <a:ext cx="7772400" cy="838200"/>
          </a:xfrm>
        </p:spPr>
        <p:txBody>
          <a:bodyPr/>
          <a:lstStyle/>
          <a:p>
            <a:pPr algn="ctr"/>
            <a:r>
              <a:rPr lang="en-US" altLang="en-US" smtClean="0">
                <a:latin typeface="Tahoma" pitchFamily="34" charset="0"/>
              </a:rPr>
              <a:t>All Callers Interrogation</a:t>
            </a:r>
          </a:p>
        </p:txBody>
      </p:sp>
      <p:sp>
        <p:nvSpPr>
          <p:cNvPr id="2" name="Content Placeholder 1"/>
          <p:cNvSpPr>
            <a:spLocks noGrp="1"/>
          </p:cNvSpPr>
          <p:nvPr>
            <p:ph idx="1"/>
          </p:nvPr>
        </p:nvSpPr>
        <p:spPr/>
        <p:txBody>
          <a:bodyPr/>
          <a:lstStyle/>
          <a:p>
            <a:pPr lvl="0"/>
            <a:r>
              <a:rPr lang="en-US" b="1" dirty="0"/>
              <a:t>Is the patient awake?</a:t>
            </a:r>
            <a:endParaRPr lang="en-US" dirty="0"/>
          </a:p>
          <a:p>
            <a:pPr lvl="1"/>
            <a:r>
              <a:rPr lang="en-US" dirty="0"/>
              <a:t>Yes: Respond as usual (see appropriate chief complaint)</a:t>
            </a:r>
          </a:p>
          <a:p>
            <a:pPr lvl="1"/>
            <a:r>
              <a:rPr lang="en-US" dirty="0" smtClean="0"/>
              <a:t>No</a:t>
            </a:r>
            <a:r>
              <a:rPr lang="en-US" dirty="0"/>
              <a:t>: Go to Step 2 </a:t>
            </a:r>
          </a:p>
          <a:p>
            <a:pPr lvl="1"/>
            <a:r>
              <a:rPr lang="en-US" dirty="0"/>
              <a:t>Unsure: </a:t>
            </a:r>
            <a:r>
              <a:rPr lang="en-US" b="1" dirty="0"/>
              <a:t>Try to wake them up while I wait on the line</a:t>
            </a:r>
            <a:endParaRPr lang="en-US" dirty="0"/>
          </a:p>
          <a:p>
            <a:endParaRPr lang="en-US" dirty="0"/>
          </a:p>
          <a:p>
            <a:pPr lvl="0"/>
            <a:r>
              <a:rPr lang="en-US" b="1" dirty="0"/>
              <a:t>Is the patient breathing normally?</a:t>
            </a:r>
            <a:endParaRPr lang="en-US" dirty="0"/>
          </a:p>
          <a:p>
            <a:pPr lvl="1"/>
            <a:r>
              <a:rPr lang="en-US" dirty="0" smtClean="0"/>
              <a:t>Yes</a:t>
            </a:r>
            <a:r>
              <a:rPr lang="en-US" dirty="0"/>
              <a:t>: Respond as usual (see appropriate chief complaint)</a:t>
            </a:r>
          </a:p>
          <a:p>
            <a:pPr lvl="1"/>
            <a:r>
              <a:rPr lang="en-US" dirty="0"/>
              <a:t>No: Dispatch ALS/BLS; Transfer to MC EMS </a:t>
            </a:r>
            <a:r>
              <a:rPr lang="en-US" dirty="0" smtClean="0"/>
              <a:t>Communicator</a:t>
            </a:r>
          </a:p>
          <a:p>
            <a:pPr lvl="1"/>
            <a:r>
              <a:rPr lang="en-US" dirty="0" smtClean="0"/>
              <a:t>Unknown</a:t>
            </a:r>
            <a:r>
              <a:rPr lang="en-US" dirty="0"/>
              <a:t>: Go to Step 3</a:t>
            </a:r>
          </a:p>
          <a:p>
            <a:endParaRPr lang="en-US" dirty="0"/>
          </a:p>
        </p:txBody>
      </p:sp>
    </p:spTree>
    <p:extLst>
      <p:ext uri="{BB962C8B-B14F-4D97-AF65-F5344CB8AC3E}">
        <p14:creationId xmlns:p14="http://schemas.microsoft.com/office/powerpoint/2010/main" val="15976299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996&quot;&gt;&lt;object type=&quot;3&quot; unique_id=&quot;10997&quot;&gt;&lt;property id=&quot;20148&quot; value=&quot;5&quot;/&gt;&lt;property id=&quot;20300&quot; value=&quot;Slide 7 - &amp;quot;Cardiac Arrest Signs&amp;quot;&quot;/&gt;&lt;property id=&quot;20307&quot; value=&quot;257&quot;/&gt;&lt;/object&gt;&lt;object type=&quot;3&quot; unique_id=&quot;11869&quot;&gt;&lt;property id=&quot;20148&quot; value=&quot;5&quot;/&gt;&lt;property id=&quot;20300&quot; value=&quot;Slide 1 - &amp;quot;Identifying Patients Who Need CPR: Over the Phone&amp;quot;&quot;/&gt;&lt;property id=&quot;20307&quot; value=&quot;313&quot;/&gt;&lt;/object&gt;&lt;object type=&quot;3&quot; unique_id=&quot;12713&quot;&gt;&lt;property id=&quot;20148&quot; value=&quot;5&quot;/&gt;&lt;property id=&quot;20300&quot; value=&quot;Slide 4&quot;/&gt;&lt;property id=&quot;20307&quot; value=&quot;321&quot;/&gt;&lt;/object&gt;&lt;object type=&quot;3&quot; unique_id=&quot;12714&quot;&gt;&lt;property id=&quot;20148&quot; value=&quot;5&quot;/&gt;&lt;property id=&quot;20300&quot; value=&quot;Slide 5&quot;/&gt;&lt;property id=&quot;20307&quot; value=&quot;322&quot;/&gt;&lt;/object&gt;&lt;object type=&quot;3&quot; unique_id=&quot;12715&quot;&gt;&lt;property id=&quot;20148&quot; value=&quot;5&quot;/&gt;&lt;property id=&quot;20300&quot; value=&quot;Slide 6&quot;/&gt;&lt;property id=&quot;20307&quot; value=&quot;324&quot;/&gt;&lt;/object&gt;&lt;object type=&quot;3&quot; unique_id=&quot;12909&quot;&gt;&lt;property id=&quot;20148&quot; value=&quot;5&quot;/&gt;&lt;property id=&quot;20300&quot; value=&quot;Slide 8 - &amp;quot;Identifying Cardiac Arrest&amp;quot;&quot;/&gt;&lt;property id=&quot;20307&quot; value=&quot;338&quot;/&gt;&lt;/object&gt;&lt;object type=&quot;3&quot; unique_id=&quot;12910&quot;&gt;&lt;property id=&quot;20148&quot; value=&quot;5&quot;/&gt;&lt;property id=&quot;20300&quot; value=&quot;Slide 9 - &amp;quot;All Callers Interrogation&amp;quot;&quot;/&gt;&lt;property id=&quot;20307&quot; value=&quot;325&quot;/&gt;&lt;/object&gt;&lt;object type=&quot;3&quot; unique_id=&quot;12915&quot;&gt;&lt;property id=&quot;20148&quot; value=&quot;5&quot;/&gt;&lt;property id=&quot;20300&quot; value=&quot;Slide 12 - &amp;quot;Two No’s and Go&amp;quot;&quot;/&gt;&lt;property id=&quot;20307&quot; value=&quot;330&quot;/&gt;&lt;/object&gt;&lt;object type=&quot;3&quot; unique_id=&quot;12918&quot;&gt;&lt;property id=&quot;20148&quot; value=&quot;5&quot;/&gt;&lt;property id=&quot;20300&quot; value=&quot;Slide 14 - &amp;quot;Situations in which CPR would not be offered  &amp;quot;&quot;/&gt;&lt;property id=&quot;20307&quot; value=&quot;333&quot;/&gt;&lt;/object&gt;&lt;object type=&quot;3&quot; unique_id=&quot;12919&quot;&gt;&lt;property id=&quot;20148&quot; value=&quot;5&quot;/&gt;&lt;property id=&quot;20300&quot; value=&quot;Slide 13 - &amp;quot;Common Delays in Delivering CPR&amp;quot;&quot;/&gt;&lt;property id=&quot;20307&quot; value=&quot;334&quot;/&gt;&lt;/object&gt;&lt;object type=&quot;3&quot; unique_id=&quot;13253&quot;&gt;&lt;property id=&quot;20148&quot; value=&quot;5&quot;/&gt;&lt;property id=&quot;20300&quot; value=&quot;Slide 10 - &amp;quot;Agonal Breathing&amp;quot;&quot;/&gt;&lt;property id=&quot;20307&quot; value=&quot;349&quot;/&gt;&lt;/object&gt;&lt;object type=&quot;3&quot; unique_id=&quot;13254&quot;&gt;&lt;property id=&quot;20148&quot; value=&quot;5&quot;/&gt;&lt;property id=&quot;20300&quot; value=&quot;Slide 11 - &amp;quot;Agonal Respirations&amp;quot;&quot;/&gt;&lt;property id=&quot;20307&quot; value=&quot;339&quot;/&gt;&lt;/object&gt;&lt;object type=&quot;3&quot; unique_id=&quot;14980&quot;&gt;&lt;property id=&quot;20148&quot; value=&quot;5&quot;/&gt;&lt;property id=&quot;20300&quot; value=&quot;Slide 2&quot;/&gt;&lt;property id=&quot;20307&quot; value=&quot;352&quot;/&gt;&lt;/object&gt;&lt;object type=&quot;3&quot; unique_id=&quot;14981&quot;&gt;&lt;property id=&quot;20148&quot; value=&quot;5&quot;/&gt;&lt;property id=&quot;20300&quot; value=&quot;Slide 3&quot;/&gt;&lt;property id=&quot;20307&quot; value=&quot;353&quot;/&gt;&lt;/object&gt;&lt;object type=&quot;3&quot; unique_id=&quot;14983&quot;&gt;&lt;property id=&quot;20148&quot; value=&quot;5&quot;/&gt;&lt;property id=&quot;20300&quot; value=&quot;Slide 15&quot;/&gt;&lt;property id=&quot;20307&quot; value=&quot;354&quot;/&gt;&lt;/object&gt;&lt;/object&gt;&lt;object type=&quot;8&quot; unique_id=&quot;11572&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826</TotalTime>
  <Words>872</Words>
  <Application>Microsoft Office PowerPoint</Application>
  <PresentationFormat>On-screen Show (4:3)</PresentationFormat>
  <Paragraphs>116</Paragraphs>
  <Slides>15</Slides>
  <Notes>5</Notes>
  <HiddenSlides>0</HiddenSlides>
  <MMClips>5</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Adjacency</vt:lpstr>
      <vt:lpstr>Identifying Patients Who Need CPR: Over the Phone</vt:lpstr>
      <vt:lpstr>PowerPoint Presentation</vt:lpstr>
      <vt:lpstr>PowerPoint Presentation</vt:lpstr>
      <vt:lpstr>PowerPoint Presentation</vt:lpstr>
      <vt:lpstr>PowerPoint Presentation</vt:lpstr>
      <vt:lpstr>PowerPoint Presentation</vt:lpstr>
      <vt:lpstr>Cardiac Arrest Signs</vt:lpstr>
      <vt:lpstr>Identifying Cardiac Arrest</vt:lpstr>
      <vt:lpstr>All Callers Interrogation</vt:lpstr>
      <vt:lpstr>Agonal Breathing</vt:lpstr>
      <vt:lpstr>Agonal Respirations</vt:lpstr>
      <vt:lpstr>Two No’s and Go</vt:lpstr>
      <vt:lpstr>Common Delays in Delivering CPR</vt:lpstr>
      <vt:lpstr>Situations in which CPR would not be offered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Brittany Farrell</dc:creator>
  <cp:lastModifiedBy>E. Brooke Lerner</cp:lastModifiedBy>
  <cp:revision>88</cp:revision>
  <cp:lastPrinted>2015-05-16T04:22:11Z</cp:lastPrinted>
  <dcterms:created xsi:type="dcterms:W3CDTF">2015-02-26T13:16:19Z</dcterms:created>
  <dcterms:modified xsi:type="dcterms:W3CDTF">2016-03-04T22:50:16Z</dcterms:modified>
</cp:coreProperties>
</file>