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340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274" r:id="rId14"/>
    <p:sldId id="261" r:id="rId15"/>
    <p:sldId id="278" r:id="rId16"/>
    <p:sldId id="279" r:id="rId17"/>
    <p:sldId id="280" r:id="rId18"/>
    <p:sldId id="281" r:id="rId19"/>
    <p:sldId id="363" r:id="rId20"/>
    <p:sldId id="342" r:id="rId21"/>
    <p:sldId id="343" r:id="rId22"/>
    <p:sldId id="344" r:id="rId23"/>
    <p:sldId id="345" r:id="rId24"/>
    <p:sldId id="347" r:id="rId25"/>
    <p:sldId id="348" r:id="rId26"/>
    <p:sldId id="364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377" autoAdjust="0"/>
  </p:normalViewPr>
  <p:slideViewPr>
    <p:cSldViewPr snapToGrid="0" snapToObjects="1">
      <p:cViewPr varScale="1">
        <p:scale>
          <a:sx n="115" d="100"/>
          <a:sy n="115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927E8-1AE8-480C-AEFB-355AAF24A3D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4D045-8584-49AF-A8BB-EACC169C7F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0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986-FABA-0C48-8B10-A4E9E9B860A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779-3745-7D4E-BCD4-03F51205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986-FABA-0C48-8B10-A4E9E9B860A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779-3745-7D4E-BCD4-03F51205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986-FABA-0C48-8B10-A4E9E9B860A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779-3745-7D4E-BCD4-03F51205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986-FABA-0C48-8B10-A4E9E9B860A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779-3745-7D4E-BCD4-03F51205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986-FABA-0C48-8B10-A4E9E9B860A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779-3745-7D4E-BCD4-03F51205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986-FABA-0C48-8B10-A4E9E9B860A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779-3745-7D4E-BCD4-03F51205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986-FABA-0C48-8B10-A4E9E9B860A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779-3745-7D4E-BCD4-03F51205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986-FABA-0C48-8B10-A4E9E9B860A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779-3745-7D4E-BCD4-03F51205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986-FABA-0C48-8B10-A4E9E9B860A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779-3745-7D4E-BCD4-03F51205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986-FABA-0C48-8B10-A4E9E9B860A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B779-3745-7D4E-BCD4-03F512050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E1986-FABA-0C48-8B10-A4E9E9B860A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3B779-3745-7D4E-BCD4-03F512050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D73B779-3745-7D4E-BCD4-03F5120502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CE1986-FABA-0C48-8B10-A4E9E9B860A3}" type="datetimeFigureOut">
              <a:rPr lang="en-US" smtClean="0"/>
              <a:pPr/>
              <a:t>3/4/2016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b="0" i="0" u="none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CAcQjRw&amp;url=http://www.heart.org/handsonlycpr&amp;ei=08VQVfCpG8ugyASRm4CICA&amp;bvm=bv.92885102,d.cGU&amp;psig=AFQjCNHSXPQSJMkZtSvPJc6RaeZO4MZrjw&amp;ust=143144325661205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source=images&amp;cd=&amp;cad=rja&amp;uact=8&amp;ved=0CAcQjRw&amp;url=http://massagetherapyce.net/landing-page/cpr-program.html&amp;ei=a8ZQVejeIZOEyQTp7ICADg&amp;bvm=bv.92885102,d.cGU&amp;psig=AFQjCNE53swHRLlUdyXJP_nEUzCyn9rySg&amp;ust=143144342773154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Moving callers from Reporters to Actors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46716" y="4572000"/>
            <a:ext cx="4600843" cy="1066800"/>
          </a:xfrm>
        </p:spPr>
        <p:txBody>
          <a:bodyPr>
            <a:normAutofit fontScale="92500"/>
          </a:bodyPr>
          <a:lstStyle/>
          <a:p>
            <a:r>
              <a:rPr lang="en-US" dirty="0"/>
              <a:t>“It is a dangerous position to be in when you can't see, can't hear and won't listen...” </a:t>
            </a:r>
          </a:p>
          <a:p>
            <a:r>
              <a:rPr lang="en-US" dirty="0"/>
              <a:t>― Stella Payton </a:t>
            </a:r>
          </a:p>
        </p:txBody>
      </p:sp>
    </p:spTree>
    <p:extLst>
      <p:ext uri="{BB962C8B-B14F-4D97-AF65-F5344CB8AC3E}">
        <p14:creationId xmlns:p14="http://schemas.microsoft.com/office/powerpoint/2010/main" val="7005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85000"/>
              </a:spcBef>
            </a:pPr>
            <a:endParaRPr lang="en-US" altLang="en-US" sz="320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80010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5 seconds</a:t>
            </a:r>
          </a:p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10 seconds</a:t>
            </a:r>
          </a:p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15 seconds</a:t>
            </a:r>
          </a:p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20 seconds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/>
              <a:t>During subsequent cycles of CPR by the bystander, ventilations interrupt chest compressions …..? </a:t>
            </a:r>
          </a:p>
        </p:txBody>
      </p:sp>
      <p:pic>
        <p:nvPicPr>
          <p:cNvPr id="47109" name="Picture 6" descr="cpr-adult-person-not-breathing-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0"/>
          <a:stretch>
            <a:fillRect/>
          </a:stretch>
        </p:blipFill>
        <p:spPr bwMode="auto">
          <a:xfrm>
            <a:off x="4724400" y="2971800"/>
            <a:ext cx="14017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114800" y="23622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/>
              <a:t>Subsequent CPR cycles</a:t>
            </a:r>
          </a:p>
        </p:txBody>
      </p:sp>
      <p:pic>
        <p:nvPicPr>
          <p:cNvPr id="47111" name="Picture 9" descr="hwkb17_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r="22957"/>
          <a:stretch>
            <a:fillRect/>
          </a:stretch>
        </p:blipFill>
        <p:spPr bwMode="auto">
          <a:xfrm>
            <a:off x="6324600" y="3009900"/>
            <a:ext cx="1603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4191000"/>
            <a:ext cx="3065972" cy="5794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60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81000" y="380999"/>
            <a:ext cx="845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 smtClean="0"/>
              <a:t>Keep It Simple</a:t>
            </a:r>
            <a:endParaRPr lang="en-US" altLang="en-US" sz="4400" dirty="0"/>
          </a:p>
        </p:txBody>
      </p:sp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1943100" y="4779963"/>
            <a:ext cx="53340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/>
              <a:t>Eliminate ventilations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Focus on chest compressions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74522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.ytimg.com/vi/r8iU3Mtblho/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70" y="1955512"/>
            <a:ext cx="4467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2743" y="1307365"/>
            <a:ext cx="3494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Hands Only CPR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60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85000"/>
              </a:spcBef>
            </a:pPr>
            <a:endParaRPr lang="en-US" altLang="en-US" sz="320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143000" y="2514600"/>
            <a:ext cx="7239000" cy="115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en-US" sz="3200" dirty="0"/>
              <a:t>      15%				10%</a:t>
            </a:r>
          </a:p>
          <a:p>
            <a:pPr>
              <a:spcBef>
                <a:spcPct val="15000"/>
              </a:spcBef>
            </a:pPr>
            <a:r>
              <a:rPr lang="en-US" altLang="en-US" sz="3200" dirty="0"/>
              <a:t>Hands Only		Rescue Breathing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014636" y="1603123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 dirty="0" smtClean="0"/>
              <a:t>Survival</a:t>
            </a:r>
            <a:endParaRPr lang="en-US" altLang="en-US" sz="3600" u="sng" dirty="0">
              <a:solidFill>
                <a:schemeClr val="bg1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886200" y="35052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+ Chest Compressions</a:t>
            </a:r>
          </a:p>
        </p:txBody>
      </p:sp>
      <p:pic>
        <p:nvPicPr>
          <p:cNvPr id="50184" name="Picture 8" descr="cpr-adult-person-not-breathing-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0"/>
          <a:stretch>
            <a:fillRect/>
          </a:stretch>
        </p:blipFill>
        <p:spPr bwMode="auto">
          <a:xfrm>
            <a:off x="5029200" y="4343400"/>
            <a:ext cx="14017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hwkb17_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r="22957"/>
          <a:stretch>
            <a:fillRect/>
          </a:stretch>
        </p:blipFill>
        <p:spPr bwMode="auto">
          <a:xfrm>
            <a:off x="6781800" y="4343400"/>
            <a:ext cx="1603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" y="380999"/>
            <a:ext cx="845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 smtClean="0"/>
              <a:t>Keep It Simple</a:t>
            </a:r>
            <a:endParaRPr lang="en-US" altLang="en-US" sz="4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174522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massagetherapyce.net/landing-page/fulls/cp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1" y="3794919"/>
            <a:ext cx="2354643" cy="23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29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Ask      Tell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Active listening: the first few seconds</a:t>
            </a:r>
          </a:p>
          <a:p>
            <a:pPr lvl="1"/>
            <a:r>
              <a:rPr lang="en-US" sz="3200" dirty="0" smtClean="0"/>
              <a:t>Callers often volunteer critical information</a:t>
            </a:r>
          </a:p>
          <a:p>
            <a:r>
              <a:rPr lang="en-US" sz="3200" dirty="0" smtClean="0"/>
              <a:t>Be </a:t>
            </a:r>
            <a:r>
              <a:rPr lang="en-US" sz="4000" dirty="0" smtClean="0"/>
              <a:t>calm</a:t>
            </a:r>
            <a:r>
              <a:rPr lang="en-US" sz="3200" dirty="0" smtClean="0"/>
              <a:t>; be assertive</a:t>
            </a:r>
          </a:p>
          <a:p>
            <a:r>
              <a:rPr lang="en-US" sz="3200" dirty="0" smtClean="0"/>
              <a:t>Goal: start CPR as early as possible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988425" y="806335"/>
            <a:ext cx="241069" cy="216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Bystander CPR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Panic</a:t>
            </a:r>
          </a:p>
          <a:p>
            <a:r>
              <a:rPr lang="en-US" sz="3600" dirty="0" smtClean="0"/>
              <a:t>Squeamish about mouth-to-mouth CPR</a:t>
            </a:r>
          </a:p>
          <a:p>
            <a:r>
              <a:rPr lang="en-US" sz="3600" dirty="0" smtClean="0"/>
              <a:t>Fear of legal ramifications</a:t>
            </a:r>
          </a:p>
          <a:p>
            <a:r>
              <a:rPr lang="en-US" sz="3600" dirty="0" smtClean="0"/>
              <a:t>Can’t get person to the floor</a:t>
            </a:r>
          </a:p>
          <a:p>
            <a:r>
              <a:rPr lang="en-US" sz="3600" dirty="0" smtClean="0"/>
              <a:t>Fear of causing harm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frequent reason for CPR non-provision</a:t>
            </a:r>
          </a:p>
          <a:p>
            <a:r>
              <a:rPr lang="en-US" sz="3200" dirty="0" smtClean="0"/>
              <a:t>High stress and panicked situations can lead to breakdown in communication between dispatcher and bystander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Tactic: Confident Assertiveness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Assertiveness is key</a:t>
            </a:r>
          </a:p>
          <a:p>
            <a:pPr lvl="1"/>
            <a:r>
              <a:rPr lang="en-US" sz="2800" dirty="0" smtClean="0"/>
              <a:t>Dispatcher’s confidence becomes the bystander’s confidence when coached assertively</a:t>
            </a:r>
          </a:p>
          <a:p>
            <a:r>
              <a:rPr lang="en-US" sz="2800" dirty="0" smtClean="0"/>
              <a:t>75% of recently-trained bystanders stated that instructions from a dispatcher make it easier to perform CPR</a:t>
            </a:r>
            <a:endParaRPr lang="en-US" sz="2800" dirty="0"/>
          </a:p>
        </p:txBody>
      </p:sp>
      <p:pic>
        <p:nvPicPr>
          <p:cNvPr id="4" name="Callers are often confused and distraugh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80444" y="5183935"/>
            <a:ext cx="609600" cy="609600"/>
          </a:xfrm>
          <a:prstGeom prst="rect">
            <a:avLst/>
          </a:prstGeom>
        </p:spPr>
      </p:pic>
      <p:pic>
        <p:nvPicPr>
          <p:cNvPr id="5" name="CR gets semi-hysterical caller to focu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1076" y="5320352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46" y="4344638"/>
            <a:ext cx="2258054" cy="25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Squeamish about Mouth-to-Mouth CPR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Without clear verbal specification of chest-only compression CPR, bystanders may assume they must perform mouth-to-mouth when a dispatcher says “CPR”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Tactic: Compression-Only CPR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Utilize key phrases:</a:t>
            </a:r>
          </a:p>
          <a:p>
            <a:pPr lvl="1"/>
            <a:r>
              <a:rPr lang="en-US" sz="2800" dirty="0" smtClean="0"/>
              <a:t>“No Mouth-to-Mouth”</a:t>
            </a:r>
          </a:p>
          <a:p>
            <a:pPr lvl="1"/>
            <a:r>
              <a:rPr lang="en-US" sz="2800" dirty="0" smtClean="0"/>
              <a:t>“No Breaths”</a:t>
            </a:r>
          </a:p>
          <a:p>
            <a:pPr lvl="1"/>
            <a:r>
              <a:rPr lang="en-US" sz="2800" dirty="0" smtClean="0"/>
              <a:t>“Only chest compressions”</a:t>
            </a:r>
          </a:p>
          <a:p>
            <a:r>
              <a:rPr lang="en-US" sz="2800" dirty="0" smtClean="0"/>
              <a:t>Tell the bystander that the patient needs chest compressions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Tactic:</a:t>
            </a:r>
            <a:r>
              <a:rPr lang="en-US" baseline="0" dirty="0" smtClean="0"/>
              <a:t> Skip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have some protocols with breaths</a:t>
            </a:r>
          </a:p>
          <a:p>
            <a:pPr lvl="1"/>
            <a:r>
              <a:rPr lang="en-US" sz="2800" dirty="0" smtClean="0"/>
              <a:t>Children</a:t>
            </a:r>
          </a:p>
          <a:p>
            <a:pPr lvl="1"/>
            <a:r>
              <a:rPr lang="en-US" sz="2800" dirty="0" smtClean="0"/>
              <a:t>Pregnant women</a:t>
            </a:r>
          </a:p>
          <a:p>
            <a:pPr lvl="1"/>
            <a:r>
              <a:rPr lang="en-US" sz="2800" dirty="0" err="1" smtClean="0"/>
              <a:t>Trach</a:t>
            </a:r>
            <a:r>
              <a:rPr lang="en-US" sz="2800" dirty="0" smtClean="0"/>
              <a:t>/Stoma</a:t>
            </a:r>
          </a:p>
          <a:p>
            <a:pPr lvl="1"/>
            <a:r>
              <a:rPr lang="en-US" sz="2800" dirty="0" smtClean="0"/>
              <a:t>Obvious respirator cause (drowning)</a:t>
            </a:r>
          </a:p>
          <a:p>
            <a:r>
              <a:rPr lang="en-US" sz="2800" dirty="0" smtClean="0"/>
              <a:t>If the patient needs breaths and the caller does NOT want to</a:t>
            </a:r>
          </a:p>
          <a:p>
            <a:pPr lvl="1"/>
            <a:r>
              <a:rPr lang="en-US" sz="2800" dirty="0" smtClean="0"/>
              <a:t>SKIP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64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63" name="Picture 8" descr="what%20would%20you%20d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609600" y="5917721"/>
            <a:ext cx="7833748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chemeClr val="bg1"/>
                </a:solidFill>
              </a:rPr>
              <a:t>Laypersons may not have confidence</a:t>
            </a:r>
          </a:p>
        </p:txBody>
      </p:sp>
    </p:spTree>
    <p:extLst>
      <p:ext uri="{BB962C8B-B14F-4D97-AF65-F5344CB8AC3E}">
        <p14:creationId xmlns:p14="http://schemas.microsoft.com/office/powerpoint/2010/main" val="1177789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of Causing Harm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“Why should I get involved? I don’t know how to do CPR and if I hurt the patient, I could be sued.”</a:t>
            </a:r>
          </a:p>
          <a:p>
            <a:pPr lvl="1"/>
            <a:r>
              <a:rPr lang="en-US" sz="2800" dirty="0" smtClean="0"/>
              <a:t>Must suppress this bystander thought to avoid delays and impeding CPR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93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Tactic: Good Samaritan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Inform bystander of their protections from legal ramifications when administering CPR</a:t>
            </a:r>
          </a:p>
          <a:p>
            <a:pPr lvl="1"/>
            <a:r>
              <a:rPr lang="en-US" sz="2800" dirty="0" smtClean="0"/>
              <a:t>“You will not hurt them and you will not be sued.”</a:t>
            </a:r>
          </a:p>
          <a:p>
            <a:pPr lvl="1"/>
            <a:r>
              <a:rPr lang="en-US" sz="2800" dirty="0" smtClean="0"/>
              <a:t>Frequency of serious injury related to dispatcher-assisted bystander CPR is low and does not outweigh benefits of bystander CPR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76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Barrier: Getting Patient on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there is a barrier to starting CPR, it is frequently due to the caller’s inability to get patient to the floor</a:t>
            </a:r>
          </a:p>
          <a:p>
            <a:pPr lvl="1"/>
            <a:r>
              <a:rPr lang="en-US" sz="2800" dirty="0" smtClean="0"/>
              <a:t>Most often: patient needs to be moved from bed to the floor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Tactic: Emphasize Emergency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Reiterate that no injury to patient is comparable or relevant when facing cardiac arrest</a:t>
            </a:r>
          </a:p>
          <a:p>
            <a:r>
              <a:rPr lang="en-US" sz="2400" dirty="0" smtClean="0"/>
              <a:t>Instruct help of other bystanders</a:t>
            </a:r>
          </a:p>
          <a:p>
            <a:r>
              <a:rPr lang="en-US" sz="2400" dirty="0" smtClean="0"/>
              <a:t>Tell bystander to push, pull, tug, or roll patient onto hard, flat surface</a:t>
            </a:r>
          </a:p>
          <a:p>
            <a:pPr lvl="1"/>
            <a:r>
              <a:rPr lang="en-US" sz="2400" dirty="0" smtClean="0"/>
              <a:t>From bed</a:t>
            </a:r>
            <a:endParaRPr lang="en-US" sz="2400" dirty="0"/>
          </a:p>
          <a:p>
            <a:pPr lvl="2"/>
            <a:r>
              <a:rPr lang="en-US" sz="2000" dirty="0"/>
              <a:t>Bring patient’s legs to floor</a:t>
            </a:r>
          </a:p>
          <a:p>
            <a:pPr lvl="2"/>
            <a:r>
              <a:rPr lang="en-US" sz="2000" dirty="0"/>
              <a:t>Bring patient’s head </a:t>
            </a:r>
            <a:r>
              <a:rPr lang="en-US" sz="2000" dirty="0" smtClean="0"/>
              <a:t>down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Assertive coaching to get patient off bed and onto flo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7942" y="5101244"/>
            <a:ext cx="609600" cy="609600"/>
          </a:xfrm>
          <a:prstGeom prst="rect">
            <a:avLst/>
          </a:prstGeom>
        </p:spPr>
      </p:pic>
      <p:pic>
        <p:nvPicPr>
          <p:cNvPr id="5" name="Can't get her out of the chai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7127" y="5137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Barrier: Fear of Causing Harm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Fear of broken ribs, crushing patient, or causing visceral organ damage</a:t>
            </a:r>
          </a:p>
          <a:p>
            <a:r>
              <a:rPr lang="en-US" sz="2800" dirty="0" smtClean="0"/>
              <a:t>Cracking sounds of breaking ribs and tearing cartilage reinforce fear once compressions begin</a:t>
            </a:r>
          </a:p>
        </p:txBody>
      </p:sp>
    </p:spTree>
    <p:extLst>
      <p:ext uri="{BB962C8B-B14F-4D97-AF65-F5344CB8AC3E}">
        <p14:creationId xmlns:p14="http://schemas.microsoft.com/office/powerpoint/2010/main" val="2687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102"/>
            <a:ext cx="8229600" cy="1143000"/>
          </a:xfrm>
        </p:spPr>
        <p:txBody>
          <a:bodyPr/>
          <a:lstStyle/>
          <a:p>
            <a:r>
              <a:rPr lang="en-US" dirty="0" smtClean="0"/>
              <a:t>Tactic: Justification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" y="1191957"/>
            <a:ext cx="7859336" cy="5459399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018618" y="3303586"/>
            <a:ext cx="2590800" cy="2246769"/>
          </a:xfrm>
          <a:prstGeom prst="rect">
            <a:avLst/>
          </a:prstGeom>
          <a:solidFill>
            <a:schemeClr val="bg1"/>
          </a:solidFill>
          <a:ln w="476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dirty="0"/>
              <a:t>Minimal risk of major injury</a:t>
            </a:r>
          </a:p>
          <a:p>
            <a:pPr algn="ctr"/>
            <a:r>
              <a:rPr lang="en-US" altLang="en-US" sz="2800" dirty="0"/>
              <a:t>1 : </a:t>
            </a:r>
            <a:r>
              <a:rPr lang="en-US" altLang="en-US" sz="2800" dirty="0" smtClean="0"/>
              <a:t>1000</a:t>
            </a:r>
          </a:p>
          <a:p>
            <a:pPr algn="ctr"/>
            <a:r>
              <a:rPr lang="en-US" altLang="en-US" sz="2800" dirty="0" smtClean="0"/>
              <a:t>Vs</a:t>
            </a:r>
          </a:p>
          <a:p>
            <a:pPr algn="ctr"/>
            <a:r>
              <a:rPr lang="en-US" altLang="en-US" sz="2800" smtClean="0"/>
              <a:t>9 : 10 Dead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50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1185720" y="2101772"/>
            <a:ext cx="6135687" cy="16335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5400" dirty="0" smtClean="0"/>
              <a:t>Questions/</a:t>
            </a:r>
          </a:p>
          <a:p>
            <a:pPr marL="114300" indent="0" algn="ctr">
              <a:buNone/>
            </a:pPr>
            <a:r>
              <a:rPr lang="en-US" sz="5400" dirty="0" smtClean="0"/>
              <a:t>Discussion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2583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1219200" y="434973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dirty="0"/>
              <a:t>Confidence Predicts Action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19" y="1319213"/>
            <a:ext cx="4940956" cy="549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748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How do we gain confidence?</a:t>
            </a:r>
          </a:p>
        </p:txBody>
      </p:sp>
      <p:pic>
        <p:nvPicPr>
          <p:cNvPr id="41987" name="Picture 4" descr="pe0410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4324350"/>
            <a:ext cx="22860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433513" y="1371600"/>
            <a:ext cx="65532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/>
              <a:t>Education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/>
              <a:t>Practice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/>
              <a:t>Experience</a:t>
            </a:r>
            <a:endParaRPr lang="en-US" altLang="en-US" sz="1400" dirty="0"/>
          </a:p>
          <a:p>
            <a:pPr algn="ctr">
              <a:spcBef>
                <a:spcPct val="50000"/>
              </a:spcBef>
            </a:pPr>
            <a:r>
              <a:rPr lang="en-US" altLang="en-US" sz="3200" dirty="0"/>
              <a:t>Encouragement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52550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427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0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How do we gain confidence?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2321218" y="1447800"/>
            <a:ext cx="3622381" cy="30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/>
              <a:t>Education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/>
              <a:t>Practice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/>
              <a:t>Experience</a:t>
            </a:r>
          </a:p>
          <a:p>
            <a:pPr algn="ctr">
              <a:spcBef>
                <a:spcPct val="50000"/>
              </a:spcBef>
            </a:pPr>
            <a:endParaRPr lang="en-US" altLang="en-US" sz="1400" dirty="0"/>
          </a:p>
          <a:p>
            <a:pPr algn="ctr">
              <a:spcBef>
                <a:spcPct val="50000"/>
              </a:spcBef>
            </a:pPr>
            <a:r>
              <a:rPr lang="en-US" altLang="en-US" sz="3200" dirty="0"/>
              <a:t>Encouragement</a:t>
            </a:r>
          </a:p>
        </p:txBody>
      </p:sp>
      <p:pic>
        <p:nvPicPr>
          <p:cNvPr id="43013" name="Picture 7" descr="photo_recruitment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9" y="3321843"/>
            <a:ext cx="22098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 descr="photo_pos_vacant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8999"/>
            <a:ext cx="2457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2392296" y="3752849"/>
            <a:ext cx="34290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43016" name="Straight Connector 2"/>
          <p:cNvCxnSpPr>
            <a:cxnSpLocks noChangeShapeType="1"/>
          </p:cNvCxnSpPr>
          <p:nvPr/>
        </p:nvCxnSpPr>
        <p:spPr bwMode="auto">
          <a:xfrm>
            <a:off x="3028149" y="1752600"/>
            <a:ext cx="2362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17" name="Straight Connector 9"/>
          <p:cNvCxnSpPr>
            <a:cxnSpLocks noChangeShapeType="1"/>
          </p:cNvCxnSpPr>
          <p:nvPr/>
        </p:nvCxnSpPr>
        <p:spPr bwMode="auto">
          <a:xfrm>
            <a:off x="3090262" y="2508837"/>
            <a:ext cx="2362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18" name="Straight Connector 10"/>
          <p:cNvCxnSpPr>
            <a:cxnSpLocks noChangeShapeType="1"/>
          </p:cNvCxnSpPr>
          <p:nvPr/>
        </p:nvCxnSpPr>
        <p:spPr bwMode="auto">
          <a:xfrm>
            <a:off x="3028149" y="3200400"/>
            <a:ext cx="2362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-1" y="5562599"/>
            <a:ext cx="853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Dispatchers engage and direct……they do not ask?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1352550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ake charg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7700" y="5067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76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001000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>
                    <a:lumMod val="50000"/>
                  </a:schemeClr>
                </a:solidFill>
              </a:rPr>
              <a:t>Cardiac arrest is hard to recognize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>
                    <a:lumMod val="50000"/>
                  </a:schemeClr>
                </a:solidFill>
              </a:rPr>
              <a:t>Laypersons may not have confidence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CPR can be technically difficult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	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/>
              <a:t>Challenges of Early CPR</a:t>
            </a:r>
          </a:p>
        </p:txBody>
      </p:sp>
      <p:pic>
        <p:nvPicPr>
          <p:cNvPr id="38917" name="Picture 5" descr="photo_recruitment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48" y="4446917"/>
            <a:ext cx="2438400" cy="204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352800"/>
            <a:ext cx="6629400" cy="7200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352550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290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85000"/>
              </a:spcBef>
            </a:pPr>
            <a:endParaRPr lang="en-US" altLang="en-US" sz="32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80010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10 seconds</a:t>
            </a:r>
          </a:p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20 seconds</a:t>
            </a:r>
          </a:p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30 seconds</a:t>
            </a:r>
          </a:p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60 seconds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/>
              <a:t>The average time required to open the airway and provide 2 breaths for bystanders during the first cycle is…..? </a:t>
            </a:r>
          </a:p>
        </p:txBody>
      </p:sp>
      <p:pic>
        <p:nvPicPr>
          <p:cNvPr id="45061" name="Picture 8" descr="Cpr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81313"/>
            <a:ext cx="1855788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0" descr="cpr-adult-person-not-breathing-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0"/>
          <a:stretch>
            <a:fillRect/>
          </a:stretch>
        </p:blipFill>
        <p:spPr bwMode="auto">
          <a:xfrm>
            <a:off x="6121400" y="2895600"/>
            <a:ext cx="14017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3733800" y="23622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/>
              <a:t>Initial airway management</a:t>
            </a:r>
          </a:p>
        </p:txBody>
      </p:sp>
    </p:spTree>
    <p:extLst>
      <p:ext uri="{BB962C8B-B14F-4D97-AF65-F5344CB8AC3E}">
        <p14:creationId xmlns:p14="http://schemas.microsoft.com/office/powerpoint/2010/main" val="1565015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85000"/>
              </a:spcBef>
            </a:pPr>
            <a:endParaRPr lang="en-US" altLang="en-US" sz="32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80010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10 seconds</a:t>
            </a:r>
          </a:p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20 seconds</a:t>
            </a:r>
          </a:p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30 seconds</a:t>
            </a:r>
          </a:p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60 seconds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/>
              <a:t>The average time required to open the airway and provide 2 breaths for bystanders during the first cycle is…..? </a:t>
            </a:r>
          </a:p>
        </p:txBody>
      </p:sp>
      <p:pic>
        <p:nvPicPr>
          <p:cNvPr id="45061" name="Picture 8" descr="Cpr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81313"/>
            <a:ext cx="1855788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0" descr="cpr-adult-person-not-breathing-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0"/>
          <a:stretch>
            <a:fillRect/>
          </a:stretch>
        </p:blipFill>
        <p:spPr bwMode="auto">
          <a:xfrm>
            <a:off x="6121400" y="2895600"/>
            <a:ext cx="14017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3733800" y="23622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/>
              <a:t>Initial airway management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4191000"/>
            <a:ext cx="3065972" cy="5794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593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85000"/>
              </a:spcBef>
            </a:pPr>
            <a:endParaRPr lang="en-US" altLang="en-US" sz="320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80010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5 seconds</a:t>
            </a:r>
          </a:p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10 seconds</a:t>
            </a:r>
          </a:p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15 seconds</a:t>
            </a:r>
          </a:p>
          <a:p>
            <a:pPr eaLnBrk="1" hangingPunct="1">
              <a:spcBef>
                <a:spcPct val="25000"/>
              </a:spcBef>
              <a:buFontTx/>
              <a:buAutoNum type="alphaUcPeriod"/>
            </a:pPr>
            <a:r>
              <a:rPr lang="en-US" altLang="en-US" sz="3200" dirty="0"/>
              <a:t> 20 seconds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229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/>
              <a:t>During subsequent cycles of CPR by the bystander, ventilations interrupt chest compressions …..? </a:t>
            </a:r>
          </a:p>
        </p:txBody>
      </p:sp>
      <p:pic>
        <p:nvPicPr>
          <p:cNvPr id="47109" name="Picture 6" descr="cpr-adult-person-not-breathing-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0"/>
          <a:stretch>
            <a:fillRect/>
          </a:stretch>
        </p:blipFill>
        <p:spPr bwMode="auto">
          <a:xfrm>
            <a:off x="4724400" y="2971800"/>
            <a:ext cx="14017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114800" y="23622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/>
              <a:t>Subsequent CPR cycles</a:t>
            </a:r>
          </a:p>
        </p:txBody>
      </p:sp>
      <p:pic>
        <p:nvPicPr>
          <p:cNvPr id="47111" name="Picture 9" descr="hwkb17_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r="22957"/>
          <a:stretch>
            <a:fillRect/>
          </a:stretch>
        </p:blipFill>
        <p:spPr bwMode="auto">
          <a:xfrm>
            <a:off x="6324600" y="3009900"/>
            <a:ext cx="1603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545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996&quot;&gt;&lt;object type=&quot;3&quot; unique_id=&quot;11162&quot;&gt;&lt;property id=&quot;20148&quot; value=&quot;5&quot;/&gt;&lt;property id=&quot;20300&quot; value=&quot;Slide 15 - &amp;quot;Panic&amp;quot;&quot;/&gt;&lt;property id=&quot;20307&quot; value=&quot;278&quot;/&gt;&lt;/object&gt;&lt;object type=&quot;3&quot; unique_id=&quot;11163&quot;&gt;&lt;property id=&quot;20148&quot; value=&quot;5&quot;/&gt;&lt;property id=&quot;20300&quot; value=&quot;Slide 16 - &amp;quot;Tactic: Confident Assertiveness&amp;quot;&quot;/&gt;&lt;property id=&quot;20307&quot; value=&quot;279&quot;/&gt;&lt;/object&gt;&lt;object type=&quot;3&quot; unique_id=&quot;11164&quot;&gt;&lt;property id=&quot;20148&quot; value=&quot;5&quot;/&gt;&lt;property id=&quot;20300&quot; value=&quot;Slide 17 - &amp;quot;Squeamish about Mouth-to-Mouth CPR&amp;quot;&quot;/&gt;&lt;property id=&quot;20307&quot; value=&quot;280&quot;/&gt;&lt;/object&gt;&lt;object type=&quot;3&quot; unique_id=&quot;11179&quot;&gt;&lt;property id=&quot;20148&quot; value=&quot;5&quot;/&gt;&lt;property id=&quot;20300&quot; value=&quot;Slide 18 - &amp;quot;Tactic: Compression-Only CPR&amp;quot;&quot;/&gt;&lt;property id=&quot;20307&quot; value=&quot;281&quot;/&gt;&lt;/object&gt;&lt;object type=&quot;3&quot; unique_id=&quot;11217&quot;&gt;&lt;property id=&quot;20148&quot; value=&quot;5&quot;/&gt;&lt;property id=&quot;20300&quot; value=&quot;Slide 13 - &amp;quot;Don’t Ask      Tell&amp;quot;&quot;/&gt;&lt;property id=&quot;20307&quot; value=&quot;274&quot;/&gt;&lt;/object&gt;&lt;object type=&quot;3&quot; unique_id=&quot;11874&quot;&gt;&lt;property id=&quot;20148&quot; value=&quot;5&quot;/&gt;&lt;property id=&quot;20300&quot; value=&quot;Slide 14 - &amp;quot;Barriers to Bystander CPR&amp;quot;&quot;/&gt;&lt;property id=&quot;20307&quot; value=&quot;261&quot;/&gt;&lt;/object&gt;&lt;object type=&quot;3&quot; unique_id=&quot;13255&quot;&gt;&lt;property id=&quot;20148&quot; value=&quot;5&quot;/&gt;&lt;property id=&quot;20300&quot; value=&quot;Slide 1 - &amp;quot;Moving callers from Reporters to Actors&amp;quot;&quot;/&gt;&lt;property id=&quot;20307&quot; value=&quot;340&quot;/&gt;&lt;/object&gt;&lt;object type=&quot;3&quot; unique_id=&quot;13256&quot;&gt;&lt;property id=&quot;20148&quot; value=&quot;5&quot;/&gt;&lt;property id=&quot;20300&quot; value=&quot;Slide 20 - &amp;quot;Fear of Causing Harm&amp;quot;&quot;/&gt;&lt;property id=&quot;20307&quot; value=&quot;342&quot;/&gt;&lt;/object&gt;&lt;object type=&quot;3&quot; unique_id=&quot;13257&quot;&gt;&lt;property id=&quot;20148&quot; value=&quot;5&quot;/&gt;&lt;property id=&quot;20300&quot; value=&quot;Slide 21 - &amp;quot;Tactic: Good Samaritan Laws&amp;quot;&quot;/&gt;&lt;property id=&quot;20307&quot; value=&quot;343&quot;/&gt;&lt;/object&gt;&lt;object type=&quot;3&quot; unique_id=&quot;13258&quot;&gt;&lt;property id=&quot;20148&quot; value=&quot;5&quot;/&gt;&lt;property id=&quot;20300&quot; value=&quot;Slide 22 - &amp;quot;Barrier: Getting Patient on Floor&amp;quot;&quot;/&gt;&lt;property id=&quot;20307&quot; value=&quot;344&quot;/&gt;&lt;/object&gt;&lt;object type=&quot;3&quot; unique_id=&quot;13259&quot;&gt;&lt;property id=&quot;20148&quot; value=&quot;5&quot;/&gt;&lt;property id=&quot;20300&quot; value=&quot;Slide 23 - &amp;quot;Tactic: Emphasize Emergency Situation&amp;quot;&quot;/&gt;&lt;property id=&quot;20307&quot; value=&quot;345&quot;/&gt;&lt;/object&gt;&lt;object type=&quot;3&quot; unique_id=&quot;13261&quot;&gt;&lt;property id=&quot;20148&quot; value=&quot;5&quot;/&gt;&lt;property id=&quot;20300&quot; value=&quot;Slide 24 - &amp;quot;Barrier: Fear of Causing Harm&amp;quot;&quot;/&gt;&lt;property id=&quot;20307&quot; value=&quot;347&quot;/&gt;&lt;/object&gt;&lt;object type=&quot;3&quot; unique_id=&quot;13262&quot;&gt;&lt;property id=&quot;20148&quot; value=&quot;5&quot;/&gt;&lt;property id=&quot;20300&quot; value=&quot;Slide 25 - &amp;quot;Tactic: Justification&amp;quot;&quot;/&gt;&lt;property id=&quot;20307&quot; value=&quot;348&quot;/&gt;&lt;/object&gt;&lt;object type=&quot;3&quot; unique_id=&quot;15589&quot;&gt;&lt;property id=&quot;20148&quot; value=&quot;5&quot;/&gt;&lt;property id=&quot;20300&quot; value=&quot;Slide 2&quot;/&gt;&lt;property id=&quot;20307&quot; value=&quot;352&quot;/&gt;&lt;/object&gt;&lt;object type=&quot;3&quot; unique_id=&quot;15590&quot;&gt;&lt;property id=&quot;20148&quot; value=&quot;5&quot;/&gt;&lt;property id=&quot;20300&quot; value=&quot;Slide 3&quot;/&gt;&lt;property id=&quot;20307&quot; value=&quot;353&quot;/&gt;&lt;/object&gt;&lt;object type=&quot;3&quot; unique_id=&quot;15591&quot;&gt;&lt;property id=&quot;20148&quot; value=&quot;5&quot;/&gt;&lt;property id=&quot;20300&quot; value=&quot;Slide 4 - &amp;quot;How do we gain confidence?&amp;quot;&quot;/&gt;&lt;property id=&quot;20307&quot; value=&quot;354&quot;/&gt;&lt;/object&gt;&lt;object type=&quot;3&quot; unique_id=&quot;15592&quot;&gt;&lt;property id=&quot;20148&quot; value=&quot;5&quot;/&gt;&lt;property id=&quot;20300&quot; value=&quot;Slide 5 - &amp;quot;How do we gain confidence?&amp;quot;&quot;/&gt;&lt;property id=&quot;20307&quot; value=&quot;355&quot;/&gt;&lt;/object&gt;&lt;object type=&quot;3&quot; unique_id=&quot;15593&quot;&gt;&lt;property id=&quot;20148&quot; value=&quot;5&quot;/&gt;&lt;property id=&quot;20300&quot; value=&quot;Slide 6&quot;/&gt;&lt;property id=&quot;20307&quot; value=&quot;356&quot;/&gt;&lt;/object&gt;&lt;object type=&quot;3&quot; unique_id=&quot;15594&quot;&gt;&lt;property id=&quot;20148&quot; value=&quot;5&quot;/&gt;&lt;property id=&quot;20300&quot; value=&quot;Slide 7&quot;/&gt;&lt;property id=&quot;20307&quot; value=&quot;357&quot;/&gt;&lt;/object&gt;&lt;object type=&quot;3&quot; unique_id=&quot;15595&quot;&gt;&lt;property id=&quot;20148&quot; value=&quot;5&quot;/&gt;&lt;property id=&quot;20300&quot; value=&quot;Slide 8&quot;/&gt;&lt;property id=&quot;20307&quot; value=&quot;358&quot;/&gt;&lt;/object&gt;&lt;object type=&quot;3&quot; unique_id=&quot;15596&quot;&gt;&lt;property id=&quot;20148&quot; value=&quot;5&quot;/&gt;&lt;property id=&quot;20300&quot; value=&quot;Slide 9&quot;/&gt;&lt;property id=&quot;20307&quot; value=&quot;359&quot;/&gt;&lt;/object&gt;&lt;object type=&quot;3&quot; unique_id=&quot;15597&quot;&gt;&lt;property id=&quot;20148&quot; value=&quot;5&quot;/&gt;&lt;property id=&quot;20300&quot; value=&quot;Slide 10&quot;/&gt;&lt;property id=&quot;20307&quot; value=&quot;360&quot;/&gt;&lt;/object&gt;&lt;object type=&quot;3&quot; unique_id=&quot;15598&quot;&gt;&lt;property id=&quot;20148&quot; value=&quot;5&quot;/&gt;&lt;property id=&quot;20300&quot; value=&quot;Slide 11&quot;/&gt;&lt;property id=&quot;20307&quot; value=&quot;361&quot;/&gt;&lt;/object&gt;&lt;object type=&quot;3&quot; unique_id=&quot;15599&quot;&gt;&lt;property id=&quot;20148&quot; value=&quot;5&quot;/&gt;&lt;property id=&quot;20300&quot; value=&quot;Slide 12&quot;/&gt;&lt;property id=&quot;20307&quot; value=&quot;362&quot;/&gt;&lt;/object&gt;&lt;object type=&quot;3&quot; unique_id=&quot;15600&quot;&gt;&lt;property id=&quot;20148&quot; value=&quot;5&quot;/&gt;&lt;property id=&quot;20300&quot; value=&quot;Slide 19 - &amp;quot;Tactic: Skip it!&amp;quot;&quot;/&gt;&lt;property id=&quot;20307&quot; value=&quot;363&quot;/&gt;&lt;/object&gt;&lt;object type=&quot;3&quot; unique_id=&quot;15602&quot;&gt;&lt;property id=&quot;20148&quot; value=&quot;5&quot;/&gt;&lt;property id=&quot;20300&quot; value=&quot;Slide 26&quot;/&gt;&lt;property id=&quot;20307&quot; value=&quot;364&quot;/&gt;&lt;/object&gt;&lt;/object&gt;&lt;object type=&quot;8&quot; unique_id=&quot;1157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1142</TotalTime>
  <Words>657</Words>
  <Application>Microsoft Office PowerPoint</Application>
  <PresentationFormat>On-screen Show (4:3)</PresentationFormat>
  <Paragraphs>116</Paragraphs>
  <Slides>26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Moving callers from Reporters to Actors</vt:lpstr>
      <vt:lpstr>PowerPoint Presentation</vt:lpstr>
      <vt:lpstr>PowerPoint Presentation</vt:lpstr>
      <vt:lpstr>How do we gain confidence?</vt:lpstr>
      <vt:lpstr>How do we gain confidence?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Ask      Tell</vt:lpstr>
      <vt:lpstr>Barriers to Bystander CPR</vt:lpstr>
      <vt:lpstr>Panic</vt:lpstr>
      <vt:lpstr>Tactic: Confident Assertiveness</vt:lpstr>
      <vt:lpstr>Squeamish about Mouth-to-Mouth CPR</vt:lpstr>
      <vt:lpstr>Tactic: Compression-Only CPR</vt:lpstr>
      <vt:lpstr>Tactic: Skip it!</vt:lpstr>
      <vt:lpstr>Fear of Causing Harm</vt:lpstr>
      <vt:lpstr>Tactic: Good Samaritan Laws</vt:lpstr>
      <vt:lpstr>Barrier: Getting Patient on Floor</vt:lpstr>
      <vt:lpstr>Tactic: Emphasize Emergency Situation</vt:lpstr>
      <vt:lpstr>Barrier: Fear of Causing Harm</vt:lpstr>
      <vt:lpstr>Tactic: Justification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 Farrell</dc:creator>
  <cp:lastModifiedBy>E. Brooke Lerner</cp:lastModifiedBy>
  <cp:revision>92</cp:revision>
  <dcterms:created xsi:type="dcterms:W3CDTF">2015-02-26T13:16:19Z</dcterms:created>
  <dcterms:modified xsi:type="dcterms:W3CDTF">2016-03-04T22:51:03Z</dcterms:modified>
</cp:coreProperties>
</file>