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59" r:id="rId6"/>
    <p:sldId id="260" r:id="rId7"/>
    <p:sldId id="267" r:id="rId8"/>
    <p:sldId id="266" r:id="rId9"/>
    <p:sldId id="264" r:id="rId10"/>
    <p:sldId id="265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77" y="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267B2-BE47-449A-A896-FC771983FE08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6DF28-B9A9-42CF-8EB1-F9A946BE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7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Points that could be made:</a:t>
            </a:r>
          </a:p>
          <a:p>
            <a:r>
              <a:rPr lang="en-US" dirty="0"/>
              <a:t>Trial initiation rapid due to </a:t>
            </a:r>
            <a:r>
              <a:rPr lang="en-US" dirty="0" err="1"/>
              <a:t>cIRB</a:t>
            </a:r>
            <a:r>
              <a:rPr lang="en-US" dirty="0"/>
              <a:t>, master contracts.  NN able start up trial in about 8 weeks.</a:t>
            </a:r>
          </a:p>
          <a:p>
            <a:r>
              <a:rPr lang="en-US" dirty="0"/>
              <a:t>Mentorship – experts from CCC, DCC and Hubs able to mentor first time </a:t>
            </a:r>
            <a:r>
              <a:rPr lang="en-US" dirty="0" err="1"/>
              <a:t>Pis</a:t>
            </a:r>
            <a:endParaRPr lang="en-US" dirty="0"/>
          </a:p>
          <a:p>
            <a:r>
              <a:rPr lang="en-US" dirty="0"/>
              <a:t>Rapid network formation – drawing on NCATS</a:t>
            </a:r>
          </a:p>
          <a:p>
            <a:endParaRPr lang="en-US" dirty="0"/>
          </a:p>
          <a:p>
            <a:r>
              <a:rPr lang="en-US" dirty="0"/>
              <a:t>Quality – programs at Hub, CCC level.  Also SIREN Federal Committee will review every 1-2 years (NHLBI to lead with their methods) </a:t>
            </a:r>
          </a:p>
          <a:p>
            <a:r>
              <a:rPr lang="en-US" dirty="0"/>
              <a:t>Financial support  related to performance – through annual reviews of milestones and metrics with NINDS, through per patient payment system during trials which will include component of support for utilization of SIREN </a:t>
            </a:r>
            <a:r>
              <a:rPr lang="en-US" dirty="0" err="1"/>
              <a:t>infrastructture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6DF28-B9A9-42CF-8EB1-F9A946BEBD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60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6DF28-B9A9-42CF-8EB1-F9A946BEBD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27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learned that ROC was ending and would not be re-funded, and I learned that NETT was ending.</a:t>
            </a:r>
          </a:p>
          <a:p>
            <a:endParaRPr lang="en-US" dirty="0"/>
          </a:p>
          <a:p>
            <a:r>
              <a:rPr lang="en-US" dirty="0"/>
              <a:t>I took</a:t>
            </a:r>
            <a:r>
              <a:rPr lang="en-US" baseline="0" dirty="0"/>
              <a:t> the time because you’ve got an office that’s here to focus on this kind of thing, and that allowed me to use my time to work on creating a new trans-federal research network.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10388-2C41-6848-9D68-7555DC669F96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155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6DF28-B9A9-42CF-8EB1-F9A946BEBD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6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6DF28-B9A9-42CF-8EB1-F9A946BEBD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60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6DF28-B9A9-42CF-8EB1-F9A946BEBD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67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6DF28-B9A9-42CF-8EB1-F9A946BEBD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8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1250" y="6429903"/>
            <a:ext cx="551167" cy="365125"/>
          </a:xfrm>
        </p:spPr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10849879" y="5615328"/>
            <a:ext cx="1306286" cy="1078103"/>
            <a:chOff x="7007289" y="3125755"/>
            <a:chExt cx="1306286" cy="1078103"/>
          </a:xfrm>
        </p:grpSpPr>
        <p:sp>
          <p:nvSpPr>
            <p:cNvPr id="15" name="Trapezoid 14"/>
            <p:cNvSpPr/>
            <p:nvPr userDrawn="1"/>
          </p:nvSpPr>
          <p:spPr>
            <a:xfrm>
              <a:off x="7137918" y="3125755"/>
              <a:ext cx="1091682" cy="1078103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effectLst>
              <a:glow rad="228600">
                <a:srgbClr val="FF0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pic>
          <p:nvPicPr>
            <p:cNvPr id="16" name="Picture 2" descr="https://lh4.ggpht.com/dV2mKsowIDAgotTJRbENI1pBlxs7VbsvCBTZlJPuQUnC1zgoI8vNq014Xfl6HhDiShQ=w300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32" t="5447" r="4356" b="7991"/>
            <a:stretch/>
          </p:blipFill>
          <p:spPr bwMode="auto">
            <a:xfrm>
              <a:off x="7384375" y="3210334"/>
              <a:ext cx="552113" cy="547377"/>
            </a:xfrm>
            <a:prstGeom prst="trapezoid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Rectangle 16"/>
            <p:cNvSpPr/>
            <p:nvPr/>
          </p:nvSpPr>
          <p:spPr>
            <a:xfrm>
              <a:off x="7007289" y="3803749"/>
              <a:ext cx="1306286" cy="40010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000" b="1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SIREN</a:t>
              </a:r>
              <a:endParaRPr lang="en-US" sz="3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216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20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91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45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22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52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561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2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10452"/>
            <a:ext cx="10018713" cy="12570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659618"/>
            <a:ext cx="10018713" cy="4006419"/>
          </a:xfrm>
        </p:spPr>
        <p:txBody>
          <a:bodyPr anchor="ctr"/>
          <a:lstStyle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42499" y="6340475"/>
            <a:ext cx="551167" cy="365125"/>
          </a:xfrm>
        </p:spPr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10849880" y="5627497"/>
            <a:ext cx="1306286" cy="1078103"/>
            <a:chOff x="7007289" y="3125755"/>
            <a:chExt cx="1306286" cy="1078103"/>
          </a:xfrm>
        </p:grpSpPr>
        <p:sp>
          <p:nvSpPr>
            <p:cNvPr id="8" name="Trapezoid 7"/>
            <p:cNvSpPr/>
            <p:nvPr userDrawn="1"/>
          </p:nvSpPr>
          <p:spPr>
            <a:xfrm>
              <a:off x="7137918" y="3125755"/>
              <a:ext cx="1091682" cy="1078103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effectLst>
              <a:glow rad="228600">
                <a:srgbClr val="FF0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pic>
          <p:nvPicPr>
            <p:cNvPr id="9" name="Picture 2" descr="https://lh4.ggpht.com/dV2mKsowIDAgotTJRbENI1pBlxs7VbsvCBTZlJPuQUnC1zgoI8vNq014Xfl6HhDiShQ=w300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32" t="5447" r="4356" b="7991"/>
            <a:stretch/>
          </p:blipFill>
          <p:spPr bwMode="auto">
            <a:xfrm>
              <a:off x="7384375" y="3210334"/>
              <a:ext cx="552113" cy="547377"/>
            </a:xfrm>
            <a:prstGeom prst="trapezoid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7007289" y="3803749"/>
              <a:ext cx="1306286" cy="40010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000" b="1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SIREN</a:t>
              </a:r>
              <a:endParaRPr lang="en-US" sz="3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037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14367" y="6387128"/>
            <a:ext cx="551167" cy="365125"/>
          </a:xfrm>
        </p:spPr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849883" y="5596117"/>
            <a:ext cx="1306286" cy="1078103"/>
            <a:chOff x="7007289" y="3125755"/>
            <a:chExt cx="1306286" cy="1078103"/>
          </a:xfrm>
        </p:grpSpPr>
        <p:sp>
          <p:nvSpPr>
            <p:cNvPr id="8" name="Trapezoid 7"/>
            <p:cNvSpPr/>
            <p:nvPr userDrawn="1"/>
          </p:nvSpPr>
          <p:spPr>
            <a:xfrm>
              <a:off x="7137918" y="3125755"/>
              <a:ext cx="1091682" cy="1078103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effectLst>
              <a:glow rad="228600">
                <a:srgbClr val="FF0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pic>
          <p:nvPicPr>
            <p:cNvPr id="9" name="Picture 2" descr="https://lh4.ggpht.com/dV2mKsowIDAgotTJRbENI1pBlxs7VbsvCBTZlJPuQUnC1zgoI8vNq014Xfl6HhDiShQ=w300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32" t="5447" r="4356" b="7991"/>
            <a:stretch/>
          </p:blipFill>
          <p:spPr bwMode="auto">
            <a:xfrm>
              <a:off x="7384375" y="3210334"/>
              <a:ext cx="552113" cy="547377"/>
            </a:xfrm>
            <a:prstGeom prst="trapezoid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7007289" y="3803749"/>
              <a:ext cx="1306286" cy="40010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000" b="1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SIREN</a:t>
              </a:r>
              <a:endParaRPr lang="en-US" sz="3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78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125965"/>
            <a:ext cx="10018713" cy="109634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1427585"/>
            <a:ext cx="4895055" cy="436361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1427585"/>
            <a:ext cx="4895056" cy="436361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739534" y="5526785"/>
            <a:ext cx="1306286" cy="1078103"/>
            <a:chOff x="7007289" y="3125755"/>
            <a:chExt cx="1306286" cy="1078103"/>
          </a:xfrm>
        </p:grpSpPr>
        <p:sp>
          <p:nvSpPr>
            <p:cNvPr id="9" name="Trapezoid 8"/>
            <p:cNvSpPr/>
            <p:nvPr userDrawn="1"/>
          </p:nvSpPr>
          <p:spPr>
            <a:xfrm>
              <a:off x="7137918" y="3125755"/>
              <a:ext cx="1091682" cy="1078103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effectLst>
              <a:glow rad="228600">
                <a:srgbClr val="FF0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pic>
          <p:nvPicPr>
            <p:cNvPr id="10" name="Picture 2" descr="https://lh4.ggpht.com/dV2mKsowIDAgotTJRbENI1pBlxs7VbsvCBTZlJPuQUnC1zgoI8vNq014Xfl6HhDiShQ=w300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32" t="5447" r="4356" b="7991"/>
            <a:stretch/>
          </p:blipFill>
          <p:spPr bwMode="auto">
            <a:xfrm>
              <a:off x="7384375" y="3210334"/>
              <a:ext cx="552113" cy="547377"/>
            </a:xfrm>
            <a:prstGeom prst="trapezoid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7007289" y="3803749"/>
              <a:ext cx="1306286" cy="40010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000" b="1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SIREN</a:t>
              </a:r>
              <a:endParaRPr lang="en-US" sz="3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857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7524"/>
            <a:ext cx="10018713" cy="9988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121228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1974460"/>
            <a:ext cx="4895056" cy="381673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122075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1974460"/>
            <a:ext cx="4895056" cy="381673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056800" y="6323012"/>
            <a:ext cx="551167" cy="365125"/>
          </a:xfrm>
        </p:spPr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0739534" y="5526785"/>
            <a:ext cx="1306286" cy="1078103"/>
            <a:chOff x="7007289" y="3125755"/>
            <a:chExt cx="1306286" cy="1078103"/>
          </a:xfrm>
        </p:grpSpPr>
        <p:sp>
          <p:nvSpPr>
            <p:cNvPr id="11" name="Trapezoid 10"/>
            <p:cNvSpPr/>
            <p:nvPr userDrawn="1"/>
          </p:nvSpPr>
          <p:spPr>
            <a:xfrm>
              <a:off x="7137918" y="3125755"/>
              <a:ext cx="1091682" cy="1078103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effectLst>
              <a:glow rad="228600">
                <a:srgbClr val="FF0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pic>
          <p:nvPicPr>
            <p:cNvPr id="12" name="Picture 2" descr="https://lh4.ggpht.com/dV2mKsowIDAgotTJRbENI1pBlxs7VbsvCBTZlJPuQUnC1zgoI8vNq014Xfl6HhDiShQ=w300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32" t="5447" r="4356" b="7991"/>
            <a:stretch/>
          </p:blipFill>
          <p:spPr bwMode="auto">
            <a:xfrm>
              <a:off x="7384375" y="3210334"/>
              <a:ext cx="552113" cy="547377"/>
            </a:xfrm>
            <a:prstGeom prst="trapezoid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12"/>
            <p:cNvSpPr/>
            <p:nvPr/>
          </p:nvSpPr>
          <p:spPr>
            <a:xfrm>
              <a:off x="7007289" y="3803749"/>
              <a:ext cx="1306286" cy="40010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000" b="1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SIREN</a:t>
              </a:r>
              <a:endParaRPr lang="en-US" sz="3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000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46219" y="6305323"/>
            <a:ext cx="551167" cy="365125"/>
          </a:xfrm>
        </p:spPr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10758194" y="5526785"/>
            <a:ext cx="1306286" cy="1078103"/>
            <a:chOff x="7007289" y="3125755"/>
            <a:chExt cx="1306286" cy="1078103"/>
          </a:xfrm>
        </p:grpSpPr>
        <p:sp>
          <p:nvSpPr>
            <p:cNvPr id="7" name="Trapezoid 6"/>
            <p:cNvSpPr/>
            <p:nvPr userDrawn="1"/>
          </p:nvSpPr>
          <p:spPr>
            <a:xfrm>
              <a:off x="7137918" y="3125755"/>
              <a:ext cx="1091682" cy="1078103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effectLst>
              <a:glow rad="228600">
                <a:srgbClr val="FF0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pic>
          <p:nvPicPr>
            <p:cNvPr id="8" name="Picture 2" descr="https://lh4.ggpht.com/dV2mKsowIDAgotTJRbENI1pBlxs7VbsvCBTZlJPuQUnC1zgoI8vNq014Xfl6HhDiShQ=w300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32" t="5447" r="4356" b="7991"/>
            <a:stretch/>
          </p:blipFill>
          <p:spPr bwMode="auto">
            <a:xfrm>
              <a:off x="7384375" y="3210334"/>
              <a:ext cx="552113" cy="547377"/>
            </a:xfrm>
            <a:prstGeom prst="trapezoid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7007289" y="3803749"/>
              <a:ext cx="1306286" cy="40010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000" b="1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SIREN</a:t>
              </a:r>
              <a:endParaRPr lang="en-US" sz="3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647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0739534" y="5526785"/>
            <a:ext cx="1306286" cy="1078103"/>
            <a:chOff x="7007289" y="3125755"/>
            <a:chExt cx="1306286" cy="1078103"/>
          </a:xfrm>
        </p:grpSpPr>
        <p:sp>
          <p:nvSpPr>
            <p:cNvPr id="6" name="Trapezoid 5"/>
            <p:cNvSpPr/>
            <p:nvPr userDrawn="1"/>
          </p:nvSpPr>
          <p:spPr>
            <a:xfrm>
              <a:off x="7137918" y="3125755"/>
              <a:ext cx="1091682" cy="1078103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effectLst>
              <a:glow rad="228600">
                <a:srgbClr val="FF0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pic>
          <p:nvPicPr>
            <p:cNvPr id="7" name="Picture 2" descr="https://lh4.ggpht.com/dV2mKsowIDAgotTJRbENI1pBlxs7VbsvCBTZlJPuQUnC1zgoI8vNq014Xfl6HhDiShQ=w300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32" t="5447" r="4356" b="7991"/>
            <a:stretch/>
          </p:blipFill>
          <p:spPr bwMode="auto">
            <a:xfrm>
              <a:off x="7384375" y="3210334"/>
              <a:ext cx="552113" cy="547377"/>
            </a:xfrm>
            <a:prstGeom prst="trapezoid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7007289" y="3803749"/>
              <a:ext cx="1306286" cy="40010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000" b="1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SIREN</a:t>
              </a:r>
              <a:endParaRPr lang="en-US" sz="3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829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13326" y="6460542"/>
            <a:ext cx="551167" cy="365125"/>
          </a:xfrm>
        </p:spPr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739534" y="5526785"/>
            <a:ext cx="1306286" cy="1078103"/>
            <a:chOff x="7007289" y="3125755"/>
            <a:chExt cx="1306286" cy="1078103"/>
          </a:xfrm>
        </p:grpSpPr>
        <p:sp>
          <p:nvSpPr>
            <p:cNvPr id="9" name="Trapezoid 8"/>
            <p:cNvSpPr/>
            <p:nvPr userDrawn="1"/>
          </p:nvSpPr>
          <p:spPr>
            <a:xfrm>
              <a:off x="7137918" y="3125755"/>
              <a:ext cx="1091682" cy="1078103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effectLst>
              <a:glow rad="228600">
                <a:srgbClr val="FF0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pic>
          <p:nvPicPr>
            <p:cNvPr id="10" name="Picture 2" descr="https://lh4.ggpht.com/dV2mKsowIDAgotTJRbENI1pBlxs7VbsvCBTZlJPuQUnC1zgoI8vNq014Xfl6HhDiShQ=w300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32" t="5447" r="4356" b="7991"/>
            <a:stretch/>
          </p:blipFill>
          <p:spPr bwMode="auto">
            <a:xfrm>
              <a:off x="7384375" y="3210334"/>
              <a:ext cx="552113" cy="547377"/>
            </a:xfrm>
            <a:prstGeom prst="trapezoid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7007289" y="3803749"/>
              <a:ext cx="1306286" cy="40010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000" b="1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SIREN</a:t>
              </a:r>
              <a:endParaRPr lang="en-US" sz="3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662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A18B84A-FBB5-4790-8841-0561AF41C84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1B7F4C4-B6AA-4491-BE02-C53B693BB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3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6" r:id="rId15"/>
    <p:sldLayoutId id="2147483765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ants.nih.gov/grants/guide/notice-files/NOT-OD-16-094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lbi.nih.gov/research/funding/new-foas-investigator-initiated-phase-ii-and-above-multi-site-clinical-trials-par-16-300-and-par-1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0486" y="211015"/>
            <a:ext cx="8904849" cy="4360985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rgbClr val="7030A0"/>
                </a:solidFill>
                <a:latin typeface="Arial Black" panose="020B0A04020102020204" pitchFamily="34" charset="0"/>
              </a:rPr>
              <a:t>S</a:t>
            </a:r>
            <a:r>
              <a:rPr lang="en-US" sz="4400" b="1" dirty="0">
                <a:latin typeface="Arial Black" panose="020B0A04020102020204" pitchFamily="34" charset="0"/>
              </a:rPr>
              <a:t>trategies to </a:t>
            </a:r>
            <a:r>
              <a:rPr lang="en-US" sz="4400" b="1" dirty="0">
                <a:solidFill>
                  <a:srgbClr val="7030A0"/>
                </a:solidFill>
                <a:latin typeface="Arial Black" panose="020B0A04020102020204" pitchFamily="34" charset="0"/>
              </a:rPr>
              <a:t>I</a:t>
            </a:r>
            <a:r>
              <a:rPr lang="en-US" sz="4400" b="1" dirty="0">
                <a:latin typeface="Arial Black" panose="020B0A04020102020204" pitchFamily="34" charset="0"/>
              </a:rPr>
              <a:t>nnovate </a:t>
            </a:r>
            <a:r>
              <a:rPr lang="en-US" sz="4400" b="1" dirty="0">
                <a:solidFill>
                  <a:srgbClr val="7030A0"/>
                </a:solidFill>
                <a:latin typeface="Arial Black" panose="020B0A04020102020204" pitchFamily="34" charset="0"/>
              </a:rPr>
              <a:t>E</a:t>
            </a:r>
            <a:r>
              <a:rPr lang="en-US" sz="4400" b="1" dirty="0">
                <a:latin typeface="Arial Black" panose="020B0A04020102020204" pitchFamily="34" charset="0"/>
              </a:rPr>
              <a:t>me</a:t>
            </a:r>
            <a:r>
              <a:rPr lang="en-US" sz="4400" b="1" dirty="0">
                <a:solidFill>
                  <a:srgbClr val="7030A0"/>
                </a:solidFill>
                <a:latin typeface="Arial Black" panose="020B0A04020102020204" pitchFamily="34" charset="0"/>
              </a:rPr>
              <a:t>R</a:t>
            </a:r>
            <a:r>
              <a:rPr lang="en-US" sz="4400" b="1" dirty="0">
                <a:latin typeface="Arial Black" panose="020B0A04020102020204" pitchFamily="34" charset="0"/>
              </a:rPr>
              <a:t>g</a:t>
            </a:r>
            <a:r>
              <a:rPr lang="en-US" sz="4400" b="1" dirty="0">
                <a:solidFill>
                  <a:srgbClr val="7030A0"/>
                </a:solidFill>
                <a:latin typeface="Arial Black" panose="020B0A04020102020204" pitchFamily="34" charset="0"/>
              </a:rPr>
              <a:t>EN</a:t>
            </a:r>
            <a:r>
              <a:rPr lang="en-US" sz="4400" b="1" dirty="0">
                <a:latin typeface="Arial Black" panose="020B0A04020102020204" pitchFamily="34" charset="0"/>
              </a:rPr>
              <a:t>cy Care Clinical Trials Network </a:t>
            </a:r>
            <a:br>
              <a:rPr lang="en-US" sz="4800" b="1" dirty="0">
                <a:latin typeface="Arial Black" panose="020B0A04020102020204" pitchFamily="34" charset="0"/>
              </a:rPr>
            </a:br>
            <a:r>
              <a:rPr lang="en-US" sz="4800" b="1" dirty="0">
                <a:solidFill>
                  <a:srgbClr val="7030A0"/>
                </a:solidFill>
                <a:latin typeface="Arial Black" panose="020B0A04020102020204" pitchFamily="34" charset="0"/>
              </a:rPr>
              <a:t>SIREN</a:t>
            </a:r>
          </a:p>
        </p:txBody>
      </p:sp>
    </p:spTree>
    <p:extLst>
      <p:ext uri="{BB962C8B-B14F-4D97-AF65-F5344CB8AC3E}">
        <p14:creationId xmlns:p14="http://schemas.microsoft.com/office/powerpoint/2010/main" val="3510132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-489857"/>
            <a:ext cx="10076320" cy="200841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Arial Black" panose="020B0A04020102020204" pitchFamily="34" charset="0"/>
              </a:rPr>
              <a:t>Pathway for New Trial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1" y="-261257"/>
            <a:ext cx="10477500" cy="4702651"/>
          </a:xfrm>
        </p:spPr>
        <p:txBody>
          <a:bodyPr/>
          <a:lstStyle/>
          <a:p>
            <a:r>
              <a:rPr lang="en-US" sz="2000" dirty="0">
                <a:latin typeface="Arial Black" panose="020B0A04020102020204" pitchFamily="34" charset="0"/>
              </a:rPr>
              <a:t>PI brings </a:t>
            </a:r>
            <a:r>
              <a:rPr lang="en-US" sz="2000" b="1" dirty="0">
                <a:latin typeface="Arial Black" panose="020B0A04020102020204" pitchFamily="34" charset="0"/>
              </a:rPr>
              <a:t>proposal to </a:t>
            </a:r>
            <a:r>
              <a:rPr lang="en-US" sz="2000" dirty="0">
                <a:latin typeface="Arial Black" panose="020B0A04020102020204" pitchFamily="34" charset="0"/>
              </a:rPr>
              <a:t>SIREN executive committee for full discussion </a:t>
            </a:r>
          </a:p>
          <a:p>
            <a:r>
              <a:rPr lang="en-US" sz="2000" dirty="0">
                <a:latin typeface="Arial Black" panose="020B0A04020102020204" pitchFamily="34" charset="0"/>
              </a:rPr>
              <a:t>SIREN executive committee finds proposal suitable for SIREN network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714500" y="3102430"/>
            <a:ext cx="10047281" cy="710482"/>
            <a:chOff x="457200" y="3677658"/>
            <a:chExt cx="8806661" cy="375768"/>
          </a:xfrm>
        </p:grpSpPr>
        <p:sp>
          <p:nvSpPr>
            <p:cNvPr id="5" name="TextBox 4"/>
            <p:cNvSpPr txBox="1"/>
            <p:nvPr/>
          </p:nvSpPr>
          <p:spPr>
            <a:xfrm>
              <a:off x="3124200" y="3677659"/>
              <a:ext cx="2940075" cy="341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 Black" panose="020B0A04020102020204" pitchFamily="34" charset="0"/>
                </a:rPr>
                <a:t>Area of study falls within</a:t>
              </a:r>
            </a:p>
            <a:p>
              <a:r>
                <a:rPr lang="en-US" dirty="0">
                  <a:latin typeface="Arial Black" panose="020B0A04020102020204" pitchFamily="34" charset="0"/>
                </a:rPr>
                <a:t> both NHLBI and NINDS 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777623" y="3677658"/>
              <a:ext cx="2486238" cy="3743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7030A0"/>
                  </a:solidFill>
                  <a:latin typeface="Arial Black" panose="020B0A04020102020204" pitchFamily="34" charset="0"/>
                </a:rPr>
                <a:t>Area of study falls </a:t>
              </a:r>
            </a:p>
            <a:p>
              <a:r>
                <a:rPr lang="en-US" sz="2000" dirty="0">
                  <a:solidFill>
                    <a:srgbClr val="7030A0"/>
                  </a:solidFill>
                  <a:latin typeface="Arial Black" panose="020B0A04020102020204" pitchFamily="34" charset="0"/>
                </a:rPr>
                <a:t>within NINDS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" y="3679031"/>
              <a:ext cx="2486238" cy="3743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00B050"/>
                  </a:solidFill>
                  <a:latin typeface="Arial Black" panose="020B0A04020102020204" pitchFamily="34" charset="0"/>
                </a:rPr>
                <a:t>Area of study falls </a:t>
              </a:r>
            </a:p>
            <a:p>
              <a:r>
                <a:rPr lang="en-US" sz="2000" dirty="0">
                  <a:solidFill>
                    <a:srgbClr val="00B050"/>
                  </a:solidFill>
                  <a:latin typeface="Arial Black" panose="020B0A04020102020204" pitchFamily="34" charset="0"/>
                </a:rPr>
                <a:t>within NHLBI 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1714500" y="4229100"/>
            <a:ext cx="28411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Arial Black" panose="020B0A04020102020204" pitchFamily="34" charset="0"/>
              </a:rPr>
              <a:t>PI applies through NHLBI usual </a:t>
            </a:r>
          </a:p>
          <a:p>
            <a:r>
              <a:rPr lang="en-US" sz="2400" dirty="0">
                <a:solidFill>
                  <a:srgbClr val="00B050"/>
                </a:solidFill>
                <a:latin typeface="Arial Black" panose="020B0A04020102020204" pitchFamily="34" charset="0"/>
              </a:rPr>
              <a:t>mechanism for clinical trial </a:t>
            </a:r>
          </a:p>
        </p:txBody>
      </p:sp>
      <p:sp>
        <p:nvSpPr>
          <p:cNvPr id="9" name="Rectangle 8"/>
          <p:cNvSpPr/>
          <p:nvPr/>
        </p:nvSpPr>
        <p:spPr>
          <a:xfrm>
            <a:off x="8925300" y="4114800"/>
            <a:ext cx="32667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Arial Black" panose="020B0A04020102020204" pitchFamily="34" charset="0"/>
              </a:rPr>
              <a:t>PI applies through NINDS usual </a:t>
            </a:r>
          </a:p>
          <a:p>
            <a:r>
              <a:rPr lang="en-US" sz="2400" dirty="0">
                <a:solidFill>
                  <a:srgbClr val="7030A0"/>
                </a:solidFill>
                <a:latin typeface="Arial Black" panose="020B0A04020102020204" pitchFamily="34" charset="0"/>
              </a:rPr>
              <a:t>mechanism for clinical trial </a:t>
            </a:r>
          </a:p>
        </p:txBody>
      </p:sp>
    </p:spTree>
    <p:extLst>
      <p:ext uri="{BB962C8B-B14F-4D97-AF65-F5344CB8AC3E}">
        <p14:creationId xmlns:p14="http://schemas.microsoft.com/office/powerpoint/2010/main" val="3050705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400" b="1" dirty="0">
                <a:solidFill>
                  <a:srgbClr val="7030A0"/>
                </a:solidFill>
                <a:latin typeface="Arial Black" panose="020B0A04020102020204" pitchFamily="34" charset="0"/>
              </a:rPr>
              <a:t>Final NIH Policy on the Use of a Single Institutional </a:t>
            </a:r>
            <a:r>
              <a:rPr lang="en-US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Arial Black" panose="020B0A04020102020204" pitchFamily="34" charset="0"/>
              </a:rPr>
              <a:t>Review Board for Multi-Site Research</a:t>
            </a:r>
            <a:endParaRPr lang="en-US" sz="24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072" y="1926771"/>
            <a:ext cx="8588828" cy="4278086"/>
          </a:xfrm>
        </p:spPr>
        <p:txBody>
          <a:bodyPr>
            <a:normAutofit lnSpcReduction="10000"/>
          </a:bodyPr>
          <a:lstStyle/>
          <a:p>
            <a:r>
              <a:rPr lang="en-US" sz="2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sIRB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 is the selected IRB of record that conducts the ethical review for participating sites of the multi-site study </a:t>
            </a:r>
          </a:p>
          <a:p>
            <a:r>
              <a:rPr lang="en-US" sz="2600" dirty="0">
                <a:latin typeface="Arial Black" panose="020B0A04020102020204" pitchFamily="34" charset="0"/>
              </a:rPr>
              <a:t>NOT-OD-16-094 and  </a:t>
            </a:r>
            <a:r>
              <a:rPr lang="en-US" sz="2600" u="sng" dirty="0">
                <a:latin typeface="Arial Black" panose="020B0A04020102020204" pitchFamily="34" charset="0"/>
              </a:rPr>
              <a:t>NOT-OD-16-109</a:t>
            </a:r>
            <a:endParaRPr lang="en-US" sz="2600" dirty="0">
              <a:latin typeface="Arial Black" panose="020B0A04020102020204" pitchFamily="34" charset="0"/>
            </a:endParaRPr>
          </a:p>
          <a:p>
            <a:r>
              <a:rPr lang="en-US" sz="2600" dirty="0">
                <a:latin typeface="Arial Black" panose="020B0A04020102020204" pitchFamily="34" charset="0"/>
                <a:hlinkClick r:id="rId3"/>
              </a:rPr>
              <a:t>http://grants.nih.gov/grants/guide/notice-files/NOT-OD-16-094.html</a:t>
            </a:r>
            <a:endParaRPr lang="en-US" sz="2600" dirty="0">
              <a:latin typeface="Arial Black" panose="020B0A04020102020204" pitchFamily="34" charset="0"/>
            </a:endParaRPr>
          </a:p>
          <a:p>
            <a:r>
              <a:rPr lang="en-US" sz="2600" dirty="0">
                <a:latin typeface="Arial Black" panose="020B0A04020102020204" pitchFamily="34" charset="0"/>
              </a:rPr>
              <a:t>Guidance on how costs associated with </a:t>
            </a:r>
            <a:r>
              <a:rPr lang="en-US" sz="2600" dirty="0" err="1">
                <a:latin typeface="Arial Black" panose="020B0A04020102020204" pitchFamily="34" charset="0"/>
              </a:rPr>
              <a:t>sIRBs</a:t>
            </a:r>
            <a:r>
              <a:rPr lang="en-US" sz="2600" dirty="0">
                <a:latin typeface="Arial Black" panose="020B0A04020102020204" pitchFamily="34" charset="0"/>
              </a:rPr>
              <a:t> may be charged as direct versus indirect costs can be found in Guide Notice </a:t>
            </a:r>
            <a:r>
              <a:rPr lang="en-US" sz="2600" u="sng" dirty="0">
                <a:latin typeface="Arial Black" panose="020B0A04020102020204" pitchFamily="34" charset="0"/>
              </a:rPr>
              <a:t>NOT-OD-16-109</a:t>
            </a:r>
            <a:r>
              <a:rPr lang="en-US" sz="2600" dirty="0">
                <a:latin typeface="Arial Black" panose="020B0A04020102020204" pitchFamily="34" charset="0"/>
              </a:rPr>
              <a:t> </a:t>
            </a:r>
          </a:p>
          <a:p>
            <a:endParaRPr lang="en-US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80499" y="3242635"/>
            <a:ext cx="7395531" cy="371927"/>
            <a:chOff x="457200" y="3677658"/>
            <a:chExt cx="6482344" cy="196709"/>
          </a:xfrm>
        </p:grpSpPr>
        <p:sp>
          <p:nvSpPr>
            <p:cNvPr id="5" name="TextBox 4"/>
            <p:cNvSpPr txBox="1"/>
            <p:nvPr/>
          </p:nvSpPr>
          <p:spPr>
            <a:xfrm>
              <a:off x="3124200" y="3677659"/>
              <a:ext cx="161921" cy="1953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777623" y="3677658"/>
              <a:ext cx="161921" cy="1953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" y="3679030"/>
              <a:ext cx="161921" cy="1953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62050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-522514"/>
            <a:ext cx="10500862" cy="3020785"/>
          </a:xfrm>
        </p:spPr>
        <p:txBody>
          <a:bodyPr>
            <a:noAutofit/>
          </a:bodyPr>
          <a:lstStyle/>
          <a:p>
            <a:pPr algn="l"/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</a:rPr>
              <a:t>New FOAs for Investigator-Initiated Phase II and Above Multi-site Clinical Trials (PAR-16-300 and PAR-16-301) - Frequently Asked Questions </a:t>
            </a:r>
            <a:r>
              <a:rPr lang="en-US" sz="2400" dirty="0">
                <a:latin typeface="Arial Black" panose="020B0A04020102020204" pitchFamily="34" charset="0"/>
              </a:rPr>
              <a:t>January 18, 2017</a:t>
            </a:r>
            <a:endParaRPr lang="en-US" sz="2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143" y="1763485"/>
            <a:ext cx="10189028" cy="496388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  <a:hlinkClick r:id="rId3"/>
              </a:rPr>
              <a:t>https://www.nhlbi.nih.gov/research/funding/new-foas-investigator-initiated-phase-ii-and-above-multi-site-clinical-trials-par-16-300-and-par-16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The NIH requirement for a single IRB on studies it funds applies to all competing grant applications (new, renewal, revision, or resubmission) with 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receipt dates on or after May 25, 2017.  </a:t>
            </a:r>
          </a:p>
          <a:p>
            <a:r>
              <a:rPr lang="en-US" dirty="0">
                <a:latin typeface="Arial Black" panose="020B0A04020102020204" pitchFamily="34" charset="0"/>
              </a:rPr>
              <a:t>Ongoing, non-competing awards will not be expected to comply with this policy until the grantee submits a competing renewal application.  The NHLBI FOAs for multi-site clinical trials will be updated in the future to reflect the new requirement and its effective date.  </a:t>
            </a:r>
          </a:p>
          <a:p>
            <a:r>
              <a:rPr lang="en-US" dirty="0">
                <a:latin typeface="Arial Black" panose="020B0A04020102020204" pitchFamily="34" charset="0"/>
              </a:rPr>
              <a:t>In the meantime, applicants may consider the use of a single IRB in advance of this policy’s effective date.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80499" y="3242635"/>
            <a:ext cx="7395531" cy="371927"/>
            <a:chOff x="457200" y="3677658"/>
            <a:chExt cx="6482344" cy="196709"/>
          </a:xfrm>
        </p:grpSpPr>
        <p:sp>
          <p:nvSpPr>
            <p:cNvPr id="5" name="TextBox 4"/>
            <p:cNvSpPr txBox="1"/>
            <p:nvPr/>
          </p:nvSpPr>
          <p:spPr>
            <a:xfrm>
              <a:off x="3124200" y="3677659"/>
              <a:ext cx="161921" cy="1953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777623" y="3677658"/>
              <a:ext cx="161921" cy="1953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" y="3679030"/>
              <a:ext cx="161921" cy="1953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3840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Arial Black" panose="020B0A04020102020204" pitchFamily="34" charset="0"/>
              </a:rPr>
              <a:t>SIREN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58" y="1659987"/>
            <a:ext cx="10219174" cy="4871441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3300" dirty="0">
                <a:solidFill>
                  <a:srgbClr val="0070C0"/>
                </a:solidFill>
                <a:latin typeface="Arial Black" panose="020B0A04020102020204" pitchFamily="34" charset="0"/>
              </a:rPr>
              <a:t>SIREN will enable conduct of high-quality, multi-site clinical trials to improve the outcomes for patients with neurologic, cardiac, respiratory, hematologic and trauma emergency events.</a:t>
            </a:r>
          </a:p>
          <a:p>
            <a:endParaRPr lang="en-US" sz="31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3100" dirty="0">
                <a:latin typeface="Arial Black" panose="020B0A04020102020204" pitchFamily="34" charset="0"/>
              </a:rPr>
              <a:t>	SIREN consists of:</a:t>
            </a:r>
          </a:p>
          <a:p>
            <a:pPr lvl="1"/>
            <a:r>
              <a:rPr lang="en-US" sz="3100" dirty="0">
                <a:latin typeface="Arial Black" panose="020B0A04020102020204" pitchFamily="34" charset="0"/>
              </a:rPr>
              <a:t>Clinical Coordinating Center (</a:t>
            </a:r>
            <a:r>
              <a:rPr lang="en-US" sz="3100" dirty="0">
                <a:solidFill>
                  <a:srgbClr val="0070C0"/>
                </a:solidFill>
                <a:latin typeface="Arial Black" panose="020B0A04020102020204" pitchFamily="34" charset="0"/>
              </a:rPr>
              <a:t>CCC</a:t>
            </a:r>
            <a:r>
              <a:rPr lang="en-US" sz="3100" dirty="0">
                <a:latin typeface="Arial Black" panose="020B0A04020102020204" pitchFamily="34" charset="0"/>
              </a:rPr>
              <a:t>)</a:t>
            </a:r>
          </a:p>
          <a:p>
            <a:pPr lvl="1"/>
            <a:r>
              <a:rPr lang="en-US" sz="3100" dirty="0">
                <a:latin typeface="Arial Black" panose="020B0A04020102020204" pitchFamily="34" charset="0"/>
              </a:rPr>
              <a:t>Data Coordinating Center (</a:t>
            </a:r>
            <a:r>
              <a:rPr lang="en-US" sz="3100" dirty="0">
                <a:solidFill>
                  <a:srgbClr val="0070C0"/>
                </a:solidFill>
                <a:latin typeface="Arial Black" panose="020B0A04020102020204" pitchFamily="34" charset="0"/>
              </a:rPr>
              <a:t>DCC</a:t>
            </a:r>
            <a:r>
              <a:rPr lang="en-US" sz="3100" dirty="0">
                <a:latin typeface="Arial Black" panose="020B0A04020102020204" pitchFamily="34" charset="0"/>
              </a:rPr>
              <a:t>)</a:t>
            </a:r>
          </a:p>
          <a:p>
            <a:pPr lvl="1"/>
            <a:r>
              <a:rPr lang="en-US" sz="3100" dirty="0">
                <a:latin typeface="Arial Black" panose="020B0A04020102020204" pitchFamily="34" charset="0"/>
              </a:rPr>
              <a:t>11 Clinical Centers with affiliated satellites (</a:t>
            </a:r>
            <a:r>
              <a:rPr lang="en-US" sz="3100" dirty="0">
                <a:solidFill>
                  <a:srgbClr val="0070C0"/>
                </a:solidFill>
                <a:latin typeface="Arial Black" panose="020B0A04020102020204" pitchFamily="34" charset="0"/>
              </a:rPr>
              <a:t>Hubs and Spokes</a:t>
            </a:r>
            <a:r>
              <a:rPr lang="en-US" sz="3100" dirty="0">
                <a:latin typeface="Arial Black" panose="020B0A04020102020204" pitchFamily="34" charset="0"/>
              </a:rPr>
              <a:t>)</a:t>
            </a:r>
          </a:p>
          <a:p>
            <a:endParaRPr lang="en-US" sz="2600" dirty="0">
              <a:latin typeface="Arial Black" panose="020B0A040201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09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685858" y="2860106"/>
            <a:ext cx="1337976" cy="13259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Arial Black" panose="020B0A04020102020204" pitchFamily="34" charset="0"/>
              </a:rPr>
              <a:t>CCC</a:t>
            </a:r>
          </a:p>
        </p:txBody>
      </p:sp>
      <p:sp>
        <p:nvSpPr>
          <p:cNvPr id="5" name="Oval 4"/>
          <p:cNvSpPr/>
          <p:nvPr/>
        </p:nvSpPr>
        <p:spPr>
          <a:xfrm>
            <a:off x="6665169" y="2920230"/>
            <a:ext cx="1241338" cy="12802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Arial Black" panose="020B0A04020102020204" pitchFamily="34" charset="0"/>
              </a:rPr>
              <a:t>DCC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6092891" y="3443276"/>
            <a:ext cx="503853" cy="3076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 flipH="1">
            <a:off x="4705660" y="1004906"/>
            <a:ext cx="929948" cy="966496"/>
            <a:chOff x="4966996" y="1405035"/>
            <a:chExt cx="929948" cy="966496"/>
          </a:xfrm>
        </p:grpSpPr>
        <p:sp>
          <p:nvSpPr>
            <p:cNvPr id="7" name="Oval 6"/>
            <p:cNvSpPr/>
            <p:nvPr/>
          </p:nvSpPr>
          <p:spPr>
            <a:xfrm>
              <a:off x="5267129" y="1707502"/>
              <a:ext cx="410547" cy="41054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F0"/>
                  </a:solidFill>
                  <a:latin typeface="Arial Black" panose="020B0A04020102020204" pitchFamily="34" charset="0"/>
                </a:rPr>
                <a:t>H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5181599" y="1405035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677676" y="1531776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966996" y="1805473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181599" y="215692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701001" y="201074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>
              <a:stCxn id="19" idx="6"/>
              <a:endCxn id="7" idx="2"/>
            </p:cNvCxnSpPr>
            <p:nvPr/>
          </p:nvCxnSpPr>
          <p:spPr>
            <a:xfrm>
              <a:off x="5162939" y="1912775"/>
              <a:ext cx="10419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7" idx="4"/>
              <a:endCxn id="7" idx="1"/>
            </p:cNvCxnSpPr>
            <p:nvPr/>
          </p:nvCxnSpPr>
          <p:spPr>
            <a:xfrm>
              <a:off x="5279571" y="1619639"/>
              <a:ext cx="47681" cy="147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7" idx="7"/>
              <a:endCxn id="18" idx="3"/>
            </p:cNvCxnSpPr>
            <p:nvPr/>
          </p:nvCxnSpPr>
          <p:spPr>
            <a:xfrm flipV="1">
              <a:off x="5617553" y="1714952"/>
              <a:ext cx="88818" cy="526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0" idx="7"/>
              <a:endCxn id="7" idx="3"/>
            </p:cNvCxnSpPr>
            <p:nvPr/>
          </p:nvCxnSpPr>
          <p:spPr>
            <a:xfrm flipH="1" flipV="1">
              <a:off x="5327252" y="2057926"/>
              <a:ext cx="21595" cy="130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7" idx="5"/>
              <a:endCxn id="21" idx="1"/>
            </p:cNvCxnSpPr>
            <p:nvPr/>
          </p:nvCxnSpPr>
          <p:spPr>
            <a:xfrm flipV="1">
              <a:off x="5617553" y="2042175"/>
              <a:ext cx="112143" cy="157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 flipV="1">
            <a:off x="4114360" y="4200444"/>
            <a:ext cx="929948" cy="966496"/>
            <a:chOff x="4966996" y="1405035"/>
            <a:chExt cx="929948" cy="966496"/>
          </a:xfrm>
        </p:grpSpPr>
        <p:sp>
          <p:nvSpPr>
            <p:cNvPr id="39" name="Oval 38"/>
            <p:cNvSpPr/>
            <p:nvPr/>
          </p:nvSpPr>
          <p:spPr>
            <a:xfrm>
              <a:off x="5267129" y="1707503"/>
              <a:ext cx="433872" cy="41054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F0"/>
                  </a:solidFill>
                  <a:latin typeface="Arial Black" panose="020B0A04020102020204" pitchFamily="34" charset="0"/>
                </a:rPr>
                <a:t>H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5181599" y="1405035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5677676" y="1531776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966996" y="1805473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5181599" y="215692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5701001" y="201074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>
              <a:stCxn id="42" idx="6"/>
              <a:endCxn id="39" idx="2"/>
            </p:cNvCxnSpPr>
            <p:nvPr/>
          </p:nvCxnSpPr>
          <p:spPr>
            <a:xfrm>
              <a:off x="5162939" y="1912775"/>
              <a:ext cx="104190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40" idx="4"/>
              <a:endCxn id="39" idx="1"/>
            </p:cNvCxnSpPr>
            <p:nvPr/>
          </p:nvCxnSpPr>
          <p:spPr>
            <a:xfrm>
              <a:off x="5279571" y="1619639"/>
              <a:ext cx="51097" cy="1479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39" idx="7"/>
              <a:endCxn id="41" idx="3"/>
            </p:cNvCxnSpPr>
            <p:nvPr/>
          </p:nvCxnSpPr>
          <p:spPr>
            <a:xfrm flipV="1">
              <a:off x="5637462" y="1714952"/>
              <a:ext cx="68909" cy="526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3" idx="7"/>
              <a:endCxn id="39" idx="3"/>
            </p:cNvCxnSpPr>
            <p:nvPr/>
          </p:nvCxnSpPr>
          <p:spPr>
            <a:xfrm flipH="1" flipV="1">
              <a:off x="5330668" y="2057927"/>
              <a:ext cx="18179" cy="1304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39" idx="5"/>
              <a:endCxn id="44" idx="1"/>
            </p:cNvCxnSpPr>
            <p:nvPr/>
          </p:nvCxnSpPr>
          <p:spPr>
            <a:xfrm flipV="1">
              <a:off x="5637462" y="2042175"/>
              <a:ext cx="92234" cy="157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5962314" y="897604"/>
            <a:ext cx="929948" cy="966496"/>
            <a:chOff x="4966996" y="1405035"/>
            <a:chExt cx="929948" cy="966496"/>
          </a:xfrm>
        </p:grpSpPr>
        <p:sp>
          <p:nvSpPr>
            <p:cNvPr id="51" name="Oval 50"/>
            <p:cNvSpPr/>
            <p:nvPr/>
          </p:nvSpPr>
          <p:spPr>
            <a:xfrm>
              <a:off x="5267129" y="1707502"/>
              <a:ext cx="410547" cy="41054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F0"/>
                  </a:solidFill>
                  <a:latin typeface="Arial Black" panose="020B0A04020102020204" pitchFamily="34" charset="0"/>
                </a:rPr>
                <a:t>H</a:t>
              </a:r>
            </a:p>
          </p:txBody>
        </p:sp>
        <p:sp>
          <p:nvSpPr>
            <p:cNvPr id="52" name="Oval 51"/>
            <p:cNvSpPr/>
            <p:nvPr/>
          </p:nvSpPr>
          <p:spPr>
            <a:xfrm>
              <a:off x="5181599" y="1405035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77676" y="1531776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4966996" y="1805473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5181599" y="215692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701001" y="201074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>
              <a:stCxn id="54" idx="6"/>
              <a:endCxn id="51" idx="2"/>
            </p:cNvCxnSpPr>
            <p:nvPr/>
          </p:nvCxnSpPr>
          <p:spPr>
            <a:xfrm>
              <a:off x="5162939" y="1912775"/>
              <a:ext cx="10419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2" idx="4"/>
              <a:endCxn id="51" idx="1"/>
            </p:cNvCxnSpPr>
            <p:nvPr/>
          </p:nvCxnSpPr>
          <p:spPr>
            <a:xfrm>
              <a:off x="5279571" y="1619639"/>
              <a:ext cx="47681" cy="147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51" idx="7"/>
              <a:endCxn id="53" idx="3"/>
            </p:cNvCxnSpPr>
            <p:nvPr/>
          </p:nvCxnSpPr>
          <p:spPr>
            <a:xfrm flipV="1">
              <a:off x="5617553" y="1714952"/>
              <a:ext cx="88818" cy="526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55" idx="7"/>
              <a:endCxn id="51" idx="3"/>
            </p:cNvCxnSpPr>
            <p:nvPr/>
          </p:nvCxnSpPr>
          <p:spPr>
            <a:xfrm flipH="1" flipV="1">
              <a:off x="5327252" y="2057926"/>
              <a:ext cx="21595" cy="130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51" idx="5"/>
              <a:endCxn id="56" idx="1"/>
            </p:cNvCxnSpPr>
            <p:nvPr/>
          </p:nvCxnSpPr>
          <p:spPr>
            <a:xfrm flipV="1">
              <a:off x="5617553" y="2042175"/>
              <a:ext cx="112143" cy="157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 rot="16200000">
            <a:off x="3618033" y="1842591"/>
            <a:ext cx="929948" cy="966496"/>
            <a:chOff x="4966996" y="1405035"/>
            <a:chExt cx="929948" cy="966496"/>
          </a:xfrm>
        </p:grpSpPr>
        <p:sp>
          <p:nvSpPr>
            <p:cNvPr id="63" name="Oval 62"/>
            <p:cNvSpPr/>
            <p:nvPr/>
          </p:nvSpPr>
          <p:spPr>
            <a:xfrm>
              <a:off x="5267129" y="1707502"/>
              <a:ext cx="410547" cy="41054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F0"/>
                  </a:solidFill>
                  <a:latin typeface="Arial Black" panose="020B0A04020102020204" pitchFamily="34" charset="0"/>
                </a:rPr>
                <a:t>H</a:t>
              </a:r>
            </a:p>
          </p:txBody>
        </p:sp>
        <p:sp>
          <p:nvSpPr>
            <p:cNvPr id="64" name="Oval 63"/>
            <p:cNvSpPr/>
            <p:nvPr/>
          </p:nvSpPr>
          <p:spPr>
            <a:xfrm>
              <a:off x="5181599" y="1405035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677676" y="1531776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4966996" y="1805473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5181599" y="215692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5701001" y="201074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>
              <a:stCxn id="66" idx="6"/>
              <a:endCxn id="63" idx="2"/>
            </p:cNvCxnSpPr>
            <p:nvPr/>
          </p:nvCxnSpPr>
          <p:spPr>
            <a:xfrm>
              <a:off x="5162939" y="1912775"/>
              <a:ext cx="10419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64" idx="4"/>
              <a:endCxn id="63" idx="1"/>
            </p:cNvCxnSpPr>
            <p:nvPr/>
          </p:nvCxnSpPr>
          <p:spPr>
            <a:xfrm>
              <a:off x="5279571" y="1619639"/>
              <a:ext cx="47681" cy="147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63" idx="7"/>
              <a:endCxn id="65" idx="3"/>
            </p:cNvCxnSpPr>
            <p:nvPr/>
          </p:nvCxnSpPr>
          <p:spPr>
            <a:xfrm flipV="1">
              <a:off x="5617553" y="1714952"/>
              <a:ext cx="88818" cy="526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7" idx="7"/>
              <a:endCxn id="63" idx="3"/>
            </p:cNvCxnSpPr>
            <p:nvPr/>
          </p:nvCxnSpPr>
          <p:spPr>
            <a:xfrm flipH="1" flipV="1">
              <a:off x="5327252" y="2057926"/>
              <a:ext cx="21595" cy="130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3" idx="5"/>
              <a:endCxn id="68" idx="1"/>
            </p:cNvCxnSpPr>
            <p:nvPr/>
          </p:nvCxnSpPr>
          <p:spPr>
            <a:xfrm flipV="1">
              <a:off x="5617553" y="2042175"/>
              <a:ext cx="112143" cy="157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 rot="16200000">
            <a:off x="7168175" y="1249058"/>
            <a:ext cx="929948" cy="966496"/>
            <a:chOff x="4966996" y="1405035"/>
            <a:chExt cx="929948" cy="966496"/>
          </a:xfrm>
        </p:grpSpPr>
        <p:sp>
          <p:nvSpPr>
            <p:cNvPr id="75" name="Oval 74"/>
            <p:cNvSpPr/>
            <p:nvPr/>
          </p:nvSpPr>
          <p:spPr>
            <a:xfrm>
              <a:off x="5267129" y="1707502"/>
              <a:ext cx="410547" cy="41054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F0"/>
                  </a:solidFill>
                  <a:latin typeface="Arial Black" panose="020B0A04020102020204" pitchFamily="34" charset="0"/>
                </a:rPr>
                <a:t>H</a:t>
              </a:r>
            </a:p>
          </p:txBody>
        </p:sp>
        <p:sp>
          <p:nvSpPr>
            <p:cNvPr id="76" name="Oval 75"/>
            <p:cNvSpPr/>
            <p:nvPr/>
          </p:nvSpPr>
          <p:spPr>
            <a:xfrm>
              <a:off x="5181599" y="1405035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677676" y="1531776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4966996" y="1805473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181599" y="215692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5701001" y="201074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stCxn id="78" idx="6"/>
              <a:endCxn id="75" idx="2"/>
            </p:cNvCxnSpPr>
            <p:nvPr/>
          </p:nvCxnSpPr>
          <p:spPr>
            <a:xfrm>
              <a:off x="5162939" y="1912775"/>
              <a:ext cx="10419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6" idx="4"/>
              <a:endCxn id="75" idx="1"/>
            </p:cNvCxnSpPr>
            <p:nvPr/>
          </p:nvCxnSpPr>
          <p:spPr>
            <a:xfrm>
              <a:off x="5279571" y="1619639"/>
              <a:ext cx="47681" cy="147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75" idx="7"/>
              <a:endCxn id="77" idx="3"/>
            </p:cNvCxnSpPr>
            <p:nvPr/>
          </p:nvCxnSpPr>
          <p:spPr>
            <a:xfrm flipV="1">
              <a:off x="5617553" y="1714952"/>
              <a:ext cx="88818" cy="526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9" idx="7"/>
              <a:endCxn id="75" idx="3"/>
            </p:cNvCxnSpPr>
            <p:nvPr/>
          </p:nvCxnSpPr>
          <p:spPr>
            <a:xfrm flipH="1" flipV="1">
              <a:off x="5327252" y="2057926"/>
              <a:ext cx="21595" cy="130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75" idx="5"/>
              <a:endCxn id="80" idx="1"/>
            </p:cNvCxnSpPr>
            <p:nvPr/>
          </p:nvCxnSpPr>
          <p:spPr>
            <a:xfrm flipV="1">
              <a:off x="5617553" y="2042175"/>
              <a:ext cx="112143" cy="157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7990116" y="2207215"/>
            <a:ext cx="929948" cy="966496"/>
            <a:chOff x="4966996" y="1405035"/>
            <a:chExt cx="929948" cy="966496"/>
          </a:xfrm>
        </p:grpSpPr>
        <p:sp>
          <p:nvSpPr>
            <p:cNvPr id="87" name="Oval 86"/>
            <p:cNvSpPr/>
            <p:nvPr/>
          </p:nvSpPr>
          <p:spPr>
            <a:xfrm>
              <a:off x="5267129" y="1707502"/>
              <a:ext cx="410547" cy="41054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F0"/>
                  </a:solidFill>
                  <a:latin typeface="Arial Black" panose="020B0A04020102020204" pitchFamily="34" charset="0"/>
                </a:rPr>
                <a:t>H</a:t>
              </a:r>
            </a:p>
          </p:txBody>
        </p:sp>
        <p:sp>
          <p:nvSpPr>
            <p:cNvPr id="88" name="Oval 87"/>
            <p:cNvSpPr/>
            <p:nvPr/>
          </p:nvSpPr>
          <p:spPr>
            <a:xfrm>
              <a:off x="5181599" y="1405035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5677676" y="1531776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4966996" y="1805473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5181599" y="215692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5701001" y="201074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/>
            <p:cNvCxnSpPr>
              <a:stCxn id="90" idx="6"/>
              <a:endCxn id="87" idx="2"/>
            </p:cNvCxnSpPr>
            <p:nvPr/>
          </p:nvCxnSpPr>
          <p:spPr>
            <a:xfrm>
              <a:off x="5162939" y="1912775"/>
              <a:ext cx="10419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88" idx="4"/>
              <a:endCxn id="87" idx="1"/>
            </p:cNvCxnSpPr>
            <p:nvPr/>
          </p:nvCxnSpPr>
          <p:spPr>
            <a:xfrm>
              <a:off x="5279571" y="1619639"/>
              <a:ext cx="47681" cy="147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87" idx="7"/>
              <a:endCxn id="89" idx="3"/>
            </p:cNvCxnSpPr>
            <p:nvPr/>
          </p:nvCxnSpPr>
          <p:spPr>
            <a:xfrm flipV="1">
              <a:off x="5617553" y="1714952"/>
              <a:ext cx="88818" cy="526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1" idx="7"/>
              <a:endCxn id="87" idx="3"/>
            </p:cNvCxnSpPr>
            <p:nvPr/>
          </p:nvCxnSpPr>
          <p:spPr>
            <a:xfrm flipH="1" flipV="1">
              <a:off x="5327252" y="2057926"/>
              <a:ext cx="21595" cy="130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87" idx="5"/>
              <a:endCxn id="92" idx="1"/>
            </p:cNvCxnSpPr>
            <p:nvPr/>
          </p:nvCxnSpPr>
          <p:spPr>
            <a:xfrm flipV="1">
              <a:off x="5617553" y="2042175"/>
              <a:ext cx="112143" cy="157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Oval 98"/>
          <p:cNvSpPr/>
          <p:nvPr/>
        </p:nvSpPr>
        <p:spPr>
          <a:xfrm>
            <a:off x="3732583" y="3411943"/>
            <a:ext cx="410547" cy="41054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H</a:t>
            </a:r>
          </a:p>
        </p:txBody>
      </p:sp>
      <p:sp>
        <p:nvSpPr>
          <p:cNvPr id="100" name="Oval 99"/>
          <p:cNvSpPr/>
          <p:nvPr/>
        </p:nvSpPr>
        <p:spPr>
          <a:xfrm>
            <a:off x="3647053" y="3109476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4143130" y="3236217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432450" y="3509914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647053" y="3861368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4166455" y="3715188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>
            <a:stCxn id="102" idx="6"/>
            <a:endCxn id="99" idx="2"/>
          </p:cNvCxnSpPr>
          <p:nvPr/>
        </p:nvCxnSpPr>
        <p:spPr>
          <a:xfrm>
            <a:off x="3628393" y="3617216"/>
            <a:ext cx="10419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100" idx="4"/>
            <a:endCxn id="99" idx="1"/>
          </p:cNvCxnSpPr>
          <p:nvPr/>
        </p:nvCxnSpPr>
        <p:spPr>
          <a:xfrm>
            <a:off x="3745025" y="3324080"/>
            <a:ext cx="47681" cy="147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99" idx="7"/>
            <a:endCxn id="101" idx="3"/>
          </p:cNvCxnSpPr>
          <p:nvPr/>
        </p:nvCxnSpPr>
        <p:spPr>
          <a:xfrm flipV="1">
            <a:off x="4083007" y="3419393"/>
            <a:ext cx="88818" cy="52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03" idx="7"/>
            <a:endCxn id="99" idx="3"/>
          </p:cNvCxnSpPr>
          <p:nvPr/>
        </p:nvCxnSpPr>
        <p:spPr>
          <a:xfrm flipH="1" flipV="1">
            <a:off x="3792706" y="3762367"/>
            <a:ext cx="21595" cy="1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99" idx="5"/>
            <a:endCxn id="104" idx="1"/>
          </p:cNvCxnSpPr>
          <p:nvPr/>
        </p:nvCxnSpPr>
        <p:spPr>
          <a:xfrm flipV="1">
            <a:off x="4083007" y="3746616"/>
            <a:ext cx="112143" cy="15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Group 109"/>
          <p:cNvGrpSpPr/>
          <p:nvPr/>
        </p:nvGrpSpPr>
        <p:grpSpPr>
          <a:xfrm>
            <a:off x="8030548" y="3533128"/>
            <a:ext cx="929948" cy="966496"/>
            <a:chOff x="4966996" y="1405035"/>
            <a:chExt cx="929948" cy="966496"/>
          </a:xfrm>
        </p:grpSpPr>
        <p:sp>
          <p:nvSpPr>
            <p:cNvPr id="111" name="Oval 110"/>
            <p:cNvSpPr/>
            <p:nvPr/>
          </p:nvSpPr>
          <p:spPr>
            <a:xfrm>
              <a:off x="5251415" y="1693632"/>
              <a:ext cx="410547" cy="41054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F0"/>
                  </a:solidFill>
                  <a:latin typeface="Arial Black" panose="020B0A04020102020204" pitchFamily="34" charset="0"/>
                </a:rPr>
                <a:t>H</a:t>
              </a:r>
            </a:p>
          </p:txBody>
        </p:sp>
        <p:sp>
          <p:nvSpPr>
            <p:cNvPr id="112" name="Oval 111"/>
            <p:cNvSpPr/>
            <p:nvPr/>
          </p:nvSpPr>
          <p:spPr>
            <a:xfrm>
              <a:off x="5181599" y="1405035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5677676" y="1531776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4966996" y="1805473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5181599" y="215692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5701001" y="201074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" name="Straight Connector 116"/>
            <p:cNvCxnSpPr>
              <a:stCxn id="114" idx="6"/>
              <a:endCxn id="111" idx="2"/>
            </p:cNvCxnSpPr>
            <p:nvPr/>
          </p:nvCxnSpPr>
          <p:spPr>
            <a:xfrm flipV="1">
              <a:off x="5162939" y="1898906"/>
              <a:ext cx="88476" cy="138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12" idx="4"/>
              <a:endCxn id="111" idx="1"/>
            </p:cNvCxnSpPr>
            <p:nvPr/>
          </p:nvCxnSpPr>
          <p:spPr>
            <a:xfrm>
              <a:off x="5279571" y="1619639"/>
              <a:ext cx="31967" cy="1341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1" idx="7"/>
              <a:endCxn id="113" idx="3"/>
            </p:cNvCxnSpPr>
            <p:nvPr/>
          </p:nvCxnSpPr>
          <p:spPr>
            <a:xfrm flipV="1">
              <a:off x="5601839" y="1714952"/>
              <a:ext cx="104532" cy="388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115" idx="7"/>
              <a:endCxn id="111" idx="3"/>
            </p:cNvCxnSpPr>
            <p:nvPr/>
          </p:nvCxnSpPr>
          <p:spPr>
            <a:xfrm flipH="1" flipV="1">
              <a:off x="5311538" y="2044056"/>
              <a:ext cx="37309" cy="1442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111" idx="5"/>
              <a:endCxn id="116" idx="1"/>
            </p:cNvCxnSpPr>
            <p:nvPr/>
          </p:nvCxnSpPr>
          <p:spPr>
            <a:xfrm flipV="1">
              <a:off x="5601839" y="2042175"/>
              <a:ext cx="127857" cy="18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121"/>
          <p:cNvGrpSpPr/>
          <p:nvPr/>
        </p:nvGrpSpPr>
        <p:grpSpPr>
          <a:xfrm rot="5400000">
            <a:off x="7070204" y="4805654"/>
            <a:ext cx="929948" cy="966496"/>
            <a:chOff x="4966996" y="1405035"/>
            <a:chExt cx="929948" cy="966496"/>
          </a:xfrm>
        </p:grpSpPr>
        <p:sp>
          <p:nvSpPr>
            <p:cNvPr id="123" name="Oval 122"/>
            <p:cNvSpPr/>
            <p:nvPr/>
          </p:nvSpPr>
          <p:spPr>
            <a:xfrm>
              <a:off x="5253794" y="1693632"/>
              <a:ext cx="410547" cy="41054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F0"/>
                  </a:solidFill>
                  <a:latin typeface="Arial Black" panose="020B0A04020102020204" pitchFamily="34" charset="0"/>
                </a:rPr>
                <a:t>H</a:t>
              </a:r>
            </a:p>
          </p:txBody>
        </p:sp>
        <p:sp>
          <p:nvSpPr>
            <p:cNvPr id="124" name="Oval 123"/>
            <p:cNvSpPr/>
            <p:nvPr/>
          </p:nvSpPr>
          <p:spPr>
            <a:xfrm>
              <a:off x="5181599" y="1405035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5677676" y="1531776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4966996" y="1805473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5181599" y="215692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5701001" y="201074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9" name="Straight Connector 128"/>
            <p:cNvCxnSpPr>
              <a:stCxn id="126" idx="6"/>
              <a:endCxn id="123" idx="2"/>
            </p:cNvCxnSpPr>
            <p:nvPr/>
          </p:nvCxnSpPr>
          <p:spPr>
            <a:xfrm rot="16200000">
              <a:off x="5201433" y="1860413"/>
              <a:ext cx="13868" cy="908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24" idx="4"/>
              <a:endCxn id="123" idx="1"/>
            </p:cNvCxnSpPr>
            <p:nvPr/>
          </p:nvCxnSpPr>
          <p:spPr>
            <a:xfrm rot="16200000" flipH="1">
              <a:off x="5229686" y="1669524"/>
              <a:ext cx="134117" cy="343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123" idx="7"/>
              <a:endCxn id="125" idx="3"/>
            </p:cNvCxnSpPr>
            <p:nvPr/>
          </p:nvCxnSpPr>
          <p:spPr>
            <a:xfrm rot="16200000">
              <a:off x="5635893" y="1683276"/>
              <a:ext cx="38804" cy="1021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127" idx="7"/>
              <a:endCxn id="123" idx="3"/>
            </p:cNvCxnSpPr>
            <p:nvPr/>
          </p:nvCxnSpPr>
          <p:spPr>
            <a:xfrm rot="16200000" flipV="1">
              <a:off x="5259233" y="2098740"/>
              <a:ext cx="144298" cy="349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>
              <a:stCxn id="123" idx="5"/>
              <a:endCxn id="128" idx="1"/>
            </p:cNvCxnSpPr>
            <p:nvPr/>
          </p:nvCxnSpPr>
          <p:spPr>
            <a:xfrm rot="16200000">
              <a:off x="5666016" y="1980376"/>
              <a:ext cx="1882" cy="1254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/>
          <p:cNvGrpSpPr/>
          <p:nvPr/>
        </p:nvGrpSpPr>
        <p:grpSpPr>
          <a:xfrm>
            <a:off x="5467889" y="4788936"/>
            <a:ext cx="929948" cy="966496"/>
            <a:chOff x="4966996" y="1405035"/>
            <a:chExt cx="929948" cy="966496"/>
          </a:xfrm>
        </p:grpSpPr>
        <p:sp>
          <p:nvSpPr>
            <p:cNvPr id="135" name="Oval 134"/>
            <p:cNvSpPr/>
            <p:nvPr/>
          </p:nvSpPr>
          <p:spPr>
            <a:xfrm>
              <a:off x="5267129" y="1707502"/>
              <a:ext cx="410547" cy="41054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F0"/>
                  </a:solidFill>
                  <a:latin typeface="Arial Black" panose="020B0A04020102020204" pitchFamily="34" charset="0"/>
                </a:rPr>
                <a:t>H</a:t>
              </a:r>
            </a:p>
          </p:txBody>
        </p:sp>
        <p:sp>
          <p:nvSpPr>
            <p:cNvPr id="136" name="Oval 135"/>
            <p:cNvSpPr/>
            <p:nvPr/>
          </p:nvSpPr>
          <p:spPr>
            <a:xfrm>
              <a:off x="5181599" y="1405035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5677676" y="1531776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4966996" y="1805473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5181599" y="215692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5701001" y="2010747"/>
              <a:ext cx="195943" cy="21460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1" name="Straight Connector 140"/>
            <p:cNvCxnSpPr>
              <a:stCxn id="138" idx="6"/>
              <a:endCxn id="135" idx="2"/>
            </p:cNvCxnSpPr>
            <p:nvPr/>
          </p:nvCxnSpPr>
          <p:spPr>
            <a:xfrm>
              <a:off x="5162939" y="1912775"/>
              <a:ext cx="10419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36" idx="4"/>
              <a:endCxn id="135" idx="1"/>
            </p:cNvCxnSpPr>
            <p:nvPr/>
          </p:nvCxnSpPr>
          <p:spPr>
            <a:xfrm>
              <a:off x="5279571" y="1619639"/>
              <a:ext cx="47681" cy="147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stCxn id="135" idx="7"/>
              <a:endCxn id="137" idx="3"/>
            </p:cNvCxnSpPr>
            <p:nvPr/>
          </p:nvCxnSpPr>
          <p:spPr>
            <a:xfrm flipV="1">
              <a:off x="5617553" y="1714952"/>
              <a:ext cx="88818" cy="526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139" idx="7"/>
              <a:endCxn id="135" idx="3"/>
            </p:cNvCxnSpPr>
            <p:nvPr/>
          </p:nvCxnSpPr>
          <p:spPr>
            <a:xfrm flipH="1" flipV="1">
              <a:off x="5327252" y="2057926"/>
              <a:ext cx="21595" cy="130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35" idx="5"/>
              <a:endCxn id="140" idx="1"/>
            </p:cNvCxnSpPr>
            <p:nvPr/>
          </p:nvCxnSpPr>
          <p:spPr>
            <a:xfrm flipV="1">
              <a:off x="5617553" y="2042175"/>
              <a:ext cx="112143" cy="157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Oval 145"/>
          <p:cNvSpPr/>
          <p:nvPr/>
        </p:nvSpPr>
        <p:spPr>
          <a:xfrm>
            <a:off x="3987770" y="4040868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3972404" y="2969927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9" name="Straight Connector 148"/>
          <p:cNvCxnSpPr>
            <a:stCxn id="147" idx="4"/>
          </p:cNvCxnSpPr>
          <p:nvPr/>
        </p:nvCxnSpPr>
        <p:spPr>
          <a:xfrm flipH="1">
            <a:off x="3953058" y="3184531"/>
            <a:ext cx="117318" cy="230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46" idx="0"/>
            <a:endCxn id="99" idx="4"/>
          </p:cNvCxnSpPr>
          <p:nvPr/>
        </p:nvCxnSpPr>
        <p:spPr>
          <a:xfrm flipH="1" flipV="1">
            <a:off x="3937857" y="3822490"/>
            <a:ext cx="147885" cy="218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6078945" y="5938933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" name="Straight Connector 154"/>
          <p:cNvCxnSpPr>
            <a:stCxn id="135" idx="4"/>
            <a:endCxn id="153" idx="0"/>
          </p:cNvCxnSpPr>
          <p:nvPr/>
        </p:nvCxnSpPr>
        <p:spPr>
          <a:xfrm>
            <a:off x="5973296" y="5501950"/>
            <a:ext cx="203621" cy="4369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9206539" y="3746616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8575469" y="4463981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8528178" y="3457064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7970218" y="4276318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1" name="Straight Connector 160"/>
          <p:cNvCxnSpPr>
            <a:stCxn id="158" idx="4"/>
            <a:endCxn id="111" idx="0"/>
          </p:cNvCxnSpPr>
          <p:nvPr/>
        </p:nvCxnSpPr>
        <p:spPr>
          <a:xfrm flipH="1">
            <a:off x="8520241" y="3671668"/>
            <a:ext cx="105909" cy="1500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stCxn id="156" idx="3"/>
            <a:endCxn id="111" idx="6"/>
          </p:cNvCxnSpPr>
          <p:nvPr/>
        </p:nvCxnSpPr>
        <p:spPr>
          <a:xfrm flipH="1">
            <a:off x="8725514" y="3929792"/>
            <a:ext cx="509720" cy="97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159" idx="7"/>
            <a:endCxn id="111" idx="3"/>
          </p:cNvCxnSpPr>
          <p:nvPr/>
        </p:nvCxnSpPr>
        <p:spPr>
          <a:xfrm flipV="1">
            <a:off x="8137466" y="4172149"/>
            <a:ext cx="237624" cy="1355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57" idx="0"/>
            <a:endCxn id="111" idx="4"/>
          </p:cNvCxnSpPr>
          <p:nvPr/>
        </p:nvCxnSpPr>
        <p:spPr>
          <a:xfrm flipH="1" flipV="1">
            <a:off x="8520241" y="4232272"/>
            <a:ext cx="153200" cy="231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 167"/>
          <p:cNvSpPr/>
          <p:nvPr/>
        </p:nvSpPr>
        <p:spPr>
          <a:xfrm>
            <a:off x="6529071" y="579031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Straight Connector 169"/>
          <p:cNvCxnSpPr>
            <a:stCxn id="168" idx="4"/>
            <a:endCxn id="51" idx="0"/>
          </p:cNvCxnSpPr>
          <p:nvPr/>
        </p:nvCxnSpPr>
        <p:spPr>
          <a:xfrm flipH="1">
            <a:off x="6467721" y="793635"/>
            <a:ext cx="159322" cy="406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val 170"/>
          <p:cNvSpPr/>
          <p:nvPr/>
        </p:nvSpPr>
        <p:spPr>
          <a:xfrm>
            <a:off x="4983168" y="1014497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4926735" y="1786733"/>
            <a:ext cx="195943" cy="2146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Connector 173"/>
          <p:cNvCxnSpPr>
            <a:stCxn id="171" idx="4"/>
            <a:endCxn id="7" idx="0"/>
          </p:cNvCxnSpPr>
          <p:nvPr/>
        </p:nvCxnSpPr>
        <p:spPr>
          <a:xfrm>
            <a:off x="5081140" y="1229101"/>
            <a:ext cx="49061" cy="7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2" idx="0"/>
            <a:endCxn id="7" idx="4"/>
          </p:cNvCxnSpPr>
          <p:nvPr/>
        </p:nvCxnSpPr>
        <p:spPr>
          <a:xfrm flipV="1">
            <a:off x="5024707" y="1717920"/>
            <a:ext cx="105494" cy="68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051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Arial Black" panose="020B0A04020102020204" pitchFamily="34" charset="0"/>
              </a:rPr>
              <a:t>SIREN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3550" indent="0">
              <a:buNone/>
            </a:pPr>
            <a:r>
              <a:rPr lang="en-US" dirty="0">
                <a:latin typeface="Arial Black" panose="020B0A04020102020204" pitchFamily="34" charset="0"/>
              </a:rPr>
              <a:t>Trans-federal collaboration</a:t>
            </a:r>
          </a:p>
          <a:p>
            <a:pPr marL="463550" indent="0">
              <a:buNone/>
            </a:pPr>
            <a:r>
              <a:rPr lang="en-US" dirty="0">
                <a:latin typeface="Arial Black" panose="020B0A04020102020204" pitchFamily="34" charset="0"/>
              </a:rPr>
              <a:t>Funding:  NINDS, NHLBI, NCATS</a:t>
            </a:r>
          </a:p>
          <a:p>
            <a:pPr marL="463550" indent="0">
              <a:buNone/>
            </a:pPr>
            <a:r>
              <a:rPr lang="en-US" dirty="0">
                <a:latin typeface="Arial Black" panose="020B0A04020102020204" pitchFamily="34" charset="0"/>
              </a:rPr>
              <a:t>Consulting: OECR, CCCRP in USAMRMC/DoD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Arial Black" panose="020B0A04020102020204" pitchFamily="34" charset="0"/>
              </a:rPr>
              <a:t>Combines resources for emergency care research across federal agencies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Arial Black" panose="020B0A04020102020204" pitchFamily="34" charset="0"/>
              </a:rPr>
              <a:t>Draws on experience from NETT, ROC and CCCRP  to combine the best features</a:t>
            </a:r>
          </a:p>
        </p:txBody>
      </p:sp>
    </p:spTree>
    <p:extLst>
      <p:ext uri="{BB962C8B-B14F-4D97-AF65-F5344CB8AC3E}">
        <p14:creationId xmlns:p14="http://schemas.microsoft.com/office/powerpoint/2010/main" val="2594228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-1012371"/>
            <a:ext cx="10018713" cy="2579915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Arial Black" panose="020B0A04020102020204" pitchFamily="34" charset="0"/>
              </a:rPr>
              <a:t>SIREN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175" y="1659618"/>
            <a:ext cx="10011847" cy="4291016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 Black" panose="020B0A04020102020204" pitchFamily="34" charset="0"/>
              </a:rPr>
              <a:t>Network capable of supporting at least 4 concurrent large (&gt;1,000 patients), simple pragmatic trials </a:t>
            </a:r>
          </a:p>
          <a:p>
            <a:pPr lvl="1"/>
            <a:r>
              <a:rPr lang="en-US" sz="2400" b="1" dirty="0">
                <a:latin typeface="Arial Black" panose="020B0A04020102020204" pitchFamily="34" charset="0"/>
              </a:rPr>
              <a:t>In ED and pre-hospital emergency settings.</a:t>
            </a:r>
          </a:p>
          <a:p>
            <a:pPr lvl="1"/>
            <a:r>
              <a:rPr lang="en-US" sz="2400" b="1" dirty="0">
                <a:latin typeface="Arial Black" panose="020B0A04020102020204" pitchFamily="34" charset="0"/>
              </a:rPr>
              <a:t>Neurological (except stroke), cardiovascular, pulmonary, hematological, trauma.</a:t>
            </a:r>
          </a:p>
          <a:p>
            <a:pPr marL="457200" lvl="1" indent="0">
              <a:buNone/>
            </a:pPr>
            <a:endParaRPr lang="en-US" sz="2400" b="1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Arial Black" panose="020B0A04020102020204" pitchFamily="34" charset="0"/>
              </a:rPr>
              <a:t>High Performance</a:t>
            </a:r>
          </a:p>
          <a:p>
            <a:pPr lvl="1"/>
            <a:r>
              <a:rPr lang="en-US" sz="2400" b="1" dirty="0">
                <a:latin typeface="Arial Black" panose="020B0A04020102020204" pitchFamily="34" charset="0"/>
              </a:rPr>
              <a:t>Rapid initiation, enrollment, data base lock and analysis</a:t>
            </a:r>
          </a:p>
          <a:p>
            <a:pPr lvl="1"/>
            <a:r>
              <a:rPr lang="en-US" sz="2400" b="1" dirty="0">
                <a:latin typeface="Arial Black" panose="020B0A04020102020204" pitchFamily="34" charset="0"/>
              </a:rPr>
              <a:t>Quality: expert leadership, mentorship, quality </a:t>
            </a:r>
          </a:p>
          <a:p>
            <a:pPr lvl="1"/>
            <a:r>
              <a:rPr lang="en-US" sz="2400" b="1" dirty="0">
                <a:latin typeface="Arial Black" panose="020B0A04020102020204" pitchFamily="34" charset="0"/>
              </a:rPr>
              <a:t>Cost Effective: Rapid network formation, financial support related to trial performanc</a:t>
            </a:r>
            <a:r>
              <a:rPr lang="en-US" sz="2400" dirty="0">
                <a:latin typeface="Arial Black" panose="020B0A04020102020204" pitchFamily="34" charset="0"/>
              </a:rPr>
              <a:t>e</a:t>
            </a:r>
          </a:p>
          <a:p>
            <a:pPr marL="457200" lvl="1" indent="0">
              <a:buNone/>
            </a:pPr>
            <a:r>
              <a:rPr lang="en-US" sz="2400" dirty="0"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891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-506186"/>
            <a:ext cx="10018713" cy="207373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  <a:latin typeface="Arial Black" panose="020B0A04020102020204" pitchFamily="34" charset="0"/>
              </a:rPr>
              <a:t>SIREN New Trial </a:t>
            </a:r>
            <a:br>
              <a:rPr lang="en-US" dirty="0">
                <a:solidFill>
                  <a:srgbClr val="7030A0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rgbClr val="7030A0"/>
                </a:solidFill>
                <a:latin typeface="Arial Black" panose="020B0A04020102020204" pitchFamily="34" charset="0"/>
              </a:rPr>
              <a:t>integrated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175657"/>
            <a:ext cx="10321248" cy="51761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	</a:t>
            </a:r>
            <a:r>
              <a:rPr lang="en-US" sz="3000" dirty="0">
                <a:solidFill>
                  <a:srgbClr val="00B0F0"/>
                </a:solidFill>
                <a:latin typeface="Arial Black" panose="020B0A04020102020204" pitchFamily="34" charset="0"/>
              </a:rPr>
              <a:t>CCC:</a:t>
            </a:r>
            <a:endParaRPr lang="en-US" sz="3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	central IRB, master trial contracts, overall enrollment, 	recruitment plan.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	</a:t>
            </a:r>
            <a:r>
              <a:rPr lang="en-US" sz="3000" dirty="0">
                <a:solidFill>
                  <a:srgbClr val="00B0F0"/>
                </a:solidFill>
                <a:latin typeface="Arial Black" panose="020B0A04020102020204" pitchFamily="34" charset="0"/>
              </a:rPr>
              <a:t>DCC: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	standardized CRFs, efficient and user friendly data 	collection 	methods, risk based monitoring, efficient 	data base lock.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	</a:t>
            </a:r>
            <a:r>
              <a:rPr lang="en-US" sz="3000" dirty="0">
                <a:solidFill>
                  <a:srgbClr val="00B0F0"/>
                </a:solidFill>
                <a:latin typeface="Arial Black" panose="020B0A04020102020204" pitchFamily="34" charset="0"/>
              </a:rPr>
              <a:t>Hubs and Spokes: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	access to large diverse population, local enrollment 	and recruitment plan, strong relationship with EMS, and 	with specialists and subspecialists.</a:t>
            </a:r>
          </a:p>
        </p:txBody>
      </p:sp>
    </p:spTree>
    <p:extLst>
      <p:ext uri="{BB962C8B-B14F-4D97-AF65-F5344CB8AC3E}">
        <p14:creationId xmlns:p14="http://schemas.microsoft.com/office/powerpoint/2010/main" val="185274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84309" y="-244929"/>
            <a:ext cx="9950945" cy="181247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Arial Black" panose="020B0A04020102020204" pitchFamily="34" charset="0"/>
              </a:rPr>
              <a:t>SIREN Staff at NIH &amp; DoD/USAMRMC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57249" y="1631731"/>
            <a:ext cx="4374180" cy="51119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>
                <a:latin typeface="Arial Black" panose="020B0A04020102020204" pitchFamily="34" charset="0"/>
                <a:cs typeface="Arial" panose="020B0604020202020204" pitchFamily="34" charset="0"/>
              </a:rPr>
              <a:t>NINDS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Dr. Clinton Wright</a:t>
            </a:r>
          </a:p>
          <a:p>
            <a:pPr marL="0" indent="0">
              <a:buNone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Dr. Robin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Conwit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Dr. Scott Janis</a:t>
            </a:r>
          </a:p>
          <a:p>
            <a:pPr marL="0" indent="0">
              <a:buNone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Ellen Rosenberg</a:t>
            </a:r>
          </a:p>
          <a:p>
            <a:pPr marL="0" indent="0">
              <a:buNone/>
            </a:pP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Shanta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Rajaram</a:t>
            </a: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00" dirty="0">
                <a:latin typeface="Arial Black" panose="020B0A04020102020204" pitchFamily="34" charset="0"/>
                <a:cs typeface="Arial" panose="020B0604020202020204" pitchFamily="34" charset="0"/>
              </a:rPr>
              <a:t>NHLBI </a:t>
            </a:r>
          </a:p>
          <a:p>
            <a:pPr marL="0" indent="0">
              <a:buNone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Dr. George Sopko</a:t>
            </a:r>
          </a:p>
          <a:p>
            <a:pPr marL="0" indent="0">
              <a:buNone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Dr. Renee Wong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711043" y="1567544"/>
            <a:ext cx="4724211" cy="4891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Arial Black" panose="020B0A04020102020204" pitchFamily="34" charset="0"/>
                <a:cs typeface="Arial" panose="020B0604020202020204" pitchFamily="34" charset="0"/>
              </a:rPr>
              <a:t>NIH Office of Emergency Care Research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Dr. Jeremy Brown</a:t>
            </a:r>
          </a:p>
          <a:p>
            <a:endParaRPr lang="en-US" sz="26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b="1" dirty="0">
                <a:latin typeface="Arial Black" panose="020B0A04020102020204" pitchFamily="34" charset="0"/>
                <a:cs typeface="Arial" panose="020B0604020202020204" pitchFamily="34" charset="0"/>
              </a:rPr>
              <a:t>NCATS 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Dr. Todd Wilson</a:t>
            </a:r>
          </a:p>
          <a:p>
            <a:pPr marL="0" indent="0">
              <a:buFont typeface="Arial" pitchFamily="34" charset="0"/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Arial Black" panose="020B0A04020102020204" pitchFamily="34" charset="0"/>
                <a:cs typeface="Arial" panose="020B0604020202020204" pitchFamily="34" charset="0"/>
              </a:rPr>
              <a:t>Dept. of Defense 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Lt. Col. Jennifer Hatzfeld</a:t>
            </a:r>
          </a:p>
          <a:p>
            <a:pPr marL="0" indent="0">
              <a:buFont typeface="Arial" pitchFamily="34" charset="0"/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7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51" y="-3674"/>
            <a:ext cx="6887649" cy="95625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 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The </a:t>
            </a:r>
            <a:r>
              <a:rPr lang="en-US" sz="3600" dirty="0">
                <a:solidFill>
                  <a:srgbClr val="0070C0"/>
                </a:solidFill>
                <a:latin typeface="Arial Black" panose="020B0A04020102020204" pitchFamily="34" charset="0"/>
              </a:rPr>
              <a:t>SIREN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671890" y="975378"/>
            <a:ext cx="4889737" cy="5962465"/>
            <a:chOff x="1664258" y="990600"/>
            <a:chExt cx="4889737" cy="5962465"/>
          </a:xfrm>
        </p:grpSpPr>
        <p:cxnSp>
          <p:nvCxnSpPr>
            <p:cNvPr id="26" name="Straight Connector 25"/>
            <p:cNvCxnSpPr>
              <a:stCxn id="18" idx="0"/>
            </p:cNvCxnSpPr>
            <p:nvPr/>
          </p:nvCxnSpPr>
          <p:spPr>
            <a:xfrm flipV="1">
              <a:off x="4663553" y="1293735"/>
              <a:ext cx="114300" cy="266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4790553" y="1193800"/>
              <a:ext cx="254000" cy="406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4925645" y="1281319"/>
              <a:ext cx="385243" cy="4017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endCxn id="40" idx="3"/>
            </p:cNvCxnSpPr>
            <p:nvPr/>
          </p:nvCxnSpPr>
          <p:spPr>
            <a:xfrm flipV="1">
              <a:off x="4955653" y="1617522"/>
              <a:ext cx="350978" cy="1858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endCxn id="41" idx="2"/>
            </p:cNvCxnSpPr>
            <p:nvPr/>
          </p:nvCxnSpPr>
          <p:spPr>
            <a:xfrm flipV="1">
              <a:off x="4968353" y="1705447"/>
              <a:ext cx="585583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4699905" y="1104900"/>
              <a:ext cx="228600" cy="2286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5004705" y="990600"/>
              <a:ext cx="228600" cy="2286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5285550" y="1130300"/>
              <a:ext cx="228600" cy="2286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5273153" y="1422400"/>
              <a:ext cx="228600" cy="2286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5553936" y="1591147"/>
              <a:ext cx="228600" cy="2286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664258" y="1309282"/>
              <a:ext cx="4889737" cy="5643783"/>
              <a:chOff x="1664258" y="1309282"/>
              <a:chExt cx="4889737" cy="5643783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3487167" y="1309282"/>
                <a:ext cx="609600" cy="533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3658505" y="4578287"/>
                <a:ext cx="609600" cy="533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039821" y="3811823"/>
                <a:ext cx="609600" cy="533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825681" y="3039952"/>
                <a:ext cx="609600" cy="533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680605" y="4363458"/>
                <a:ext cx="609600" cy="533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5041661" y="2178086"/>
                <a:ext cx="609600" cy="533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310888" y="3046365"/>
                <a:ext cx="609600" cy="533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139783" y="3735039"/>
                <a:ext cx="609600" cy="533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649421" y="1484916"/>
                <a:ext cx="609600" cy="533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024153" y="2101850"/>
                <a:ext cx="609600" cy="533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4623705" y="4367135"/>
                <a:ext cx="609600" cy="533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2809353" y="2349500"/>
                <a:ext cx="1041400" cy="1739900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rgbClr val="C0504D">
                        <a:lumMod val="75000"/>
                      </a:srgbClr>
                    </a:solidFill>
                    <a:latin typeface="Arial Black" panose="020B0A04020102020204" pitchFamily="34" charset="0"/>
                  </a:rPr>
                  <a:t>CCC</a:t>
                </a:r>
              </a:p>
              <a:p>
                <a:pPr algn="ctr"/>
                <a:endParaRPr lang="en-US" sz="2400" b="1" dirty="0">
                  <a:solidFill>
                    <a:srgbClr val="C0504D">
                      <a:lumMod val="75000"/>
                    </a:srgbClr>
                  </a:solidFill>
                </a:endParaRPr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3926953" y="2368550"/>
                <a:ext cx="1041400" cy="1739900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rgbClr val="C0504D">
                        <a:lumMod val="75000"/>
                      </a:srgbClr>
                    </a:solidFill>
                    <a:latin typeface="Arial Black" panose="020B0A04020102020204" pitchFamily="34" charset="0"/>
                  </a:rPr>
                  <a:t>DCC</a:t>
                </a:r>
              </a:p>
              <a:p>
                <a:pPr algn="ctr"/>
                <a:endParaRPr lang="en-US" sz="2400" b="1" dirty="0">
                  <a:solidFill>
                    <a:srgbClr val="C0504D">
                      <a:lumMod val="75000"/>
                    </a:srgbClr>
                  </a:solidFill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4358753" y="1560435"/>
                <a:ext cx="609600" cy="533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" name="Group 2"/>
              <p:cNvGrpSpPr/>
              <p:nvPr/>
            </p:nvGrpSpPr>
            <p:grpSpPr>
              <a:xfrm>
                <a:off x="3200400" y="5225162"/>
                <a:ext cx="1747267" cy="1099438"/>
                <a:chOff x="3200400" y="5111687"/>
                <a:chExt cx="1747267" cy="1099438"/>
              </a:xfrm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76" name="Isosceles Triangle 75"/>
                <p:cNvSpPr/>
                <p:nvPr/>
              </p:nvSpPr>
              <p:spPr>
                <a:xfrm flipV="1">
                  <a:off x="3200400" y="5111687"/>
                  <a:ext cx="1747267" cy="1099438"/>
                </a:xfrm>
                <a:prstGeom prst="triangl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dirty="0">
                    <a:solidFill>
                      <a:srgbClr val="9BBB59"/>
                    </a:solidFill>
                  </a:endParaRPr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3636338" y="5181600"/>
                  <a:ext cx="859979" cy="52322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400" b="1" dirty="0">
                      <a:solidFill>
                        <a:prstClr val="black"/>
                      </a:solidFill>
                      <a:latin typeface="Arial Black" panose="020B0A04020102020204" pitchFamily="34" charset="0"/>
                    </a:rPr>
                    <a:t>NCATS</a:t>
                  </a:r>
                </a:p>
                <a:p>
                  <a:pPr algn="ctr"/>
                  <a:r>
                    <a:rPr lang="en-US" sz="1400" b="1" dirty="0">
                      <a:solidFill>
                        <a:prstClr val="black"/>
                      </a:solidFill>
                      <a:latin typeface="Arial Black" panose="020B0A04020102020204" pitchFamily="34" charset="0"/>
                    </a:rPr>
                    <a:t>CTSA</a:t>
                  </a:r>
                  <a:endParaRPr lang="en-US" sz="1400" dirty="0">
                    <a:solidFill>
                      <a:srgbClr val="F79646">
                        <a:lumMod val="75000"/>
                      </a:srgbClr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84" name="TextBox 83"/>
              <p:cNvSpPr txBox="1"/>
              <p:nvPr/>
            </p:nvSpPr>
            <p:spPr>
              <a:xfrm>
                <a:off x="1664258" y="6245179"/>
                <a:ext cx="488973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prstClr val="black"/>
                    </a:solidFill>
                    <a:latin typeface="Arial Black" panose="020B0A04020102020204" pitchFamily="34" charset="0"/>
                  </a:rPr>
                  <a:t>Central IRB,  Central contracting,</a:t>
                </a:r>
              </a:p>
              <a:p>
                <a:pPr algn="ctr"/>
                <a:r>
                  <a:rPr lang="en-US" sz="2000" dirty="0">
                    <a:solidFill>
                      <a:prstClr val="black"/>
                    </a:solidFill>
                    <a:latin typeface="Arial Black" panose="020B0A04020102020204" pitchFamily="34" charset="0"/>
                  </a:rPr>
                  <a:t>Monitoring</a:t>
                </a: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1268139" y="1337805"/>
            <a:ext cx="10353631" cy="4481847"/>
            <a:chOff x="160086" y="1661785"/>
            <a:chExt cx="8627899" cy="4460987"/>
          </a:xfrm>
        </p:grpSpPr>
        <p:grpSp>
          <p:nvGrpSpPr>
            <p:cNvPr id="88" name="Group 87"/>
            <p:cNvGrpSpPr/>
            <p:nvPr/>
          </p:nvGrpSpPr>
          <p:grpSpPr>
            <a:xfrm>
              <a:off x="160086" y="1661785"/>
              <a:ext cx="2082566" cy="4149708"/>
              <a:chOff x="143620" y="2111674"/>
              <a:chExt cx="2112412" cy="3285449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418872" y="3380572"/>
                <a:ext cx="1002672" cy="499249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prstClr val="white"/>
                    </a:solidFill>
                    <a:latin typeface="Arial Black" panose="020B0A04020102020204" pitchFamily="34" charset="0"/>
                  </a:rPr>
                  <a:t>NHLBI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35152" y="2776110"/>
                <a:ext cx="970111" cy="468534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prstClr val="white"/>
                    </a:solidFill>
                    <a:latin typeface="Arial Black" panose="020B0A04020102020204" pitchFamily="34" charset="0"/>
                  </a:rPr>
                  <a:t>NINDS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58676" y="2111674"/>
                <a:ext cx="1476808" cy="29105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chemeClr val="accent6">
                        <a:lumMod val="50000"/>
                      </a:schemeClr>
                    </a:solidFill>
                    <a:latin typeface="Arial Black" panose="020B0A04020102020204" pitchFamily="34" charset="0"/>
                  </a:rPr>
                  <a:t>PARTNER</a:t>
                </a:r>
                <a:r>
                  <a:rPr lang="en-US" sz="1600" b="1" dirty="0">
                    <a:solidFill>
                      <a:schemeClr val="accent6">
                        <a:lumMod val="50000"/>
                      </a:schemeClr>
                    </a:solidFill>
                    <a:latin typeface="Arial Black" panose="020B0A04020102020204" pitchFamily="34" charset="0"/>
                  </a:rPr>
                  <a:t>S</a:t>
                </a: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143620" y="4544257"/>
                <a:ext cx="2112412" cy="8528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en-US" sz="1600" dirty="0">
                  <a:solidFill>
                    <a:prstClr val="black"/>
                  </a:solidFill>
                </a:endParaRPr>
              </a:p>
              <a:p>
                <a:endParaRPr lang="en-US" sz="1600" dirty="0">
                  <a:solidFill>
                    <a:prstClr val="black"/>
                  </a:solidFill>
                </a:endParaRPr>
              </a:p>
              <a:p>
                <a:endParaRPr lang="en-US" sz="1600" dirty="0">
                  <a:solidFill>
                    <a:prstClr val="black"/>
                  </a:solidFill>
                </a:endParaRPr>
              </a:p>
              <a:p>
                <a:endParaRPr lang="en-US" sz="16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7207661" y="2012564"/>
              <a:ext cx="1580324" cy="949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prstClr val="black"/>
                  </a:solidFill>
                  <a:latin typeface="Arial Black" panose="020B0A04020102020204" pitchFamily="34" charset="0"/>
                </a:rPr>
                <a:t>11 Hubs</a:t>
              </a:r>
            </a:p>
            <a:p>
              <a:r>
                <a:rPr lang="en-US" sz="2000" dirty="0">
                  <a:solidFill>
                    <a:prstClr val="black"/>
                  </a:solidFill>
                  <a:latin typeface="Arial Black" panose="020B0A04020102020204" pitchFamily="34" charset="0"/>
                </a:rPr>
                <a:t>With spokes</a:t>
              </a:r>
            </a:p>
            <a:p>
              <a:endParaRPr 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31449" y="5555505"/>
              <a:ext cx="956406" cy="56726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  <a:latin typeface="Arial Black" panose="020B0A04020102020204" pitchFamily="34" charset="0"/>
                </a:rPr>
                <a:t>OECR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31449" y="4050039"/>
              <a:ext cx="956406" cy="56726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prstClr val="white"/>
                  </a:solidFill>
                  <a:latin typeface="Arial Black" panose="020B0A04020102020204" pitchFamily="34" charset="0"/>
                </a:rPr>
                <a:t>DoD</a:t>
              </a:r>
              <a:endParaRPr lang="en-US" dirty="0">
                <a:solidFill>
                  <a:prstClr val="white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1543567" y="4493730"/>
            <a:ext cx="1219841" cy="56726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  <a:latin typeface="Arial Black" panose="020B0A04020102020204" pitchFamily="34" charset="0"/>
              </a:rPr>
              <a:t>NCATS</a:t>
            </a:r>
          </a:p>
        </p:txBody>
      </p:sp>
    </p:spTree>
    <p:extLst>
      <p:ext uri="{BB962C8B-B14F-4D97-AF65-F5344CB8AC3E}">
        <p14:creationId xmlns:p14="http://schemas.microsoft.com/office/powerpoint/2010/main" val="220149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>
                <a:solidFill>
                  <a:srgbClr val="0070C0"/>
                </a:solidFill>
                <a:latin typeface="Arial Black" panose="020B0A04020102020204" pitchFamily="34" charset="0"/>
              </a:rPr>
              <a:t>SIREN Sites</a:t>
            </a:r>
            <a:endParaRPr lang="en-US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288" y="2890157"/>
            <a:ext cx="8472942" cy="1551237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280499" y="3242635"/>
            <a:ext cx="7395531" cy="371927"/>
            <a:chOff x="457200" y="3677658"/>
            <a:chExt cx="6482344" cy="196709"/>
          </a:xfrm>
        </p:grpSpPr>
        <p:sp>
          <p:nvSpPr>
            <p:cNvPr id="5" name="TextBox 4"/>
            <p:cNvSpPr txBox="1"/>
            <p:nvPr/>
          </p:nvSpPr>
          <p:spPr>
            <a:xfrm>
              <a:off x="3124200" y="3677659"/>
              <a:ext cx="161921" cy="1953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777623" y="3677658"/>
              <a:ext cx="161921" cy="1953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" y="3679030"/>
              <a:ext cx="161921" cy="1953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72440" y="1567543"/>
            <a:ext cx="8563645" cy="5329471"/>
            <a:chOff x="457200" y="1066800"/>
            <a:chExt cx="8464019" cy="5685535"/>
          </a:xfrm>
        </p:grpSpPr>
        <p:sp>
          <p:nvSpPr>
            <p:cNvPr id="11" name="Diamond 10"/>
            <p:cNvSpPr/>
            <p:nvPr/>
          </p:nvSpPr>
          <p:spPr>
            <a:xfrm>
              <a:off x="7543800" y="2057400"/>
              <a:ext cx="152400" cy="152400"/>
            </a:xfrm>
            <a:prstGeom prst="diamond">
              <a:avLst/>
            </a:prstGeom>
            <a:solidFill>
              <a:srgbClr val="0000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1295400" y="1066800"/>
              <a:ext cx="6934200" cy="4710989"/>
              <a:chOff x="458" y="2082"/>
              <a:chExt cx="2252" cy="1472"/>
            </a:xfrm>
          </p:grpSpPr>
          <p:sp>
            <p:nvSpPr>
              <p:cNvPr id="51" name="Rectangle 50"/>
              <p:cNvSpPr>
                <a:spLocks noChangeArrowheads="1"/>
              </p:cNvSpPr>
              <p:nvPr/>
            </p:nvSpPr>
            <p:spPr bwMode="auto">
              <a:xfrm>
                <a:off x="1373" y="3526"/>
                <a:ext cx="128" cy="28"/>
              </a:xfrm>
              <a:prstGeom prst="rect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317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2" name="Rectangle 51"/>
              <p:cNvSpPr>
                <a:spLocks noChangeArrowheads="1"/>
              </p:cNvSpPr>
              <p:nvPr/>
            </p:nvSpPr>
            <p:spPr bwMode="auto">
              <a:xfrm>
                <a:off x="915" y="3526"/>
                <a:ext cx="128" cy="28"/>
              </a:xfrm>
              <a:prstGeom prst="rect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0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3" name="Rectangle 77"/>
              <p:cNvSpPr>
                <a:spLocks noChangeArrowheads="1"/>
              </p:cNvSpPr>
              <p:nvPr/>
            </p:nvSpPr>
            <p:spPr bwMode="auto">
              <a:xfrm>
                <a:off x="1848" y="3526"/>
                <a:ext cx="128" cy="28"/>
              </a:xfrm>
              <a:prstGeom prst="rect">
                <a:avLst/>
              </a:prstGeom>
              <a:solidFill>
                <a:srgbClr val="FFC000"/>
              </a:solidFill>
              <a:ln w="0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54" name="Rectangle 53"/>
              <p:cNvSpPr>
                <a:spLocks noChangeArrowheads="1"/>
              </p:cNvSpPr>
              <p:nvPr/>
            </p:nvSpPr>
            <p:spPr bwMode="auto">
              <a:xfrm>
                <a:off x="2431" y="3523"/>
                <a:ext cx="129" cy="28"/>
              </a:xfrm>
              <a:prstGeom prst="rect">
                <a:avLst/>
              </a:prstGeom>
              <a:solidFill>
                <a:srgbClr val="1F497D">
                  <a:lumMod val="20000"/>
                  <a:lumOff val="80000"/>
                </a:srgbClr>
              </a:solidFill>
              <a:ln w="0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5" name="Line 82"/>
              <p:cNvSpPr>
                <a:spLocks noChangeShapeType="1"/>
              </p:cNvSpPr>
              <p:nvPr/>
            </p:nvSpPr>
            <p:spPr bwMode="auto">
              <a:xfrm>
                <a:off x="2117" y="3165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56" name="Freeform 83"/>
              <p:cNvSpPr>
                <a:spLocks/>
              </p:cNvSpPr>
              <p:nvPr/>
            </p:nvSpPr>
            <p:spPr bwMode="auto">
              <a:xfrm>
                <a:off x="1952" y="2953"/>
                <a:ext cx="165" cy="266"/>
              </a:xfrm>
              <a:custGeom>
                <a:avLst/>
                <a:gdLst>
                  <a:gd name="T0" fmla="*/ 165 w 1317"/>
                  <a:gd name="T1" fmla="*/ 212 h 2133"/>
                  <a:gd name="T2" fmla="*/ 44 w 1317"/>
                  <a:gd name="T3" fmla="*/ 223 h 2133"/>
                  <a:gd name="T4" fmla="*/ 44 w 1317"/>
                  <a:gd name="T5" fmla="*/ 232 h 2133"/>
                  <a:gd name="T6" fmla="*/ 56 w 1317"/>
                  <a:gd name="T7" fmla="*/ 242 h 2133"/>
                  <a:gd name="T8" fmla="*/ 54 w 1317"/>
                  <a:gd name="T9" fmla="*/ 256 h 2133"/>
                  <a:gd name="T10" fmla="*/ 29 w 1317"/>
                  <a:gd name="T11" fmla="*/ 266 h 2133"/>
                  <a:gd name="T12" fmla="*/ 39 w 1317"/>
                  <a:gd name="T13" fmla="*/ 261 h 2133"/>
                  <a:gd name="T14" fmla="*/ 26 w 1317"/>
                  <a:gd name="T15" fmla="*/ 236 h 2133"/>
                  <a:gd name="T16" fmla="*/ 23 w 1317"/>
                  <a:gd name="T17" fmla="*/ 261 h 2133"/>
                  <a:gd name="T18" fmla="*/ 11 w 1317"/>
                  <a:gd name="T19" fmla="*/ 258 h 2133"/>
                  <a:gd name="T20" fmla="*/ 8 w 1317"/>
                  <a:gd name="T21" fmla="*/ 241 h 2133"/>
                  <a:gd name="T22" fmla="*/ 1 w 1317"/>
                  <a:gd name="T23" fmla="*/ 179 h 2133"/>
                  <a:gd name="T24" fmla="*/ 0 w 1317"/>
                  <a:gd name="T25" fmla="*/ 10 h 2133"/>
                  <a:gd name="T26" fmla="*/ 114 w 1317"/>
                  <a:gd name="T27" fmla="*/ 0 h 2133"/>
                  <a:gd name="T28" fmla="*/ 145 w 1317"/>
                  <a:gd name="T29" fmla="*/ 112 h 2133"/>
                  <a:gd name="T30" fmla="*/ 162 w 1317"/>
                  <a:gd name="T31" fmla="*/ 143 h 2133"/>
                  <a:gd name="T32" fmla="*/ 154 w 1317"/>
                  <a:gd name="T33" fmla="*/ 166 h 2133"/>
                  <a:gd name="T34" fmla="*/ 165 w 1317"/>
                  <a:gd name="T35" fmla="*/ 212 h 213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17"/>
                  <a:gd name="T55" fmla="*/ 0 h 2133"/>
                  <a:gd name="T56" fmla="*/ 1317 w 1317"/>
                  <a:gd name="T57" fmla="*/ 2133 h 213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17" h="2133">
                    <a:moveTo>
                      <a:pt x="1317" y="1698"/>
                    </a:moveTo>
                    <a:lnTo>
                      <a:pt x="354" y="1790"/>
                    </a:lnTo>
                    <a:lnTo>
                      <a:pt x="352" y="1857"/>
                    </a:lnTo>
                    <a:lnTo>
                      <a:pt x="443" y="1938"/>
                    </a:lnTo>
                    <a:lnTo>
                      <a:pt x="435" y="2052"/>
                    </a:lnTo>
                    <a:lnTo>
                      <a:pt x="234" y="2133"/>
                    </a:lnTo>
                    <a:lnTo>
                      <a:pt x="309" y="2092"/>
                    </a:lnTo>
                    <a:lnTo>
                      <a:pt x="211" y="1893"/>
                    </a:lnTo>
                    <a:lnTo>
                      <a:pt x="181" y="2094"/>
                    </a:lnTo>
                    <a:lnTo>
                      <a:pt x="86" y="2072"/>
                    </a:lnTo>
                    <a:lnTo>
                      <a:pt x="66" y="1932"/>
                    </a:lnTo>
                    <a:lnTo>
                      <a:pt x="5" y="1435"/>
                    </a:lnTo>
                    <a:lnTo>
                      <a:pt x="0" y="78"/>
                    </a:lnTo>
                    <a:lnTo>
                      <a:pt x="910" y="0"/>
                    </a:lnTo>
                    <a:lnTo>
                      <a:pt x="1161" y="902"/>
                    </a:lnTo>
                    <a:lnTo>
                      <a:pt x="1296" y="1150"/>
                    </a:lnTo>
                    <a:lnTo>
                      <a:pt x="1226" y="1329"/>
                    </a:lnTo>
                    <a:lnTo>
                      <a:pt x="1317" y="1698"/>
                    </a:lnTo>
                    <a:close/>
                  </a:path>
                </a:pathLst>
              </a:custGeom>
              <a:solidFill>
                <a:srgbClr val="FFC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57" name="Freeform 84"/>
              <p:cNvSpPr>
                <a:spLocks/>
              </p:cNvSpPr>
              <p:nvPr/>
            </p:nvSpPr>
            <p:spPr bwMode="auto">
              <a:xfrm>
                <a:off x="1952" y="2953"/>
                <a:ext cx="165" cy="266"/>
              </a:xfrm>
              <a:custGeom>
                <a:avLst/>
                <a:gdLst>
                  <a:gd name="T0" fmla="*/ 165 w 1317"/>
                  <a:gd name="T1" fmla="*/ 212 h 2133"/>
                  <a:gd name="T2" fmla="*/ 44 w 1317"/>
                  <a:gd name="T3" fmla="*/ 223 h 2133"/>
                  <a:gd name="T4" fmla="*/ 44 w 1317"/>
                  <a:gd name="T5" fmla="*/ 232 h 2133"/>
                  <a:gd name="T6" fmla="*/ 56 w 1317"/>
                  <a:gd name="T7" fmla="*/ 242 h 2133"/>
                  <a:gd name="T8" fmla="*/ 54 w 1317"/>
                  <a:gd name="T9" fmla="*/ 256 h 2133"/>
                  <a:gd name="T10" fmla="*/ 29 w 1317"/>
                  <a:gd name="T11" fmla="*/ 266 h 2133"/>
                  <a:gd name="T12" fmla="*/ 39 w 1317"/>
                  <a:gd name="T13" fmla="*/ 261 h 2133"/>
                  <a:gd name="T14" fmla="*/ 26 w 1317"/>
                  <a:gd name="T15" fmla="*/ 236 h 2133"/>
                  <a:gd name="T16" fmla="*/ 23 w 1317"/>
                  <a:gd name="T17" fmla="*/ 261 h 2133"/>
                  <a:gd name="T18" fmla="*/ 11 w 1317"/>
                  <a:gd name="T19" fmla="*/ 258 h 2133"/>
                  <a:gd name="T20" fmla="*/ 8 w 1317"/>
                  <a:gd name="T21" fmla="*/ 241 h 2133"/>
                  <a:gd name="T22" fmla="*/ 1 w 1317"/>
                  <a:gd name="T23" fmla="*/ 179 h 2133"/>
                  <a:gd name="T24" fmla="*/ 0 w 1317"/>
                  <a:gd name="T25" fmla="*/ 10 h 2133"/>
                  <a:gd name="T26" fmla="*/ 114 w 1317"/>
                  <a:gd name="T27" fmla="*/ 0 h 2133"/>
                  <a:gd name="T28" fmla="*/ 145 w 1317"/>
                  <a:gd name="T29" fmla="*/ 112 h 2133"/>
                  <a:gd name="T30" fmla="*/ 162 w 1317"/>
                  <a:gd name="T31" fmla="*/ 143 h 2133"/>
                  <a:gd name="T32" fmla="*/ 154 w 1317"/>
                  <a:gd name="T33" fmla="*/ 166 h 2133"/>
                  <a:gd name="T34" fmla="*/ 165 w 1317"/>
                  <a:gd name="T35" fmla="*/ 212 h 213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17"/>
                  <a:gd name="T55" fmla="*/ 0 h 2133"/>
                  <a:gd name="T56" fmla="*/ 1317 w 1317"/>
                  <a:gd name="T57" fmla="*/ 2133 h 213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17" h="2133">
                    <a:moveTo>
                      <a:pt x="1317" y="1698"/>
                    </a:moveTo>
                    <a:lnTo>
                      <a:pt x="354" y="1790"/>
                    </a:lnTo>
                    <a:lnTo>
                      <a:pt x="352" y="1857"/>
                    </a:lnTo>
                    <a:lnTo>
                      <a:pt x="443" y="1938"/>
                    </a:lnTo>
                    <a:lnTo>
                      <a:pt x="435" y="2052"/>
                    </a:lnTo>
                    <a:lnTo>
                      <a:pt x="234" y="2133"/>
                    </a:lnTo>
                    <a:lnTo>
                      <a:pt x="309" y="2092"/>
                    </a:lnTo>
                    <a:lnTo>
                      <a:pt x="211" y="1893"/>
                    </a:lnTo>
                    <a:lnTo>
                      <a:pt x="181" y="2094"/>
                    </a:lnTo>
                    <a:lnTo>
                      <a:pt x="86" y="2072"/>
                    </a:lnTo>
                    <a:lnTo>
                      <a:pt x="66" y="1932"/>
                    </a:lnTo>
                    <a:lnTo>
                      <a:pt x="5" y="1435"/>
                    </a:lnTo>
                    <a:lnTo>
                      <a:pt x="0" y="78"/>
                    </a:lnTo>
                    <a:lnTo>
                      <a:pt x="910" y="0"/>
                    </a:lnTo>
                    <a:lnTo>
                      <a:pt x="1161" y="902"/>
                    </a:lnTo>
                    <a:lnTo>
                      <a:pt x="1296" y="1150"/>
                    </a:lnTo>
                    <a:lnTo>
                      <a:pt x="1226" y="1329"/>
                    </a:lnTo>
                    <a:lnTo>
                      <a:pt x="1317" y="1698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58" name="Line 85"/>
              <p:cNvSpPr>
                <a:spLocks noChangeShapeType="1"/>
              </p:cNvSpPr>
              <p:nvPr/>
            </p:nvSpPr>
            <p:spPr bwMode="auto">
              <a:xfrm>
                <a:off x="496" y="3268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59" name="Line 88"/>
              <p:cNvSpPr>
                <a:spLocks noChangeShapeType="1"/>
              </p:cNvSpPr>
              <p:nvPr/>
            </p:nvSpPr>
            <p:spPr bwMode="auto">
              <a:xfrm>
                <a:off x="1004" y="3132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60" name="Freeform 67"/>
              <p:cNvSpPr>
                <a:spLocks/>
              </p:cNvSpPr>
              <p:nvPr/>
            </p:nvSpPr>
            <p:spPr bwMode="auto">
              <a:xfrm>
                <a:off x="753" y="2793"/>
                <a:ext cx="294" cy="339"/>
              </a:xfrm>
              <a:custGeom>
                <a:avLst/>
                <a:gdLst/>
                <a:ahLst/>
                <a:cxnLst>
                  <a:cxn ang="0">
                    <a:pos x="2003" y="2716"/>
                  </a:cxn>
                  <a:cxn ang="0">
                    <a:pos x="1249" y="2599"/>
                  </a:cxn>
                  <a:cxn ang="0">
                    <a:pos x="0" y="1862"/>
                  </a:cxn>
                  <a:cxn ang="0">
                    <a:pos x="47" y="1776"/>
                  </a:cxn>
                  <a:cxn ang="0">
                    <a:pos x="62" y="1772"/>
                  </a:cxn>
                  <a:cxn ang="0">
                    <a:pos x="154" y="1734"/>
                  </a:cxn>
                  <a:cxn ang="0">
                    <a:pos x="96" y="1527"/>
                  </a:cxn>
                  <a:cxn ang="0">
                    <a:pos x="196" y="1407"/>
                  </a:cxn>
                  <a:cxn ang="0">
                    <a:pos x="220" y="1278"/>
                  </a:cxn>
                  <a:cxn ang="0">
                    <a:pos x="391" y="1164"/>
                  </a:cxn>
                  <a:cxn ang="0">
                    <a:pos x="279" y="806"/>
                  </a:cxn>
                  <a:cxn ang="0">
                    <a:pos x="285" y="768"/>
                  </a:cxn>
                  <a:cxn ang="0">
                    <a:pos x="327" y="352"/>
                  </a:cxn>
                  <a:cxn ang="0">
                    <a:pos x="403" y="327"/>
                  </a:cxn>
                  <a:cxn ang="0">
                    <a:pos x="537" y="402"/>
                  </a:cxn>
                  <a:cxn ang="0">
                    <a:pos x="648" y="0"/>
                  </a:cxn>
                  <a:cxn ang="0">
                    <a:pos x="2349" y="282"/>
                  </a:cxn>
                  <a:cxn ang="0">
                    <a:pos x="2067" y="2253"/>
                  </a:cxn>
                  <a:cxn ang="0">
                    <a:pos x="2003" y="2716"/>
                  </a:cxn>
                </a:cxnLst>
                <a:rect l="0" t="0" r="r" b="b"/>
                <a:pathLst>
                  <a:path w="2349" h="2716">
                    <a:moveTo>
                      <a:pt x="2003" y="2716"/>
                    </a:moveTo>
                    <a:lnTo>
                      <a:pt x="1249" y="2599"/>
                    </a:lnTo>
                    <a:lnTo>
                      <a:pt x="0" y="1862"/>
                    </a:lnTo>
                    <a:lnTo>
                      <a:pt x="47" y="1776"/>
                    </a:lnTo>
                    <a:lnTo>
                      <a:pt x="62" y="1772"/>
                    </a:lnTo>
                    <a:lnTo>
                      <a:pt x="154" y="1734"/>
                    </a:lnTo>
                    <a:lnTo>
                      <a:pt x="96" y="1527"/>
                    </a:lnTo>
                    <a:lnTo>
                      <a:pt x="196" y="1407"/>
                    </a:lnTo>
                    <a:lnTo>
                      <a:pt x="220" y="1278"/>
                    </a:lnTo>
                    <a:lnTo>
                      <a:pt x="391" y="1164"/>
                    </a:lnTo>
                    <a:lnTo>
                      <a:pt x="279" y="806"/>
                    </a:lnTo>
                    <a:lnTo>
                      <a:pt x="285" y="768"/>
                    </a:lnTo>
                    <a:lnTo>
                      <a:pt x="327" y="352"/>
                    </a:lnTo>
                    <a:lnTo>
                      <a:pt x="403" y="327"/>
                    </a:lnTo>
                    <a:lnTo>
                      <a:pt x="537" y="402"/>
                    </a:lnTo>
                    <a:lnTo>
                      <a:pt x="648" y="0"/>
                    </a:lnTo>
                    <a:lnTo>
                      <a:pt x="2349" y="282"/>
                    </a:lnTo>
                    <a:lnTo>
                      <a:pt x="2067" y="2253"/>
                    </a:lnTo>
                    <a:lnTo>
                      <a:pt x="2003" y="2716"/>
                    </a:lnTo>
                    <a:close/>
                  </a:path>
                </a:pathLst>
              </a:custGeom>
              <a:solidFill>
                <a:srgbClr val="C0504D">
                  <a:lumMod val="40000"/>
                  <a:lumOff val="6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1" name="Freeform 90"/>
              <p:cNvSpPr>
                <a:spLocks/>
              </p:cNvSpPr>
              <p:nvPr/>
            </p:nvSpPr>
            <p:spPr bwMode="auto">
              <a:xfrm>
                <a:off x="753" y="2793"/>
                <a:ext cx="294" cy="339"/>
              </a:xfrm>
              <a:custGeom>
                <a:avLst/>
                <a:gdLst>
                  <a:gd name="T0" fmla="*/ 251 w 2349"/>
                  <a:gd name="T1" fmla="*/ 339 h 2716"/>
                  <a:gd name="T2" fmla="*/ 156 w 2349"/>
                  <a:gd name="T3" fmla="*/ 324 h 2716"/>
                  <a:gd name="T4" fmla="*/ 0 w 2349"/>
                  <a:gd name="T5" fmla="*/ 232 h 2716"/>
                  <a:gd name="T6" fmla="*/ 6 w 2349"/>
                  <a:gd name="T7" fmla="*/ 222 h 2716"/>
                  <a:gd name="T8" fmla="*/ 8 w 2349"/>
                  <a:gd name="T9" fmla="*/ 221 h 2716"/>
                  <a:gd name="T10" fmla="*/ 19 w 2349"/>
                  <a:gd name="T11" fmla="*/ 216 h 2716"/>
                  <a:gd name="T12" fmla="*/ 12 w 2349"/>
                  <a:gd name="T13" fmla="*/ 191 h 2716"/>
                  <a:gd name="T14" fmla="*/ 25 w 2349"/>
                  <a:gd name="T15" fmla="*/ 176 h 2716"/>
                  <a:gd name="T16" fmla="*/ 28 w 2349"/>
                  <a:gd name="T17" fmla="*/ 160 h 2716"/>
                  <a:gd name="T18" fmla="*/ 49 w 2349"/>
                  <a:gd name="T19" fmla="*/ 145 h 2716"/>
                  <a:gd name="T20" fmla="*/ 35 w 2349"/>
                  <a:gd name="T21" fmla="*/ 101 h 2716"/>
                  <a:gd name="T22" fmla="*/ 36 w 2349"/>
                  <a:gd name="T23" fmla="*/ 96 h 2716"/>
                  <a:gd name="T24" fmla="*/ 41 w 2349"/>
                  <a:gd name="T25" fmla="*/ 44 h 2716"/>
                  <a:gd name="T26" fmla="*/ 50 w 2349"/>
                  <a:gd name="T27" fmla="*/ 41 h 2716"/>
                  <a:gd name="T28" fmla="*/ 67 w 2349"/>
                  <a:gd name="T29" fmla="*/ 50 h 2716"/>
                  <a:gd name="T30" fmla="*/ 81 w 2349"/>
                  <a:gd name="T31" fmla="*/ 0 h 2716"/>
                  <a:gd name="T32" fmla="*/ 294 w 2349"/>
                  <a:gd name="T33" fmla="*/ 35 h 2716"/>
                  <a:gd name="T34" fmla="*/ 259 w 2349"/>
                  <a:gd name="T35" fmla="*/ 281 h 2716"/>
                  <a:gd name="T36" fmla="*/ 251 w 2349"/>
                  <a:gd name="T37" fmla="*/ 339 h 27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349"/>
                  <a:gd name="T58" fmla="*/ 0 h 2716"/>
                  <a:gd name="T59" fmla="*/ 2349 w 2349"/>
                  <a:gd name="T60" fmla="*/ 2716 h 27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349" h="2716">
                    <a:moveTo>
                      <a:pt x="2003" y="2716"/>
                    </a:moveTo>
                    <a:lnTo>
                      <a:pt x="1249" y="2599"/>
                    </a:lnTo>
                    <a:lnTo>
                      <a:pt x="0" y="1862"/>
                    </a:lnTo>
                    <a:lnTo>
                      <a:pt x="47" y="1776"/>
                    </a:lnTo>
                    <a:lnTo>
                      <a:pt x="62" y="1772"/>
                    </a:lnTo>
                    <a:lnTo>
                      <a:pt x="154" y="1734"/>
                    </a:lnTo>
                    <a:lnTo>
                      <a:pt x="96" y="1527"/>
                    </a:lnTo>
                    <a:lnTo>
                      <a:pt x="196" y="1407"/>
                    </a:lnTo>
                    <a:lnTo>
                      <a:pt x="220" y="1278"/>
                    </a:lnTo>
                    <a:lnTo>
                      <a:pt x="391" y="1164"/>
                    </a:lnTo>
                    <a:lnTo>
                      <a:pt x="279" y="806"/>
                    </a:lnTo>
                    <a:lnTo>
                      <a:pt x="285" y="768"/>
                    </a:lnTo>
                    <a:lnTo>
                      <a:pt x="327" y="352"/>
                    </a:lnTo>
                    <a:lnTo>
                      <a:pt x="403" y="327"/>
                    </a:lnTo>
                    <a:lnTo>
                      <a:pt x="537" y="402"/>
                    </a:lnTo>
                    <a:lnTo>
                      <a:pt x="648" y="0"/>
                    </a:lnTo>
                    <a:lnTo>
                      <a:pt x="2349" y="282"/>
                    </a:lnTo>
                    <a:lnTo>
                      <a:pt x="2067" y="2253"/>
                    </a:lnTo>
                    <a:lnTo>
                      <a:pt x="2003" y="2716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62" name="Line 91"/>
              <p:cNvSpPr>
                <a:spLocks noChangeShapeType="1"/>
              </p:cNvSpPr>
              <p:nvPr/>
            </p:nvSpPr>
            <p:spPr bwMode="auto">
              <a:xfrm>
                <a:off x="1825" y="3080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63" name="Freeform 92"/>
              <p:cNvSpPr>
                <a:spLocks/>
              </p:cNvSpPr>
              <p:nvPr/>
            </p:nvSpPr>
            <p:spPr bwMode="auto">
              <a:xfrm>
                <a:off x="1667" y="2887"/>
                <a:ext cx="218" cy="195"/>
              </a:xfrm>
              <a:custGeom>
                <a:avLst/>
                <a:gdLst>
                  <a:gd name="T0" fmla="*/ 158 w 1743"/>
                  <a:gd name="T1" fmla="*/ 193 h 1564"/>
                  <a:gd name="T2" fmla="*/ 28 w 1743"/>
                  <a:gd name="T3" fmla="*/ 195 h 1564"/>
                  <a:gd name="T4" fmla="*/ 28 w 1743"/>
                  <a:gd name="T5" fmla="*/ 166 h 1564"/>
                  <a:gd name="T6" fmla="*/ 8 w 1743"/>
                  <a:gd name="T7" fmla="*/ 161 h 1564"/>
                  <a:gd name="T8" fmla="*/ 9 w 1743"/>
                  <a:gd name="T9" fmla="*/ 67 h 1564"/>
                  <a:gd name="T10" fmla="*/ 0 w 1743"/>
                  <a:gd name="T11" fmla="*/ 7 h 1564"/>
                  <a:gd name="T12" fmla="*/ 193 w 1743"/>
                  <a:gd name="T13" fmla="*/ 0 h 1564"/>
                  <a:gd name="T14" fmla="*/ 197 w 1743"/>
                  <a:gd name="T15" fmla="*/ 12 h 1564"/>
                  <a:gd name="T16" fmla="*/ 185 w 1743"/>
                  <a:gd name="T17" fmla="*/ 28 h 1564"/>
                  <a:gd name="T18" fmla="*/ 214 w 1743"/>
                  <a:gd name="T19" fmla="*/ 26 h 1564"/>
                  <a:gd name="T20" fmla="*/ 218 w 1743"/>
                  <a:gd name="T21" fmla="*/ 30 h 1564"/>
                  <a:gd name="T22" fmla="*/ 206 w 1743"/>
                  <a:gd name="T23" fmla="*/ 41 h 1564"/>
                  <a:gd name="T24" fmla="*/ 208 w 1743"/>
                  <a:gd name="T25" fmla="*/ 52 h 1564"/>
                  <a:gd name="T26" fmla="*/ 196 w 1743"/>
                  <a:gd name="T27" fmla="*/ 60 h 1564"/>
                  <a:gd name="T28" fmla="*/ 202 w 1743"/>
                  <a:gd name="T29" fmla="*/ 74 h 1564"/>
                  <a:gd name="T30" fmla="*/ 193 w 1743"/>
                  <a:gd name="T31" fmla="*/ 82 h 1564"/>
                  <a:gd name="T32" fmla="*/ 183 w 1743"/>
                  <a:gd name="T33" fmla="*/ 96 h 1564"/>
                  <a:gd name="T34" fmla="*/ 182 w 1743"/>
                  <a:gd name="T35" fmla="*/ 114 h 1564"/>
                  <a:gd name="T36" fmla="*/ 161 w 1743"/>
                  <a:gd name="T37" fmla="*/ 138 h 1564"/>
                  <a:gd name="T38" fmla="*/ 162 w 1743"/>
                  <a:gd name="T39" fmla="*/ 154 h 1564"/>
                  <a:gd name="T40" fmla="*/ 155 w 1743"/>
                  <a:gd name="T41" fmla="*/ 154 h 1564"/>
                  <a:gd name="T42" fmla="*/ 155 w 1743"/>
                  <a:gd name="T43" fmla="*/ 168 h 1564"/>
                  <a:gd name="T44" fmla="*/ 162 w 1743"/>
                  <a:gd name="T45" fmla="*/ 169 h 1564"/>
                  <a:gd name="T46" fmla="*/ 158 w 1743"/>
                  <a:gd name="T47" fmla="*/ 174 h 1564"/>
                  <a:gd name="T48" fmla="*/ 164 w 1743"/>
                  <a:gd name="T49" fmla="*/ 178 h 1564"/>
                  <a:gd name="T50" fmla="*/ 159 w 1743"/>
                  <a:gd name="T51" fmla="*/ 192 h 1564"/>
                  <a:gd name="T52" fmla="*/ 158 w 1743"/>
                  <a:gd name="T53" fmla="*/ 193 h 156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743"/>
                  <a:gd name="T82" fmla="*/ 0 h 1564"/>
                  <a:gd name="T83" fmla="*/ 1743 w 1743"/>
                  <a:gd name="T84" fmla="*/ 1564 h 156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743" h="1564">
                    <a:moveTo>
                      <a:pt x="1265" y="1547"/>
                    </a:moveTo>
                    <a:lnTo>
                      <a:pt x="226" y="1564"/>
                    </a:lnTo>
                    <a:lnTo>
                      <a:pt x="221" y="1330"/>
                    </a:lnTo>
                    <a:lnTo>
                      <a:pt x="61" y="1290"/>
                    </a:lnTo>
                    <a:lnTo>
                      <a:pt x="70" y="537"/>
                    </a:lnTo>
                    <a:lnTo>
                      <a:pt x="0" y="53"/>
                    </a:lnTo>
                    <a:lnTo>
                      <a:pt x="1544" y="0"/>
                    </a:lnTo>
                    <a:lnTo>
                      <a:pt x="1577" y="96"/>
                    </a:lnTo>
                    <a:lnTo>
                      <a:pt x="1480" y="221"/>
                    </a:lnTo>
                    <a:lnTo>
                      <a:pt x="1715" y="207"/>
                    </a:lnTo>
                    <a:lnTo>
                      <a:pt x="1743" y="241"/>
                    </a:lnTo>
                    <a:lnTo>
                      <a:pt x="1647" y="330"/>
                    </a:lnTo>
                    <a:lnTo>
                      <a:pt x="1662" y="416"/>
                    </a:lnTo>
                    <a:lnTo>
                      <a:pt x="1566" y="480"/>
                    </a:lnTo>
                    <a:lnTo>
                      <a:pt x="1617" y="590"/>
                    </a:lnTo>
                    <a:lnTo>
                      <a:pt x="1544" y="657"/>
                    </a:lnTo>
                    <a:lnTo>
                      <a:pt x="1460" y="768"/>
                    </a:lnTo>
                    <a:lnTo>
                      <a:pt x="1455" y="913"/>
                    </a:lnTo>
                    <a:lnTo>
                      <a:pt x="1285" y="1104"/>
                    </a:lnTo>
                    <a:lnTo>
                      <a:pt x="1296" y="1237"/>
                    </a:lnTo>
                    <a:lnTo>
                      <a:pt x="1240" y="1234"/>
                    </a:lnTo>
                    <a:lnTo>
                      <a:pt x="1242" y="1349"/>
                    </a:lnTo>
                    <a:lnTo>
                      <a:pt x="1296" y="1352"/>
                    </a:lnTo>
                    <a:lnTo>
                      <a:pt x="1265" y="1396"/>
                    </a:lnTo>
                    <a:lnTo>
                      <a:pt x="1312" y="1430"/>
                    </a:lnTo>
                    <a:lnTo>
                      <a:pt x="1268" y="1542"/>
                    </a:lnTo>
                    <a:lnTo>
                      <a:pt x="1265" y="1547"/>
                    </a:lnTo>
                    <a:close/>
                  </a:path>
                </a:pathLst>
              </a:custGeom>
              <a:solidFill>
                <a:srgbClr val="FFC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64" name="Freeform 93"/>
              <p:cNvSpPr>
                <a:spLocks/>
              </p:cNvSpPr>
              <p:nvPr/>
            </p:nvSpPr>
            <p:spPr bwMode="auto">
              <a:xfrm>
                <a:off x="1667" y="2887"/>
                <a:ext cx="218" cy="195"/>
              </a:xfrm>
              <a:custGeom>
                <a:avLst/>
                <a:gdLst>
                  <a:gd name="T0" fmla="*/ 158 w 1743"/>
                  <a:gd name="T1" fmla="*/ 193 h 1564"/>
                  <a:gd name="T2" fmla="*/ 28 w 1743"/>
                  <a:gd name="T3" fmla="*/ 195 h 1564"/>
                  <a:gd name="T4" fmla="*/ 28 w 1743"/>
                  <a:gd name="T5" fmla="*/ 166 h 1564"/>
                  <a:gd name="T6" fmla="*/ 8 w 1743"/>
                  <a:gd name="T7" fmla="*/ 161 h 1564"/>
                  <a:gd name="T8" fmla="*/ 9 w 1743"/>
                  <a:gd name="T9" fmla="*/ 67 h 1564"/>
                  <a:gd name="T10" fmla="*/ 0 w 1743"/>
                  <a:gd name="T11" fmla="*/ 7 h 1564"/>
                  <a:gd name="T12" fmla="*/ 193 w 1743"/>
                  <a:gd name="T13" fmla="*/ 0 h 1564"/>
                  <a:gd name="T14" fmla="*/ 197 w 1743"/>
                  <a:gd name="T15" fmla="*/ 12 h 1564"/>
                  <a:gd name="T16" fmla="*/ 185 w 1743"/>
                  <a:gd name="T17" fmla="*/ 28 h 1564"/>
                  <a:gd name="T18" fmla="*/ 214 w 1743"/>
                  <a:gd name="T19" fmla="*/ 26 h 1564"/>
                  <a:gd name="T20" fmla="*/ 218 w 1743"/>
                  <a:gd name="T21" fmla="*/ 30 h 1564"/>
                  <a:gd name="T22" fmla="*/ 206 w 1743"/>
                  <a:gd name="T23" fmla="*/ 41 h 1564"/>
                  <a:gd name="T24" fmla="*/ 208 w 1743"/>
                  <a:gd name="T25" fmla="*/ 52 h 1564"/>
                  <a:gd name="T26" fmla="*/ 196 w 1743"/>
                  <a:gd name="T27" fmla="*/ 60 h 1564"/>
                  <a:gd name="T28" fmla="*/ 202 w 1743"/>
                  <a:gd name="T29" fmla="*/ 74 h 1564"/>
                  <a:gd name="T30" fmla="*/ 193 w 1743"/>
                  <a:gd name="T31" fmla="*/ 82 h 1564"/>
                  <a:gd name="T32" fmla="*/ 183 w 1743"/>
                  <a:gd name="T33" fmla="*/ 96 h 1564"/>
                  <a:gd name="T34" fmla="*/ 182 w 1743"/>
                  <a:gd name="T35" fmla="*/ 114 h 1564"/>
                  <a:gd name="T36" fmla="*/ 161 w 1743"/>
                  <a:gd name="T37" fmla="*/ 138 h 1564"/>
                  <a:gd name="T38" fmla="*/ 162 w 1743"/>
                  <a:gd name="T39" fmla="*/ 154 h 1564"/>
                  <a:gd name="T40" fmla="*/ 155 w 1743"/>
                  <a:gd name="T41" fmla="*/ 154 h 1564"/>
                  <a:gd name="T42" fmla="*/ 155 w 1743"/>
                  <a:gd name="T43" fmla="*/ 168 h 1564"/>
                  <a:gd name="T44" fmla="*/ 162 w 1743"/>
                  <a:gd name="T45" fmla="*/ 169 h 1564"/>
                  <a:gd name="T46" fmla="*/ 158 w 1743"/>
                  <a:gd name="T47" fmla="*/ 174 h 1564"/>
                  <a:gd name="T48" fmla="*/ 164 w 1743"/>
                  <a:gd name="T49" fmla="*/ 178 h 1564"/>
                  <a:gd name="T50" fmla="*/ 159 w 1743"/>
                  <a:gd name="T51" fmla="*/ 192 h 1564"/>
                  <a:gd name="T52" fmla="*/ 158 w 1743"/>
                  <a:gd name="T53" fmla="*/ 193 h 156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743"/>
                  <a:gd name="T82" fmla="*/ 0 h 1564"/>
                  <a:gd name="T83" fmla="*/ 1743 w 1743"/>
                  <a:gd name="T84" fmla="*/ 1564 h 156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743" h="1564">
                    <a:moveTo>
                      <a:pt x="1265" y="1547"/>
                    </a:moveTo>
                    <a:lnTo>
                      <a:pt x="226" y="1564"/>
                    </a:lnTo>
                    <a:lnTo>
                      <a:pt x="221" y="1330"/>
                    </a:lnTo>
                    <a:lnTo>
                      <a:pt x="61" y="1290"/>
                    </a:lnTo>
                    <a:lnTo>
                      <a:pt x="70" y="537"/>
                    </a:lnTo>
                    <a:lnTo>
                      <a:pt x="0" y="53"/>
                    </a:lnTo>
                    <a:lnTo>
                      <a:pt x="1544" y="0"/>
                    </a:lnTo>
                    <a:lnTo>
                      <a:pt x="1577" y="96"/>
                    </a:lnTo>
                    <a:lnTo>
                      <a:pt x="1480" y="221"/>
                    </a:lnTo>
                    <a:lnTo>
                      <a:pt x="1715" y="207"/>
                    </a:lnTo>
                    <a:lnTo>
                      <a:pt x="1743" y="241"/>
                    </a:lnTo>
                    <a:lnTo>
                      <a:pt x="1647" y="330"/>
                    </a:lnTo>
                    <a:lnTo>
                      <a:pt x="1662" y="416"/>
                    </a:lnTo>
                    <a:lnTo>
                      <a:pt x="1566" y="480"/>
                    </a:lnTo>
                    <a:lnTo>
                      <a:pt x="1617" y="590"/>
                    </a:lnTo>
                    <a:lnTo>
                      <a:pt x="1544" y="657"/>
                    </a:lnTo>
                    <a:lnTo>
                      <a:pt x="1460" y="768"/>
                    </a:lnTo>
                    <a:lnTo>
                      <a:pt x="1455" y="913"/>
                    </a:lnTo>
                    <a:lnTo>
                      <a:pt x="1285" y="1104"/>
                    </a:lnTo>
                    <a:lnTo>
                      <a:pt x="1296" y="1237"/>
                    </a:lnTo>
                    <a:lnTo>
                      <a:pt x="1240" y="1234"/>
                    </a:lnTo>
                    <a:lnTo>
                      <a:pt x="1242" y="1349"/>
                    </a:lnTo>
                    <a:lnTo>
                      <a:pt x="1296" y="1352"/>
                    </a:lnTo>
                    <a:lnTo>
                      <a:pt x="1265" y="1396"/>
                    </a:lnTo>
                    <a:lnTo>
                      <a:pt x="1312" y="1430"/>
                    </a:lnTo>
                    <a:lnTo>
                      <a:pt x="1268" y="1542"/>
                    </a:lnTo>
                    <a:lnTo>
                      <a:pt x="1265" y="1547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65" name="Line 94"/>
              <p:cNvSpPr>
                <a:spLocks noChangeShapeType="1"/>
              </p:cNvSpPr>
              <p:nvPr/>
            </p:nvSpPr>
            <p:spPr bwMode="auto">
              <a:xfrm>
                <a:off x="759" y="3015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66" name="Freeform 73"/>
              <p:cNvSpPr>
                <a:spLocks/>
              </p:cNvSpPr>
              <p:nvPr/>
            </p:nvSpPr>
            <p:spPr bwMode="auto">
              <a:xfrm>
                <a:off x="458" y="2426"/>
                <a:ext cx="344" cy="589"/>
              </a:xfrm>
              <a:custGeom>
                <a:avLst/>
                <a:gdLst/>
                <a:ahLst/>
                <a:cxnLst>
                  <a:cxn ang="0">
                    <a:pos x="2410" y="4708"/>
                  </a:cxn>
                  <a:cxn ang="0">
                    <a:pos x="1545" y="4606"/>
                  </a:cxn>
                  <a:cxn ang="0">
                    <a:pos x="1506" y="4255"/>
                  </a:cxn>
                  <a:cxn ang="0">
                    <a:pos x="1321" y="4003"/>
                  </a:cxn>
                  <a:cxn ang="0">
                    <a:pos x="1215" y="3975"/>
                  </a:cxn>
                  <a:cxn ang="0">
                    <a:pos x="1218" y="3873"/>
                  </a:cxn>
                  <a:cxn ang="0">
                    <a:pos x="1006" y="3775"/>
                  </a:cxn>
                  <a:cxn ang="0">
                    <a:pos x="889" y="3599"/>
                  </a:cxn>
                  <a:cxn ang="0">
                    <a:pos x="592" y="3512"/>
                  </a:cxn>
                  <a:cxn ang="0">
                    <a:pos x="534" y="3442"/>
                  </a:cxn>
                  <a:cxn ang="0">
                    <a:pos x="598" y="3194"/>
                  </a:cxn>
                  <a:cxn ang="0">
                    <a:pos x="537" y="3150"/>
                  </a:cxn>
                  <a:cxn ang="0">
                    <a:pos x="554" y="3049"/>
                  </a:cxn>
                  <a:cxn ang="0">
                    <a:pos x="311" y="2594"/>
                  </a:cxn>
                  <a:cxn ang="0">
                    <a:pos x="316" y="2476"/>
                  </a:cxn>
                  <a:cxn ang="0">
                    <a:pos x="409" y="2368"/>
                  </a:cxn>
                  <a:cxn ang="0">
                    <a:pos x="247" y="2169"/>
                  </a:cxn>
                  <a:cxn ang="0">
                    <a:pos x="277" y="1921"/>
                  </a:cxn>
                  <a:cxn ang="0">
                    <a:pos x="417" y="2099"/>
                  </a:cxn>
                  <a:cxn ang="0">
                    <a:pos x="333" y="1856"/>
                  </a:cxn>
                  <a:cxn ang="0">
                    <a:pos x="424" y="1837"/>
                  </a:cxn>
                  <a:cxn ang="0">
                    <a:pos x="319" y="1767"/>
                  </a:cxn>
                  <a:cxn ang="0">
                    <a:pos x="291" y="1901"/>
                  </a:cxn>
                  <a:cxn ang="0">
                    <a:pos x="179" y="1762"/>
                  </a:cxn>
                  <a:cxn ang="0">
                    <a:pos x="145" y="1784"/>
                  </a:cxn>
                  <a:cxn ang="0">
                    <a:pos x="198" y="1692"/>
                  </a:cxn>
                  <a:cxn ang="0">
                    <a:pos x="23" y="1312"/>
                  </a:cxn>
                  <a:cxn ang="0">
                    <a:pos x="102" y="950"/>
                  </a:cxn>
                  <a:cxn ang="0">
                    <a:pos x="0" y="622"/>
                  </a:cxn>
                  <a:cxn ang="0">
                    <a:pos x="168" y="407"/>
                  </a:cxn>
                  <a:cxn ang="0">
                    <a:pos x="264" y="0"/>
                  </a:cxn>
                  <a:cxn ang="0">
                    <a:pos x="1553" y="360"/>
                  </a:cxn>
                  <a:cxn ang="0">
                    <a:pos x="1227" y="1636"/>
                  </a:cxn>
                  <a:cxn ang="0">
                    <a:pos x="2642" y="3738"/>
                  </a:cxn>
                  <a:cxn ang="0">
                    <a:pos x="2754" y="4096"/>
                  </a:cxn>
                  <a:cxn ang="0">
                    <a:pos x="2583" y="4210"/>
                  </a:cxn>
                  <a:cxn ang="0">
                    <a:pos x="2559" y="4339"/>
                  </a:cxn>
                  <a:cxn ang="0">
                    <a:pos x="2459" y="4459"/>
                  </a:cxn>
                  <a:cxn ang="0">
                    <a:pos x="2517" y="4666"/>
                  </a:cxn>
                  <a:cxn ang="0">
                    <a:pos x="2425" y="4704"/>
                  </a:cxn>
                  <a:cxn ang="0">
                    <a:pos x="2410" y="4708"/>
                  </a:cxn>
                </a:cxnLst>
                <a:rect l="0" t="0" r="r" b="b"/>
                <a:pathLst>
                  <a:path w="2754" h="4708">
                    <a:moveTo>
                      <a:pt x="2410" y="4708"/>
                    </a:moveTo>
                    <a:lnTo>
                      <a:pt x="1545" y="4606"/>
                    </a:lnTo>
                    <a:lnTo>
                      <a:pt x="1506" y="4255"/>
                    </a:lnTo>
                    <a:lnTo>
                      <a:pt x="1321" y="4003"/>
                    </a:lnTo>
                    <a:lnTo>
                      <a:pt x="1215" y="3975"/>
                    </a:lnTo>
                    <a:lnTo>
                      <a:pt x="1218" y="3873"/>
                    </a:lnTo>
                    <a:lnTo>
                      <a:pt x="1006" y="3775"/>
                    </a:lnTo>
                    <a:lnTo>
                      <a:pt x="889" y="3599"/>
                    </a:lnTo>
                    <a:lnTo>
                      <a:pt x="592" y="3512"/>
                    </a:lnTo>
                    <a:lnTo>
                      <a:pt x="534" y="3442"/>
                    </a:lnTo>
                    <a:lnTo>
                      <a:pt x="598" y="3194"/>
                    </a:lnTo>
                    <a:lnTo>
                      <a:pt x="537" y="3150"/>
                    </a:lnTo>
                    <a:lnTo>
                      <a:pt x="554" y="3049"/>
                    </a:lnTo>
                    <a:lnTo>
                      <a:pt x="311" y="2594"/>
                    </a:lnTo>
                    <a:lnTo>
                      <a:pt x="316" y="2476"/>
                    </a:lnTo>
                    <a:lnTo>
                      <a:pt x="409" y="2368"/>
                    </a:lnTo>
                    <a:lnTo>
                      <a:pt x="247" y="2169"/>
                    </a:lnTo>
                    <a:lnTo>
                      <a:pt x="277" y="1921"/>
                    </a:lnTo>
                    <a:lnTo>
                      <a:pt x="417" y="2099"/>
                    </a:lnTo>
                    <a:lnTo>
                      <a:pt x="333" y="1856"/>
                    </a:lnTo>
                    <a:lnTo>
                      <a:pt x="424" y="1837"/>
                    </a:lnTo>
                    <a:lnTo>
                      <a:pt x="319" y="1767"/>
                    </a:lnTo>
                    <a:lnTo>
                      <a:pt x="291" y="1901"/>
                    </a:lnTo>
                    <a:lnTo>
                      <a:pt x="179" y="1762"/>
                    </a:lnTo>
                    <a:lnTo>
                      <a:pt x="145" y="1784"/>
                    </a:lnTo>
                    <a:lnTo>
                      <a:pt x="198" y="1692"/>
                    </a:lnTo>
                    <a:lnTo>
                      <a:pt x="23" y="1312"/>
                    </a:lnTo>
                    <a:lnTo>
                      <a:pt x="102" y="950"/>
                    </a:lnTo>
                    <a:lnTo>
                      <a:pt x="0" y="622"/>
                    </a:lnTo>
                    <a:lnTo>
                      <a:pt x="168" y="407"/>
                    </a:lnTo>
                    <a:lnTo>
                      <a:pt x="264" y="0"/>
                    </a:lnTo>
                    <a:lnTo>
                      <a:pt x="1553" y="360"/>
                    </a:lnTo>
                    <a:lnTo>
                      <a:pt x="1227" y="1636"/>
                    </a:lnTo>
                    <a:lnTo>
                      <a:pt x="2642" y="3738"/>
                    </a:lnTo>
                    <a:lnTo>
                      <a:pt x="2754" y="4096"/>
                    </a:lnTo>
                    <a:lnTo>
                      <a:pt x="2583" y="4210"/>
                    </a:lnTo>
                    <a:lnTo>
                      <a:pt x="2559" y="4339"/>
                    </a:lnTo>
                    <a:lnTo>
                      <a:pt x="2459" y="4459"/>
                    </a:lnTo>
                    <a:lnTo>
                      <a:pt x="2517" y="4666"/>
                    </a:lnTo>
                    <a:lnTo>
                      <a:pt x="2425" y="4704"/>
                    </a:lnTo>
                    <a:lnTo>
                      <a:pt x="2410" y="4708"/>
                    </a:lnTo>
                    <a:close/>
                  </a:path>
                </a:pathLst>
              </a:custGeom>
              <a:solidFill>
                <a:srgbClr val="C0504D">
                  <a:lumMod val="40000"/>
                  <a:lumOff val="6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7" name="Freeform 96"/>
              <p:cNvSpPr>
                <a:spLocks/>
              </p:cNvSpPr>
              <p:nvPr/>
            </p:nvSpPr>
            <p:spPr bwMode="auto">
              <a:xfrm>
                <a:off x="458" y="2426"/>
                <a:ext cx="344" cy="589"/>
              </a:xfrm>
              <a:custGeom>
                <a:avLst/>
                <a:gdLst>
                  <a:gd name="T0" fmla="*/ 301 w 2754"/>
                  <a:gd name="T1" fmla="*/ 589 h 4708"/>
                  <a:gd name="T2" fmla="*/ 193 w 2754"/>
                  <a:gd name="T3" fmla="*/ 576 h 4708"/>
                  <a:gd name="T4" fmla="*/ 188 w 2754"/>
                  <a:gd name="T5" fmla="*/ 532 h 4708"/>
                  <a:gd name="T6" fmla="*/ 165 w 2754"/>
                  <a:gd name="T7" fmla="*/ 501 h 4708"/>
                  <a:gd name="T8" fmla="*/ 152 w 2754"/>
                  <a:gd name="T9" fmla="*/ 497 h 4708"/>
                  <a:gd name="T10" fmla="*/ 152 w 2754"/>
                  <a:gd name="T11" fmla="*/ 485 h 4708"/>
                  <a:gd name="T12" fmla="*/ 126 w 2754"/>
                  <a:gd name="T13" fmla="*/ 472 h 4708"/>
                  <a:gd name="T14" fmla="*/ 111 w 2754"/>
                  <a:gd name="T15" fmla="*/ 450 h 4708"/>
                  <a:gd name="T16" fmla="*/ 74 w 2754"/>
                  <a:gd name="T17" fmla="*/ 439 h 4708"/>
                  <a:gd name="T18" fmla="*/ 67 w 2754"/>
                  <a:gd name="T19" fmla="*/ 431 h 4708"/>
                  <a:gd name="T20" fmla="*/ 75 w 2754"/>
                  <a:gd name="T21" fmla="*/ 400 h 4708"/>
                  <a:gd name="T22" fmla="*/ 67 w 2754"/>
                  <a:gd name="T23" fmla="*/ 394 h 4708"/>
                  <a:gd name="T24" fmla="*/ 69 w 2754"/>
                  <a:gd name="T25" fmla="*/ 381 h 4708"/>
                  <a:gd name="T26" fmla="*/ 39 w 2754"/>
                  <a:gd name="T27" fmla="*/ 325 h 4708"/>
                  <a:gd name="T28" fmla="*/ 39 w 2754"/>
                  <a:gd name="T29" fmla="*/ 310 h 4708"/>
                  <a:gd name="T30" fmla="*/ 51 w 2754"/>
                  <a:gd name="T31" fmla="*/ 296 h 4708"/>
                  <a:gd name="T32" fmla="*/ 31 w 2754"/>
                  <a:gd name="T33" fmla="*/ 271 h 4708"/>
                  <a:gd name="T34" fmla="*/ 35 w 2754"/>
                  <a:gd name="T35" fmla="*/ 240 h 4708"/>
                  <a:gd name="T36" fmla="*/ 52 w 2754"/>
                  <a:gd name="T37" fmla="*/ 263 h 4708"/>
                  <a:gd name="T38" fmla="*/ 42 w 2754"/>
                  <a:gd name="T39" fmla="*/ 232 h 4708"/>
                  <a:gd name="T40" fmla="*/ 53 w 2754"/>
                  <a:gd name="T41" fmla="*/ 230 h 4708"/>
                  <a:gd name="T42" fmla="*/ 40 w 2754"/>
                  <a:gd name="T43" fmla="*/ 221 h 4708"/>
                  <a:gd name="T44" fmla="*/ 36 w 2754"/>
                  <a:gd name="T45" fmla="*/ 238 h 4708"/>
                  <a:gd name="T46" fmla="*/ 22 w 2754"/>
                  <a:gd name="T47" fmla="*/ 220 h 4708"/>
                  <a:gd name="T48" fmla="*/ 18 w 2754"/>
                  <a:gd name="T49" fmla="*/ 223 h 4708"/>
                  <a:gd name="T50" fmla="*/ 25 w 2754"/>
                  <a:gd name="T51" fmla="*/ 212 h 4708"/>
                  <a:gd name="T52" fmla="*/ 3 w 2754"/>
                  <a:gd name="T53" fmla="*/ 164 h 4708"/>
                  <a:gd name="T54" fmla="*/ 13 w 2754"/>
                  <a:gd name="T55" fmla="*/ 119 h 4708"/>
                  <a:gd name="T56" fmla="*/ 0 w 2754"/>
                  <a:gd name="T57" fmla="*/ 78 h 4708"/>
                  <a:gd name="T58" fmla="*/ 21 w 2754"/>
                  <a:gd name="T59" fmla="*/ 51 h 4708"/>
                  <a:gd name="T60" fmla="*/ 33 w 2754"/>
                  <a:gd name="T61" fmla="*/ 0 h 4708"/>
                  <a:gd name="T62" fmla="*/ 194 w 2754"/>
                  <a:gd name="T63" fmla="*/ 45 h 4708"/>
                  <a:gd name="T64" fmla="*/ 153 w 2754"/>
                  <a:gd name="T65" fmla="*/ 205 h 4708"/>
                  <a:gd name="T66" fmla="*/ 330 w 2754"/>
                  <a:gd name="T67" fmla="*/ 468 h 4708"/>
                  <a:gd name="T68" fmla="*/ 344 w 2754"/>
                  <a:gd name="T69" fmla="*/ 512 h 4708"/>
                  <a:gd name="T70" fmla="*/ 323 w 2754"/>
                  <a:gd name="T71" fmla="*/ 527 h 4708"/>
                  <a:gd name="T72" fmla="*/ 320 w 2754"/>
                  <a:gd name="T73" fmla="*/ 543 h 4708"/>
                  <a:gd name="T74" fmla="*/ 307 w 2754"/>
                  <a:gd name="T75" fmla="*/ 558 h 4708"/>
                  <a:gd name="T76" fmla="*/ 314 w 2754"/>
                  <a:gd name="T77" fmla="*/ 584 h 4708"/>
                  <a:gd name="T78" fmla="*/ 303 w 2754"/>
                  <a:gd name="T79" fmla="*/ 588 h 4708"/>
                  <a:gd name="T80" fmla="*/ 301 w 2754"/>
                  <a:gd name="T81" fmla="*/ 589 h 470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54"/>
                  <a:gd name="T124" fmla="*/ 0 h 4708"/>
                  <a:gd name="T125" fmla="*/ 2754 w 2754"/>
                  <a:gd name="T126" fmla="*/ 4708 h 470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54" h="4708">
                    <a:moveTo>
                      <a:pt x="2410" y="4708"/>
                    </a:moveTo>
                    <a:lnTo>
                      <a:pt x="1545" y="4606"/>
                    </a:lnTo>
                    <a:lnTo>
                      <a:pt x="1506" y="4255"/>
                    </a:lnTo>
                    <a:lnTo>
                      <a:pt x="1321" y="4003"/>
                    </a:lnTo>
                    <a:lnTo>
                      <a:pt x="1215" y="3975"/>
                    </a:lnTo>
                    <a:lnTo>
                      <a:pt x="1218" y="3873"/>
                    </a:lnTo>
                    <a:lnTo>
                      <a:pt x="1006" y="3775"/>
                    </a:lnTo>
                    <a:lnTo>
                      <a:pt x="889" y="3599"/>
                    </a:lnTo>
                    <a:lnTo>
                      <a:pt x="592" y="3512"/>
                    </a:lnTo>
                    <a:lnTo>
                      <a:pt x="534" y="3442"/>
                    </a:lnTo>
                    <a:lnTo>
                      <a:pt x="598" y="3194"/>
                    </a:lnTo>
                    <a:lnTo>
                      <a:pt x="537" y="3150"/>
                    </a:lnTo>
                    <a:lnTo>
                      <a:pt x="554" y="3049"/>
                    </a:lnTo>
                    <a:lnTo>
                      <a:pt x="311" y="2594"/>
                    </a:lnTo>
                    <a:lnTo>
                      <a:pt x="316" y="2476"/>
                    </a:lnTo>
                    <a:lnTo>
                      <a:pt x="409" y="2368"/>
                    </a:lnTo>
                    <a:lnTo>
                      <a:pt x="247" y="2169"/>
                    </a:lnTo>
                    <a:lnTo>
                      <a:pt x="277" y="1921"/>
                    </a:lnTo>
                    <a:lnTo>
                      <a:pt x="417" y="2099"/>
                    </a:lnTo>
                    <a:lnTo>
                      <a:pt x="333" y="1856"/>
                    </a:lnTo>
                    <a:lnTo>
                      <a:pt x="424" y="1837"/>
                    </a:lnTo>
                    <a:lnTo>
                      <a:pt x="319" y="1767"/>
                    </a:lnTo>
                    <a:lnTo>
                      <a:pt x="291" y="1901"/>
                    </a:lnTo>
                    <a:lnTo>
                      <a:pt x="179" y="1762"/>
                    </a:lnTo>
                    <a:lnTo>
                      <a:pt x="145" y="1784"/>
                    </a:lnTo>
                    <a:lnTo>
                      <a:pt x="198" y="1692"/>
                    </a:lnTo>
                    <a:lnTo>
                      <a:pt x="23" y="1312"/>
                    </a:lnTo>
                    <a:lnTo>
                      <a:pt x="102" y="950"/>
                    </a:lnTo>
                    <a:lnTo>
                      <a:pt x="0" y="622"/>
                    </a:lnTo>
                    <a:lnTo>
                      <a:pt x="168" y="407"/>
                    </a:lnTo>
                    <a:lnTo>
                      <a:pt x="264" y="0"/>
                    </a:lnTo>
                    <a:lnTo>
                      <a:pt x="1553" y="360"/>
                    </a:lnTo>
                    <a:lnTo>
                      <a:pt x="1227" y="1636"/>
                    </a:lnTo>
                    <a:lnTo>
                      <a:pt x="2642" y="3738"/>
                    </a:lnTo>
                    <a:lnTo>
                      <a:pt x="2754" y="4096"/>
                    </a:lnTo>
                    <a:lnTo>
                      <a:pt x="2583" y="4210"/>
                    </a:lnTo>
                    <a:lnTo>
                      <a:pt x="2559" y="4339"/>
                    </a:lnTo>
                    <a:lnTo>
                      <a:pt x="2459" y="4459"/>
                    </a:lnTo>
                    <a:lnTo>
                      <a:pt x="2517" y="4666"/>
                    </a:lnTo>
                    <a:lnTo>
                      <a:pt x="2425" y="4704"/>
                    </a:lnTo>
                    <a:lnTo>
                      <a:pt x="2410" y="4708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68" name="Line 97"/>
              <p:cNvSpPr>
                <a:spLocks noChangeShapeType="1"/>
              </p:cNvSpPr>
              <p:nvPr/>
            </p:nvSpPr>
            <p:spPr bwMode="auto">
              <a:xfrm>
                <a:off x="1357" y="2695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69" name="Freeform 76"/>
              <p:cNvSpPr>
                <a:spLocks/>
              </p:cNvSpPr>
              <p:nvPr/>
            </p:nvSpPr>
            <p:spPr bwMode="auto">
              <a:xfrm>
                <a:off x="1047" y="2612"/>
                <a:ext cx="313" cy="247"/>
              </a:xfrm>
              <a:custGeom>
                <a:avLst/>
                <a:gdLst/>
                <a:ahLst/>
                <a:cxnLst>
                  <a:cxn ang="0">
                    <a:pos x="2480" y="660"/>
                  </a:cxn>
                  <a:cxn ang="0">
                    <a:pos x="2396" y="1971"/>
                  </a:cxn>
                  <a:cxn ang="0">
                    <a:pos x="2067" y="1946"/>
                  </a:cxn>
                  <a:cxn ang="0">
                    <a:pos x="0" y="1726"/>
                  </a:cxn>
                  <a:cxn ang="0">
                    <a:pos x="36" y="1453"/>
                  </a:cxn>
                  <a:cxn ang="0">
                    <a:pos x="237" y="0"/>
                  </a:cxn>
                  <a:cxn ang="0">
                    <a:pos x="1856" y="176"/>
                  </a:cxn>
                  <a:cxn ang="0">
                    <a:pos x="2504" y="229"/>
                  </a:cxn>
                  <a:cxn ang="0">
                    <a:pos x="2488" y="511"/>
                  </a:cxn>
                  <a:cxn ang="0">
                    <a:pos x="2480" y="660"/>
                  </a:cxn>
                </a:cxnLst>
                <a:rect l="0" t="0" r="r" b="b"/>
                <a:pathLst>
                  <a:path w="2504" h="1971">
                    <a:moveTo>
                      <a:pt x="2480" y="660"/>
                    </a:moveTo>
                    <a:lnTo>
                      <a:pt x="2396" y="1971"/>
                    </a:lnTo>
                    <a:lnTo>
                      <a:pt x="2067" y="1946"/>
                    </a:lnTo>
                    <a:lnTo>
                      <a:pt x="0" y="1726"/>
                    </a:lnTo>
                    <a:lnTo>
                      <a:pt x="36" y="1453"/>
                    </a:lnTo>
                    <a:lnTo>
                      <a:pt x="237" y="0"/>
                    </a:lnTo>
                    <a:lnTo>
                      <a:pt x="1856" y="176"/>
                    </a:lnTo>
                    <a:lnTo>
                      <a:pt x="2504" y="229"/>
                    </a:lnTo>
                    <a:lnTo>
                      <a:pt x="2488" y="511"/>
                    </a:lnTo>
                    <a:lnTo>
                      <a:pt x="2480" y="660"/>
                    </a:lnTo>
                    <a:close/>
                  </a:path>
                </a:pathLst>
              </a:custGeom>
              <a:solidFill>
                <a:srgbClr val="C0504D">
                  <a:lumMod val="40000"/>
                  <a:lumOff val="6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70" name="Freeform 99"/>
              <p:cNvSpPr>
                <a:spLocks/>
              </p:cNvSpPr>
              <p:nvPr/>
            </p:nvSpPr>
            <p:spPr bwMode="auto">
              <a:xfrm>
                <a:off x="1047" y="2612"/>
                <a:ext cx="313" cy="247"/>
              </a:xfrm>
              <a:custGeom>
                <a:avLst/>
                <a:gdLst>
                  <a:gd name="T0" fmla="*/ 310 w 2504"/>
                  <a:gd name="T1" fmla="*/ 83 h 1971"/>
                  <a:gd name="T2" fmla="*/ 300 w 2504"/>
                  <a:gd name="T3" fmla="*/ 247 h 1971"/>
                  <a:gd name="T4" fmla="*/ 258 w 2504"/>
                  <a:gd name="T5" fmla="*/ 244 h 1971"/>
                  <a:gd name="T6" fmla="*/ 0 w 2504"/>
                  <a:gd name="T7" fmla="*/ 216 h 1971"/>
                  <a:gd name="T8" fmla="*/ 5 w 2504"/>
                  <a:gd name="T9" fmla="*/ 182 h 1971"/>
                  <a:gd name="T10" fmla="*/ 30 w 2504"/>
                  <a:gd name="T11" fmla="*/ 0 h 1971"/>
                  <a:gd name="T12" fmla="*/ 232 w 2504"/>
                  <a:gd name="T13" fmla="*/ 22 h 1971"/>
                  <a:gd name="T14" fmla="*/ 313 w 2504"/>
                  <a:gd name="T15" fmla="*/ 29 h 1971"/>
                  <a:gd name="T16" fmla="*/ 311 w 2504"/>
                  <a:gd name="T17" fmla="*/ 64 h 1971"/>
                  <a:gd name="T18" fmla="*/ 310 w 2504"/>
                  <a:gd name="T19" fmla="*/ 83 h 197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504"/>
                  <a:gd name="T31" fmla="*/ 0 h 1971"/>
                  <a:gd name="T32" fmla="*/ 2504 w 2504"/>
                  <a:gd name="T33" fmla="*/ 1971 h 197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504" h="1971">
                    <a:moveTo>
                      <a:pt x="2480" y="660"/>
                    </a:moveTo>
                    <a:lnTo>
                      <a:pt x="2396" y="1971"/>
                    </a:lnTo>
                    <a:lnTo>
                      <a:pt x="2067" y="1946"/>
                    </a:lnTo>
                    <a:lnTo>
                      <a:pt x="0" y="1726"/>
                    </a:lnTo>
                    <a:lnTo>
                      <a:pt x="36" y="1453"/>
                    </a:lnTo>
                    <a:lnTo>
                      <a:pt x="237" y="0"/>
                    </a:lnTo>
                    <a:lnTo>
                      <a:pt x="1856" y="176"/>
                    </a:lnTo>
                    <a:lnTo>
                      <a:pt x="2504" y="229"/>
                    </a:lnTo>
                    <a:lnTo>
                      <a:pt x="2488" y="511"/>
                    </a:lnTo>
                    <a:lnTo>
                      <a:pt x="2480" y="660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71" name="Line 100"/>
              <p:cNvSpPr>
                <a:spLocks noChangeShapeType="1"/>
              </p:cNvSpPr>
              <p:nvPr/>
            </p:nvSpPr>
            <p:spPr bwMode="auto">
              <a:xfrm>
                <a:off x="2571" y="2473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72" name="Freeform 101"/>
              <p:cNvSpPr>
                <a:spLocks/>
              </p:cNvSpPr>
              <p:nvPr/>
            </p:nvSpPr>
            <p:spPr bwMode="auto">
              <a:xfrm>
                <a:off x="2504" y="2471"/>
                <a:ext cx="74" cy="72"/>
              </a:xfrm>
              <a:custGeom>
                <a:avLst/>
                <a:gdLst>
                  <a:gd name="T0" fmla="*/ 67 w 592"/>
                  <a:gd name="T1" fmla="*/ 1 h 575"/>
                  <a:gd name="T2" fmla="*/ 74 w 592"/>
                  <a:gd name="T3" fmla="*/ 37 h 575"/>
                  <a:gd name="T4" fmla="*/ 31 w 592"/>
                  <a:gd name="T5" fmla="*/ 50 h 575"/>
                  <a:gd name="T6" fmla="*/ 6 w 592"/>
                  <a:gd name="T7" fmla="*/ 72 h 575"/>
                  <a:gd name="T8" fmla="*/ 10 w 592"/>
                  <a:gd name="T9" fmla="*/ 60 h 575"/>
                  <a:gd name="T10" fmla="*/ 0 w 592"/>
                  <a:gd name="T11" fmla="*/ 16 h 575"/>
                  <a:gd name="T12" fmla="*/ 66 w 592"/>
                  <a:gd name="T13" fmla="*/ 0 h 575"/>
                  <a:gd name="T14" fmla="*/ 67 w 592"/>
                  <a:gd name="T15" fmla="*/ 1 h 57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92"/>
                  <a:gd name="T25" fmla="*/ 0 h 575"/>
                  <a:gd name="T26" fmla="*/ 592 w 592"/>
                  <a:gd name="T27" fmla="*/ 575 h 57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92" h="575">
                    <a:moveTo>
                      <a:pt x="536" y="11"/>
                    </a:moveTo>
                    <a:lnTo>
                      <a:pt x="592" y="296"/>
                    </a:lnTo>
                    <a:lnTo>
                      <a:pt x="252" y="402"/>
                    </a:lnTo>
                    <a:lnTo>
                      <a:pt x="47" y="575"/>
                    </a:lnTo>
                    <a:lnTo>
                      <a:pt x="84" y="477"/>
                    </a:lnTo>
                    <a:lnTo>
                      <a:pt x="0" y="126"/>
                    </a:lnTo>
                    <a:lnTo>
                      <a:pt x="531" y="0"/>
                    </a:lnTo>
                    <a:lnTo>
                      <a:pt x="536" y="11"/>
                    </a:lnTo>
                    <a:close/>
                  </a:path>
                </a:pathLst>
              </a:custGeom>
              <a:solidFill>
                <a:srgbClr val="80808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73" name="Freeform 80"/>
              <p:cNvSpPr>
                <a:spLocks/>
              </p:cNvSpPr>
              <p:nvPr/>
            </p:nvSpPr>
            <p:spPr bwMode="auto">
              <a:xfrm>
                <a:off x="2504" y="2471"/>
                <a:ext cx="74" cy="72"/>
              </a:xfrm>
              <a:custGeom>
                <a:avLst/>
                <a:gdLst/>
                <a:ahLst/>
                <a:cxnLst>
                  <a:cxn ang="0">
                    <a:pos x="536" y="11"/>
                  </a:cxn>
                  <a:cxn ang="0">
                    <a:pos x="592" y="296"/>
                  </a:cxn>
                  <a:cxn ang="0">
                    <a:pos x="252" y="402"/>
                  </a:cxn>
                  <a:cxn ang="0">
                    <a:pos x="47" y="575"/>
                  </a:cxn>
                  <a:cxn ang="0">
                    <a:pos x="84" y="477"/>
                  </a:cxn>
                  <a:cxn ang="0">
                    <a:pos x="0" y="126"/>
                  </a:cxn>
                  <a:cxn ang="0">
                    <a:pos x="531" y="0"/>
                  </a:cxn>
                  <a:cxn ang="0">
                    <a:pos x="536" y="11"/>
                  </a:cxn>
                </a:cxnLst>
                <a:rect l="0" t="0" r="r" b="b"/>
                <a:pathLst>
                  <a:path w="592" h="575">
                    <a:moveTo>
                      <a:pt x="536" y="11"/>
                    </a:moveTo>
                    <a:lnTo>
                      <a:pt x="592" y="296"/>
                    </a:lnTo>
                    <a:lnTo>
                      <a:pt x="252" y="402"/>
                    </a:lnTo>
                    <a:lnTo>
                      <a:pt x="47" y="575"/>
                    </a:lnTo>
                    <a:lnTo>
                      <a:pt x="84" y="477"/>
                    </a:lnTo>
                    <a:lnTo>
                      <a:pt x="0" y="126"/>
                    </a:lnTo>
                    <a:lnTo>
                      <a:pt x="531" y="0"/>
                    </a:lnTo>
                    <a:lnTo>
                      <a:pt x="536" y="11"/>
                    </a:lnTo>
                  </a:path>
                </a:pathLst>
              </a:custGeom>
              <a:solidFill>
                <a:srgbClr val="1F497D">
                  <a:lumMod val="20000"/>
                  <a:lumOff val="80000"/>
                </a:srgbClr>
              </a:solidFill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74" name="Line 103"/>
              <p:cNvSpPr>
                <a:spLocks noChangeShapeType="1"/>
              </p:cNvSpPr>
              <p:nvPr/>
            </p:nvSpPr>
            <p:spPr bwMode="auto">
              <a:xfrm>
                <a:off x="2455" y="2624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75" name="Freeform 104"/>
              <p:cNvSpPr>
                <a:spLocks/>
              </p:cNvSpPr>
              <p:nvPr/>
            </p:nvSpPr>
            <p:spPr bwMode="auto">
              <a:xfrm>
                <a:off x="2440" y="2623"/>
                <a:ext cx="45" cy="75"/>
              </a:xfrm>
              <a:custGeom>
                <a:avLst/>
                <a:gdLst>
                  <a:gd name="T0" fmla="*/ 15 w 363"/>
                  <a:gd name="T1" fmla="*/ 1 h 600"/>
                  <a:gd name="T2" fmla="*/ 12 w 363"/>
                  <a:gd name="T3" fmla="*/ 9 h 600"/>
                  <a:gd name="T4" fmla="*/ 11 w 363"/>
                  <a:gd name="T5" fmla="*/ 21 h 600"/>
                  <a:gd name="T6" fmla="*/ 30 w 363"/>
                  <a:gd name="T7" fmla="*/ 48 h 600"/>
                  <a:gd name="T8" fmla="*/ 40 w 363"/>
                  <a:gd name="T9" fmla="*/ 53 h 600"/>
                  <a:gd name="T10" fmla="*/ 37 w 363"/>
                  <a:gd name="T11" fmla="*/ 65 h 600"/>
                  <a:gd name="T12" fmla="*/ 45 w 363"/>
                  <a:gd name="T13" fmla="*/ 69 h 600"/>
                  <a:gd name="T14" fmla="*/ 19 w 363"/>
                  <a:gd name="T15" fmla="*/ 75 h 600"/>
                  <a:gd name="T16" fmla="*/ 0 w 363"/>
                  <a:gd name="T17" fmla="*/ 8 h 600"/>
                  <a:gd name="T18" fmla="*/ 13 w 363"/>
                  <a:gd name="T19" fmla="*/ 0 h 600"/>
                  <a:gd name="T20" fmla="*/ 15 w 363"/>
                  <a:gd name="T21" fmla="*/ 1 h 6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63"/>
                  <a:gd name="T34" fmla="*/ 0 h 600"/>
                  <a:gd name="T35" fmla="*/ 363 w 363"/>
                  <a:gd name="T36" fmla="*/ 600 h 6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63" h="600">
                    <a:moveTo>
                      <a:pt x="117" y="9"/>
                    </a:moveTo>
                    <a:lnTo>
                      <a:pt x="94" y="69"/>
                    </a:lnTo>
                    <a:lnTo>
                      <a:pt x="92" y="165"/>
                    </a:lnTo>
                    <a:lnTo>
                      <a:pt x="240" y="388"/>
                    </a:lnTo>
                    <a:lnTo>
                      <a:pt x="324" y="425"/>
                    </a:lnTo>
                    <a:lnTo>
                      <a:pt x="296" y="519"/>
                    </a:lnTo>
                    <a:lnTo>
                      <a:pt x="363" y="555"/>
                    </a:lnTo>
                    <a:lnTo>
                      <a:pt x="150" y="600"/>
                    </a:lnTo>
                    <a:lnTo>
                      <a:pt x="0" y="67"/>
                    </a:lnTo>
                    <a:lnTo>
                      <a:pt x="105" y="0"/>
                    </a:lnTo>
                    <a:lnTo>
                      <a:pt x="117" y="9"/>
                    </a:lnTo>
                    <a:close/>
                  </a:path>
                </a:pathLst>
              </a:custGeom>
              <a:solidFill>
                <a:srgbClr val="80808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76" name="Freeform 105"/>
              <p:cNvSpPr>
                <a:spLocks/>
              </p:cNvSpPr>
              <p:nvPr/>
            </p:nvSpPr>
            <p:spPr bwMode="auto">
              <a:xfrm>
                <a:off x="2440" y="2623"/>
                <a:ext cx="45" cy="75"/>
              </a:xfrm>
              <a:custGeom>
                <a:avLst/>
                <a:gdLst>
                  <a:gd name="T0" fmla="*/ 15 w 363"/>
                  <a:gd name="T1" fmla="*/ 1 h 600"/>
                  <a:gd name="T2" fmla="*/ 12 w 363"/>
                  <a:gd name="T3" fmla="*/ 9 h 600"/>
                  <a:gd name="T4" fmla="*/ 11 w 363"/>
                  <a:gd name="T5" fmla="*/ 21 h 600"/>
                  <a:gd name="T6" fmla="*/ 30 w 363"/>
                  <a:gd name="T7" fmla="*/ 48 h 600"/>
                  <a:gd name="T8" fmla="*/ 40 w 363"/>
                  <a:gd name="T9" fmla="*/ 53 h 600"/>
                  <a:gd name="T10" fmla="*/ 37 w 363"/>
                  <a:gd name="T11" fmla="*/ 65 h 600"/>
                  <a:gd name="T12" fmla="*/ 45 w 363"/>
                  <a:gd name="T13" fmla="*/ 69 h 600"/>
                  <a:gd name="T14" fmla="*/ 19 w 363"/>
                  <a:gd name="T15" fmla="*/ 75 h 600"/>
                  <a:gd name="T16" fmla="*/ 0 w 363"/>
                  <a:gd name="T17" fmla="*/ 8 h 600"/>
                  <a:gd name="T18" fmla="*/ 13 w 363"/>
                  <a:gd name="T19" fmla="*/ 0 h 600"/>
                  <a:gd name="T20" fmla="*/ 15 w 363"/>
                  <a:gd name="T21" fmla="*/ 1 h 6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63"/>
                  <a:gd name="T34" fmla="*/ 0 h 600"/>
                  <a:gd name="T35" fmla="*/ 363 w 363"/>
                  <a:gd name="T36" fmla="*/ 600 h 6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63" h="600">
                    <a:moveTo>
                      <a:pt x="117" y="9"/>
                    </a:moveTo>
                    <a:lnTo>
                      <a:pt x="94" y="69"/>
                    </a:lnTo>
                    <a:lnTo>
                      <a:pt x="92" y="165"/>
                    </a:lnTo>
                    <a:lnTo>
                      <a:pt x="240" y="388"/>
                    </a:lnTo>
                    <a:lnTo>
                      <a:pt x="324" y="425"/>
                    </a:lnTo>
                    <a:lnTo>
                      <a:pt x="296" y="519"/>
                    </a:lnTo>
                    <a:lnTo>
                      <a:pt x="363" y="555"/>
                    </a:lnTo>
                    <a:lnTo>
                      <a:pt x="150" y="600"/>
                    </a:lnTo>
                    <a:lnTo>
                      <a:pt x="0" y="67"/>
                    </a:lnTo>
                    <a:lnTo>
                      <a:pt x="105" y="0"/>
                    </a:lnTo>
                    <a:lnTo>
                      <a:pt x="117" y="9"/>
                    </a:lnTo>
                  </a:path>
                </a:pathLst>
              </a:custGeom>
              <a:solidFill>
                <a:srgbClr val="FFC000"/>
              </a:solidFill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77" name="Line 106"/>
              <p:cNvSpPr>
                <a:spLocks noChangeShapeType="1"/>
              </p:cNvSpPr>
              <p:nvPr/>
            </p:nvSpPr>
            <p:spPr bwMode="auto">
              <a:xfrm>
                <a:off x="2399" y="2691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78" name="Freeform 107"/>
              <p:cNvSpPr>
                <a:spLocks/>
              </p:cNvSpPr>
              <p:nvPr/>
            </p:nvSpPr>
            <p:spPr bwMode="auto">
              <a:xfrm>
                <a:off x="2394" y="2684"/>
                <a:ext cx="9" cy="7"/>
              </a:xfrm>
              <a:custGeom>
                <a:avLst/>
                <a:gdLst>
                  <a:gd name="T0" fmla="*/ 5 w 73"/>
                  <a:gd name="T1" fmla="*/ 7 h 52"/>
                  <a:gd name="T2" fmla="*/ 0 w 73"/>
                  <a:gd name="T3" fmla="*/ 0 h 52"/>
                  <a:gd name="T4" fmla="*/ 9 w 73"/>
                  <a:gd name="T5" fmla="*/ 0 h 52"/>
                  <a:gd name="T6" fmla="*/ 5 w 73"/>
                  <a:gd name="T7" fmla="*/ 7 h 5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3"/>
                  <a:gd name="T13" fmla="*/ 0 h 52"/>
                  <a:gd name="T14" fmla="*/ 73 w 73"/>
                  <a:gd name="T15" fmla="*/ 52 h 5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3" h="52">
                    <a:moveTo>
                      <a:pt x="39" y="52"/>
                    </a:moveTo>
                    <a:lnTo>
                      <a:pt x="0" y="0"/>
                    </a:lnTo>
                    <a:lnTo>
                      <a:pt x="73" y="2"/>
                    </a:lnTo>
                    <a:lnTo>
                      <a:pt x="39" y="52"/>
                    </a:lnTo>
                    <a:close/>
                  </a:path>
                </a:pathLst>
              </a:custGeom>
              <a:solidFill>
                <a:srgbClr val="FFFF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79" name="Freeform 108"/>
              <p:cNvSpPr>
                <a:spLocks/>
              </p:cNvSpPr>
              <p:nvPr/>
            </p:nvSpPr>
            <p:spPr bwMode="auto">
              <a:xfrm>
                <a:off x="2394" y="2684"/>
                <a:ext cx="9" cy="7"/>
              </a:xfrm>
              <a:custGeom>
                <a:avLst/>
                <a:gdLst>
                  <a:gd name="T0" fmla="*/ 5 w 73"/>
                  <a:gd name="T1" fmla="*/ 7 h 52"/>
                  <a:gd name="T2" fmla="*/ 0 w 73"/>
                  <a:gd name="T3" fmla="*/ 0 h 52"/>
                  <a:gd name="T4" fmla="*/ 9 w 73"/>
                  <a:gd name="T5" fmla="*/ 0 h 52"/>
                  <a:gd name="T6" fmla="*/ 5 w 73"/>
                  <a:gd name="T7" fmla="*/ 7 h 5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3"/>
                  <a:gd name="T13" fmla="*/ 0 h 52"/>
                  <a:gd name="T14" fmla="*/ 73 w 73"/>
                  <a:gd name="T15" fmla="*/ 52 h 5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3" h="52">
                    <a:moveTo>
                      <a:pt x="39" y="52"/>
                    </a:moveTo>
                    <a:lnTo>
                      <a:pt x="0" y="0"/>
                    </a:lnTo>
                    <a:lnTo>
                      <a:pt x="73" y="2"/>
                    </a:lnTo>
                    <a:lnTo>
                      <a:pt x="39" y="52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80" name="Line 109"/>
              <p:cNvSpPr>
                <a:spLocks noChangeShapeType="1"/>
              </p:cNvSpPr>
              <p:nvPr/>
            </p:nvSpPr>
            <p:spPr bwMode="auto">
              <a:xfrm>
                <a:off x="2278" y="3159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81" name="Freeform 110"/>
              <p:cNvSpPr>
                <a:spLocks/>
              </p:cNvSpPr>
              <p:nvPr/>
            </p:nvSpPr>
            <p:spPr bwMode="auto">
              <a:xfrm>
                <a:off x="1996" y="3158"/>
                <a:ext cx="392" cy="295"/>
              </a:xfrm>
              <a:custGeom>
                <a:avLst/>
                <a:gdLst>
                  <a:gd name="T0" fmla="*/ 282 w 3135"/>
                  <a:gd name="T1" fmla="*/ 1 h 2358"/>
                  <a:gd name="T2" fmla="*/ 387 w 3135"/>
                  <a:gd name="T3" fmla="*/ 201 h 2358"/>
                  <a:gd name="T4" fmla="*/ 392 w 3135"/>
                  <a:gd name="T5" fmla="*/ 253 h 2358"/>
                  <a:gd name="T6" fmla="*/ 384 w 3135"/>
                  <a:gd name="T7" fmla="*/ 265 h 2358"/>
                  <a:gd name="T8" fmla="*/ 385 w 3135"/>
                  <a:gd name="T9" fmla="*/ 278 h 2358"/>
                  <a:gd name="T10" fmla="*/ 379 w 3135"/>
                  <a:gd name="T11" fmla="*/ 287 h 2358"/>
                  <a:gd name="T12" fmla="*/ 351 w 3135"/>
                  <a:gd name="T13" fmla="*/ 295 h 2358"/>
                  <a:gd name="T14" fmla="*/ 345 w 3135"/>
                  <a:gd name="T15" fmla="*/ 286 h 2358"/>
                  <a:gd name="T16" fmla="*/ 354 w 3135"/>
                  <a:gd name="T17" fmla="*/ 289 h 2358"/>
                  <a:gd name="T18" fmla="*/ 357 w 3135"/>
                  <a:gd name="T19" fmla="*/ 284 h 2358"/>
                  <a:gd name="T20" fmla="*/ 345 w 3135"/>
                  <a:gd name="T21" fmla="*/ 282 h 2358"/>
                  <a:gd name="T22" fmla="*/ 329 w 3135"/>
                  <a:gd name="T23" fmla="*/ 261 h 2358"/>
                  <a:gd name="T24" fmla="*/ 311 w 3135"/>
                  <a:gd name="T25" fmla="*/ 258 h 2358"/>
                  <a:gd name="T26" fmla="*/ 301 w 3135"/>
                  <a:gd name="T27" fmla="*/ 231 h 2358"/>
                  <a:gd name="T28" fmla="*/ 289 w 3135"/>
                  <a:gd name="T29" fmla="*/ 221 h 2358"/>
                  <a:gd name="T30" fmla="*/ 289 w 3135"/>
                  <a:gd name="T31" fmla="*/ 205 h 2358"/>
                  <a:gd name="T32" fmla="*/ 279 w 3135"/>
                  <a:gd name="T33" fmla="*/ 205 h 2358"/>
                  <a:gd name="T34" fmla="*/ 285 w 3135"/>
                  <a:gd name="T35" fmla="*/ 214 h 2358"/>
                  <a:gd name="T36" fmla="*/ 279 w 3135"/>
                  <a:gd name="T37" fmla="*/ 213 h 2358"/>
                  <a:gd name="T38" fmla="*/ 255 w 3135"/>
                  <a:gd name="T39" fmla="*/ 182 h 2358"/>
                  <a:gd name="T40" fmla="*/ 266 w 3135"/>
                  <a:gd name="T41" fmla="*/ 161 h 2358"/>
                  <a:gd name="T42" fmla="*/ 250 w 3135"/>
                  <a:gd name="T43" fmla="*/ 152 h 2358"/>
                  <a:gd name="T44" fmla="*/ 254 w 3135"/>
                  <a:gd name="T45" fmla="*/ 169 h 2358"/>
                  <a:gd name="T46" fmla="*/ 243 w 3135"/>
                  <a:gd name="T47" fmla="*/ 161 h 2358"/>
                  <a:gd name="T48" fmla="*/ 247 w 3135"/>
                  <a:gd name="T49" fmla="*/ 106 h 2358"/>
                  <a:gd name="T50" fmla="*/ 189 w 3135"/>
                  <a:gd name="T51" fmla="*/ 57 h 2358"/>
                  <a:gd name="T52" fmla="*/ 161 w 3135"/>
                  <a:gd name="T53" fmla="*/ 50 h 2358"/>
                  <a:gd name="T54" fmla="*/ 157 w 3135"/>
                  <a:gd name="T55" fmla="*/ 62 h 2358"/>
                  <a:gd name="T56" fmla="*/ 111 w 3135"/>
                  <a:gd name="T57" fmla="*/ 80 h 2358"/>
                  <a:gd name="T58" fmla="*/ 107 w 3135"/>
                  <a:gd name="T59" fmla="*/ 70 h 2358"/>
                  <a:gd name="T60" fmla="*/ 112 w 3135"/>
                  <a:gd name="T61" fmla="*/ 78 h 2358"/>
                  <a:gd name="T62" fmla="*/ 113 w 3135"/>
                  <a:gd name="T63" fmla="*/ 71 h 2358"/>
                  <a:gd name="T64" fmla="*/ 90 w 3135"/>
                  <a:gd name="T65" fmla="*/ 48 h 2358"/>
                  <a:gd name="T66" fmla="*/ 85 w 3135"/>
                  <a:gd name="T67" fmla="*/ 51 h 2358"/>
                  <a:gd name="T68" fmla="*/ 91 w 3135"/>
                  <a:gd name="T69" fmla="*/ 57 h 2358"/>
                  <a:gd name="T70" fmla="*/ 55 w 3135"/>
                  <a:gd name="T71" fmla="*/ 46 h 2358"/>
                  <a:gd name="T72" fmla="*/ 71 w 3135"/>
                  <a:gd name="T73" fmla="*/ 44 h 2358"/>
                  <a:gd name="T74" fmla="*/ 67 w 3135"/>
                  <a:gd name="T75" fmla="*/ 39 h 2358"/>
                  <a:gd name="T76" fmla="*/ 23 w 3135"/>
                  <a:gd name="T77" fmla="*/ 51 h 2358"/>
                  <a:gd name="T78" fmla="*/ 32 w 3135"/>
                  <a:gd name="T79" fmla="*/ 45 h 2358"/>
                  <a:gd name="T80" fmla="*/ 22 w 3135"/>
                  <a:gd name="T81" fmla="*/ 39 h 2358"/>
                  <a:gd name="T82" fmla="*/ 21 w 3135"/>
                  <a:gd name="T83" fmla="*/ 48 h 2358"/>
                  <a:gd name="T84" fmla="*/ 10 w 3135"/>
                  <a:gd name="T85" fmla="*/ 52 h 2358"/>
                  <a:gd name="T86" fmla="*/ 11 w 3135"/>
                  <a:gd name="T87" fmla="*/ 37 h 2358"/>
                  <a:gd name="T88" fmla="*/ 0 w 3135"/>
                  <a:gd name="T89" fmla="*/ 27 h 2358"/>
                  <a:gd name="T90" fmla="*/ 0 w 3135"/>
                  <a:gd name="T91" fmla="*/ 19 h 2358"/>
                  <a:gd name="T92" fmla="*/ 121 w 3135"/>
                  <a:gd name="T93" fmla="*/ 7 h 2358"/>
                  <a:gd name="T94" fmla="*/ 129 w 3135"/>
                  <a:gd name="T95" fmla="*/ 22 h 2358"/>
                  <a:gd name="T96" fmla="*/ 253 w 3135"/>
                  <a:gd name="T97" fmla="*/ 14 h 2358"/>
                  <a:gd name="T98" fmla="*/ 257 w 3135"/>
                  <a:gd name="T99" fmla="*/ 25 h 2358"/>
                  <a:gd name="T100" fmla="*/ 262 w 3135"/>
                  <a:gd name="T101" fmla="*/ 24 h 2358"/>
                  <a:gd name="T102" fmla="*/ 261 w 3135"/>
                  <a:gd name="T103" fmla="*/ 0 h 2358"/>
                  <a:gd name="T104" fmla="*/ 280 w 3135"/>
                  <a:gd name="T105" fmla="*/ 1 h 2358"/>
                  <a:gd name="T106" fmla="*/ 282 w 3135"/>
                  <a:gd name="T107" fmla="*/ 1 h 235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3135"/>
                  <a:gd name="T163" fmla="*/ 0 h 2358"/>
                  <a:gd name="T164" fmla="*/ 3135 w 3135"/>
                  <a:gd name="T165" fmla="*/ 2358 h 2358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3135" h="2358">
                    <a:moveTo>
                      <a:pt x="2259" y="8"/>
                    </a:moveTo>
                    <a:lnTo>
                      <a:pt x="3096" y="1605"/>
                    </a:lnTo>
                    <a:lnTo>
                      <a:pt x="3135" y="2021"/>
                    </a:lnTo>
                    <a:lnTo>
                      <a:pt x="3071" y="2115"/>
                    </a:lnTo>
                    <a:lnTo>
                      <a:pt x="3083" y="2219"/>
                    </a:lnTo>
                    <a:lnTo>
                      <a:pt x="3030" y="2291"/>
                    </a:lnTo>
                    <a:lnTo>
                      <a:pt x="2804" y="2358"/>
                    </a:lnTo>
                    <a:lnTo>
                      <a:pt x="2759" y="2286"/>
                    </a:lnTo>
                    <a:lnTo>
                      <a:pt x="2834" y="2313"/>
                    </a:lnTo>
                    <a:lnTo>
                      <a:pt x="2856" y="2269"/>
                    </a:lnTo>
                    <a:lnTo>
                      <a:pt x="2759" y="2253"/>
                    </a:lnTo>
                    <a:lnTo>
                      <a:pt x="2630" y="2085"/>
                    </a:lnTo>
                    <a:lnTo>
                      <a:pt x="2491" y="2059"/>
                    </a:lnTo>
                    <a:lnTo>
                      <a:pt x="2410" y="1848"/>
                    </a:lnTo>
                    <a:lnTo>
                      <a:pt x="2312" y="1769"/>
                    </a:lnTo>
                    <a:lnTo>
                      <a:pt x="2314" y="1635"/>
                    </a:lnTo>
                    <a:lnTo>
                      <a:pt x="2228" y="1635"/>
                    </a:lnTo>
                    <a:lnTo>
                      <a:pt x="2276" y="1708"/>
                    </a:lnTo>
                    <a:lnTo>
                      <a:pt x="2228" y="1705"/>
                    </a:lnTo>
                    <a:lnTo>
                      <a:pt x="2039" y="1456"/>
                    </a:lnTo>
                    <a:lnTo>
                      <a:pt x="2125" y="1283"/>
                    </a:lnTo>
                    <a:lnTo>
                      <a:pt x="1996" y="1213"/>
                    </a:lnTo>
                    <a:lnTo>
                      <a:pt x="2033" y="1347"/>
                    </a:lnTo>
                    <a:lnTo>
                      <a:pt x="1946" y="1283"/>
                    </a:lnTo>
                    <a:lnTo>
                      <a:pt x="1974" y="851"/>
                    </a:lnTo>
                    <a:lnTo>
                      <a:pt x="1510" y="454"/>
                    </a:lnTo>
                    <a:lnTo>
                      <a:pt x="1284" y="403"/>
                    </a:lnTo>
                    <a:lnTo>
                      <a:pt x="1259" y="499"/>
                    </a:lnTo>
                    <a:lnTo>
                      <a:pt x="890" y="639"/>
                    </a:lnTo>
                    <a:lnTo>
                      <a:pt x="857" y="563"/>
                    </a:lnTo>
                    <a:lnTo>
                      <a:pt x="895" y="625"/>
                    </a:lnTo>
                    <a:lnTo>
                      <a:pt x="904" y="569"/>
                    </a:lnTo>
                    <a:lnTo>
                      <a:pt x="722" y="382"/>
                    </a:lnTo>
                    <a:lnTo>
                      <a:pt x="681" y="407"/>
                    </a:lnTo>
                    <a:lnTo>
                      <a:pt x="728" y="454"/>
                    </a:lnTo>
                    <a:lnTo>
                      <a:pt x="441" y="367"/>
                    </a:lnTo>
                    <a:lnTo>
                      <a:pt x="571" y="351"/>
                    </a:lnTo>
                    <a:lnTo>
                      <a:pt x="535" y="315"/>
                    </a:lnTo>
                    <a:lnTo>
                      <a:pt x="187" y="407"/>
                    </a:lnTo>
                    <a:lnTo>
                      <a:pt x="259" y="356"/>
                    </a:lnTo>
                    <a:lnTo>
                      <a:pt x="175" y="315"/>
                    </a:lnTo>
                    <a:lnTo>
                      <a:pt x="170" y="382"/>
                    </a:lnTo>
                    <a:lnTo>
                      <a:pt x="83" y="412"/>
                    </a:lnTo>
                    <a:lnTo>
                      <a:pt x="91" y="298"/>
                    </a:lnTo>
                    <a:lnTo>
                      <a:pt x="0" y="217"/>
                    </a:lnTo>
                    <a:lnTo>
                      <a:pt x="2" y="150"/>
                    </a:lnTo>
                    <a:lnTo>
                      <a:pt x="965" y="58"/>
                    </a:lnTo>
                    <a:lnTo>
                      <a:pt x="1033" y="172"/>
                    </a:lnTo>
                    <a:lnTo>
                      <a:pt x="2024" y="111"/>
                    </a:lnTo>
                    <a:lnTo>
                      <a:pt x="2058" y="198"/>
                    </a:lnTo>
                    <a:lnTo>
                      <a:pt x="2099" y="189"/>
                    </a:lnTo>
                    <a:lnTo>
                      <a:pt x="2086" y="0"/>
                    </a:lnTo>
                    <a:lnTo>
                      <a:pt x="2242" y="10"/>
                    </a:lnTo>
                    <a:lnTo>
                      <a:pt x="2259" y="8"/>
                    </a:lnTo>
                    <a:close/>
                  </a:path>
                </a:pathLst>
              </a:custGeom>
              <a:solidFill>
                <a:srgbClr val="FFC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82" name="Freeform 111"/>
              <p:cNvSpPr>
                <a:spLocks/>
              </p:cNvSpPr>
              <p:nvPr/>
            </p:nvSpPr>
            <p:spPr bwMode="auto">
              <a:xfrm>
                <a:off x="1996" y="3158"/>
                <a:ext cx="392" cy="295"/>
              </a:xfrm>
              <a:custGeom>
                <a:avLst/>
                <a:gdLst>
                  <a:gd name="T0" fmla="*/ 282 w 3135"/>
                  <a:gd name="T1" fmla="*/ 1 h 2358"/>
                  <a:gd name="T2" fmla="*/ 387 w 3135"/>
                  <a:gd name="T3" fmla="*/ 201 h 2358"/>
                  <a:gd name="T4" fmla="*/ 392 w 3135"/>
                  <a:gd name="T5" fmla="*/ 253 h 2358"/>
                  <a:gd name="T6" fmla="*/ 384 w 3135"/>
                  <a:gd name="T7" fmla="*/ 265 h 2358"/>
                  <a:gd name="T8" fmla="*/ 385 w 3135"/>
                  <a:gd name="T9" fmla="*/ 278 h 2358"/>
                  <a:gd name="T10" fmla="*/ 379 w 3135"/>
                  <a:gd name="T11" fmla="*/ 287 h 2358"/>
                  <a:gd name="T12" fmla="*/ 351 w 3135"/>
                  <a:gd name="T13" fmla="*/ 295 h 2358"/>
                  <a:gd name="T14" fmla="*/ 345 w 3135"/>
                  <a:gd name="T15" fmla="*/ 286 h 2358"/>
                  <a:gd name="T16" fmla="*/ 354 w 3135"/>
                  <a:gd name="T17" fmla="*/ 289 h 2358"/>
                  <a:gd name="T18" fmla="*/ 357 w 3135"/>
                  <a:gd name="T19" fmla="*/ 284 h 2358"/>
                  <a:gd name="T20" fmla="*/ 345 w 3135"/>
                  <a:gd name="T21" fmla="*/ 282 h 2358"/>
                  <a:gd name="T22" fmla="*/ 329 w 3135"/>
                  <a:gd name="T23" fmla="*/ 261 h 2358"/>
                  <a:gd name="T24" fmla="*/ 311 w 3135"/>
                  <a:gd name="T25" fmla="*/ 258 h 2358"/>
                  <a:gd name="T26" fmla="*/ 301 w 3135"/>
                  <a:gd name="T27" fmla="*/ 231 h 2358"/>
                  <a:gd name="T28" fmla="*/ 289 w 3135"/>
                  <a:gd name="T29" fmla="*/ 221 h 2358"/>
                  <a:gd name="T30" fmla="*/ 289 w 3135"/>
                  <a:gd name="T31" fmla="*/ 205 h 2358"/>
                  <a:gd name="T32" fmla="*/ 279 w 3135"/>
                  <a:gd name="T33" fmla="*/ 205 h 2358"/>
                  <a:gd name="T34" fmla="*/ 285 w 3135"/>
                  <a:gd name="T35" fmla="*/ 214 h 2358"/>
                  <a:gd name="T36" fmla="*/ 279 w 3135"/>
                  <a:gd name="T37" fmla="*/ 213 h 2358"/>
                  <a:gd name="T38" fmla="*/ 255 w 3135"/>
                  <a:gd name="T39" fmla="*/ 182 h 2358"/>
                  <a:gd name="T40" fmla="*/ 266 w 3135"/>
                  <a:gd name="T41" fmla="*/ 161 h 2358"/>
                  <a:gd name="T42" fmla="*/ 250 w 3135"/>
                  <a:gd name="T43" fmla="*/ 152 h 2358"/>
                  <a:gd name="T44" fmla="*/ 254 w 3135"/>
                  <a:gd name="T45" fmla="*/ 169 h 2358"/>
                  <a:gd name="T46" fmla="*/ 243 w 3135"/>
                  <a:gd name="T47" fmla="*/ 161 h 2358"/>
                  <a:gd name="T48" fmla="*/ 247 w 3135"/>
                  <a:gd name="T49" fmla="*/ 106 h 2358"/>
                  <a:gd name="T50" fmla="*/ 189 w 3135"/>
                  <a:gd name="T51" fmla="*/ 57 h 2358"/>
                  <a:gd name="T52" fmla="*/ 161 w 3135"/>
                  <a:gd name="T53" fmla="*/ 50 h 2358"/>
                  <a:gd name="T54" fmla="*/ 157 w 3135"/>
                  <a:gd name="T55" fmla="*/ 62 h 2358"/>
                  <a:gd name="T56" fmla="*/ 111 w 3135"/>
                  <a:gd name="T57" fmla="*/ 80 h 2358"/>
                  <a:gd name="T58" fmla="*/ 107 w 3135"/>
                  <a:gd name="T59" fmla="*/ 70 h 2358"/>
                  <a:gd name="T60" fmla="*/ 112 w 3135"/>
                  <a:gd name="T61" fmla="*/ 78 h 2358"/>
                  <a:gd name="T62" fmla="*/ 113 w 3135"/>
                  <a:gd name="T63" fmla="*/ 71 h 2358"/>
                  <a:gd name="T64" fmla="*/ 90 w 3135"/>
                  <a:gd name="T65" fmla="*/ 48 h 2358"/>
                  <a:gd name="T66" fmla="*/ 85 w 3135"/>
                  <a:gd name="T67" fmla="*/ 51 h 2358"/>
                  <a:gd name="T68" fmla="*/ 91 w 3135"/>
                  <a:gd name="T69" fmla="*/ 57 h 2358"/>
                  <a:gd name="T70" fmla="*/ 55 w 3135"/>
                  <a:gd name="T71" fmla="*/ 46 h 2358"/>
                  <a:gd name="T72" fmla="*/ 71 w 3135"/>
                  <a:gd name="T73" fmla="*/ 44 h 2358"/>
                  <a:gd name="T74" fmla="*/ 67 w 3135"/>
                  <a:gd name="T75" fmla="*/ 39 h 2358"/>
                  <a:gd name="T76" fmla="*/ 23 w 3135"/>
                  <a:gd name="T77" fmla="*/ 51 h 2358"/>
                  <a:gd name="T78" fmla="*/ 32 w 3135"/>
                  <a:gd name="T79" fmla="*/ 45 h 2358"/>
                  <a:gd name="T80" fmla="*/ 22 w 3135"/>
                  <a:gd name="T81" fmla="*/ 39 h 2358"/>
                  <a:gd name="T82" fmla="*/ 21 w 3135"/>
                  <a:gd name="T83" fmla="*/ 48 h 2358"/>
                  <a:gd name="T84" fmla="*/ 10 w 3135"/>
                  <a:gd name="T85" fmla="*/ 52 h 2358"/>
                  <a:gd name="T86" fmla="*/ 11 w 3135"/>
                  <a:gd name="T87" fmla="*/ 37 h 2358"/>
                  <a:gd name="T88" fmla="*/ 0 w 3135"/>
                  <a:gd name="T89" fmla="*/ 27 h 2358"/>
                  <a:gd name="T90" fmla="*/ 0 w 3135"/>
                  <a:gd name="T91" fmla="*/ 19 h 2358"/>
                  <a:gd name="T92" fmla="*/ 121 w 3135"/>
                  <a:gd name="T93" fmla="*/ 7 h 2358"/>
                  <a:gd name="T94" fmla="*/ 129 w 3135"/>
                  <a:gd name="T95" fmla="*/ 22 h 2358"/>
                  <a:gd name="T96" fmla="*/ 253 w 3135"/>
                  <a:gd name="T97" fmla="*/ 14 h 2358"/>
                  <a:gd name="T98" fmla="*/ 257 w 3135"/>
                  <a:gd name="T99" fmla="*/ 25 h 2358"/>
                  <a:gd name="T100" fmla="*/ 262 w 3135"/>
                  <a:gd name="T101" fmla="*/ 24 h 2358"/>
                  <a:gd name="T102" fmla="*/ 261 w 3135"/>
                  <a:gd name="T103" fmla="*/ 0 h 2358"/>
                  <a:gd name="T104" fmla="*/ 280 w 3135"/>
                  <a:gd name="T105" fmla="*/ 1 h 2358"/>
                  <a:gd name="T106" fmla="*/ 282 w 3135"/>
                  <a:gd name="T107" fmla="*/ 1 h 235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3135"/>
                  <a:gd name="T163" fmla="*/ 0 h 2358"/>
                  <a:gd name="T164" fmla="*/ 3135 w 3135"/>
                  <a:gd name="T165" fmla="*/ 2358 h 2358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3135" h="2358">
                    <a:moveTo>
                      <a:pt x="2259" y="8"/>
                    </a:moveTo>
                    <a:lnTo>
                      <a:pt x="3096" y="1605"/>
                    </a:lnTo>
                    <a:lnTo>
                      <a:pt x="3135" y="2021"/>
                    </a:lnTo>
                    <a:lnTo>
                      <a:pt x="3071" y="2115"/>
                    </a:lnTo>
                    <a:lnTo>
                      <a:pt x="3083" y="2219"/>
                    </a:lnTo>
                    <a:lnTo>
                      <a:pt x="3030" y="2291"/>
                    </a:lnTo>
                    <a:lnTo>
                      <a:pt x="2804" y="2358"/>
                    </a:lnTo>
                    <a:lnTo>
                      <a:pt x="2759" y="2286"/>
                    </a:lnTo>
                    <a:lnTo>
                      <a:pt x="2834" y="2313"/>
                    </a:lnTo>
                    <a:lnTo>
                      <a:pt x="2856" y="2269"/>
                    </a:lnTo>
                    <a:lnTo>
                      <a:pt x="2759" y="2253"/>
                    </a:lnTo>
                    <a:lnTo>
                      <a:pt x="2630" y="2085"/>
                    </a:lnTo>
                    <a:lnTo>
                      <a:pt x="2491" y="2059"/>
                    </a:lnTo>
                    <a:lnTo>
                      <a:pt x="2410" y="1848"/>
                    </a:lnTo>
                    <a:lnTo>
                      <a:pt x="2312" y="1769"/>
                    </a:lnTo>
                    <a:lnTo>
                      <a:pt x="2314" y="1635"/>
                    </a:lnTo>
                    <a:lnTo>
                      <a:pt x="2228" y="1635"/>
                    </a:lnTo>
                    <a:lnTo>
                      <a:pt x="2276" y="1708"/>
                    </a:lnTo>
                    <a:lnTo>
                      <a:pt x="2228" y="1705"/>
                    </a:lnTo>
                    <a:lnTo>
                      <a:pt x="2039" y="1456"/>
                    </a:lnTo>
                    <a:lnTo>
                      <a:pt x="2125" y="1283"/>
                    </a:lnTo>
                    <a:lnTo>
                      <a:pt x="1996" y="1213"/>
                    </a:lnTo>
                    <a:lnTo>
                      <a:pt x="2033" y="1347"/>
                    </a:lnTo>
                    <a:lnTo>
                      <a:pt x="1946" y="1283"/>
                    </a:lnTo>
                    <a:lnTo>
                      <a:pt x="1974" y="851"/>
                    </a:lnTo>
                    <a:lnTo>
                      <a:pt x="1510" y="454"/>
                    </a:lnTo>
                    <a:lnTo>
                      <a:pt x="1284" y="403"/>
                    </a:lnTo>
                    <a:lnTo>
                      <a:pt x="1259" y="499"/>
                    </a:lnTo>
                    <a:lnTo>
                      <a:pt x="890" y="639"/>
                    </a:lnTo>
                    <a:lnTo>
                      <a:pt x="857" y="563"/>
                    </a:lnTo>
                    <a:lnTo>
                      <a:pt x="895" y="625"/>
                    </a:lnTo>
                    <a:lnTo>
                      <a:pt x="904" y="569"/>
                    </a:lnTo>
                    <a:lnTo>
                      <a:pt x="722" y="382"/>
                    </a:lnTo>
                    <a:lnTo>
                      <a:pt x="681" y="407"/>
                    </a:lnTo>
                    <a:lnTo>
                      <a:pt x="728" y="454"/>
                    </a:lnTo>
                    <a:lnTo>
                      <a:pt x="441" y="367"/>
                    </a:lnTo>
                    <a:lnTo>
                      <a:pt x="571" y="351"/>
                    </a:lnTo>
                    <a:lnTo>
                      <a:pt x="535" y="315"/>
                    </a:lnTo>
                    <a:lnTo>
                      <a:pt x="187" y="407"/>
                    </a:lnTo>
                    <a:lnTo>
                      <a:pt x="259" y="356"/>
                    </a:lnTo>
                    <a:lnTo>
                      <a:pt x="175" y="315"/>
                    </a:lnTo>
                    <a:lnTo>
                      <a:pt x="170" y="382"/>
                    </a:lnTo>
                    <a:lnTo>
                      <a:pt x="83" y="412"/>
                    </a:lnTo>
                    <a:lnTo>
                      <a:pt x="91" y="298"/>
                    </a:lnTo>
                    <a:lnTo>
                      <a:pt x="0" y="217"/>
                    </a:lnTo>
                    <a:lnTo>
                      <a:pt x="2" y="150"/>
                    </a:lnTo>
                    <a:lnTo>
                      <a:pt x="965" y="58"/>
                    </a:lnTo>
                    <a:lnTo>
                      <a:pt x="1033" y="172"/>
                    </a:lnTo>
                    <a:lnTo>
                      <a:pt x="2024" y="111"/>
                    </a:lnTo>
                    <a:lnTo>
                      <a:pt x="2058" y="198"/>
                    </a:lnTo>
                    <a:lnTo>
                      <a:pt x="2099" y="189"/>
                    </a:lnTo>
                    <a:lnTo>
                      <a:pt x="2086" y="0"/>
                    </a:lnTo>
                    <a:lnTo>
                      <a:pt x="2242" y="10"/>
                    </a:lnTo>
                    <a:lnTo>
                      <a:pt x="2259" y="8"/>
                    </a:lnTo>
                  </a:path>
                </a:pathLst>
              </a:custGeom>
              <a:noFill/>
              <a:ln w="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83" name="Line 112"/>
              <p:cNvSpPr>
                <a:spLocks noChangeShapeType="1"/>
              </p:cNvSpPr>
              <p:nvPr/>
            </p:nvSpPr>
            <p:spPr bwMode="auto">
              <a:xfrm>
                <a:off x="2122" y="2946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84" name="Freeform 113"/>
              <p:cNvSpPr>
                <a:spLocks/>
              </p:cNvSpPr>
              <p:nvPr/>
            </p:nvSpPr>
            <p:spPr bwMode="auto">
              <a:xfrm>
                <a:off x="2066" y="2939"/>
                <a:ext cx="232" cy="243"/>
              </a:xfrm>
              <a:custGeom>
                <a:avLst/>
                <a:gdLst>
                  <a:gd name="T0" fmla="*/ 57 w 1854"/>
                  <a:gd name="T1" fmla="*/ 7 h 1950"/>
                  <a:gd name="T2" fmla="*/ 110 w 1854"/>
                  <a:gd name="T3" fmla="*/ 0 h 1950"/>
                  <a:gd name="T4" fmla="*/ 101 w 1854"/>
                  <a:gd name="T5" fmla="*/ 17 h 1950"/>
                  <a:gd name="T6" fmla="*/ 124 w 1854"/>
                  <a:gd name="T7" fmla="*/ 27 h 1950"/>
                  <a:gd name="T8" fmla="*/ 142 w 1854"/>
                  <a:gd name="T9" fmla="*/ 52 h 1950"/>
                  <a:gd name="T10" fmla="*/ 196 w 1854"/>
                  <a:gd name="T11" fmla="*/ 96 h 1950"/>
                  <a:gd name="T12" fmla="*/ 219 w 1854"/>
                  <a:gd name="T13" fmla="*/ 140 h 1950"/>
                  <a:gd name="T14" fmla="*/ 232 w 1854"/>
                  <a:gd name="T15" fmla="*/ 144 h 1950"/>
                  <a:gd name="T16" fmla="*/ 221 w 1854"/>
                  <a:gd name="T17" fmla="*/ 162 h 1950"/>
                  <a:gd name="T18" fmla="*/ 224 w 1854"/>
                  <a:gd name="T19" fmla="*/ 168 h 1950"/>
                  <a:gd name="T20" fmla="*/ 213 w 1854"/>
                  <a:gd name="T21" fmla="*/ 186 h 1950"/>
                  <a:gd name="T22" fmla="*/ 215 w 1854"/>
                  <a:gd name="T23" fmla="*/ 196 h 1950"/>
                  <a:gd name="T24" fmla="*/ 210 w 1854"/>
                  <a:gd name="T25" fmla="*/ 195 h 1950"/>
                  <a:gd name="T26" fmla="*/ 217 w 1854"/>
                  <a:gd name="T27" fmla="*/ 198 h 1950"/>
                  <a:gd name="T28" fmla="*/ 213 w 1854"/>
                  <a:gd name="T29" fmla="*/ 219 h 1950"/>
                  <a:gd name="T30" fmla="*/ 211 w 1854"/>
                  <a:gd name="T31" fmla="*/ 220 h 1950"/>
                  <a:gd name="T32" fmla="*/ 191 w 1854"/>
                  <a:gd name="T33" fmla="*/ 218 h 1950"/>
                  <a:gd name="T34" fmla="*/ 193 w 1854"/>
                  <a:gd name="T35" fmla="*/ 242 h 1950"/>
                  <a:gd name="T36" fmla="*/ 188 w 1854"/>
                  <a:gd name="T37" fmla="*/ 243 h 1950"/>
                  <a:gd name="T38" fmla="*/ 183 w 1854"/>
                  <a:gd name="T39" fmla="*/ 232 h 1950"/>
                  <a:gd name="T40" fmla="*/ 59 w 1854"/>
                  <a:gd name="T41" fmla="*/ 240 h 1950"/>
                  <a:gd name="T42" fmla="*/ 51 w 1854"/>
                  <a:gd name="T43" fmla="*/ 226 h 1950"/>
                  <a:gd name="T44" fmla="*/ 40 w 1854"/>
                  <a:gd name="T45" fmla="*/ 180 h 1950"/>
                  <a:gd name="T46" fmla="*/ 48 w 1854"/>
                  <a:gd name="T47" fmla="*/ 157 h 1950"/>
                  <a:gd name="T48" fmla="*/ 31 w 1854"/>
                  <a:gd name="T49" fmla="*/ 126 h 1950"/>
                  <a:gd name="T50" fmla="*/ 0 w 1854"/>
                  <a:gd name="T51" fmla="*/ 14 h 1950"/>
                  <a:gd name="T52" fmla="*/ 57 w 1854"/>
                  <a:gd name="T53" fmla="*/ 7 h 1950"/>
                  <a:gd name="T54" fmla="*/ 57 w 1854"/>
                  <a:gd name="T55" fmla="*/ 7 h 195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854"/>
                  <a:gd name="T85" fmla="*/ 0 h 1950"/>
                  <a:gd name="T86" fmla="*/ 1854 w 1854"/>
                  <a:gd name="T87" fmla="*/ 1950 h 1950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854" h="1950">
                    <a:moveTo>
                      <a:pt x="452" y="57"/>
                    </a:moveTo>
                    <a:lnTo>
                      <a:pt x="876" y="0"/>
                    </a:lnTo>
                    <a:lnTo>
                      <a:pt x="804" y="140"/>
                    </a:lnTo>
                    <a:lnTo>
                      <a:pt x="991" y="219"/>
                    </a:lnTo>
                    <a:lnTo>
                      <a:pt x="1131" y="420"/>
                    </a:lnTo>
                    <a:lnTo>
                      <a:pt x="1569" y="771"/>
                    </a:lnTo>
                    <a:lnTo>
                      <a:pt x="1754" y="1121"/>
                    </a:lnTo>
                    <a:lnTo>
                      <a:pt x="1854" y="1157"/>
                    </a:lnTo>
                    <a:lnTo>
                      <a:pt x="1765" y="1304"/>
                    </a:lnTo>
                    <a:lnTo>
                      <a:pt x="1793" y="1349"/>
                    </a:lnTo>
                    <a:lnTo>
                      <a:pt x="1703" y="1494"/>
                    </a:lnTo>
                    <a:lnTo>
                      <a:pt x="1715" y="1575"/>
                    </a:lnTo>
                    <a:lnTo>
                      <a:pt x="1675" y="1562"/>
                    </a:lnTo>
                    <a:lnTo>
                      <a:pt x="1735" y="1592"/>
                    </a:lnTo>
                    <a:lnTo>
                      <a:pt x="1701" y="1760"/>
                    </a:lnTo>
                    <a:lnTo>
                      <a:pt x="1684" y="1762"/>
                    </a:lnTo>
                    <a:lnTo>
                      <a:pt x="1528" y="1752"/>
                    </a:lnTo>
                    <a:lnTo>
                      <a:pt x="1541" y="1941"/>
                    </a:lnTo>
                    <a:lnTo>
                      <a:pt x="1500" y="1950"/>
                    </a:lnTo>
                    <a:lnTo>
                      <a:pt x="1466" y="1863"/>
                    </a:lnTo>
                    <a:lnTo>
                      <a:pt x="475" y="1924"/>
                    </a:lnTo>
                    <a:lnTo>
                      <a:pt x="407" y="1810"/>
                    </a:lnTo>
                    <a:lnTo>
                      <a:pt x="316" y="1441"/>
                    </a:lnTo>
                    <a:lnTo>
                      <a:pt x="386" y="1262"/>
                    </a:lnTo>
                    <a:lnTo>
                      <a:pt x="251" y="1014"/>
                    </a:lnTo>
                    <a:lnTo>
                      <a:pt x="0" y="112"/>
                    </a:lnTo>
                    <a:lnTo>
                      <a:pt x="452" y="53"/>
                    </a:lnTo>
                    <a:lnTo>
                      <a:pt x="452" y="57"/>
                    </a:lnTo>
                    <a:close/>
                  </a:path>
                </a:pathLst>
              </a:custGeom>
              <a:solidFill>
                <a:srgbClr val="FFC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85" name="Freeform 114"/>
              <p:cNvSpPr>
                <a:spLocks/>
              </p:cNvSpPr>
              <p:nvPr/>
            </p:nvSpPr>
            <p:spPr bwMode="auto">
              <a:xfrm>
                <a:off x="2066" y="2939"/>
                <a:ext cx="232" cy="243"/>
              </a:xfrm>
              <a:custGeom>
                <a:avLst/>
                <a:gdLst>
                  <a:gd name="T0" fmla="*/ 57 w 1854"/>
                  <a:gd name="T1" fmla="*/ 7 h 1950"/>
                  <a:gd name="T2" fmla="*/ 110 w 1854"/>
                  <a:gd name="T3" fmla="*/ 0 h 1950"/>
                  <a:gd name="T4" fmla="*/ 101 w 1854"/>
                  <a:gd name="T5" fmla="*/ 17 h 1950"/>
                  <a:gd name="T6" fmla="*/ 124 w 1854"/>
                  <a:gd name="T7" fmla="*/ 27 h 1950"/>
                  <a:gd name="T8" fmla="*/ 142 w 1854"/>
                  <a:gd name="T9" fmla="*/ 52 h 1950"/>
                  <a:gd name="T10" fmla="*/ 196 w 1854"/>
                  <a:gd name="T11" fmla="*/ 96 h 1950"/>
                  <a:gd name="T12" fmla="*/ 219 w 1854"/>
                  <a:gd name="T13" fmla="*/ 140 h 1950"/>
                  <a:gd name="T14" fmla="*/ 232 w 1854"/>
                  <a:gd name="T15" fmla="*/ 144 h 1950"/>
                  <a:gd name="T16" fmla="*/ 221 w 1854"/>
                  <a:gd name="T17" fmla="*/ 162 h 1950"/>
                  <a:gd name="T18" fmla="*/ 224 w 1854"/>
                  <a:gd name="T19" fmla="*/ 168 h 1950"/>
                  <a:gd name="T20" fmla="*/ 213 w 1854"/>
                  <a:gd name="T21" fmla="*/ 186 h 1950"/>
                  <a:gd name="T22" fmla="*/ 215 w 1854"/>
                  <a:gd name="T23" fmla="*/ 196 h 1950"/>
                  <a:gd name="T24" fmla="*/ 210 w 1854"/>
                  <a:gd name="T25" fmla="*/ 195 h 1950"/>
                  <a:gd name="T26" fmla="*/ 217 w 1854"/>
                  <a:gd name="T27" fmla="*/ 198 h 1950"/>
                  <a:gd name="T28" fmla="*/ 213 w 1854"/>
                  <a:gd name="T29" fmla="*/ 219 h 1950"/>
                  <a:gd name="T30" fmla="*/ 211 w 1854"/>
                  <a:gd name="T31" fmla="*/ 220 h 1950"/>
                  <a:gd name="T32" fmla="*/ 191 w 1854"/>
                  <a:gd name="T33" fmla="*/ 218 h 1950"/>
                  <a:gd name="T34" fmla="*/ 193 w 1854"/>
                  <a:gd name="T35" fmla="*/ 242 h 1950"/>
                  <a:gd name="T36" fmla="*/ 188 w 1854"/>
                  <a:gd name="T37" fmla="*/ 243 h 1950"/>
                  <a:gd name="T38" fmla="*/ 183 w 1854"/>
                  <a:gd name="T39" fmla="*/ 232 h 1950"/>
                  <a:gd name="T40" fmla="*/ 59 w 1854"/>
                  <a:gd name="T41" fmla="*/ 240 h 1950"/>
                  <a:gd name="T42" fmla="*/ 51 w 1854"/>
                  <a:gd name="T43" fmla="*/ 226 h 1950"/>
                  <a:gd name="T44" fmla="*/ 40 w 1854"/>
                  <a:gd name="T45" fmla="*/ 180 h 1950"/>
                  <a:gd name="T46" fmla="*/ 48 w 1854"/>
                  <a:gd name="T47" fmla="*/ 157 h 1950"/>
                  <a:gd name="T48" fmla="*/ 31 w 1854"/>
                  <a:gd name="T49" fmla="*/ 126 h 1950"/>
                  <a:gd name="T50" fmla="*/ 0 w 1854"/>
                  <a:gd name="T51" fmla="*/ 14 h 1950"/>
                  <a:gd name="T52" fmla="*/ 57 w 1854"/>
                  <a:gd name="T53" fmla="*/ 7 h 1950"/>
                  <a:gd name="T54" fmla="*/ 57 w 1854"/>
                  <a:gd name="T55" fmla="*/ 7 h 195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854"/>
                  <a:gd name="T85" fmla="*/ 0 h 1950"/>
                  <a:gd name="T86" fmla="*/ 1854 w 1854"/>
                  <a:gd name="T87" fmla="*/ 1950 h 1950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854" h="1950">
                    <a:moveTo>
                      <a:pt x="452" y="57"/>
                    </a:moveTo>
                    <a:lnTo>
                      <a:pt x="876" y="0"/>
                    </a:lnTo>
                    <a:lnTo>
                      <a:pt x="804" y="140"/>
                    </a:lnTo>
                    <a:lnTo>
                      <a:pt x="991" y="219"/>
                    </a:lnTo>
                    <a:lnTo>
                      <a:pt x="1131" y="420"/>
                    </a:lnTo>
                    <a:lnTo>
                      <a:pt x="1569" y="771"/>
                    </a:lnTo>
                    <a:lnTo>
                      <a:pt x="1754" y="1121"/>
                    </a:lnTo>
                    <a:lnTo>
                      <a:pt x="1854" y="1157"/>
                    </a:lnTo>
                    <a:lnTo>
                      <a:pt x="1765" y="1304"/>
                    </a:lnTo>
                    <a:lnTo>
                      <a:pt x="1793" y="1349"/>
                    </a:lnTo>
                    <a:lnTo>
                      <a:pt x="1703" y="1494"/>
                    </a:lnTo>
                    <a:lnTo>
                      <a:pt x="1715" y="1575"/>
                    </a:lnTo>
                    <a:lnTo>
                      <a:pt x="1675" y="1562"/>
                    </a:lnTo>
                    <a:lnTo>
                      <a:pt x="1735" y="1592"/>
                    </a:lnTo>
                    <a:lnTo>
                      <a:pt x="1701" y="1760"/>
                    </a:lnTo>
                    <a:lnTo>
                      <a:pt x="1684" y="1762"/>
                    </a:lnTo>
                    <a:lnTo>
                      <a:pt x="1528" y="1752"/>
                    </a:lnTo>
                    <a:lnTo>
                      <a:pt x="1541" y="1941"/>
                    </a:lnTo>
                    <a:lnTo>
                      <a:pt x="1500" y="1950"/>
                    </a:lnTo>
                    <a:lnTo>
                      <a:pt x="1466" y="1863"/>
                    </a:lnTo>
                    <a:lnTo>
                      <a:pt x="475" y="1924"/>
                    </a:lnTo>
                    <a:lnTo>
                      <a:pt x="407" y="1810"/>
                    </a:lnTo>
                    <a:lnTo>
                      <a:pt x="316" y="1441"/>
                    </a:lnTo>
                    <a:lnTo>
                      <a:pt x="386" y="1262"/>
                    </a:lnTo>
                    <a:lnTo>
                      <a:pt x="251" y="1014"/>
                    </a:lnTo>
                    <a:lnTo>
                      <a:pt x="0" y="112"/>
                    </a:lnTo>
                    <a:lnTo>
                      <a:pt x="452" y="53"/>
                    </a:lnTo>
                    <a:lnTo>
                      <a:pt x="452" y="57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86" name="Line 115"/>
              <p:cNvSpPr>
                <a:spLocks noChangeShapeType="1"/>
              </p:cNvSpPr>
              <p:nvPr/>
            </p:nvSpPr>
            <p:spPr bwMode="auto">
              <a:xfrm>
                <a:off x="913" y="3270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87" name="Line 124"/>
              <p:cNvSpPr>
                <a:spLocks noChangeShapeType="1"/>
              </p:cNvSpPr>
              <p:nvPr/>
            </p:nvSpPr>
            <p:spPr bwMode="auto">
              <a:xfrm>
                <a:off x="1058" y="3348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88" name="Line 133"/>
              <p:cNvSpPr>
                <a:spLocks noChangeShapeType="1"/>
              </p:cNvSpPr>
              <p:nvPr/>
            </p:nvSpPr>
            <p:spPr bwMode="auto">
              <a:xfrm>
                <a:off x="886" y="2525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89" name="Freeform 96"/>
              <p:cNvSpPr>
                <a:spLocks/>
              </p:cNvSpPr>
              <p:nvPr/>
            </p:nvSpPr>
            <p:spPr bwMode="auto">
              <a:xfrm>
                <a:off x="769" y="2133"/>
                <a:ext cx="257" cy="413"/>
              </a:xfrm>
              <a:custGeom>
                <a:avLst/>
                <a:gdLst/>
                <a:ahLst/>
                <a:cxnLst>
                  <a:cxn ang="0">
                    <a:pos x="938" y="3136"/>
                  </a:cxn>
                  <a:cxn ang="0">
                    <a:pos x="0" y="2937"/>
                  </a:cxn>
                  <a:cxn ang="0">
                    <a:pos x="243" y="2041"/>
                  </a:cxn>
                  <a:cxn ang="0">
                    <a:pos x="167" y="1912"/>
                  </a:cxn>
                  <a:cxn ang="0">
                    <a:pos x="514" y="1452"/>
                  </a:cxn>
                  <a:cxn ang="0">
                    <a:pos x="414" y="1256"/>
                  </a:cxn>
                  <a:cxn ang="0">
                    <a:pos x="668" y="0"/>
                  </a:cxn>
                  <a:cxn ang="0">
                    <a:pos x="943" y="64"/>
                  </a:cxn>
                  <a:cxn ang="0">
                    <a:pos x="855" y="478"/>
                  </a:cxn>
                  <a:cxn ang="0">
                    <a:pos x="922" y="661"/>
                  </a:cxn>
                  <a:cxn ang="0">
                    <a:pos x="891" y="734"/>
                  </a:cxn>
                  <a:cxn ang="0">
                    <a:pos x="997" y="834"/>
                  </a:cxn>
                  <a:cxn ang="0">
                    <a:pos x="1109" y="1100"/>
                  </a:cxn>
                  <a:cxn ang="0">
                    <a:pos x="1240" y="1150"/>
                  </a:cxn>
                  <a:cxn ang="0">
                    <a:pos x="1084" y="1591"/>
                  </a:cxn>
                  <a:cxn ang="0">
                    <a:pos x="1137" y="1650"/>
                  </a:cxn>
                  <a:cxn ang="0">
                    <a:pos x="1260" y="1563"/>
                  </a:cxn>
                  <a:cxn ang="0">
                    <a:pos x="1310" y="1614"/>
                  </a:cxn>
                  <a:cxn ang="0">
                    <a:pos x="1357" y="1951"/>
                  </a:cxn>
                  <a:cxn ang="0">
                    <a:pos x="1444" y="2013"/>
                  </a:cxn>
                  <a:cxn ang="0">
                    <a:pos x="1499" y="2198"/>
                  </a:cxn>
                  <a:cxn ang="0">
                    <a:pos x="1553" y="2144"/>
                  </a:cxn>
                  <a:cxn ang="0">
                    <a:pos x="1642" y="2186"/>
                  </a:cxn>
                  <a:cxn ang="0">
                    <a:pos x="1701" y="2141"/>
                  </a:cxn>
                  <a:cxn ang="0">
                    <a:pos x="1932" y="2194"/>
                  </a:cxn>
                  <a:cxn ang="0">
                    <a:pos x="1977" y="2105"/>
                  </a:cxn>
                  <a:cxn ang="0">
                    <a:pos x="2058" y="2239"/>
                  </a:cxn>
                  <a:cxn ang="0">
                    <a:pos x="1887" y="3309"/>
                  </a:cxn>
                  <a:cxn ang="0">
                    <a:pos x="1265" y="3200"/>
                  </a:cxn>
                  <a:cxn ang="0">
                    <a:pos x="938" y="3136"/>
                  </a:cxn>
                </a:cxnLst>
                <a:rect l="0" t="0" r="r" b="b"/>
                <a:pathLst>
                  <a:path w="2058" h="3309">
                    <a:moveTo>
                      <a:pt x="938" y="3136"/>
                    </a:moveTo>
                    <a:lnTo>
                      <a:pt x="0" y="2937"/>
                    </a:lnTo>
                    <a:lnTo>
                      <a:pt x="243" y="2041"/>
                    </a:lnTo>
                    <a:lnTo>
                      <a:pt x="167" y="1912"/>
                    </a:lnTo>
                    <a:lnTo>
                      <a:pt x="514" y="1452"/>
                    </a:lnTo>
                    <a:lnTo>
                      <a:pt x="414" y="1256"/>
                    </a:lnTo>
                    <a:lnTo>
                      <a:pt x="668" y="0"/>
                    </a:lnTo>
                    <a:lnTo>
                      <a:pt x="943" y="64"/>
                    </a:lnTo>
                    <a:lnTo>
                      <a:pt x="855" y="478"/>
                    </a:lnTo>
                    <a:lnTo>
                      <a:pt x="922" y="661"/>
                    </a:lnTo>
                    <a:lnTo>
                      <a:pt x="891" y="734"/>
                    </a:lnTo>
                    <a:lnTo>
                      <a:pt x="997" y="834"/>
                    </a:lnTo>
                    <a:lnTo>
                      <a:pt x="1109" y="1100"/>
                    </a:lnTo>
                    <a:lnTo>
                      <a:pt x="1240" y="1150"/>
                    </a:lnTo>
                    <a:lnTo>
                      <a:pt x="1084" y="1591"/>
                    </a:lnTo>
                    <a:lnTo>
                      <a:pt x="1137" y="1650"/>
                    </a:lnTo>
                    <a:lnTo>
                      <a:pt x="1260" y="1563"/>
                    </a:lnTo>
                    <a:lnTo>
                      <a:pt x="1310" y="1614"/>
                    </a:lnTo>
                    <a:lnTo>
                      <a:pt x="1357" y="1951"/>
                    </a:lnTo>
                    <a:lnTo>
                      <a:pt x="1444" y="2013"/>
                    </a:lnTo>
                    <a:lnTo>
                      <a:pt x="1499" y="2198"/>
                    </a:lnTo>
                    <a:lnTo>
                      <a:pt x="1553" y="2144"/>
                    </a:lnTo>
                    <a:lnTo>
                      <a:pt x="1642" y="2186"/>
                    </a:lnTo>
                    <a:lnTo>
                      <a:pt x="1701" y="2141"/>
                    </a:lnTo>
                    <a:lnTo>
                      <a:pt x="1932" y="2194"/>
                    </a:lnTo>
                    <a:lnTo>
                      <a:pt x="1977" y="2105"/>
                    </a:lnTo>
                    <a:lnTo>
                      <a:pt x="2058" y="2239"/>
                    </a:lnTo>
                    <a:lnTo>
                      <a:pt x="1887" y="3309"/>
                    </a:lnTo>
                    <a:lnTo>
                      <a:pt x="1265" y="3200"/>
                    </a:lnTo>
                    <a:lnTo>
                      <a:pt x="938" y="3136"/>
                    </a:lnTo>
                    <a:close/>
                  </a:path>
                </a:pathLst>
              </a:custGeom>
              <a:solidFill>
                <a:srgbClr val="C0504D">
                  <a:lumMod val="40000"/>
                  <a:lumOff val="6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0" name="Freeform 135"/>
              <p:cNvSpPr>
                <a:spLocks/>
              </p:cNvSpPr>
              <p:nvPr/>
            </p:nvSpPr>
            <p:spPr bwMode="auto">
              <a:xfrm>
                <a:off x="769" y="2133"/>
                <a:ext cx="257" cy="413"/>
              </a:xfrm>
              <a:custGeom>
                <a:avLst/>
                <a:gdLst>
                  <a:gd name="T0" fmla="*/ 117 w 2058"/>
                  <a:gd name="T1" fmla="*/ 391 h 3309"/>
                  <a:gd name="T2" fmla="*/ 0 w 2058"/>
                  <a:gd name="T3" fmla="*/ 367 h 3309"/>
                  <a:gd name="T4" fmla="*/ 30 w 2058"/>
                  <a:gd name="T5" fmla="*/ 255 h 3309"/>
                  <a:gd name="T6" fmla="*/ 21 w 2058"/>
                  <a:gd name="T7" fmla="*/ 239 h 3309"/>
                  <a:gd name="T8" fmla="*/ 64 w 2058"/>
                  <a:gd name="T9" fmla="*/ 181 h 3309"/>
                  <a:gd name="T10" fmla="*/ 52 w 2058"/>
                  <a:gd name="T11" fmla="*/ 157 h 3309"/>
                  <a:gd name="T12" fmla="*/ 83 w 2058"/>
                  <a:gd name="T13" fmla="*/ 0 h 3309"/>
                  <a:gd name="T14" fmla="*/ 118 w 2058"/>
                  <a:gd name="T15" fmla="*/ 8 h 3309"/>
                  <a:gd name="T16" fmla="*/ 107 w 2058"/>
                  <a:gd name="T17" fmla="*/ 60 h 3309"/>
                  <a:gd name="T18" fmla="*/ 115 w 2058"/>
                  <a:gd name="T19" fmla="*/ 83 h 3309"/>
                  <a:gd name="T20" fmla="*/ 111 w 2058"/>
                  <a:gd name="T21" fmla="*/ 92 h 3309"/>
                  <a:gd name="T22" fmla="*/ 125 w 2058"/>
                  <a:gd name="T23" fmla="*/ 104 h 3309"/>
                  <a:gd name="T24" fmla="*/ 138 w 2058"/>
                  <a:gd name="T25" fmla="*/ 137 h 3309"/>
                  <a:gd name="T26" fmla="*/ 155 w 2058"/>
                  <a:gd name="T27" fmla="*/ 144 h 3309"/>
                  <a:gd name="T28" fmla="*/ 135 w 2058"/>
                  <a:gd name="T29" fmla="*/ 199 h 3309"/>
                  <a:gd name="T30" fmla="*/ 142 w 2058"/>
                  <a:gd name="T31" fmla="*/ 206 h 3309"/>
                  <a:gd name="T32" fmla="*/ 157 w 2058"/>
                  <a:gd name="T33" fmla="*/ 195 h 3309"/>
                  <a:gd name="T34" fmla="*/ 164 w 2058"/>
                  <a:gd name="T35" fmla="*/ 201 h 3309"/>
                  <a:gd name="T36" fmla="*/ 169 w 2058"/>
                  <a:gd name="T37" fmla="*/ 244 h 3309"/>
                  <a:gd name="T38" fmla="*/ 180 w 2058"/>
                  <a:gd name="T39" fmla="*/ 251 h 3309"/>
                  <a:gd name="T40" fmla="*/ 187 w 2058"/>
                  <a:gd name="T41" fmla="*/ 274 h 3309"/>
                  <a:gd name="T42" fmla="*/ 194 w 2058"/>
                  <a:gd name="T43" fmla="*/ 268 h 3309"/>
                  <a:gd name="T44" fmla="*/ 205 w 2058"/>
                  <a:gd name="T45" fmla="*/ 273 h 3309"/>
                  <a:gd name="T46" fmla="*/ 212 w 2058"/>
                  <a:gd name="T47" fmla="*/ 267 h 3309"/>
                  <a:gd name="T48" fmla="*/ 241 w 2058"/>
                  <a:gd name="T49" fmla="*/ 274 h 3309"/>
                  <a:gd name="T50" fmla="*/ 247 w 2058"/>
                  <a:gd name="T51" fmla="*/ 263 h 3309"/>
                  <a:gd name="T52" fmla="*/ 257 w 2058"/>
                  <a:gd name="T53" fmla="*/ 279 h 3309"/>
                  <a:gd name="T54" fmla="*/ 236 w 2058"/>
                  <a:gd name="T55" fmla="*/ 413 h 3309"/>
                  <a:gd name="T56" fmla="*/ 158 w 2058"/>
                  <a:gd name="T57" fmla="*/ 399 h 3309"/>
                  <a:gd name="T58" fmla="*/ 117 w 2058"/>
                  <a:gd name="T59" fmla="*/ 391 h 330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2058"/>
                  <a:gd name="T91" fmla="*/ 0 h 3309"/>
                  <a:gd name="T92" fmla="*/ 2058 w 2058"/>
                  <a:gd name="T93" fmla="*/ 3309 h 3309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2058" h="3309">
                    <a:moveTo>
                      <a:pt x="938" y="3136"/>
                    </a:moveTo>
                    <a:lnTo>
                      <a:pt x="0" y="2937"/>
                    </a:lnTo>
                    <a:lnTo>
                      <a:pt x="243" y="2041"/>
                    </a:lnTo>
                    <a:lnTo>
                      <a:pt x="167" y="1912"/>
                    </a:lnTo>
                    <a:lnTo>
                      <a:pt x="514" y="1452"/>
                    </a:lnTo>
                    <a:lnTo>
                      <a:pt x="414" y="1256"/>
                    </a:lnTo>
                    <a:lnTo>
                      <a:pt x="668" y="0"/>
                    </a:lnTo>
                    <a:lnTo>
                      <a:pt x="943" y="64"/>
                    </a:lnTo>
                    <a:lnTo>
                      <a:pt x="855" y="478"/>
                    </a:lnTo>
                    <a:lnTo>
                      <a:pt x="922" y="661"/>
                    </a:lnTo>
                    <a:lnTo>
                      <a:pt x="891" y="734"/>
                    </a:lnTo>
                    <a:lnTo>
                      <a:pt x="997" y="834"/>
                    </a:lnTo>
                    <a:lnTo>
                      <a:pt x="1109" y="1100"/>
                    </a:lnTo>
                    <a:lnTo>
                      <a:pt x="1240" y="1150"/>
                    </a:lnTo>
                    <a:lnTo>
                      <a:pt x="1084" y="1591"/>
                    </a:lnTo>
                    <a:lnTo>
                      <a:pt x="1137" y="1650"/>
                    </a:lnTo>
                    <a:lnTo>
                      <a:pt x="1260" y="1563"/>
                    </a:lnTo>
                    <a:lnTo>
                      <a:pt x="1310" y="1614"/>
                    </a:lnTo>
                    <a:lnTo>
                      <a:pt x="1357" y="1951"/>
                    </a:lnTo>
                    <a:lnTo>
                      <a:pt x="1444" y="2013"/>
                    </a:lnTo>
                    <a:lnTo>
                      <a:pt x="1499" y="2198"/>
                    </a:lnTo>
                    <a:lnTo>
                      <a:pt x="1553" y="2144"/>
                    </a:lnTo>
                    <a:lnTo>
                      <a:pt x="1642" y="2186"/>
                    </a:lnTo>
                    <a:lnTo>
                      <a:pt x="1701" y="2141"/>
                    </a:lnTo>
                    <a:lnTo>
                      <a:pt x="1932" y="2194"/>
                    </a:lnTo>
                    <a:lnTo>
                      <a:pt x="1977" y="2105"/>
                    </a:lnTo>
                    <a:lnTo>
                      <a:pt x="2058" y="2239"/>
                    </a:lnTo>
                    <a:lnTo>
                      <a:pt x="1887" y="3309"/>
                    </a:lnTo>
                    <a:lnTo>
                      <a:pt x="1265" y="3200"/>
                    </a:lnTo>
                    <a:lnTo>
                      <a:pt x="938" y="3136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91" name="Line 136"/>
              <p:cNvSpPr>
                <a:spLocks noChangeShapeType="1"/>
              </p:cNvSpPr>
              <p:nvPr/>
            </p:nvSpPr>
            <p:spPr bwMode="auto">
              <a:xfrm>
                <a:off x="1901" y="2857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92" name="Freeform 99"/>
              <p:cNvSpPr>
                <a:spLocks/>
              </p:cNvSpPr>
              <p:nvPr/>
            </p:nvSpPr>
            <p:spPr bwMode="auto">
              <a:xfrm>
                <a:off x="1795" y="2554"/>
                <a:ext cx="169" cy="303"/>
              </a:xfrm>
              <a:custGeom>
                <a:avLst/>
                <a:gdLst/>
                <a:ahLst/>
                <a:cxnLst>
                  <a:cxn ang="0">
                    <a:pos x="846" y="2424"/>
                  </a:cxn>
                  <a:cxn ang="0">
                    <a:pos x="724" y="2307"/>
                  </a:cxn>
                  <a:cxn ang="0">
                    <a:pos x="710" y="2139"/>
                  </a:cxn>
                  <a:cxn ang="0">
                    <a:pos x="405" y="1921"/>
                  </a:cxn>
                  <a:cxn ang="0">
                    <a:pos x="473" y="1650"/>
                  </a:cxn>
                  <a:cxn ang="0">
                    <a:pos x="375" y="1600"/>
                  </a:cxn>
                  <a:cxn ang="0">
                    <a:pos x="300" y="1636"/>
                  </a:cxn>
                  <a:cxn ang="0">
                    <a:pos x="249" y="1471"/>
                  </a:cxn>
                  <a:cxn ang="0">
                    <a:pos x="98" y="1335"/>
                  </a:cxn>
                  <a:cxn ang="0">
                    <a:pos x="4" y="1214"/>
                  </a:cxn>
                  <a:cxn ang="0">
                    <a:pos x="6" y="1000"/>
                  </a:cxn>
                  <a:cxn ang="0">
                    <a:pos x="9" y="996"/>
                  </a:cxn>
                  <a:cxn ang="0">
                    <a:pos x="0" y="915"/>
                  </a:cxn>
                  <a:cxn ang="0">
                    <a:pos x="102" y="857"/>
                  </a:cxn>
                  <a:cxn ang="0">
                    <a:pos x="145" y="734"/>
                  </a:cxn>
                  <a:cxn ang="0">
                    <a:pos x="109" y="544"/>
                  </a:cxn>
                  <a:cxn ang="0">
                    <a:pos x="294" y="478"/>
                  </a:cxn>
                  <a:cxn ang="0">
                    <a:pos x="377" y="344"/>
                  </a:cxn>
                  <a:cxn ang="0">
                    <a:pos x="369" y="212"/>
                  </a:cxn>
                  <a:cxn ang="0">
                    <a:pos x="210" y="58"/>
                  </a:cxn>
                  <a:cxn ang="0">
                    <a:pos x="283" y="56"/>
                  </a:cxn>
                  <a:cxn ang="0">
                    <a:pos x="1117" y="0"/>
                  </a:cxn>
                  <a:cxn ang="0">
                    <a:pos x="1232" y="321"/>
                  </a:cxn>
                  <a:cxn ang="0">
                    <a:pos x="1319" y="1357"/>
                  </a:cxn>
                  <a:cxn ang="0">
                    <a:pos x="1283" y="1454"/>
                  </a:cxn>
                  <a:cxn ang="0">
                    <a:pos x="1355" y="1622"/>
                  </a:cxn>
                  <a:cxn ang="0">
                    <a:pos x="1210" y="1859"/>
                  </a:cxn>
                  <a:cxn ang="0">
                    <a:pos x="1213" y="2047"/>
                  </a:cxn>
                  <a:cxn ang="0">
                    <a:pos x="1170" y="2107"/>
                  </a:cxn>
                  <a:cxn ang="0">
                    <a:pos x="1204" y="2181"/>
                  </a:cxn>
                  <a:cxn ang="0">
                    <a:pos x="1076" y="2228"/>
                  </a:cxn>
                  <a:cxn ang="0">
                    <a:pos x="1084" y="2367"/>
                  </a:cxn>
                  <a:cxn ang="0">
                    <a:pos x="908" y="2314"/>
                  </a:cxn>
                  <a:cxn ang="0">
                    <a:pos x="838" y="2403"/>
                  </a:cxn>
                  <a:cxn ang="0">
                    <a:pos x="846" y="2424"/>
                  </a:cxn>
                </a:cxnLst>
                <a:rect l="0" t="0" r="r" b="b"/>
                <a:pathLst>
                  <a:path w="1355" h="2424">
                    <a:moveTo>
                      <a:pt x="846" y="2424"/>
                    </a:moveTo>
                    <a:lnTo>
                      <a:pt x="724" y="2307"/>
                    </a:lnTo>
                    <a:lnTo>
                      <a:pt x="710" y="2139"/>
                    </a:lnTo>
                    <a:lnTo>
                      <a:pt x="405" y="1921"/>
                    </a:lnTo>
                    <a:lnTo>
                      <a:pt x="473" y="1650"/>
                    </a:lnTo>
                    <a:lnTo>
                      <a:pt x="375" y="1600"/>
                    </a:lnTo>
                    <a:lnTo>
                      <a:pt x="300" y="1636"/>
                    </a:lnTo>
                    <a:lnTo>
                      <a:pt x="249" y="1471"/>
                    </a:lnTo>
                    <a:lnTo>
                      <a:pt x="98" y="1335"/>
                    </a:lnTo>
                    <a:lnTo>
                      <a:pt x="4" y="1214"/>
                    </a:lnTo>
                    <a:lnTo>
                      <a:pt x="6" y="1000"/>
                    </a:lnTo>
                    <a:lnTo>
                      <a:pt x="9" y="996"/>
                    </a:lnTo>
                    <a:lnTo>
                      <a:pt x="0" y="915"/>
                    </a:lnTo>
                    <a:lnTo>
                      <a:pt x="102" y="857"/>
                    </a:lnTo>
                    <a:lnTo>
                      <a:pt x="145" y="734"/>
                    </a:lnTo>
                    <a:lnTo>
                      <a:pt x="109" y="544"/>
                    </a:lnTo>
                    <a:lnTo>
                      <a:pt x="294" y="478"/>
                    </a:lnTo>
                    <a:lnTo>
                      <a:pt x="377" y="344"/>
                    </a:lnTo>
                    <a:lnTo>
                      <a:pt x="369" y="212"/>
                    </a:lnTo>
                    <a:lnTo>
                      <a:pt x="210" y="58"/>
                    </a:lnTo>
                    <a:lnTo>
                      <a:pt x="283" y="56"/>
                    </a:lnTo>
                    <a:lnTo>
                      <a:pt x="1117" y="0"/>
                    </a:lnTo>
                    <a:lnTo>
                      <a:pt x="1232" y="321"/>
                    </a:lnTo>
                    <a:lnTo>
                      <a:pt x="1319" y="1357"/>
                    </a:lnTo>
                    <a:lnTo>
                      <a:pt x="1283" y="1454"/>
                    </a:lnTo>
                    <a:lnTo>
                      <a:pt x="1355" y="1622"/>
                    </a:lnTo>
                    <a:lnTo>
                      <a:pt x="1210" y="1859"/>
                    </a:lnTo>
                    <a:lnTo>
                      <a:pt x="1213" y="2047"/>
                    </a:lnTo>
                    <a:lnTo>
                      <a:pt x="1170" y="2107"/>
                    </a:lnTo>
                    <a:lnTo>
                      <a:pt x="1204" y="2181"/>
                    </a:lnTo>
                    <a:lnTo>
                      <a:pt x="1076" y="2228"/>
                    </a:lnTo>
                    <a:lnTo>
                      <a:pt x="1084" y="2367"/>
                    </a:lnTo>
                    <a:lnTo>
                      <a:pt x="908" y="2314"/>
                    </a:lnTo>
                    <a:lnTo>
                      <a:pt x="838" y="2403"/>
                    </a:lnTo>
                    <a:lnTo>
                      <a:pt x="846" y="2424"/>
                    </a:lnTo>
                    <a:close/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3" name="Freeform 138"/>
              <p:cNvSpPr>
                <a:spLocks/>
              </p:cNvSpPr>
              <p:nvPr/>
            </p:nvSpPr>
            <p:spPr bwMode="auto">
              <a:xfrm>
                <a:off x="1795" y="2554"/>
                <a:ext cx="169" cy="303"/>
              </a:xfrm>
              <a:custGeom>
                <a:avLst/>
                <a:gdLst>
                  <a:gd name="T0" fmla="*/ 106 w 1355"/>
                  <a:gd name="T1" fmla="*/ 303 h 2424"/>
                  <a:gd name="T2" fmla="*/ 90 w 1355"/>
                  <a:gd name="T3" fmla="*/ 288 h 2424"/>
                  <a:gd name="T4" fmla="*/ 89 w 1355"/>
                  <a:gd name="T5" fmla="*/ 267 h 2424"/>
                  <a:gd name="T6" fmla="*/ 51 w 1355"/>
                  <a:gd name="T7" fmla="*/ 240 h 2424"/>
                  <a:gd name="T8" fmla="*/ 59 w 1355"/>
                  <a:gd name="T9" fmla="*/ 206 h 2424"/>
                  <a:gd name="T10" fmla="*/ 47 w 1355"/>
                  <a:gd name="T11" fmla="*/ 200 h 2424"/>
                  <a:gd name="T12" fmla="*/ 37 w 1355"/>
                  <a:gd name="T13" fmla="*/ 204 h 2424"/>
                  <a:gd name="T14" fmla="*/ 31 w 1355"/>
                  <a:gd name="T15" fmla="*/ 184 h 2424"/>
                  <a:gd name="T16" fmla="*/ 12 w 1355"/>
                  <a:gd name="T17" fmla="*/ 167 h 2424"/>
                  <a:gd name="T18" fmla="*/ 0 w 1355"/>
                  <a:gd name="T19" fmla="*/ 152 h 2424"/>
                  <a:gd name="T20" fmla="*/ 1 w 1355"/>
                  <a:gd name="T21" fmla="*/ 125 h 2424"/>
                  <a:gd name="T22" fmla="*/ 1 w 1355"/>
                  <a:gd name="T23" fmla="*/ 124 h 2424"/>
                  <a:gd name="T24" fmla="*/ 0 w 1355"/>
                  <a:gd name="T25" fmla="*/ 114 h 2424"/>
                  <a:gd name="T26" fmla="*/ 13 w 1355"/>
                  <a:gd name="T27" fmla="*/ 107 h 2424"/>
                  <a:gd name="T28" fmla="*/ 18 w 1355"/>
                  <a:gd name="T29" fmla="*/ 92 h 2424"/>
                  <a:gd name="T30" fmla="*/ 14 w 1355"/>
                  <a:gd name="T31" fmla="*/ 68 h 2424"/>
                  <a:gd name="T32" fmla="*/ 37 w 1355"/>
                  <a:gd name="T33" fmla="*/ 60 h 2424"/>
                  <a:gd name="T34" fmla="*/ 47 w 1355"/>
                  <a:gd name="T35" fmla="*/ 43 h 2424"/>
                  <a:gd name="T36" fmla="*/ 46 w 1355"/>
                  <a:gd name="T37" fmla="*/ 26 h 2424"/>
                  <a:gd name="T38" fmla="*/ 26 w 1355"/>
                  <a:gd name="T39" fmla="*/ 7 h 2424"/>
                  <a:gd name="T40" fmla="*/ 35 w 1355"/>
                  <a:gd name="T41" fmla="*/ 7 h 2424"/>
                  <a:gd name="T42" fmla="*/ 139 w 1355"/>
                  <a:gd name="T43" fmla="*/ 0 h 2424"/>
                  <a:gd name="T44" fmla="*/ 154 w 1355"/>
                  <a:gd name="T45" fmla="*/ 40 h 2424"/>
                  <a:gd name="T46" fmla="*/ 165 w 1355"/>
                  <a:gd name="T47" fmla="*/ 170 h 2424"/>
                  <a:gd name="T48" fmla="*/ 160 w 1355"/>
                  <a:gd name="T49" fmla="*/ 182 h 2424"/>
                  <a:gd name="T50" fmla="*/ 169 w 1355"/>
                  <a:gd name="T51" fmla="*/ 203 h 2424"/>
                  <a:gd name="T52" fmla="*/ 151 w 1355"/>
                  <a:gd name="T53" fmla="*/ 232 h 2424"/>
                  <a:gd name="T54" fmla="*/ 151 w 1355"/>
                  <a:gd name="T55" fmla="*/ 256 h 2424"/>
                  <a:gd name="T56" fmla="*/ 146 w 1355"/>
                  <a:gd name="T57" fmla="*/ 263 h 2424"/>
                  <a:gd name="T58" fmla="*/ 150 w 1355"/>
                  <a:gd name="T59" fmla="*/ 273 h 2424"/>
                  <a:gd name="T60" fmla="*/ 134 w 1355"/>
                  <a:gd name="T61" fmla="*/ 279 h 2424"/>
                  <a:gd name="T62" fmla="*/ 135 w 1355"/>
                  <a:gd name="T63" fmla="*/ 296 h 2424"/>
                  <a:gd name="T64" fmla="*/ 113 w 1355"/>
                  <a:gd name="T65" fmla="*/ 289 h 2424"/>
                  <a:gd name="T66" fmla="*/ 105 w 1355"/>
                  <a:gd name="T67" fmla="*/ 300 h 2424"/>
                  <a:gd name="T68" fmla="*/ 106 w 1355"/>
                  <a:gd name="T69" fmla="*/ 303 h 242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55"/>
                  <a:gd name="T106" fmla="*/ 0 h 2424"/>
                  <a:gd name="T107" fmla="*/ 1355 w 1355"/>
                  <a:gd name="T108" fmla="*/ 2424 h 242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55" h="2424">
                    <a:moveTo>
                      <a:pt x="846" y="2424"/>
                    </a:moveTo>
                    <a:lnTo>
                      <a:pt x="724" y="2307"/>
                    </a:lnTo>
                    <a:lnTo>
                      <a:pt x="710" y="2139"/>
                    </a:lnTo>
                    <a:lnTo>
                      <a:pt x="405" y="1921"/>
                    </a:lnTo>
                    <a:lnTo>
                      <a:pt x="473" y="1650"/>
                    </a:lnTo>
                    <a:lnTo>
                      <a:pt x="375" y="1600"/>
                    </a:lnTo>
                    <a:lnTo>
                      <a:pt x="300" y="1636"/>
                    </a:lnTo>
                    <a:lnTo>
                      <a:pt x="249" y="1471"/>
                    </a:lnTo>
                    <a:lnTo>
                      <a:pt x="98" y="1335"/>
                    </a:lnTo>
                    <a:lnTo>
                      <a:pt x="4" y="1214"/>
                    </a:lnTo>
                    <a:lnTo>
                      <a:pt x="6" y="1000"/>
                    </a:lnTo>
                    <a:lnTo>
                      <a:pt x="9" y="996"/>
                    </a:lnTo>
                    <a:lnTo>
                      <a:pt x="0" y="915"/>
                    </a:lnTo>
                    <a:lnTo>
                      <a:pt x="102" y="857"/>
                    </a:lnTo>
                    <a:lnTo>
                      <a:pt x="145" y="734"/>
                    </a:lnTo>
                    <a:lnTo>
                      <a:pt x="109" y="544"/>
                    </a:lnTo>
                    <a:lnTo>
                      <a:pt x="294" y="478"/>
                    </a:lnTo>
                    <a:lnTo>
                      <a:pt x="377" y="344"/>
                    </a:lnTo>
                    <a:lnTo>
                      <a:pt x="369" y="212"/>
                    </a:lnTo>
                    <a:lnTo>
                      <a:pt x="210" y="58"/>
                    </a:lnTo>
                    <a:lnTo>
                      <a:pt x="283" y="56"/>
                    </a:lnTo>
                    <a:lnTo>
                      <a:pt x="1117" y="0"/>
                    </a:lnTo>
                    <a:lnTo>
                      <a:pt x="1232" y="321"/>
                    </a:lnTo>
                    <a:lnTo>
                      <a:pt x="1319" y="1357"/>
                    </a:lnTo>
                    <a:lnTo>
                      <a:pt x="1283" y="1454"/>
                    </a:lnTo>
                    <a:lnTo>
                      <a:pt x="1355" y="1622"/>
                    </a:lnTo>
                    <a:lnTo>
                      <a:pt x="1210" y="1859"/>
                    </a:lnTo>
                    <a:lnTo>
                      <a:pt x="1213" y="2047"/>
                    </a:lnTo>
                    <a:lnTo>
                      <a:pt x="1170" y="2107"/>
                    </a:lnTo>
                    <a:lnTo>
                      <a:pt x="1204" y="2181"/>
                    </a:lnTo>
                    <a:lnTo>
                      <a:pt x="1076" y="2228"/>
                    </a:lnTo>
                    <a:lnTo>
                      <a:pt x="1084" y="2367"/>
                    </a:lnTo>
                    <a:lnTo>
                      <a:pt x="908" y="2314"/>
                    </a:lnTo>
                    <a:lnTo>
                      <a:pt x="838" y="2403"/>
                    </a:lnTo>
                    <a:lnTo>
                      <a:pt x="846" y="2424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94" name="Line 139"/>
              <p:cNvSpPr>
                <a:spLocks noChangeShapeType="1"/>
              </p:cNvSpPr>
              <p:nvPr/>
            </p:nvSpPr>
            <p:spPr bwMode="auto">
              <a:xfrm>
                <a:off x="1947" y="2810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95" name="Freeform 102"/>
              <p:cNvSpPr>
                <a:spLocks/>
              </p:cNvSpPr>
              <p:nvPr/>
            </p:nvSpPr>
            <p:spPr bwMode="auto">
              <a:xfrm>
                <a:off x="1946" y="2584"/>
                <a:ext cx="131" cy="226"/>
              </a:xfrm>
              <a:custGeom>
                <a:avLst/>
                <a:gdLst/>
                <a:ahLst/>
                <a:cxnLst>
                  <a:cxn ang="0">
                    <a:pos x="3" y="1804"/>
                  </a:cxn>
                  <a:cxn ang="0">
                    <a:pos x="0" y="1616"/>
                  </a:cxn>
                  <a:cxn ang="0">
                    <a:pos x="145" y="1379"/>
                  </a:cxn>
                  <a:cxn ang="0">
                    <a:pos x="73" y="1211"/>
                  </a:cxn>
                  <a:cxn ang="0">
                    <a:pos x="109" y="1114"/>
                  </a:cxn>
                  <a:cxn ang="0">
                    <a:pos x="22" y="78"/>
                  </a:cxn>
                  <a:cxn ang="0">
                    <a:pos x="126" y="117"/>
                  </a:cxn>
                  <a:cxn ang="0">
                    <a:pos x="248" y="45"/>
                  </a:cxn>
                  <a:cxn ang="0">
                    <a:pos x="902" y="0"/>
                  </a:cxn>
                  <a:cxn ang="0">
                    <a:pos x="1025" y="1125"/>
                  </a:cxn>
                  <a:cxn ang="0">
                    <a:pos x="1042" y="1267"/>
                  </a:cxn>
                  <a:cxn ang="0">
                    <a:pos x="840" y="1320"/>
                  </a:cxn>
                  <a:cxn ang="0">
                    <a:pos x="849" y="1395"/>
                  </a:cxn>
                  <a:cxn ang="0">
                    <a:pos x="695" y="1647"/>
                  </a:cxn>
                  <a:cxn ang="0">
                    <a:pos x="601" y="1642"/>
                  </a:cxn>
                  <a:cxn ang="0">
                    <a:pos x="559" y="1574"/>
                  </a:cxn>
                  <a:cxn ang="0">
                    <a:pos x="475" y="1740"/>
                  </a:cxn>
                  <a:cxn ang="0">
                    <a:pos x="408" y="1683"/>
                  </a:cxn>
                  <a:cxn ang="0">
                    <a:pos x="316" y="1778"/>
                  </a:cxn>
                  <a:cxn ang="0">
                    <a:pos x="139" y="1719"/>
                  </a:cxn>
                  <a:cxn ang="0">
                    <a:pos x="134" y="1778"/>
                  </a:cxn>
                  <a:cxn ang="0">
                    <a:pos x="50" y="1745"/>
                  </a:cxn>
                  <a:cxn ang="0">
                    <a:pos x="11" y="1804"/>
                  </a:cxn>
                  <a:cxn ang="0">
                    <a:pos x="3" y="1804"/>
                  </a:cxn>
                </a:cxnLst>
                <a:rect l="0" t="0" r="r" b="b"/>
                <a:pathLst>
                  <a:path w="1042" h="1804">
                    <a:moveTo>
                      <a:pt x="3" y="1804"/>
                    </a:moveTo>
                    <a:lnTo>
                      <a:pt x="0" y="1616"/>
                    </a:lnTo>
                    <a:lnTo>
                      <a:pt x="145" y="1379"/>
                    </a:lnTo>
                    <a:lnTo>
                      <a:pt x="73" y="1211"/>
                    </a:lnTo>
                    <a:lnTo>
                      <a:pt x="109" y="1114"/>
                    </a:lnTo>
                    <a:lnTo>
                      <a:pt x="22" y="78"/>
                    </a:lnTo>
                    <a:lnTo>
                      <a:pt x="126" y="117"/>
                    </a:lnTo>
                    <a:lnTo>
                      <a:pt x="248" y="45"/>
                    </a:lnTo>
                    <a:lnTo>
                      <a:pt x="902" y="0"/>
                    </a:lnTo>
                    <a:lnTo>
                      <a:pt x="1025" y="1125"/>
                    </a:lnTo>
                    <a:lnTo>
                      <a:pt x="1042" y="1267"/>
                    </a:lnTo>
                    <a:lnTo>
                      <a:pt x="840" y="1320"/>
                    </a:lnTo>
                    <a:lnTo>
                      <a:pt x="849" y="1395"/>
                    </a:lnTo>
                    <a:lnTo>
                      <a:pt x="695" y="1647"/>
                    </a:lnTo>
                    <a:lnTo>
                      <a:pt x="601" y="1642"/>
                    </a:lnTo>
                    <a:lnTo>
                      <a:pt x="559" y="1574"/>
                    </a:lnTo>
                    <a:lnTo>
                      <a:pt x="475" y="1740"/>
                    </a:lnTo>
                    <a:lnTo>
                      <a:pt x="408" y="1683"/>
                    </a:lnTo>
                    <a:lnTo>
                      <a:pt x="316" y="1778"/>
                    </a:lnTo>
                    <a:lnTo>
                      <a:pt x="139" y="1719"/>
                    </a:lnTo>
                    <a:lnTo>
                      <a:pt x="134" y="1778"/>
                    </a:lnTo>
                    <a:lnTo>
                      <a:pt x="50" y="1745"/>
                    </a:lnTo>
                    <a:lnTo>
                      <a:pt x="11" y="1804"/>
                    </a:lnTo>
                    <a:lnTo>
                      <a:pt x="3" y="1804"/>
                    </a:lnTo>
                    <a:close/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6" name="Freeform 141"/>
              <p:cNvSpPr>
                <a:spLocks/>
              </p:cNvSpPr>
              <p:nvPr/>
            </p:nvSpPr>
            <p:spPr bwMode="auto">
              <a:xfrm>
                <a:off x="1946" y="2584"/>
                <a:ext cx="131" cy="226"/>
              </a:xfrm>
              <a:custGeom>
                <a:avLst/>
                <a:gdLst>
                  <a:gd name="T0" fmla="*/ 0 w 1042"/>
                  <a:gd name="T1" fmla="*/ 226 h 1804"/>
                  <a:gd name="T2" fmla="*/ 0 w 1042"/>
                  <a:gd name="T3" fmla="*/ 202 h 1804"/>
                  <a:gd name="T4" fmla="*/ 18 w 1042"/>
                  <a:gd name="T5" fmla="*/ 173 h 1804"/>
                  <a:gd name="T6" fmla="*/ 9 w 1042"/>
                  <a:gd name="T7" fmla="*/ 152 h 1804"/>
                  <a:gd name="T8" fmla="*/ 14 w 1042"/>
                  <a:gd name="T9" fmla="*/ 140 h 1804"/>
                  <a:gd name="T10" fmla="*/ 3 w 1042"/>
                  <a:gd name="T11" fmla="*/ 10 h 1804"/>
                  <a:gd name="T12" fmla="*/ 16 w 1042"/>
                  <a:gd name="T13" fmla="*/ 15 h 1804"/>
                  <a:gd name="T14" fmla="*/ 31 w 1042"/>
                  <a:gd name="T15" fmla="*/ 6 h 1804"/>
                  <a:gd name="T16" fmla="*/ 113 w 1042"/>
                  <a:gd name="T17" fmla="*/ 0 h 1804"/>
                  <a:gd name="T18" fmla="*/ 129 w 1042"/>
                  <a:gd name="T19" fmla="*/ 141 h 1804"/>
                  <a:gd name="T20" fmla="*/ 131 w 1042"/>
                  <a:gd name="T21" fmla="*/ 159 h 1804"/>
                  <a:gd name="T22" fmla="*/ 106 w 1042"/>
                  <a:gd name="T23" fmla="*/ 165 h 1804"/>
                  <a:gd name="T24" fmla="*/ 107 w 1042"/>
                  <a:gd name="T25" fmla="*/ 175 h 1804"/>
                  <a:gd name="T26" fmla="*/ 87 w 1042"/>
                  <a:gd name="T27" fmla="*/ 206 h 1804"/>
                  <a:gd name="T28" fmla="*/ 76 w 1042"/>
                  <a:gd name="T29" fmla="*/ 206 h 1804"/>
                  <a:gd name="T30" fmla="*/ 70 w 1042"/>
                  <a:gd name="T31" fmla="*/ 197 h 1804"/>
                  <a:gd name="T32" fmla="*/ 60 w 1042"/>
                  <a:gd name="T33" fmla="*/ 218 h 1804"/>
                  <a:gd name="T34" fmla="*/ 51 w 1042"/>
                  <a:gd name="T35" fmla="*/ 211 h 1804"/>
                  <a:gd name="T36" fmla="*/ 40 w 1042"/>
                  <a:gd name="T37" fmla="*/ 223 h 1804"/>
                  <a:gd name="T38" fmla="*/ 17 w 1042"/>
                  <a:gd name="T39" fmla="*/ 215 h 1804"/>
                  <a:gd name="T40" fmla="*/ 17 w 1042"/>
                  <a:gd name="T41" fmla="*/ 223 h 1804"/>
                  <a:gd name="T42" fmla="*/ 6 w 1042"/>
                  <a:gd name="T43" fmla="*/ 219 h 1804"/>
                  <a:gd name="T44" fmla="*/ 1 w 1042"/>
                  <a:gd name="T45" fmla="*/ 226 h 1804"/>
                  <a:gd name="T46" fmla="*/ 0 w 1042"/>
                  <a:gd name="T47" fmla="*/ 226 h 180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42"/>
                  <a:gd name="T73" fmla="*/ 0 h 1804"/>
                  <a:gd name="T74" fmla="*/ 1042 w 1042"/>
                  <a:gd name="T75" fmla="*/ 1804 h 1804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42" h="1804">
                    <a:moveTo>
                      <a:pt x="3" y="1804"/>
                    </a:moveTo>
                    <a:lnTo>
                      <a:pt x="0" y="1616"/>
                    </a:lnTo>
                    <a:lnTo>
                      <a:pt x="145" y="1379"/>
                    </a:lnTo>
                    <a:lnTo>
                      <a:pt x="73" y="1211"/>
                    </a:lnTo>
                    <a:lnTo>
                      <a:pt x="109" y="1114"/>
                    </a:lnTo>
                    <a:lnTo>
                      <a:pt x="22" y="78"/>
                    </a:lnTo>
                    <a:lnTo>
                      <a:pt x="126" y="117"/>
                    </a:lnTo>
                    <a:lnTo>
                      <a:pt x="248" y="45"/>
                    </a:lnTo>
                    <a:lnTo>
                      <a:pt x="902" y="0"/>
                    </a:lnTo>
                    <a:lnTo>
                      <a:pt x="1025" y="1125"/>
                    </a:lnTo>
                    <a:lnTo>
                      <a:pt x="1042" y="1267"/>
                    </a:lnTo>
                    <a:lnTo>
                      <a:pt x="840" y="1320"/>
                    </a:lnTo>
                    <a:lnTo>
                      <a:pt x="849" y="1395"/>
                    </a:lnTo>
                    <a:lnTo>
                      <a:pt x="695" y="1647"/>
                    </a:lnTo>
                    <a:lnTo>
                      <a:pt x="601" y="1642"/>
                    </a:lnTo>
                    <a:lnTo>
                      <a:pt x="559" y="1574"/>
                    </a:lnTo>
                    <a:lnTo>
                      <a:pt x="475" y="1740"/>
                    </a:lnTo>
                    <a:lnTo>
                      <a:pt x="408" y="1683"/>
                    </a:lnTo>
                    <a:lnTo>
                      <a:pt x="316" y="1778"/>
                    </a:lnTo>
                    <a:lnTo>
                      <a:pt x="139" y="1719"/>
                    </a:lnTo>
                    <a:lnTo>
                      <a:pt x="134" y="1778"/>
                    </a:lnTo>
                    <a:lnTo>
                      <a:pt x="50" y="1745"/>
                    </a:lnTo>
                    <a:lnTo>
                      <a:pt x="11" y="1804"/>
                    </a:lnTo>
                    <a:lnTo>
                      <a:pt x="3" y="1804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97" name="Line 142"/>
              <p:cNvSpPr>
                <a:spLocks noChangeShapeType="1"/>
              </p:cNvSpPr>
              <p:nvPr/>
            </p:nvSpPr>
            <p:spPr bwMode="auto">
              <a:xfrm>
                <a:off x="1796" y="2679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98" name="Freeform 105"/>
              <p:cNvSpPr>
                <a:spLocks/>
              </p:cNvSpPr>
              <p:nvPr/>
            </p:nvSpPr>
            <p:spPr bwMode="auto">
              <a:xfrm>
                <a:off x="1584" y="2509"/>
                <a:ext cx="258" cy="170"/>
              </a:xfrm>
              <a:custGeom>
                <a:avLst/>
                <a:gdLst/>
                <a:ahLst/>
                <a:cxnLst>
                  <a:cxn ang="0">
                    <a:pos x="1698" y="1360"/>
                  </a:cxn>
                  <a:cxn ang="0">
                    <a:pos x="1600" y="1259"/>
                  </a:cxn>
                  <a:cxn ang="0">
                    <a:pos x="271" y="1290"/>
                  </a:cxn>
                  <a:cxn ang="0">
                    <a:pos x="232" y="988"/>
                  </a:cxn>
                  <a:cxn ang="0">
                    <a:pos x="53" y="477"/>
                  </a:cxn>
                  <a:cxn ang="0">
                    <a:pos x="51" y="477"/>
                  </a:cxn>
                  <a:cxn ang="0">
                    <a:pos x="0" y="363"/>
                  </a:cxn>
                  <a:cxn ang="0">
                    <a:pos x="56" y="198"/>
                  </a:cxn>
                  <a:cxn ang="0">
                    <a:pos x="6" y="50"/>
                  </a:cxn>
                  <a:cxn ang="0">
                    <a:pos x="59" y="36"/>
                  </a:cxn>
                  <a:cxn ang="0">
                    <a:pos x="1696" y="0"/>
                  </a:cxn>
                  <a:cxn ang="0">
                    <a:pos x="1754" y="98"/>
                  </a:cxn>
                  <a:cxn ang="0">
                    <a:pos x="1718" y="179"/>
                  </a:cxn>
                  <a:cxn ang="0">
                    <a:pos x="1756" y="307"/>
                  </a:cxn>
                  <a:cxn ang="0">
                    <a:pos x="1902" y="418"/>
                  </a:cxn>
                  <a:cxn ang="0">
                    <a:pos x="2061" y="572"/>
                  </a:cxn>
                  <a:cxn ang="0">
                    <a:pos x="2069" y="704"/>
                  </a:cxn>
                  <a:cxn ang="0">
                    <a:pos x="1986" y="838"/>
                  </a:cxn>
                  <a:cxn ang="0">
                    <a:pos x="1801" y="904"/>
                  </a:cxn>
                  <a:cxn ang="0">
                    <a:pos x="1837" y="1094"/>
                  </a:cxn>
                  <a:cxn ang="0">
                    <a:pos x="1794" y="1217"/>
                  </a:cxn>
                  <a:cxn ang="0">
                    <a:pos x="1692" y="1275"/>
                  </a:cxn>
                  <a:cxn ang="0">
                    <a:pos x="1701" y="1356"/>
                  </a:cxn>
                  <a:cxn ang="0">
                    <a:pos x="1698" y="1360"/>
                  </a:cxn>
                </a:cxnLst>
                <a:rect l="0" t="0" r="r" b="b"/>
                <a:pathLst>
                  <a:path w="2069" h="1360">
                    <a:moveTo>
                      <a:pt x="1698" y="1360"/>
                    </a:moveTo>
                    <a:lnTo>
                      <a:pt x="1600" y="1259"/>
                    </a:lnTo>
                    <a:lnTo>
                      <a:pt x="271" y="1290"/>
                    </a:lnTo>
                    <a:lnTo>
                      <a:pt x="232" y="988"/>
                    </a:lnTo>
                    <a:lnTo>
                      <a:pt x="53" y="477"/>
                    </a:lnTo>
                    <a:lnTo>
                      <a:pt x="51" y="477"/>
                    </a:lnTo>
                    <a:lnTo>
                      <a:pt x="0" y="363"/>
                    </a:lnTo>
                    <a:lnTo>
                      <a:pt x="56" y="198"/>
                    </a:lnTo>
                    <a:lnTo>
                      <a:pt x="6" y="50"/>
                    </a:lnTo>
                    <a:lnTo>
                      <a:pt x="59" y="36"/>
                    </a:lnTo>
                    <a:lnTo>
                      <a:pt x="1696" y="0"/>
                    </a:lnTo>
                    <a:lnTo>
                      <a:pt x="1754" y="98"/>
                    </a:lnTo>
                    <a:lnTo>
                      <a:pt x="1718" y="179"/>
                    </a:lnTo>
                    <a:lnTo>
                      <a:pt x="1756" y="307"/>
                    </a:lnTo>
                    <a:lnTo>
                      <a:pt x="1902" y="418"/>
                    </a:lnTo>
                    <a:lnTo>
                      <a:pt x="2061" y="572"/>
                    </a:lnTo>
                    <a:lnTo>
                      <a:pt x="2069" y="704"/>
                    </a:lnTo>
                    <a:lnTo>
                      <a:pt x="1986" y="838"/>
                    </a:lnTo>
                    <a:lnTo>
                      <a:pt x="1801" y="904"/>
                    </a:lnTo>
                    <a:lnTo>
                      <a:pt x="1837" y="1094"/>
                    </a:lnTo>
                    <a:lnTo>
                      <a:pt x="1794" y="1217"/>
                    </a:lnTo>
                    <a:lnTo>
                      <a:pt x="1692" y="1275"/>
                    </a:lnTo>
                    <a:lnTo>
                      <a:pt x="1701" y="1356"/>
                    </a:lnTo>
                    <a:lnTo>
                      <a:pt x="1698" y="1360"/>
                    </a:lnTo>
                    <a:close/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9" name="Freeform 144"/>
              <p:cNvSpPr>
                <a:spLocks/>
              </p:cNvSpPr>
              <p:nvPr/>
            </p:nvSpPr>
            <p:spPr bwMode="auto">
              <a:xfrm>
                <a:off x="1584" y="2509"/>
                <a:ext cx="258" cy="170"/>
              </a:xfrm>
              <a:custGeom>
                <a:avLst/>
                <a:gdLst>
                  <a:gd name="T0" fmla="*/ 212 w 2069"/>
                  <a:gd name="T1" fmla="*/ 170 h 1360"/>
                  <a:gd name="T2" fmla="*/ 200 w 2069"/>
                  <a:gd name="T3" fmla="*/ 157 h 1360"/>
                  <a:gd name="T4" fmla="*/ 34 w 2069"/>
                  <a:gd name="T5" fmla="*/ 161 h 1360"/>
                  <a:gd name="T6" fmla="*/ 29 w 2069"/>
                  <a:gd name="T7" fmla="*/ 123 h 1360"/>
                  <a:gd name="T8" fmla="*/ 7 w 2069"/>
                  <a:gd name="T9" fmla="*/ 60 h 1360"/>
                  <a:gd name="T10" fmla="*/ 6 w 2069"/>
                  <a:gd name="T11" fmla="*/ 60 h 1360"/>
                  <a:gd name="T12" fmla="*/ 0 w 2069"/>
                  <a:gd name="T13" fmla="*/ 45 h 1360"/>
                  <a:gd name="T14" fmla="*/ 7 w 2069"/>
                  <a:gd name="T15" fmla="*/ 25 h 1360"/>
                  <a:gd name="T16" fmla="*/ 1 w 2069"/>
                  <a:gd name="T17" fmla="*/ 6 h 1360"/>
                  <a:gd name="T18" fmla="*/ 7 w 2069"/>
                  <a:gd name="T19" fmla="*/ 5 h 1360"/>
                  <a:gd name="T20" fmla="*/ 211 w 2069"/>
                  <a:gd name="T21" fmla="*/ 0 h 1360"/>
                  <a:gd name="T22" fmla="*/ 219 w 2069"/>
                  <a:gd name="T23" fmla="*/ 12 h 1360"/>
                  <a:gd name="T24" fmla="*/ 214 w 2069"/>
                  <a:gd name="T25" fmla="*/ 22 h 1360"/>
                  <a:gd name="T26" fmla="*/ 219 w 2069"/>
                  <a:gd name="T27" fmla="*/ 38 h 1360"/>
                  <a:gd name="T28" fmla="*/ 237 w 2069"/>
                  <a:gd name="T29" fmla="*/ 52 h 1360"/>
                  <a:gd name="T30" fmla="*/ 257 w 2069"/>
                  <a:gd name="T31" fmla="*/ 72 h 1360"/>
                  <a:gd name="T32" fmla="*/ 258 w 2069"/>
                  <a:gd name="T33" fmla="*/ 88 h 1360"/>
                  <a:gd name="T34" fmla="*/ 248 w 2069"/>
                  <a:gd name="T35" fmla="*/ 105 h 1360"/>
                  <a:gd name="T36" fmla="*/ 225 w 2069"/>
                  <a:gd name="T37" fmla="*/ 113 h 1360"/>
                  <a:gd name="T38" fmla="*/ 229 w 2069"/>
                  <a:gd name="T39" fmla="*/ 137 h 1360"/>
                  <a:gd name="T40" fmla="*/ 224 w 2069"/>
                  <a:gd name="T41" fmla="*/ 152 h 1360"/>
                  <a:gd name="T42" fmla="*/ 211 w 2069"/>
                  <a:gd name="T43" fmla="*/ 159 h 1360"/>
                  <a:gd name="T44" fmla="*/ 212 w 2069"/>
                  <a:gd name="T45" fmla="*/ 170 h 1360"/>
                  <a:gd name="T46" fmla="*/ 212 w 2069"/>
                  <a:gd name="T47" fmla="*/ 170 h 136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069"/>
                  <a:gd name="T73" fmla="*/ 0 h 1360"/>
                  <a:gd name="T74" fmla="*/ 2069 w 2069"/>
                  <a:gd name="T75" fmla="*/ 1360 h 136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069" h="1360">
                    <a:moveTo>
                      <a:pt x="1698" y="1360"/>
                    </a:moveTo>
                    <a:lnTo>
                      <a:pt x="1600" y="1259"/>
                    </a:lnTo>
                    <a:lnTo>
                      <a:pt x="271" y="1290"/>
                    </a:lnTo>
                    <a:lnTo>
                      <a:pt x="232" y="988"/>
                    </a:lnTo>
                    <a:lnTo>
                      <a:pt x="53" y="477"/>
                    </a:lnTo>
                    <a:lnTo>
                      <a:pt x="51" y="477"/>
                    </a:lnTo>
                    <a:lnTo>
                      <a:pt x="0" y="363"/>
                    </a:lnTo>
                    <a:lnTo>
                      <a:pt x="56" y="198"/>
                    </a:lnTo>
                    <a:lnTo>
                      <a:pt x="6" y="50"/>
                    </a:lnTo>
                    <a:lnTo>
                      <a:pt x="59" y="36"/>
                    </a:lnTo>
                    <a:lnTo>
                      <a:pt x="1696" y="0"/>
                    </a:lnTo>
                    <a:lnTo>
                      <a:pt x="1754" y="98"/>
                    </a:lnTo>
                    <a:lnTo>
                      <a:pt x="1718" y="179"/>
                    </a:lnTo>
                    <a:lnTo>
                      <a:pt x="1756" y="307"/>
                    </a:lnTo>
                    <a:lnTo>
                      <a:pt x="1902" y="418"/>
                    </a:lnTo>
                    <a:lnTo>
                      <a:pt x="2061" y="572"/>
                    </a:lnTo>
                    <a:lnTo>
                      <a:pt x="2069" y="704"/>
                    </a:lnTo>
                    <a:lnTo>
                      <a:pt x="1986" y="838"/>
                    </a:lnTo>
                    <a:lnTo>
                      <a:pt x="1801" y="904"/>
                    </a:lnTo>
                    <a:lnTo>
                      <a:pt x="1837" y="1094"/>
                    </a:lnTo>
                    <a:lnTo>
                      <a:pt x="1794" y="1217"/>
                    </a:lnTo>
                    <a:lnTo>
                      <a:pt x="1692" y="1275"/>
                    </a:lnTo>
                    <a:lnTo>
                      <a:pt x="1701" y="1356"/>
                    </a:lnTo>
                    <a:lnTo>
                      <a:pt x="1698" y="1360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0" name="Line 145"/>
              <p:cNvSpPr>
                <a:spLocks noChangeShapeType="1"/>
              </p:cNvSpPr>
              <p:nvPr/>
            </p:nvSpPr>
            <p:spPr bwMode="auto">
              <a:xfrm>
                <a:off x="1635" y="2702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1" name="Freeform 108"/>
              <p:cNvSpPr>
                <a:spLocks/>
              </p:cNvSpPr>
              <p:nvPr/>
            </p:nvSpPr>
            <p:spPr bwMode="auto">
              <a:xfrm>
                <a:off x="1347" y="2695"/>
                <a:ext cx="320" cy="171"/>
              </a:xfrm>
              <a:custGeom>
                <a:avLst/>
                <a:gdLst/>
                <a:ahLst/>
                <a:cxnLst>
                  <a:cxn ang="0">
                    <a:pos x="2307" y="60"/>
                  </a:cxn>
                  <a:cxn ang="0">
                    <a:pos x="2452" y="128"/>
                  </a:cxn>
                  <a:cxn ang="0">
                    <a:pos x="2382" y="269"/>
                  </a:cxn>
                  <a:cxn ang="0">
                    <a:pos x="2561" y="435"/>
                  </a:cxn>
                  <a:cxn ang="0">
                    <a:pos x="2555" y="1367"/>
                  </a:cxn>
                  <a:cxn ang="0">
                    <a:pos x="0" y="1311"/>
                  </a:cxn>
                  <a:cxn ang="0">
                    <a:pos x="84" y="0"/>
                  </a:cxn>
                  <a:cxn ang="0">
                    <a:pos x="2301" y="64"/>
                  </a:cxn>
                  <a:cxn ang="0">
                    <a:pos x="2307" y="60"/>
                  </a:cxn>
                </a:cxnLst>
                <a:rect l="0" t="0" r="r" b="b"/>
                <a:pathLst>
                  <a:path w="2561" h="1367">
                    <a:moveTo>
                      <a:pt x="2307" y="60"/>
                    </a:moveTo>
                    <a:lnTo>
                      <a:pt x="2452" y="128"/>
                    </a:lnTo>
                    <a:lnTo>
                      <a:pt x="2382" y="269"/>
                    </a:lnTo>
                    <a:lnTo>
                      <a:pt x="2561" y="435"/>
                    </a:lnTo>
                    <a:lnTo>
                      <a:pt x="2555" y="1367"/>
                    </a:lnTo>
                    <a:lnTo>
                      <a:pt x="0" y="1311"/>
                    </a:lnTo>
                    <a:lnTo>
                      <a:pt x="84" y="0"/>
                    </a:lnTo>
                    <a:lnTo>
                      <a:pt x="2301" y="64"/>
                    </a:lnTo>
                    <a:lnTo>
                      <a:pt x="2307" y="60"/>
                    </a:lnTo>
                    <a:close/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2" name="Freeform 147"/>
              <p:cNvSpPr>
                <a:spLocks/>
              </p:cNvSpPr>
              <p:nvPr/>
            </p:nvSpPr>
            <p:spPr bwMode="auto">
              <a:xfrm>
                <a:off x="1347" y="2695"/>
                <a:ext cx="320" cy="171"/>
              </a:xfrm>
              <a:custGeom>
                <a:avLst/>
                <a:gdLst>
                  <a:gd name="T0" fmla="*/ 288 w 2561"/>
                  <a:gd name="T1" fmla="*/ 8 h 1367"/>
                  <a:gd name="T2" fmla="*/ 306 w 2561"/>
                  <a:gd name="T3" fmla="*/ 16 h 1367"/>
                  <a:gd name="T4" fmla="*/ 298 w 2561"/>
                  <a:gd name="T5" fmla="*/ 34 h 1367"/>
                  <a:gd name="T6" fmla="*/ 320 w 2561"/>
                  <a:gd name="T7" fmla="*/ 54 h 1367"/>
                  <a:gd name="T8" fmla="*/ 319 w 2561"/>
                  <a:gd name="T9" fmla="*/ 171 h 1367"/>
                  <a:gd name="T10" fmla="*/ 0 w 2561"/>
                  <a:gd name="T11" fmla="*/ 164 h 1367"/>
                  <a:gd name="T12" fmla="*/ 10 w 2561"/>
                  <a:gd name="T13" fmla="*/ 0 h 1367"/>
                  <a:gd name="T14" fmla="*/ 288 w 2561"/>
                  <a:gd name="T15" fmla="*/ 8 h 1367"/>
                  <a:gd name="T16" fmla="*/ 288 w 2561"/>
                  <a:gd name="T17" fmla="*/ 8 h 136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61"/>
                  <a:gd name="T28" fmla="*/ 0 h 1367"/>
                  <a:gd name="T29" fmla="*/ 2561 w 2561"/>
                  <a:gd name="T30" fmla="*/ 1367 h 136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61" h="1367">
                    <a:moveTo>
                      <a:pt x="2307" y="60"/>
                    </a:moveTo>
                    <a:lnTo>
                      <a:pt x="2452" y="128"/>
                    </a:lnTo>
                    <a:lnTo>
                      <a:pt x="2382" y="269"/>
                    </a:lnTo>
                    <a:lnTo>
                      <a:pt x="2561" y="435"/>
                    </a:lnTo>
                    <a:lnTo>
                      <a:pt x="2555" y="1367"/>
                    </a:lnTo>
                    <a:lnTo>
                      <a:pt x="0" y="1311"/>
                    </a:lnTo>
                    <a:lnTo>
                      <a:pt x="84" y="0"/>
                    </a:lnTo>
                    <a:lnTo>
                      <a:pt x="2301" y="64"/>
                    </a:lnTo>
                    <a:lnTo>
                      <a:pt x="2307" y="60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Line 148"/>
              <p:cNvSpPr>
                <a:spLocks noChangeShapeType="1"/>
              </p:cNvSpPr>
              <p:nvPr/>
            </p:nvSpPr>
            <p:spPr bwMode="auto">
              <a:xfrm>
                <a:off x="2141" y="2855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4" name="Freeform 149"/>
              <p:cNvSpPr>
                <a:spLocks/>
              </p:cNvSpPr>
              <p:nvPr/>
            </p:nvSpPr>
            <p:spPr bwMode="auto">
              <a:xfrm>
                <a:off x="1893" y="2723"/>
                <a:ext cx="312" cy="162"/>
              </a:xfrm>
              <a:custGeom>
                <a:avLst/>
                <a:gdLst>
                  <a:gd name="T0" fmla="*/ 248 w 2500"/>
                  <a:gd name="T1" fmla="*/ 132 h 1294"/>
                  <a:gd name="T2" fmla="*/ 57 w 2500"/>
                  <a:gd name="T3" fmla="*/ 148 h 1294"/>
                  <a:gd name="T4" fmla="*/ 58 w 2500"/>
                  <a:gd name="T5" fmla="*/ 157 h 1294"/>
                  <a:gd name="T6" fmla="*/ 0 w 2500"/>
                  <a:gd name="T7" fmla="*/ 162 h 1294"/>
                  <a:gd name="T8" fmla="*/ 3 w 2500"/>
                  <a:gd name="T9" fmla="*/ 154 h 1294"/>
                  <a:gd name="T10" fmla="*/ 10 w 2500"/>
                  <a:gd name="T11" fmla="*/ 156 h 1294"/>
                  <a:gd name="T12" fmla="*/ 8 w 2500"/>
                  <a:gd name="T13" fmla="*/ 134 h 1294"/>
                  <a:gd name="T14" fmla="*/ 7 w 2500"/>
                  <a:gd name="T15" fmla="*/ 132 h 1294"/>
                  <a:gd name="T16" fmla="*/ 16 w 2500"/>
                  <a:gd name="T17" fmla="*/ 120 h 1294"/>
                  <a:gd name="T18" fmla="*/ 38 w 2500"/>
                  <a:gd name="T19" fmla="*/ 127 h 1294"/>
                  <a:gd name="T20" fmla="*/ 37 w 2500"/>
                  <a:gd name="T21" fmla="*/ 110 h 1294"/>
                  <a:gd name="T22" fmla="*/ 53 w 2500"/>
                  <a:gd name="T23" fmla="*/ 104 h 1294"/>
                  <a:gd name="T24" fmla="*/ 48 w 2500"/>
                  <a:gd name="T25" fmla="*/ 95 h 1294"/>
                  <a:gd name="T26" fmla="*/ 54 w 2500"/>
                  <a:gd name="T27" fmla="*/ 87 h 1294"/>
                  <a:gd name="T28" fmla="*/ 55 w 2500"/>
                  <a:gd name="T29" fmla="*/ 87 h 1294"/>
                  <a:gd name="T30" fmla="*/ 60 w 2500"/>
                  <a:gd name="T31" fmla="*/ 80 h 1294"/>
                  <a:gd name="T32" fmla="*/ 70 w 2500"/>
                  <a:gd name="T33" fmla="*/ 84 h 1294"/>
                  <a:gd name="T34" fmla="*/ 71 w 2500"/>
                  <a:gd name="T35" fmla="*/ 76 h 1294"/>
                  <a:gd name="T36" fmla="*/ 93 w 2500"/>
                  <a:gd name="T37" fmla="*/ 84 h 1294"/>
                  <a:gd name="T38" fmla="*/ 104 w 2500"/>
                  <a:gd name="T39" fmla="*/ 72 h 1294"/>
                  <a:gd name="T40" fmla="*/ 113 w 2500"/>
                  <a:gd name="T41" fmla="*/ 79 h 1294"/>
                  <a:gd name="T42" fmla="*/ 123 w 2500"/>
                  <a:gd name="T43" fmla="*/ 58 h 1294"/>
                  <a:gd name="T44" fmla="*/ 128 w 2500"/>
                  <a:gd name="T45" fmla="*/ 67 h 1294"/>
                  <a:gd name="T46" fmla="*/ 140 w 2500"/>
                  <a:gd name="T47" fmla="*/ 67 h 1294"/>
                  <a:gd name="T48" fmla="*/ 159 w 2500"/>
                  <a:gd name="T49" fmla="*/ 36 h 1294"/>
                  <a:gd name="T50" fmla="*/ 158 w 2500"/>
                  <a:gd name="T51" fmla="*/ 26 h 1294"/>
                  <a:gd name="T52" fmla="*/ 183 w 2500"/>
                  <a:gd name="T53" fmla="*/ 20 h 1294"/>
                  <a:gd name="T54" fmla="*/ 181 w 2500"/>
                  <a:gd name="T55" fmla="*/ 2 h 1294"/>
                  <a:gd name="T56" fmla="*/ 196 w 2500"/>
                  <a:gd name="T57" fmla="*/ 0 h 1294"/>
                  <a:gd name="T58" fmla="*/ 207 w 2500"/>
                  <a:gd name="T59" fmla="*/ 14 h 1294"/>
                  <a:gd name="T60" fmla="*/ 233 w 2500"/>
                  <a:gd name="T61" fmla="*/ 22 h 1294"/>
                  <a:gd name="T62" fmla="*/ 264 w 2500"/>
                  <a:gd name="T63" fmla="*/ 12 h 1294"/>
                  <a:gd name="T64" fmla="*/ 280 w 2500"/>
                  <a:gd name="T65" fmla="*/ 27 h 1294"/>
                  <a:gd name="T66" fmla="*/ 280 w 2500"/>
                  <a:gd name="T67" fmla="*/ 27 h 1294"/>
                  <a:gd name="T68" fmla="*/ 280 w 2500"/>
                  <a:gd name="T69" fmla="*/ 27 h 1294"/>
                  <a:gd name="T70" fmla="*/ 287 w 2500"/>
                  <a:gd name="T71" fmla="*/ 54 h 1294"/>
                  <a:gd name="T72" fmla="*/ 312 w 2500"/>
                  <a:gd name="T73" fmla="*/ 72 h 1294"/>
                  <a:gd name="T74" fmla="*/ 269 w 2500"/>
                  <a:gd name="T75" fmla="*/ 121 h 1294"/>
                  <a:gd name="T76" fmla="*/ 249 w 2500"/>
                  <a:gd name="T77" fmla="*/ 131 h 1294"/>
                  <a:gd name="T78" fmla="*/ 248 w 2500"/>
                  <a:gd name="T79" fmla="*/ 132 h 129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500"/>
                  <a:gd name="T121" fmla="*/ 0 h 1294"/>
                  <a:gd name="T122" fmla="*/ 2500 w 2500"/>
                  <a:gd name="T123" fmla="*/ 1294 h 129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500" h="1294">
                    <a:moveTo>
                      <a:pt x="1984" y="1057"/>
                    </a:moveTo>
                    <a:lnTo>
                      <a:pt x="458" y="1186"/>
                    </a:lnTo>
                    <a:lnTo>
                      <a:pt x="464" y="1258"/>
                    </a:lnTo>
                    <a:lnTo>
                      <a:pt x="0" y="1294"/>
                    </a:lnTo>
                    <a:lnTo>
                      <a:pt x="23" y="1234"/>
                    </a:lnTo>
                    <a:lnTo>
                      <a:pt x="79" y="1250"/>
                    </a:lnTo>
                    <a:lnTo>
                      <a:pt x="64" y="1072"/>
                    </a:lnTo>
                    <a:lnTo>
                      <a:pt x="56" y="1051"/>
                    </a:lnTo>
                    <a:lnTo>
                      <a:pt x="126" y="962"/>
                    </a:lnTo>
                    <a:lnTo>
                      <a:pt x="302" y="1015"/>
                    </a:lnTo>
                    <a:lnTo>
                      <a:pt x="294" y="876"/>
                    </a:lnTo>
                    <a:lnTo>
                      <a:pt x="422" y="829"/>
                    </a:lnTo>
                    <a:lnTo>
                      <a:pt x="388" y="755"/>
                    </a:lnTo>
                    <a:lnTo>
                      <a:pt x="431" y="695"/>
                    </a:lnTo>
                    <a:lnTo>
                      <a:pt x="439" y="695"/>
                    </a:lnTo>
                    <a:lnTo>
                      <a:pt x="478" y="636"/>
                    </a:lnTo>
                    <a:lnTo>
                      <a:pt x="562" y="669"/>
                    </a:lnTo>
                    <a:lnTo>
                      <a:pt x="567" y="610"/>
                    </a:lnTo>
                    <a:lnTo>
                      <a:pt x="744" y="669"/>
                    </a:lnTo>
                    <a:lnTo>
                      <a:pt x="836" y="574"/>
                    </a:lnTo>
                    <a:lnTo>
                      <a:pt x="903" y="631"/>
                    </a:lnTo>
                    <a:lnTo>
                      <a:pt x="987" y="465"/>
                    </a:lnTo>
                    <a:lnTo>
                      <a:pt x="1029" y="533"/>
                    </a:lnTo>
                    <a:lnTo>
                      <a:pt x="1123" y="538"/>
                    </a:lnTo>
                    <a:lnTo>
                      <a:pt x="1277" y="286"/>
                    </a:lnTo>
                    <a:lnTo>
                      <a:pt x="1268" y="211"/>
                    </a:lnTo>
                    <a:lnTo>
                      <a:pt x="1470" y="158"/>
                    </a:lnTo>
                    <a:lnTo>
                      <a:pt x="1453" y="16"/>
                    </a:lnTo>
                    <a:lnTo>
                      <a:pt x="1573" y="0"/>
                    </a:lnTo>
                    <a:lnTo>
                      <a:pt x="1662" y="113"/>
                    </a:lnTo>
                    <a:lnTo>
                      <a:pt x="1863" y="173"/>
                    </a:lnTo>
                    <a:lnTo>
                      <a:pt x="2114" y="92"/>
                    </a:lnTo>
                    <a:lnTo>
                      <a:pt x="2240" y="214"/>
                    </a:lnTo>
                    <a:lnTo>
                      <a:pt x="2244" y="217"/>
                    </a:lnTo>
                    <a:lnTo>
                      <a:pt x="2240" y="214"/>
                    </a:lnTo>
                    <a:lnTo>
                      <a:pt x="2302" y="429"/>
                    </a:lnTo>
                    <a:lnTo>
                      <a:pt x="2500" y="572"/>
                    </a:lnTo>
                    <a:lnTo>
                      <a:pt x="2157" y="968"/>
                    </a:lnTo>
                    <a:lnTo>
                      <a:pt x="1992" y="1046"/>
                    </a:lnTo>
                    <a:lnTo>
                      <a:pt x="1984" y="1057"/>
                    </a:lnTo>
                    <a:close/>
                  </a:path>
                </a:pathLst>
              </a:custGeom>
              <a:solidFill>
                <a:srgbClr val="FFC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5" name="Freeform 150"/>
              <p:cNvSpPr>
                <a:spLocks/>
              </p:cNvSpPr>
              <p:nvPr/>
            </p:nvSpPr>
            <p:spPr bwMode="auto">
              <a:xfrm>
                <a:off x="1893" y="2723"/>
                <a:ext cx="312" cy="162"/>
              </a:xfrm>
              <a:custGeom>
                <a:avLst/>
                <a:gdLst>
                  <a:gd name="T0" fmla="*/ 248 w 2500"/>
                  <a:gd name="T1" fmla="*/ 132 h 1294"/>
                  <a:gd name="T2" fmla="*/ 57 w 2500"/>
                  <a:gd name="T3" fmla="*/ 148 h 1294"/>
                  <a:gd name="T4" fmla="*/ 58 w 2500"/>
                  <a:gd name="T5" fmla="*/ 157 h 1294"/>
                  <a:gd name="T6" fmla="*/ 0 w 2500"/>
                  <a:gd name="T7" fmla="*/ 162 h 1294"/>
                  <a:gd name="T8" fmla="*/ 3 w 2500"/>
                  <a:gd name="T9" fmla="*/ 154 h 1294"/>
                  <a:gd name="T10" fmla="*/ 10 w 2500"/>
                  <a:gd name="T11" fmla="*/ 156 h 1294"/>
                  <a:gd name="T12" fmla="*/ 8 w 2500"/>
                  <a:gd name="T13" fmla="*/ 134 h 1294"/>
                  <a:gd name="T14" fmla="*/ 7 w 2500"/>
                  <a:gd name="T15" fmla="*/ 132 h 1294"/>
                  <a:gd name="T16" fmla="*/ 16 w 2500"/>
                  <a:gd name="T17" fmla="*/ 120 h 1294"/>
                  <a:gd name="T18" fmla="*/ 38 w 2500"/>
                  <a:gd name="T19" fmla="*/ 127 h 1294"/>
                  <a:gd name="T20" fmla="*/ 37 w 2500"/>
                  <a:gd name="T21" fmla="*/ 110 h 1294"/>
                  <a:gd name="T22" fmla="*/ 53 w 2500"/>
                  <a:gd name="T23" fmla="*/ 104 h 1294"/>
                  <a:gd name="T24" fmla="*/ 48 w 2500"/>
                  <a:gd name="T25" fmla="*/ 95 h 1294"/>
                  <a:gd name="T26" fmla="*/ 54 w 2500"/>
                  <a:gd name="T27" fmla="*/ 87 h 1294"/>
                  <a:gd name="T28" fmla="*/ 55 w 2500"/>
                  <a:gd name="T29" fmla="*/ 87 h 1294"/>
                  <a:gd name="T30" fmla="*/ 60 w 2500"/>
                  <a:gd name="T31" fmla="*/ 80 h 1294"/>
                  <a:gd name="T32" fmla="*/ 70 w 2500"/>
                  <a:gd name="T33" fmla="*/ 84 h 1294"/>
                  <a:gd name="T34" fmla="*/ 71 w 2500"/>
                  <a:gd name="T35" fmla="*/ 76 h 1294"/>
                  <a:gd name="T36" fmla="*/ 93 w 2500"/>
                  <a:gd name="T37" fmla="*/ 84 h 1294"/>
                  <a:gd name="T38" fmla="*/ 104 w 2500"/>
                  <a:gd name="T39" fmla="*/ 72 h 1294"/>
                  <a:gd name="T40" fmla="*/ 113 w 2500"/>
                  <a:gd name="T41" fmla="*/ 79 h 1294"/>
                  <a:gd name="T42" fmla="*/ 123 w 2500"/>
                  <a:gd name="T43" fmla="*/ 58 h 1294"/>
                  <a:gd name="T44" fmla="*/ 128 w 2500"/>
                  <a:gd name="T45" fmla="*/ 67 h 1294"/>
                  <a:gd name="T46" fmla="*/ 140 w 2500"/>
                  <a:gd name="T47" fmla="*/ 67 h 1294"/>
                  <a:gd name="T48" fmla="*/ 159 w 2500"/>
                  <a:gd name="T49" fmla="*/ 36 h 1294"/>
                  <a:gd name="T50" fmla="*/ 158 w 2500"/>
                  <a:gd name="T51" fmla="*/ 26 h 1294"/>
                  <a:gd name="T52" fmla="*/ 183 w 2500"/>
                  <a:gd name="T53" fmla="*/ 20 h 1294"/>
                  <a:gd name="T54" fmla="*/ 181 w 2500"/>
                  <a:gd name="T55" fmla="*/ 2 h 1294"/>
                  <a:gd name="T56" fmla="*/ 196 w 2500"/>
                  <a:gd name="T57" fmla="*/ 0 h 1294"/>
                  <a:gd name="T58" fmla="*/ 207 w 2500"/>
                  <a:gd name="T59" fmla="*/ 14 h 1294"/>
                  <a:gd name="T60" fmla="*/ 233 w 2500"/>
                  <a:gd name="T61" fmla="*/ 22 h 1294"/>
                  <a:gd name="T62" fmla="*/ 264 w 2500"/>
                  <a:gd name="T63" fmla="*/ 12 h 1294"/>
                  <a:gd name="T64" fmla="*/ 280 w 2500"/>
                  <a:gd name="T65" fmla="*/ 27 h 1294"/>
                  <a:gd name="T66" fmla="*/ 280 w 2500"/>
                  <a:gd name="T67" fmla="*/ 27 h 1294"/>
                  <a:gd name="T68" fmla="*/ 280 w 2500"/>
                  <a:gd name="T69" fmla="*/ 27 h 1294"/>
                  <a:gd name="T70" fmla="*/ 287 w 2500"/>
                  <a:gd name="T71" fmla="*/ 54 h 1294"/>
                  <a:gd name="T72" fmla="*/ 312 w 2500"/>
                  <a:gd name="T73" fmla="*/ 72 h 1294"/>
                  <a:gd name="T74" fmla="*/ 269 w 2500"/>
                  <a:gd name="T75" fmla="*/ 121 h 1294"/>
                  <a:gd name="T76" fmla="*/ 249 w 2500"/>
                  <a:gd name="T77" fmla="*/ 131 h 1294"/>
                  <a:gd name="T78" fmla="*/ 248 w 2500"/>
                  <a:gd name="T79" fmla="*/ 132 h 129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500"/>
                  <a:gd name="T121" fmla="*/ 0 h 1294"/>
                  <a:gd name="T122" fmla="*/ 2500 w 2500"/>
                  <a:gd name="T123" fmla="*/ 1294 h 129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500" h="1294">
                    <a:moveTo>
                      <a:pt x="1984" y="1057"/>
                    </a:moveTo>
                    <a:lnTo>
                      <a:pt x="458" y="1186"/>
                    </a:lnTo>
                    <a:lnTo>
                      <a:pt x="464" y="1258"/>
                    </a:lnTo>
                    <a:lnTo>
                      <a:pt x="0" y="1294"/>
                    </a:lnTo>
                    <a:lnTo>
                      <a:pt x="23" y="1234"/>
                    </a:lnTo>
                    <a:lnTo>
                      <a:pt x="79" y="1250"/>
                    </a:lnTo>
                    <a:lnTo>
                      <a:pt x="64" y="1072"/>
                    </a:lnTo>
                    <a:lnTo>
                      <a:pt x="56" y="1051"/>
                    </a:lnTo>
                    <a:lnTo>
                      <a:pt x="126" y="962"/>
                    </a:lnTo>
                    <a:lnTo>
                      <a:pt x="302" y="1015"/>
                    </a:lnTo>
                    <a:lnTo>
                      <a:pt x="294" y="876"/>
                    </a:lnTo>
                    <a:lnTo>
                      <a:pt x="422" y="829"/>
                    </a:lnTo>
                    <a:lnTo>
                      <a:pt x="388" y="755"/>
                    </a:lnTo>
                    <a:lnTo>
                      <a:pt x="431" y="695"/>
                    </a:lnTo>
                    <a:lnTo>
                      <a:pt x="439" y="695"/>
                    </a:lnTo>
                    <a:lnTo>
                      <a:pt x="478" y="636"/>
                    </a:lnTo>
                    <a:lnTo>
                      <a:pt x="562" y="669"/>
                    </a:lnTo>
                    <a:lnTo>
                      <a:pt x="567" y="610"/>
                    </a:lnTo>
                    <a:lnTo>
                      <a:pt x="744" y="669"/>
                    </a:lnTo>
                    <a:lnTo>
                      <a:pt x="836" y="574"/>
                    </a:lnTo>
                    <a:lnTo>
                      <a:pt x="903" y="631"/>
                    </a:lnTo>
                    <a:lnTo>
                      <a:pt x="987" y="465"/>
                    </a:lnTo>
                    <a:lnTo>
                      <a:pt x="1029" y="533"/>
                    </a:lnTo>
                    <a:lnTo>
                      <a:pt x="1123" y="538"/>
                    </a:lnTo>
                    <a:lnTo>
                      <a:pt x="1277" y="286"/>
                    </a:lnTo>
                    <a:lnTo>
                      <a:pt x="1268" y="211"/>
                    </a:lnTo>
                    <a:lnTo>
                      <a:pt x="1470" y="158"/>
                    </a:lnTo>
                    <a:lnTo>
                      <a:pt x="1453" y="16"/>
                    </a:lnTo>
                    <a:lnTo>
                      <a:pt x="1573" y="0"/>
                    </a:lnTo>
                    <a:lnTo>
                      <a:pt x="1662" y="113"/>
                    </a:lnTo>
                    <a:lnTo>
                      <a:pt x="1863" y="173"/>
                    </a:lnTo>
                    <a:lnTo>
                      <a:pt x="2114" y="92"/>
                    </a:lnTo>
                    <a:lnTo>
                      <a:pt x="2240" y="214"/>
                    </a:lnTo>
                    <a:lnTo>
                      <a:pt x="2244" y="217"/>
                    </a:lnTo>
                    <a:lnTo>
                      <a:pt x="2240" y="214"/>
                    </a:lnTo>
                    <a:lnTo>
                      <a:pt x="2302" y="429"/>
                    </a:lnTo>
                    <a:lnTo>
                      <a:pt x="2500" y="572"/>
                    </a:lnTo>
                    <a:lnTo>
                      <a:pt x="2157" y="968"/>
                    </a:lnTo>
                    <a:lnTo>
                      <a:pt x="1992" y="1046"/>
                    </a:lnTo>
                    <a:lnTo>
                      <a:pt x="1984" y="1057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6" name="Line 151"/>
              <p:cNvSpPr>
                <a:spLocks noChangeShapeType="1"/>
              </p:cNvSpPr>
              <p:nvPr/>
            </p:nvSpPr>
            <p:spPr bwMode="auto">
              <a:xfrm>
                <a:off x="1909" y="3228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7" name="Freeform 152"/>
              <p:cNvSpPr>
                <a:spLocks/>
              </p:cNvSpPr>
              <p:nvPr/>
            </p:nvSpPr>
            <p:spPr bwMode="auto">
              <a:xfrm>
                <a:off x="1695" y="3080"/>
                <a:ext cx="243" cy="212"/>
              </a:xfrm>
              <a:custGeom>
                <a:avLst/>
                <a:gdLst>
                  <a:gd name="T0" fmla="*/ 215 w 1941"/>
                  <a:gd name="T1" fmla="*/ 147 h 1698"/>
                  <a:gd name="T2" fmla="*/ 183 w 1941"/>
                  <a:gd name="T3" fmla="*/ 138 h 1698"/>
                  <a:gd name="T4" fmla="*/ 173 w 1941"/>
                  <a:gd name="T5" fmla="*/ 152 h 1698"/>
                  <a:gd name="T6" fmla="*/ 190 w 1941"/>
                  <a:gd name="T7" fmla="*/ 157 h 1698"/>
                  <a:gd name="T8" fmla="*/ 209 w 1941"/>
                  <a:gd name="T9" fmla="*/ 149 h 1698"/>
                  <a:gd name="T10" fmla="*/ 201 w 1941"/>
                  <a:gd name="T11" fmla="*/ 159 h 1698"/>
                  <a:gd name="T12" fmla="*/ 211 w 1941"/>
                  <a:gd name="T13" fmla="*/ 164 h 1698"/>
                  <a:gd name="T14" fmla="*/ 217 w 1941"/>
                  <a:gd name="T15" fmla="*/ 153 h 1698"/>
                  <a:gd name="T16" fmla="*/ 231 w 1941"/>
                  <a:gd name="T17" fmla="*/ 147 h 1698"/>
                  <a:gd name="T18" fmla="*/ 234 w 1941"/>
                  <a:gd name="T19" fmla="*/ 161 h 1698"/>
                  <a:gd name="T20" fmla="*/ 213 w 1941"/>
                  <a:gd name="T21" fmla="*/ 179 h 1698"/>
                  <a:gd name="T22" fmla="*/ 219 w 1941"/>
                  <a:gd name="T23" fmla="*/ 190 h 1698"/>
                  <a:gd name="T24" fmla="*/ 243 w 1941"/>
                  <a:gd name="T25" fmla="*/ 199 h 1698"/>
                  <a:gd name="T26" fmla="*/ 237 w 1941"/>
                  <a:gd name="T27" fmla="*/ 210 h 1698"/>
                  <a:gd name="T28" fmla="*/ 233 w 1941"/>
                  <a:gd name="T29" fmla="*/ 205 h 1698"/>
                  <a:gd name="T30" fmla="*/ 227 w 1941"/>
                  <a:gd name="T31" fmla="*/ 212 h 1698"/>
                  <a:gd name="T32" fmla="*/ 221 w 1941"/>
                  <a:gd name="T33" fmla="*/ 197 h 1698"/>
                  <a:gd name="T34" fmla="*/ 194 w 1941"/>
                  <a:gd name="T35" fmla="*/ 186 h 1698"/>
                  <a:gd name="T36" fmla="*/ 196 w 1941"/>
                  <a:gd name="T37" fmla="*/ 200 h 1698"/>
                  <a:gd name="T38" fmla="*/ 189 w 1941"/>
                  <a:gd name="T39" fmla="*/ 207 h 1698"/>
                  <a:gd name="T40" fmla="*/ 180 w 1941"/>
                  <a:gd name="T41" fmla="*/ 197 h 1698"/>
                  <a:gd name="T42" fmla="*/ 176 w 1941"/>
                  <a:gd name="T43" fmla="*/ 203 h 1698"/>
                  <a:gd name="T44" fmla="*/ 169 w 1941"/>
                  <a:gd name="T45" fmla="*/ 197 h 1698"/>
                  <a:gd name="T46" fmla="*/ 165 w 1941"/>
                  <a:gd name="T47" fmla="*/ 207 h 1698"/>
                  <a:gd name="T48" fmla="*/ 156 w 1941"/>
                  <a:gd name="T49" fmla="*/ 209 h 1698"/>
                  <a:gd name="T50" fmla="*/ 144 w 1941"/>
                  <a:gd name="T51" fmla="*/ 204 h 1698"/>
                  <a:gd name="T52" fmla="*/ 135 w 1941"/>
                  <a:gd name="T53" fmla="*/ 189 h 1698"/>
                  <a:gd name="T54" fmla="*/ 123 w 1941"/>
                  <a:gd name="T55" fmla="*/ 188 h 1698"/>
                  <a:gd name="T56" fmla="*/ 120 w 1941"/>
                  <a:gd name="T57" fmla="*/ 175 h 1698"/>
                  <a:gd name="T58" fmla="*/ 106 w 1941"/>
                  <a:gd name="T59" fmla="*/ 177 h 1698"/>
                  <a:gd name="T60" fmla="*/ 107 w 1941"/>
                  <a:gd name="T61" fmla="*/ 172 h 1698"/>
                  <a:gd name="T62" fmla="*/ 91 w 1941"/>
                  <a:gd name="T63" fmla="*/ 177 h 1698"/>
                  <a:gd name="T64" fmla="*/ 99 w 1941"/>
                  <a:gd name="T65" fmla="*/ 184 h 1698"/>
                  <a:gd name="T66" fmla="*/ 87 w 1941"/>
                  <a:gd name="T67" fmla="*/ 188 h 1698"/>
                  <a:gd name="T68" fmla="*/ 46 w 1941"/>
                  <a:gd name="T69" fmla="*/ 176 h 1698"/>
                  <a:gd name="T70" fmla="*/ 13 w 1941"/>
                  <a:gd name="T71" fmla="*/ 181 h 1698"/>
                  <a:gd name="T72" fmla="*/ 9 w 1941"/>
                  <a:gd name="T73" fmla="*/ 176 h 1698"/>
                  <a:gd name="T74" fmla="*/ 19 w 1941"/>
                  <a:gd name="T75" fmla="*/ 162 h 1698"/>
                  <a:gd name="T76" fmla="*/ 18 w 1941"/>
                  <a:gd name="T77" fmla="*/ 135 h 1698"/>
                  <a:gd name="T78" fmla="*/ 26 w 1941"/>
                  <a:gd name="T79" fmla="*/ 109 h 1698"/>
                  <a:gd name="T80" fmla="*/ 1 w 1941"/>
                  <a:gd name="T81" fmla="*/ 58 h 1698"/>
                  <a:gd name="T82" fmla="*/ 0 w 1941"/>
                  <a:gd name="T83" fmla="*/ 2 h 1698"/>
                  <a:gd name="T84" fmla="*/ 130 w 1941"/>
                  <a:gd name="T85" fmla="*/ 0 h 1698"/>
                  <a:gd name="T86" fmla="*/ 135 w 1941"/>
                  <a:gd name="T87" fmla="*/ 2 h 1698"/>
                  <a:gd name="T88" fmla="*/ 133 w 1941"/>
                  <a:gd name="T89" fmla="*/ 21 h 1698"/>
                  <a:gd name="T90" fmla="*/ 139 w 1941"/>
                  <a:gd name="T91" fmla="*/ 20 h 1698"/>
                  <a:gd name="T92" fmla="*/ 135 w 1941"/>
                  <a:gd name="T93" fmla="*/ 26 h 1698"/>
                  <a:gd name="T94" fmla="*/ 145 w 1941"/>
                  <a:gd name="T95" fmla="*/ 35 h 1698"/>
                  <a:gd name="T96" fmla="*/ 133 w 1941"/>
                  <a:gd name="T97" fmla="*/ 43 h 1698"/>
                  <a:gd name="T98" fmla="*/ 142 w 1941"/>
                  <a:gd name="T99" fmla="*/ 45 h 1698"/>
                  <a:gd name="T100" fmla="*/ 120 w 1941"/>
                  <a:gd name="T101" fmla="*/ 75 h 1698"/>
                  <a:gd name="T102" fmla="*/ 115 w 1941"/>
                  <a:gd name="T103" fmla="*/ 108 h 1698"/>
                  <a:gd name="T104" fmla="*/ 202 w 1941"/>
                  <a:gd name="T105" fmla="*/ 104 h 1698"/>
                  <a:gd name="T106" fmla="*/ 200 w 1941"/>
                  <a:gd name="T107" fmla="*/ 122 h 1698"/>
                  <a:gd name="T108" fmla="*/ 213 w 1941"/>
                  <a:gd name="T109" fmla="*/ 147 h 1698"/>
                  <a:gd name="T110" fmla="*/ 215 w 1941"/>
                  <a:gd name="T111" fmla="*/ 147 h 169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41"/>
                  <a:gd name="T169" fmla="*/ 0 h 1698"/>
                  <a:gd name="T170" fmla="*/ 1941 w 1941"/>
                  <a:gd name="T171" fmla="*/ 1698 h 1698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41" h="1698">
                    <a:moveTo>
                      <a:pt x="1715" y="1181"/>
                    </a:moveTo>
                    <a:lnTo>
                      <a:pt x="1464" y="1103"/>
                    </a:lnTo>
                    <a:lnTo>
                      <a:pt x="1383" y="1215"/>
                    </a:lnTo>
                    <a:lnTo>
                      <a:pt x="1517" y="1254"/>
                    </a:lnTo>
                    <a:lnTo>
                      <a:pt x="1670" y="1190"/>
                    </a:lnTo>
                    <a:lnTo>
                      <a:pt x="1609" y="1273"/>
                    </a:lnTo>
                    <a:lnTo>
                      <a:pt x="1684" y="1316"/>
                    </a:lnTo>
                    <a:lnTo>
                      <a:pt x="1737" y="1226"/>
                    </a:lnTo>
                    <a:lnTo>
                      <a:pt x="1846" y="1181"/>
                    </a:lnTo>
                    <a:lnTo>
                      <a:pt x="1866" y="1290"/>
                    </a:lnTo>
                    <a:lnTo>
                      <a:pt x="1704" y="1433"/>
                    </a:lnTo>
                    <a:lnTo>
                      <a:pt x="1749" y="1519"/>
                    </a:lnTo>
                    <a:lnTo>
                      <a:pt x="1941" y="1591"/>
                    </a:lnTo>
                    <a:lnTo>
                      <a:pt x="1894" y="1678"/>
                    </a:lnTo>
                    <a:lnTo>
                      <a:pt x="1858" y="1642"/>
                    </a:lnTo>
                    <a:lnTo>
                      <a:pt x="1815" y="1698"/>
                    </a:lnTo>
                    <a:lnTo>
                      <a:pt x="1762" y="1578"/>
                    </a:lnTo>
                    <a:lnTo>
                      <a:pt x="1551" y="1486"/>
                    </a:lnTo>
                    <a:lnTo>
                      <a:pt x="1564" y="1603"/>
                    </a:lnTo>
                    <a:lnTo>
                      <a:pt x="1508" y="1659"/>
                    </a:lnTo>
                    <a:lnTo>
                      <a:pt x="1438" y="1580"/>
                    </a:lnTo>
                    <a:lnTo>
                      <a:pt x="1408" y="1625"/>
                    </a:lnTo>
                    <a:lnTo>
                      <a:pt x="1349" y="1574"/>
                    </a:lnTo>
                    <a:lnTo>
                      <a:pt x="1315" y="1659"/>
                    </a:lnTo>
                    <a:lnTo>
                      <a:pt x="1248" y="1670"/>
                    </a:lnTo>
                    <a:lnTo>
                      <a:pt x="1151" y="1631"/>
                    </a:lnTo>
                    <a:lnTo>
                      <a:pt x="1078" y="1514"/>
                    </a:lnTo>
                    <a:lnTo>
                      <a:pt x="980" y="1502"/>
                    </a:lnTo>
                    <a:lnTo>
                      <a:pt x="955" y="1402"/>
                    </a:lnTo>
                    <a:lnTo>
                      <a:pt x="849" y="1421"/>
                    </a:lnTo>
                    <a:lnTo>
                      <a:pt x="854" y="1374"/>
                    </a:lnTo>
                    <a:lnTo>
                      <a:pt x="726" y="1416"/>
                    </a:lnTo>
                    <a:lnTo>
                      <a:pt x="788" y="1472"/>
                    </a:lnTo>
                    <a:lnTo>
                      <a:pt x="696" y="1505"/>
                    </a:lnTo>
                    <a:lnTo>
                      <a:pt x="366" y="1410"/>
                    </a:lnTo>
                    <a:lnTo>
                      <a:pt x="104" y="1446"/>
                    </a:lnTo>
                    <a:lnTo>
                      <a:pt x="72" y="1408"/>
                    </a:lnTo>
                    <a:lnTo>
                      <a:pt x="153" y="1301"/>
                    </a:lnTo>
                    <a:lnTo>
                      <a:pt x="140" y="1081"/>
                    </a:lnTo>
                    <a:lnTo>
                      <a:pt x="210" y="877"/>
                    </a:lnTo>
                    <a:lnTo>
                      <a:pt x="8" y="461"/>
                    </a:lnTo>
                    <a:lnTo>
                      <a:pt x="0" y="17"/>
                    </a:lnTo>
                    <a:lnTo>
                      <a:pt x="1039" y="0"/>
                    </a:lnTo>
                    <a:lnTo>
                      <a:pt x="1081" y="20"/>
                    </a:lnTo>
                    <a:lnTo>
                      <a:pt x="1065" y="165"/>
                    </a:lnTo>
                    <a:lnTo>
                      <a:pt x="1112" y="159"/>
                    </a:lnTo>
                    <a:lnTo>
                      <a:pt x="1078" y="212"/>
                    </a:lnTo>
                    <a:lnTo>
                      <a:pt x="1157" y="282"/>
                    </a:lnTo>
                    <a:lnTo>
                      <a:pt x="1065" y="341"/>
                    </a:lnTo>
                    <a:lnTo>
                      <a:pt x="1137" y="363"/>
                    </a:lnTo>
                    <a:lnTo>
                      <a:pt x="955" y="604"/>
                    </a:lnTo>
                    <a:lnTo>
                      <a:pt x="919" y="868"/>
                    </a:lnTo>
                    <a:lnTo>
                      <a:pt x="1615" y="832"/>
                    </a:lnTo>
                    <a:lnTo>
                      <a:pt x="1594" y="977"/>
                    </a:lnTo>
                    <a:lnTo>
                      <a:pt x="1701" y="1176"/>
                    </a:lnTo>
                    <a:lnTo>
                      <a:pt x="1715" y="1181"/>
                    </a:lnTo>
                    <a:close/>
                  </a:path>
                </a:pathLst>
              </a:custGeom>
              <a:solidFill>
                <a:srgbClr val="FFC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8" name="Freeform 153"/>
              <p:cNvSpPr>
                <a:spLocks/>
              </p:cNvSpPr>
              <p:nvPr/>
            </p:nvSpPr>
            <p:spPr bwMode="auto">
              <a:xfrm>
                <a:off x="1695" y="3080"/>
                <a:ext cx="243" cy="212"/>
              </a:xfrm>
              <a:custGeom>
                <a:avLst/>
                <a:gdLst>
                  <a:gd name="T0" fmla="*/ 215 w 1941"/>
                  <a:gd name="T1" fmla="*/ 147 h 1698"/>
                  <a:gd name="T2" fmla="*/ 183 w 1941"/>
                  <a:gd name="T3" fmla="*/ 138 h 1698"/>
                  <a:gd name="T4" fmla="*/ 173 w 1941"/>
                  <a:gd name="T5" fmla="*/ 152 h 1698"/>
                  <a:gd name="T6" fmla="*/ 190 w 1941"/>
                  <a:gd name="T7" fmla="*/ 157 h 1698"/>
                  <a:gd name="T8" fmla="*/ 209 w 1941"/>
                  <a:gd name="T9" fmla="*/ 149 h 1698"/>
                  <a:gd name="T10" fmla="*/ 201 w 1941"/>
                  <a:gd name="T11" fmla="*/ 159 h 1698"/>
                  <a:gd name="T12" fmla="*/ 211 w 1941"/>
                  <a:gd name="T13" fmla="*/ 164 h 1698"/>
                  <a:gd name="T14" fmla="*/ 217 w 1941"/>
                  <a:gd name="T15" fmla="*/ 153 h 1698"/>
                  <a:gd name="T16" fmla="*/ 231 w 1941"/>
                  <a:gd name="T17" fmla="*/ 147 h 1698"/>
                  <a:gd name="T18" fmla="*/ 234 w 1941"/>
                  <a:gd name="T19" fmla="*/ 161 h 1698"/>
                  <a:gd name="T20" fmla="*/ 213 w 1941"/>
                  <a:gd name="T21" fmla="*/ 179 h 1698"/>
                  <a:gd name="T22" fmla="*/ 219 w 1941"/>
                  <a:gd name="T23" fmla="*/ 190 h 1698"/>
                  <a:gd name="T24" fmla="*/ 243 w 1941"/>
                  <a:gd name="T25" fmla="*/ 199 h 1698"/>
                  <a:gd name="T26" fmla="*/ 237 w 1941"/>
                  <a:gd name="T27" fmla="*/ 210 h 1698"/>
                  <a:gd name="T28" fmla="*/ 233 w 1941"/>
                  <a:gd name="T29" fmla="*/ 205 h 1698"/>
                  <a:gd name="T30" fmla="*/ 227 w 1941"/>
                  <a:gd name="T31" fmla="*/ 212 h 1698"/>
                  <a:gd name="T32" fmla="*/ 221 w 1941"/>
                  <a:gd name="T33" fmla="*/ 197 h 1698"/>
                  <a:gd name="T34" fmla="*/ 194 w 1941"/>
                  <a:gd name="T35" fmla="*/ 186 h 1698"/>
                  <a:gd name="T36" fmla="*/ 196 w 1941"/>
                  <a:gd name="T37" fmla="*/ 200 h 1698"/>
                  <a:gd name="T38" fmla="*/ 189 w 1941"/>
                  <a:gd name="T39" fmla="*/ 207 h 1698"/>
                  <a:gd name="T40" fmla="*/ 180 w 1941"/>
                  <a:gd name="T41" fmla="*/ 197 h 1698"/>
                  <a:gd name="T42" fmla="*/ 176 w 1941"/>
                  <a:gd name="T43" fmla="*/ 203 h 1698"/>
                  <a:gd name="T44" fmla="*/ 169 w 1941"/>
                  <a:gd name="T45" fmla="*/ 197 h 1698"/>
                  <a:gd name="T46" fmla="*/ 165 w 1941"/>
                  <a:gd name="T47" fmla="*/ 207 h 1698"/>
                  <a:gd name="T48" fmla="*/ 156 w 1941"/>
                  <a:gd name="T49" fmla="*/ 209 h 1698"/>
                  <a:gd name="T50" fmla="*/ 144 w 1941"/>
                  <a:gd name="T51" fmla="*/ 204 h 1698"/>
                  <a:gd name="T52" fmla="*/ 135 w 1941"/>
                  <a:gd name="T53" fmla="*/ 189 h 1698"/>
                  <a:gd name="T54" fmla="*/ 123 w 1941"/>
                  <a:gd name="T55" fmla="*/ 188 h 1698"/>
                  <a:gd name="T56" fmla="*/ 120 w 1941"/>
                  <a:gd name="T57" fmla="*/ 175 h 1698"/>
                  <a:gd name="T58" fmla="*/ 106 w 1941"/>
                  <a:gd name="T59" fmla="*/ 177 h 1698"/>
                  <a:gd name="T60" fmla="*/ 107 w 1941"/>
                  <a:gd name="T61" fmla="*/ 172 h 1698"/>
                  <a:gd name="T62" fmla="*/ 91 w 1941"/>
                  <a:gd name="T63" fmla="*/ 177 h 1698"/>
                  <a:gd name="T64" fmla="*/ 99 w 1941"/>
                  <a:gd name="T65" fmla="*/ 184 h 1698"/>
                  <a:gd name="T66" fmla="*/ 87 w 1941"/>
                  <a:gd name="T67" fmla="*/ 188 h 1698"/>
                  <a:gd name="T68" fmla="*/ 46 w 1941"/>
                  <a:gd name="T69" fmla="*/ 176 h 1698"/>
                  <a:gd name="T70" fmla="*/ 13 w 1941"/>
                  <a:gd name="T71" fmla="*/ 181 h 1698"/>
                  <a:gd name="T72" fmla="*/ 9 w 1941"/>
                  <a:gd name="T73" fmla="*/ 176 h 1698"/>
                  <a:gd name="T74" fmla="*/ 19 w 1941"/>
                  <a:gd name="T75" fmla="*/ 162 h 1698"/>
                  <a:gd name="T76" fmla="*/ 18 w 1941"/>
                  <a:gd name="T77" fmla="*/ 135 h 1698"/>
                  <a:gd name="T78" fmla="*/ 26 w 1941"/>
                  <a:gd name="T79" fmla="*/ 109 h 1698"/>
                  <a:gd name="T80" fmla="*/ 1 w 1941"/>
                  <a:gd name="T81" fmla="*/ 58 h 1698"/>
                  <a:gd name="T82" fmla="*/ 0 w 1941"/>
                  <a:gd name="T83" fmla="*/ 2 h 1698"/>
                  <a:gd name="T84" fmla="*/ 130 w 1941"/>
                  <a:gd name="T85" fmla="*/ 0 h 1698"/>
                  <a:gd name="T86" fmla="*/ 135 w 1941"/>
                  <a:gd name="T87" fmla="*/ 2 h 1698"/>
                  <a:gd name="T88" fmla="*/ 133 w 1941"/>
                  <a:gd name="T89" fmla="*/ 21 h 1698"/>
                  <a:gd name="T90" fmla="*/ 139 w 1941"/>
                  <a:gd name="T91" fmla="*/ 20 h 1698"/>
                  <a:gd name="T92" fmla="*/ 135 w 1941"/>
                  <a:gd name="T93" fmla="*/ 26 h 1698"/>
                  <a:gd name="T94" fmla="*/ 145 w 1941"/>
                  <a:gd name="T95" fmla="*/ 35 h 1698"/>
                  <a:gd name="T96" fmla="*/ 133 w 1941"/>
                  <a:gd name="T97" fmla="*/ 43 h 1698"/>
                  <a:gd name="T98" fmla="*/ 142 w 1941"/>
                  <a:gd name="T99" fmla="*/ 45 h 1698"/>
                  <a:gd name="T100" fmla="*/ 120 w 1941"/>
                  <a:gd name="T101" fmla="*/ 75 h 1698"/>
                  <a:gd name="T102" fmla="*/ 115 w 1941"/>
                  <a:gd name="T103" fmla="*/ 108 h 1698"/>
                  <a:gd name="T104" fmla="*/ 202 w 1941"/>
                  <a:gd name="T105" fmla="*/ 104 h 1698"/>
                  <a:gd name="T106" fmla="*/ 200 w 1941"/>
                  <a:gd name="T107" fmla="*/ 122 h 1698"/>
                  <a:gd name="T108" fmla="*/ 213 w 1941"/>
                  <a:gd name="T109" fmla="*/ 147 h 1698"/>
                  <a:gd name="T110" fmla="*/ 215 w 1941"/>
                  <a:gd name="T111" fmla="*/ 147 h 169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41"/>
                  <a:gd name="T169" fmla="*/ 0 h 1698"/>
                  <a:gd name="T170" fmla="*/ 1941 w 1941"/>
                  <a:gd name="T171" fmla="*/ 1698 h 1698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41" h="1698">
                    <a:moveTo>
                      <a:pt x="1715" y="1181"/>
                    </a:moveTo>
                    <a:lnTo>
                      <a:pt x="1464" y="1103"/>
                    </a:lnTo>
                    <a:lnTo>
                      <a:pt x="1383" y="1215"/>
                    </a:lnTo>
                    <a:lnTo>
                      <a:pt x="1517" y="1254"/>
                    </a:lnTo>
                    <a:lnTo>
                      <a:pt x="1670" y="1190"/>
                    </a:lnTo>
                    <a:lnTo>
                      <a:pt x="1609" y="1273"/>
                    </a:lnTo>
                    <a:lnTo>
                      <a:pt x="1684" y="1316"/>
                    </a:lnTo>
                    <a:lnTo>
                      <a:pt x="1737" y="1226"/>
                    </a:lnTo>
                    <a:lnTo>
                      <a:pt x="1846" y="1181"/>
                    </a:lnTo>
                    <a:lnTo>
                      <a:pt x="1866" y="1290"/>
                    </a:lnTo>
                    <a:lnTo>
                      <a:pt x="1704" y="1433"/>
                    </a:lnTo>
                    <a:lnTo>
                      <a:pt x="1749" y="1519"/>
                    </a:lnTo>
                    <a:lnTo>
                      <a:pt x="1941" y="1591"/>
                    </a:lnTo>
                    <a:lnTo>
                      <a:pt x="1894" y="1678"/>
                    </a:lnTo>
                    <a:lnTo>
                      <a:pt x="1858" y="1642"/>
                    </a:lnTo>
                    <a:lnTo>
                      <a:pt x="1815" y="1698"/>
                    </a:lnTo>
                    <a:lnTo>
                      <a:pt x="1762" y="1578"/>
                    </a:lnTo>
                    <a:lnTo>
                      <a:pt x="1551" y="1486"/>
                    </a:lnTo>
                    <a:lnTo>
                      <a:pt x="1564" y="1603"/>
                    </a:lnTo>
                    <a:lnTo>
                      <a:pt x="1508" y="1659"/>
                    </a:lnTo>
                    <a:lnTo>
                      <a:pt x="1438" y="1580"/>
                    </a:lnTo>
                    <a:lnTo>
                      <a:pt x="1408" y="1625"/>
                    </a:lnTo>
                    <a:lnTo>
                      <a:pt x="1349" y="1574"/>
                    </a:lnTo>
                    <a:lnTo>
                      <a:pt x="1315" y="1659"/>
                    </a:lnTo>
                    <a:lnTo>
                      <a:pt x="1248" y="1670"/>
                    </a:lnTo>
                    <a:lnTo>
                      <a:pt x="1151" y="1631"/>
                    </a:lnTo>
                    <a:lnTo>
                      <a:pt x="1078" y="1514"/>
                    </a:lnTo>
                    <a:lnTo>
                      <a:pt x="980" y="1502"/>
                    </a:lnTo>
                    <a:lnTo>
                      <a:pt x="955" y="1402"/>
                    </a:lnTo>
                    <a:lnTo>
                      <a:pt x="849" y="1421"/>
                    </a:lnTo>
                    <a:lnTo>
                      <a:pt x="854" y="1374"/>
                    </a:lnTo>
                    <a:lnTo>
                      <a:pt x="726" y="1416"/>
                    </a:lnTo>
                    <a:lnTo>
                      <a:pt x="788" y="1472"/>
                    </a:lnTo>
                    <a:lnTo>
                      <a:pt x="696" y="1505"/>
                    </a:lnTo>
                    <a:lnTo>
                      <a:pt x="366" y="1410"/>
                    </a:lnTo>
                    <a:lnTo>
                      <a:pt x="104" y="1446"/>
                    </a:lnTo>
                    <a:lnTo>
                      <a:pt x="72" y="1408"/>
                    </a:lnTo>
                    <a:lnTo>
                      <a:pt x="153" y="1301"/>
                    </a:lnTo>
                    <a:lnTo>
                      <a:pt x="140" y="1081"/>
                    </a:lnTo>
                    <a:lnTo>
                      <a:pt x="210" y="877"/>
                    </a:lnTo>
                    <a:lnTo>
                      <a:pt x="8" y="461"/>
                    </a:lnTo>
                    <a:lnTo>
                      <a:pt x="0" y="17"/>
                    </a:lnTo>
                    <a:lnTo>
                      <a:pt x="1039" y="0"/>
                    </a:lnTo>
                    <a:lnTo>
                      <a:pt x="1081" y="20"/>
                    </a:lnTo>
                    <a:lnTo>
                      <a:pt x="1065" y="165"/>
                    </a:lnTo>
                    <a:lnTo>
                      <a:pt x="1112" y="159"/>
                    </a:lnTo>
                    <a:lnTo>
                      <a:pt x="1078" y="212"/>
                    </a:lnTo>
                    <a:lnTo>
                      <a:pt x="1157" y="282"/>
                    </a:lnTo>
                    <a:lnTo>
                      <a:pt x="1065" y="341"/>
                    </a:lnTo>
                    <a:lnTo>
                      <a:pt x="1137" y="363"/>
                    </a:lnTo>
                    <a:lnTo>
                      <a:pt x="955" y="604"/>
                    </a:lnTo>
                    <a:lnTo>
                      <a:pt x="919" y="868"/>
                    </a:lnTo>
                    <a:lnTo>
                      <a:pt x="1615" y="832"/>
                    </a:lnTo>
                    <a:lnTo>
                      <a:pt x="1594" y="977"/>
                    </a:lnTo>
                    <a:lnTo>
                      <a:pt x="1701" y="1176"/>
                    </a:lnTo>
                    <a:lnTo>
                      <a:pt x="1715" y="1181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9" name="Line 154"/>
              <p:cNvSpPr>
                <a:spLocks noChangeShapeType="1"/>
              </p:cNvSpPr>
              <p:nvPr/>
            </p:nvSpPr>
            <p:spPr bwMode="auto">
              <a:xfrm>
                <a:off x="2597" y="2405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10" name="Freeform 117"/>
              <p:cNvSpPr>
                <a:spLocks/>
              </p:cNvSpPr>
              <p:nvPr/>
            </p:nvSpPr>
            <p:spPr bwMode="auto">
              <a:xfrm>
                <a:off x="2553" y="2157"/>
                <a:ext cx="157" cy="248"/>
              </a:xfrm>
              <a:custGeom>
                <a:avLst/>
                <a:gdLst/>
                <a:ahLst/>
                <a:cxnLst>
                  <a:cxn ang="0">
                    <a:pos x="352" y="1989"/>
                  </a:cxn>
                  <a:cxn ang="0">
                    <a:pos x="338" y="1985"/>
                  </a:cxn>
                  <a:cxn ang="0">
                    <a:pos x="240" y="1866"/>
                  </a:cxn>
                  <a:cxn ang="0">
                    <a:pos x="0" y="1087"/>
                  </a:cxn>
                  <a:cxn ang="0">
                    <a:pos x="75" y="1087"/>
                  </a:cxn>
                  <a:cxn ang="0">
                    <a:pos x="70" y="1013"/>
                  </a:cxn>
                  <a:cxn ang="0">
                    <a:pos x="117" y="1013"/>
                  </a:cxn>
                  <a:cxn ang="0">
                    <a:pos x="81" y="970"/>
                  </a:cxn>
                  <a:cxn ang="0">
                    <a:pos x="168" y="780"/>
                  </a:cxn>
                  <a:cxn ang="0">
                    <a:pos x="156" y="416"/>
                  </a:cxn>
                  <a:cxn ang="0">
                    <a:pos x="285" y="48"/>
                  </a:cxn>
                  <a:cxn ang="0">
                    <a:pos x="341" y="39"/>
                  </a:cxn>
                  <a:cxn ang="0">
                    <a:pos x="411" y="129"/>
                  </a:cxn>
                  <a:cxn ang="0">
                    <a:pos x="595" y="0"/>
                  </a:cxn>
                  <a:cxn ang="0">
                    <a:pos x="759" y="107"/>
                  </a:cxn>
                  <a:cxn ang="0">
                    <a:pos x="916" y="648"/>
                  </a:cxn>
                  <a:cxn ang="0">
                    <a:pos x="1036" y="657"/>
                  </a:cxn>
                  <a:cxn ang="0">
                    <a:pos x="1070" y="796"/>
                  </a:cxn>
                  <a:cxn ang="0">
                    <a:pos x="1189" y="827"/>
                  </a:cxn>
                  <a:cxn ang="0">
                    <a:pos x="1200" y="936"/>
                  </a:cxn>
                  <a:cxn ang="0">
                    <a:pos x="1259" y="933"/>
                  </a:cxn>
                  <a:cxn ang="0">
                    <a:pos x="1217" y="1039"/>
                  </a:cxn>
                  <a:cxn ang="0">
                    <a:pos x="1044" y="1123"/>
                  </a:cxn>
                  <a:cxn ang="0">
                    <a:pos x="1002" y="1241"/>
                  </a:cxn>
                  <a:cxn ang="0">
                    <a:pos x="944" y="1179"/>
                  </a:cxn>
                  <a:cxn ang="0">
                    <a:pos x="897" y="1241"/>
                  </a:cxn>
                  <a:cxn ang="0">
                    <a:pos x="874" y="1209"/>
                  </a:cxn>
                  <a:cxn ang="0">
                    <a:pos x="871" y="1316"/>
                  </a:cxn>
                  <a:cxn ang="0">
                    <a:pos x="779" y="1307"/>
                  </a:cxn>
                  <a:cxn ang="0">
                    <a:pos x="816" y="1277"/>
                  </a:cxn>
                  <a:cxn ang="0">
                    <a:pos x="754" y="1209"/>
                  </a:cxn>
                  <a:cxn ang="0">
                    <a:pos x="707" y="1505"/>
                  </a:cxn>
                  <a:cxn ang="0">
                    <a:pos x="645" y="1475"/>
                  </a:cxn>
                  <a:cxn ang="0">
                    <a:pos x="633" y="1569"/>
                  </a:cxn>
                  <a:cxn ang="0">
                    <a:pos x="547" y="1578"/>
                  </a:cxn>
                  <a:cxn ang="0">
                    <a:pos x="552" y="1654"/>
                  </a:cxn>
                  <a:cxn ang="0">
                    <a:pos x="516" y="1595"/>
                  </a:cxn>
                  <a:cxn ang="0">
                    <a:pos x="455" y="1637"/>
                  </a:cxn>
                  <a:cxn ang="0">
                    <a:pos x="352" y="1989"/>
                  </a:cxn>
                </a:cxnLst>
                <a:rect l="0" t="0" r="r" b="b"/>
                <a:pathLst>
                  <a:path w="1259" h="1989">
                    <a:moveTo>
                      <a:pt x="352" y="1989"/>
                    </a:moveTo>
                    <a:lnTo>
                      <a:pt x="338" y="1985"/>
                    </a:lnTo>
                    <a:lnTo>
                      <a:pt x="240" y="1866"/>
                    </a:lnTo>
                    <a:lnTo>
                      <a:pt x="0" y="1087"/>
                    </a:lnTo>
                    <a:lnTo>
                      <a:pt x="75" y="1087"/>
                    </a:lnTo>
                    <a:lnTo>
                      <a:pt x="70" y="1013"/>
                    </a:lnTo>
                    <a:lnTo>
                      <a:pt x="117" y="1013"/>
                    </a:lnTo>
                    <a:lnTo>
                      <a:pt x="81" y="970"/>
                    </a:lnTo>
                    <a:lnTo>
                      <a:pt x="168" y="780"/>
                    </a:lnTo>
                    <a:lnTo>
                      <a:pt x="156" y="416"/>
                    </a:lnTo>
                    <a:lnTo>
                      <a:pt x="285" y="48"/>
                    </a:lnTo>
                    <a:lnTo>
                      <a:pt x="341" y="39"/>
                    </a:lnTo>
                    <a:lnTo>
                      <a:pt x="411" y="129"/>
                    </a:lnTo>
                    <a:lnTo>
                      <a:pt x="595" y="0"/>
                    </a:lnTo>
                    <a:lnTo>
                      <a:pt x="759" y="107"/>
                    </a:lnTo>
                    <a:lnTo>
                      <a:pt x="916" y="648"/>
                    </a:lnTo>
                    <a:lnTo>
                      <a:pt x="1036" y="657"/>
                    </a:lnTo>
                    <a:lnTo>
                      <a:pt x="1070" y="796"/>
                    </a:lnTo>
                    <a:lnTo>
                      <a:pt x="1189" y="827"/>
                    </a:lnTo>
                    <a:lnTo>
                      <a:pt x="1200" y="936"/>
                    </a:lnTo>
                    <a:lnTo>
                      <a:pt x="1259" y="933"/>
                    </a:lnTo>
                    <a:lnTo>
                      <a:pt x="1217" y="1039"/>
                    </a:lnTo>
                    <a:lnTo>
                      <a:pt x="1044" y="1123"/>
                    </a:lnTo>
                    <a:lnTo>
                      <a:pt x="1002" y="1241"/>
                    </a:lnTo>
                    <a:lnTo>
                      <a:pt x="944" y="1179"/>
                    </a:lnTo>
                    <a:lnTo>
                      <a:pt x="897" y="1241"/>
                    </a:lnTo>
                    <a:lnTo>
                      <a:pt x="874" y="1209"/>
                    </a:lnTo>
                    <a:lnTo>
                      <a:pt x="871" y="1316"/>
                    </a:lnTo>
                    <a:lnTo>
                      <a:pt x="779" y="1307"/>
                    </a:lnTo>
                    <a:lnTo>
                      <a:pt x="816" y="1277"/>
                    </a:lnTo>
                    <a:lnTo>
                      <a:pt x="754" y="1209"/>
                    </a:lnTo>
                    <a:lnTo>
                      <a:pt x="707" y="1505"/>
                    </a:lnTo>
                    <a:lnTo>
                      <a:pt x="645" y="1475"/>
                    </a:lnTo>
                    <a:lnTo>
                      <a:pt x="633" y="1569"/>
                    </a:lnTo>
                    <a:lnTo>
                      <a:pt x="547" y="1578"/>
                    </a:lnTo>
                    <a:lnTo>
                      <a:pt x="552" y="1654"/>
                    </a:lnTo>
                    <a:lnTo>
                      <a:pt x="516" y="1595"/>
                    </a:lnTo>
                    <a:lnTo>
                      <a:pt x="455" y="1637"/>
                    </a:lnTo>
                    <a:lnTo>
                      <a:pt x="352" y="1989"/>
                    </a:lnTo>
                    <a:close/>
                  </a:path>
                </a:pathLst>
              </a:custGeom>
              <a:solidFill>
                <a:srgbClr val="1F497D">
                  <a:lumMod val="20000"/>
                  <a:lumOff val="8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11" name="Freeform 156"/>
              <p:cNvSpPr>
                <a:spLocks/>
              </p:cNvSpPr>
              <p:nvPr/>
            </p:nvSpPr>
            <p:spPr bwMode="auto">
              <a:xfrm>
                <a:off x="2553" y="2157"/>
                <a:ext cx="157" cy="248"/>
              </a:xfrm>
              <a:custGeom>
                <a:avLst/>
                <a:gdLst>
                  <a:gd name="T0" fmla="*/ 44 w 1259"/>
                  <a:gd name="T1" fmla="*/ 248 h 1989"/>
                  <a:gd name="T2" fmla="*/ 42 w 1259"/>
                  <a:gd name="T3" fmla="*/ 248 h 1989"/>
                  <a:gd name="T4" fmla="*/ 30 w 1259"/>
                  <a:gd name="T5" fmla="*/ 233 h 1989"/>
                  <a:gd name="T6" fmla="*/ 0 w 1259"/>
                  <a:gd name="T7" fmla="*/ 136 h 1989"/>
                  <a:gd name="T8" fmla="*/ 9 w 1259"/>
                  <a:gd name="T9" fmla="*/ 136 h 1989"/>
                  <a:gd name="T10" fmla="*/ 9 w 1259"/>
                  <a:gd name="T11" fmla="*/ 126 h 1989"/>
                  <a:gd name="T12" fmla="*/ 15 w 1259"/>
                  <a:gd name="T13" fmla="*/ 126 h 1989"/>
                  <a:gd name="T14" fmla="*/ 10 w 1259"/>
                  <a:gd name="T15" fmla="*/ 121 h 1989"/>
                  <a:gd name="T16" fmla="*/ 21 w 1259"/>
                  <a:gd name="T17" fmla="*/ 97 h 1989"/>
                  <a:gd name="T18" fmla="*/ 19 w 1259"/>
                  <a:gd name="T19" fmla="*/ 52 h 1989"/>
                  <a:gd name="T20" fmla="*/ 36 w 1259"/>
                  <a:gd name="T21" fmla="*/ 6 h 1989"/>
                  <a:gd name="T22" fmla="*/ 43 w 1259"/>
                  <a:gd name="T23" fmla="*/ 5 h 1989"/>
                  <a:gd name="T24" fmla="*/ 51 w 1259"/>
                  <a:gd name="T25" fmla="*/ 16 h 1989"/>
                  <a:gd name="T26" fmla="*/ 74 w 1259"/>
                  <a:gd name="T27" fmla="*/ 0 h 1989"/>
                  <a:gd name="T28" fmla="*/ 95 w 1259"/>
                  <a:gd name="T29" fmla="*/ 13 h 1989"/>
                  <a:gd name="T30" fmla="*/ 114 w 1259"/>
                  <a:gd name="T31" fmla="*/ 81 h 1989"/>
                  <a:gd name="T32" fmla="*/ 129 w 1259"/>
                  <a:gd name="T33" fmla="*/ 82 h 1989"/>
                  <a:gd name="T34" fmla="*/ 133 w 1259"/>
                  <a:gd name="T35" fmla="*/ 99 h 1989"/>
                  <a:gd name="T36" fmla="*/ 148 w 1259"/>
                  <a:gd name="T37" fmla="*/ 103 h 1989"/>
                  <a:gd name="T38" fmla="*/ 150 w 1259"/>
                  <a:gd name="T39" fmla="*/ 117 h 1989"/>
                  <a:gd name="T40" fmla="*/ 157 w 1259"/>
                  <a:gd name="T41" fmla="*/ 116 h 1989"/>
                  <a:gd name="T42" fmla="*/ 152 w 1259"/>
                  <a:gd name="T43" fmla="*/ 130 h 1989"/>
                  <a:gd name="T44" fmla="*/ 130 w 1259"/>
                  <a:gd name="T45" fmla="*/ 140 h 1989"/>
                  <a:gd name="T46" fmla="*/ 125 w 1259"/>
                  <a:gd name="T47" fmla="*/ 155 h 1989"/>
                  <a:gd name="T48" fmla="*/ 118 w 1259"/>
                  <a:gd name="T49" fmla="*/ 147 h 1989"/>
                  <a:gd name="T50" fmla="*/ 112 w 1259"/>
                  <a:gd name="T51" fmla="*/ 155 h 1989"/>
                  <a:gd name="T52" fmla="*/ 109 w 1259"/>
                  <a:gd name="T53" fmla="*/ 151 h 1989"/>
                  <a:gd name="T54" fmla="*/ 109 w 1259"/>
                  <a:gd name="T55" fmla="*/ 164 h 1989"/>
                  <a:gd name="T56" fmla="*/ 97 w 1259"/>
                  <a:gd name="T57" fmla="*/ 163 h 1989"/>
                  <a:gd name="T58" fmla="*/ 102 w 1259"/>
                  <a:gd name="T59" fmla="*/ 159 h 1989"/>
                  <a:gd name="T60" fmla="*/ 94 w 1259"/>
                  <a:gd name="T61" fmla="*/ 151 h 1989"/>
                  <a:gd name="T62" fmla="*/ 88 w 1259"/>
                  <a:gd name="T63" fmla="*/ 188 h 1989"/>
                  <a:gd name="T64" fmla="*/ 80 w 1259"/>
                  <a:gd name="T65" fmla="*/ 184 h 1989"/>
                  <a:gd name="T66" fmla="*/ 79 w 1259"/>
                  <a:gd name="T67" fmla="*/ 196 h 1989"/>
                  <a:gd name="T68" fmla="*/ 68 w 1259"/>
                  <a:gd name="T69" fmla="*/ 197 h 1989"/>
                  <a:gd name="T70" fmla="*/ 69 w 1259"/>
                  <a:gd name="T71" fmla="*/ 206 h 1989"/>
                  <a:gd name="T72" fmla="*/ 64 w 1259"/>
                  <a:gd name="T73" fmla="*/ 199 h 1989"/>
                  <a:gd name="T74" fmla="*/ 57 w 1259"/>
                  <a:gd name="T75" fmla="*/ 204 h 1989"/>
                  <a:gd name="T76" fmla="*/ 44 w 1259"/>
                  <a:gd name="T77" fmla="*/ 248 h 198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259"/>
                  <a:gd name="T118" fmla="*/ 0 h 1989"/>
                  <a:gd name="T119" fmla="*/ 1259 w 1259"/>
                  <a:gd name="T120" fmla="*/ 1989 h 198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259" h="1989">
                    <a:moveTo>
                      <a:pt x="352" y="1989"/>
                    </a:moveTo>
                    <a:lnTo>
                      <a:pt x="338" y="1985"/>
                    </a:lnTo>
                    <a:lnTo>
                      <a:pt x="240" y="1866"/>
                    </a:lnTo>
                    <a:lnTo>
                      <a:pt x="0" y="1087"/>
                    </a:lnTo>
                    <a:lnTo>
                      <a:pt x="75" y="1087"/>
                    </a:lnTo>
                    <a:lnTo>
                      <a:pt x="70" y="1013"/>
                    </a:lnTo>
                    <a:lnTo>
                      <a:pt x="117" y="1013"/>
                    </a:lnTo>
                    <a:lnTo>
                      <a:pt x="81" y="970"/>
                    </a:lnTo>
                    <a:lnTo>
                      <a:pt x="168" y="780"/>
                    </a:lnTo>
                    <a:lnTo>
                      <a:pt x="156" y="416"/>
                    </a:lnTo>
                    <a:lnTo>
                      <a:pt x="285" y="48"/>
                    </a:lnTo>
                    <a:lnTo>
                      <a:pt x="341" y="39"/>
                    </a:lnTo>
                    <a:lnTo>
                      <a:pt x="411" y="129"/>
                    </a:lnTo>
                    <a:lnTo>
                      <a:pt x="595" y="0"/>
                    </a:lnTo>
                    <a:lnTo>
                      <a:pt x="759" y="107"/>
                    </a:lnTo>
                    <a:lnTo>
                      <a:pt x="916" y="648"/>
                    </a:lnTo>
                    <a:lnTo>
                      <a:pt x="1036" y="657"/>
                    </a:lnTo>
                    <a:lnTo>
                      <a:pt x="1070" y="796"/>
                    </a:lnTo>
                    <a:lnTo>
                      <a:pt x="1189" y="827"/>
                    </a:lnTo>
                    <a:lnTo>
                      <a:pt x="1200" y="936"/>
                    </a:lnTo>
                    <a:lnTo>
                      <a:pt x="1259" y="933"/>
                    </a:lnTo>
                    <a:lnTo>
                      <a:pt x="1217" y="1039"/>
                    </a:lnTo>
                    <a:lnTo>
                      <a:pt x="1044" y="1123"/>
                    </a:lnTo>
                    <a:lnTo>
                      <a:pt x="1002" y="1241"/>
                    </a:lnTo>
                    <a:lnTo>
                      <a:pt x="944" y="1179"/>
                    </a:lnTo>
                    <a:lnTo>
                      <a:pt x="897" y="1241"/>
                    </a:lnTo>
                    <a:lnTo>
                      <a:pt x="874" y="1209"/>
                    </a:lnTo>
                    <a:lnTo>
                      <a:pt x="871" y="1316"/>
                    </a:lnTo>
                    <a:lnTo>
                      <a:pt x="779" y="1307"/>
                    </a:lnTo>
                    <a:lnTo>
                      <a:pt x="816" y="1277"/>
                    </a:lnTo>
                    <a:lnTo>
                      <a:pt x="754" y="1209"/>
                    </a:lnTo>
                    <a:lnTo>
                      <a:pt x="707" y="1505"/>
                    </a:lnTo>
                    <a:lnTo>
                      <a:pt x="645" y="1475"/>
                    </a:lnTo>
                    <a:lnTo>
                      <a:pt x="633" y="1569"/>
                    </a:lnTo>
                    <a:lnTo>
                      <a:pt x="547" y="1578"/>
                    </a:lnTo>
                    <a:lnTo>
                      <a:pt x="552" y="1654"/>
                    </a:lnTo>
                    <a:lnTo>
                      <a:pt x="516" y="1595"/>
                    </a:lnTo>
                    <a:lnTo>
                      <a:pt x="455" y="1637"/>
                    </a:lnTo>
                    <a:lnTo>
                      <a:pt x="352" y="1989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12" name="Line 157"/>
              <p:cNvSpPr>
                <a:spLocks noChangeShapeType="1"/>
              </p:cNvSpPr>
              <p:nvPr/>
            </p:nvSpPr>
            <p:spPr bwMode="auto">
              <a:xfrm>
                <a:off x="2440" y="2631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13" name="Freeform 158"/>
              <p:cNvSpPr>
                <a:spLocks/>
              </p:cNvSpPr>
              <p:nvPr/>
            </p:nvSpPr>
            <p:spPr bwMode="auto">
              <a:xfrm>
                <a:off x="2289" y="2631"/>
                <a:ext cx="196" cy="97"/>
              </a:xfrm>
              <a:custGeom>
                <a:avLst/>
                <a:gdLst>
                  <a:gd name="T0" fmla="*/ 151 w 1569"/>
                  <a:gd name="T1" fmla="*/ 0 h 773"/>
                  <a:gd name="T2" fmla="*/ 169 w 1569"/>
                  <a:gd name="T3" fmla="*/ 67 h 773"/>
                  <a:gd name="T4" fmla="*/ 196 w 1569"/>
                  <a:gd name="T5" fmla="*/ 61 h 773"/>
                  <a:gd name="T6" fmla="*/ 194 w 1569"/>
                  <a:gd name="T7" fmla="*/ 85 h 773"/>
                  <a:gd name="T8" fmla="*/ 192 w 1569"/>
                  <a:gd name="T9" fmla="*/ 86 h 773"/>
                  <a:gd name="T10" fmla="*/ 191 w 1569"/>
                  <a:gd name="T11" fmla="*/ 75 h 773"/>
                  <a:gd name="T12" fmla="*/ 188 w 1569"/>
                  <a:gd name="T13" fmla="*/ 87 h 773"/>
                  <a:gd name="T14" fmla="*/ 178 w 1569"/>
                  <a:gd name="T15" fmla="*/ 91 h 773"/>
                  <a:gd name="T16" fmla="*/ 178 w 1569"/>
                  <a:gd name="T17" fmla="*/ 93 h 773"/>
                  <a:gd name="T18" fmla="*/ 169 w 1569"/>
                  <a:gd name="T19" fmla="*/ 97 h 773"/>
                  <a:gd name="T20" fmla="*/ 162 w 1569"/>
                  <a:gd name="T21" fmla="*/ 76 h 773"/>
                  <a:gd name="T22" fmla="*/ 157 w 1569"/>
                  <a:gd name="T23" fmla="*/ 82 h 773"/>
                  <a:gd name="T24" fmla="*/ 144 w 1569"/>
                  <a:gd name="T25" fmla="*/ 73 h 773"/>
                  <a:gd name="T26" fmla="*/ 149 w 1569"/>
                  <a:gd name="T27" fmla="*/ 67 h 773"/>
                  <a:gd name="T28" fmla="*/ 144 w 1569"/>
                  <a:gd name="T29" fmla="*/ 63 h 773"/>
                  <a:gd name="T30" fmla="*/ 153 w 1569"/>
                  <a:gd name="T31" fmla="*/ 64 h 773"/>
                  <a:gd name="T32" fmla="*/ 149 w 1569"/>
                  <a:gd name="T33" fmla="*/ 56 h 773"/>
                  <a:gd name="T34" fmla="*/ 140 w 1569"/>
                  <a:gd name="T35" fmla="*/ 57 h 773"/>
                  <a:gd name="T36" fmla="*/ 146 w 1569"/>
                  <a:gd name="T37" fmla="*/ 54 h 773"/>
                  <a:gd name="T38" fmla="*/ 145 w 1569"/>
                  <a:gd name="T39" fmla="*/ 36 h 773"/>
                  <a:gd name="T40" fmla="*/ 138 w 1569"/>
                  <a:gd name="T41" fmla="*/ 34 h 773"/>
                  <a:gd name="T42" fmla="*/ 150 w 1569"/>
                  <a:gd name="T43" fmla="*/ 15 h 773"/>
                  <a:gd name="T44" fmla="*/ 145 w 1569"/>
                  <a:gd name="T45" fmla="*/ 9 h 773"/>
                  <a:gd name="T46" fmla="*/ 130 w 1569"/>
                  <a:gd name="T47" fmla="*/ 33 h 773"/>
                  <a:gd name="T48" fmla="*/ 123 w 1569"/>
                  <a:gd name="T49" fmla="*/ 32 h 773"/>
                  <a:gd name="T50" fmla="*/ 132 w 1569"/>
                  <a:gd name="T51" fmla="*/ 39 h 773"/>
                  <a:gd name="T52" fmla="*/ 130 w 1569"/>
                  <a:gd name="T53" fmla="*/ 58 h 773"/>
                  <a:gd name="T54" fmla="*/ 142 w 1569"/>
                  <a:gd name="T55" fmla="*/ 79 h 773"/>
                  <a:gd name="T56" fmla="*/ 129 w 1569"/>
                  <a:gd name="T57" fmla="*/ 76 h 773"/>
                  <a:gd name="T58" fmla="*/ 143 w 1569"/>
                  <a:gd name="T59" fmla="*/ 82 h 773"/>
                  <a:gd name="T60" fmla="*/ 148 w 1569"/>
                  <a:gd name="T61" fmla="*/ 95 h 773"/>
                  <a:gd name="T62" fmla="*/ 113 w 1569"/>
                  <a:gd name="T63" fmla="*/ 83 h 773"/>
                  <a:gd name="T64" fmla="*/ 106 w 1569"/>
                  <a:gd name="T65" fmla="*/ 88 h 773"/>
                  <a:gd name="T66" fmla="*/ 102 w 1569"/>
                  <a:gd name="T67" fmla="*/ 82 h 773"/>
                  <a:gd name="T68" fmla="*/ 109 w 1569"/>
                  <a:gd name="T69" fmla="*/ 60 h 773"/>
                  <a:gd name="T70" fmla="*/ 114 w 1569"/>
                  <a:gd name="T71" fmla="*/ 54 h 773"/>
                  <a:gd name="T72" fmla="*/ 105 w 1569"/>
                  <a:gd name="T73" fmla="*/ 54 h 773"/>
                  <a:gd name="T74" fmla="*/ 77 w 1569"/>
                  <a:gd name="T75" fmla="*/ 37 h 773"/>
                  <a:gd name="T76" fmla="*/ 68 w 1569"/>
                  <a:gd name="T77" fmla="*/ 23 h 773"/>
                  <a:gd name="T78" fmla="*/ 54 w 1569"/>
                  <a:gd name="T79" fmla="*/ 22 h 773"/>
                  <a:gd name="T80" fmla="*/ 43 w 1569"/>
                  <a:gd name="T81" fmla="*/ 34 h 773"/>
                  <a:gd name="T82" fmla="*/ 30 w 1569"/>
                  <a:gd name="T83" fmla="*/ 29 h 773"/>
                  <a:gd name="T84" fmla="*/ 5 w 1569"/>
                  <a:gd name="T85" fmla="*/ 57 h 773"/>
                  <a:gd name="T86" fmla="*/ 0 w 1569"/>
                  <a:gd name="T87" fmla="*/ 29 h 773"/>
                  <a:gd name="T88" fmla="*/ 138 w 1569"/>
                  <a:gd name="T89" fmla="*/ 2 h 773"/>
                  <a:gd name="T90" fmla="*/ 151 w 1569"/>
                  <a:gd name="T91" fmla="*/ 0 h 77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69"/>
                  <a:gd name="T139" fmla="*/ 0 h 773"/>
                  <a:gd name="T140" fmla="*/ 1569 w 1569"/>
                  <a:gd name="T141" fmla="*/ 773 h 773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69" h="773">
                    <a:moveTo>
                      <a:pt x="1206" y="0"/>
                    </a:moveTo>
                    <a:lnTo>
                      <a:pt x="1356" y="533"/>
                    </a:lnTo>
                    <a:lnTo>
                      <a:pt x="1569" y="488"/>
                    </a:lnTo>
                    <a:lnTo>
                      <a:pt x="1555" y="681"/>
                    </a:lnTo>
                    <a:lnTo>
                      <a:pt x="1535" y="684"/>
                    </a:lnTo>
                    <a:lnTo>
                      <a:pt x="1532" y="595"/>
                    </a:lnTo>
                    <a:lnTo>
                      <a:pt x="1507" y="692"/>
                    </a:lnTo>
                    <a:lnTo>
                      <a:pt x="1424" y="726"/>
                    </a:lnTo>
                    <a:lnTo>
                      <a:pt x="1421" y="740"/>
                    </a:lnTo>
                    <a:lnTo>
                      <a:pt x="1351" y="773"/>
                    </a:lnTo>
                    <a:lnTo>
                      <a:pt x="1300" y="603"/>
                    </a:lnTo>
                    <a:lnTo>
                      <a:pt x="1253" y="656"/>
                    </a:lnTo>
                    <a:lnTo>
                      <a:pt x="1155" y="584"/>
                    </a:lnTo>
                    <a:lnTo>
                      <a:pt x="1189" y="536"/>
                    </a:lnTo>
                    <a:lnTo>
                      <a:pt x="1153" y="505"/>
                    </a:lnTo>
                    <a:lnTo>
                      <a:pt x="1225" y="509"/>
                    </a:lnTo>
                    <a:lnTo>
                      <a:pt x="1192" y="447"/>
                    </a:lnTo>
                    <a:lnTo>
                      <a:pt x="1117" y="455"/>
                    </a:lnTo>
                    <a:lnTo>
                      <a:pt x="1166" y="430"/>
                    </a:lnTo>
                    <a:lnTo>
                      <a:pt x="1158" y="287"/>
                    </a:lnTo>
                    <a:lnTo>
                      <a:pt x="1106" y="273"/>
                    </a:lnTo>
                    <a:lnTo>
                      <a:pt x="1200" y="120"/>
                    </a:lnTo>
                    <a:lnTo>
                      <a:pt x="1164" y="72"/>
                    </a:lnTo>
                    <a:lnTo>
                      <a:pt x="1044" y="266"/>
                    </a:lnTo>
                    <a:lnTo>
                      <a:pt x="982" y="254"/>
                    </a:lnTo>
                    <a:lnTo>
                      <a:pt x="1057" y="313"/>
                    </a:lnTo>
                    <a:lnTo>
                      <a:pt x="1038" y="466"/>
                    </a:lnTo>
                    <a:lnTo>
                      <a:pt x="1133" y="626"/>
                    </a:lnTo>
                    <a:lnTo>
                      <a:pt x="1030" y="603"/>
                    </a:lnTo>
                    <a:lnTo>
                      <a:pt x="1142" y="656"/>
                    </a:lnTo>
                    <a:lnTo>
                      <a:pt x="1181" y="754"/>
                    </a:lnTo>
                    <a:lnTo>
                      <a:pt x="906" y="662"/>
                    </a:lnTo>
                    <a:lnTo>
                      <a:pt x="846" y="698"/>
                    </a:lnTo>
                    <a:lnTo>
                      <a:pt x="815" y="656"/>
                    </a:lnTo>
                    <a:lnTo>
                      <a:pt x="876" y="480"/>
                    </a:lnTo>
                    <a:lnTo>
                      <a:pt x="910" y="430"/>
                    </a:lnTo>
                    <a:lnTo>
                      <a:pt x="837" y="428"/>
                    </a:lnTo>
                    <a:lnTo>
                      <a:pt x="616" y="298"/>
                    </a:lnTo>
                    <a:lnTo>
                      <a:pt x="546" y="187"/>
                    </a:lnTo>
                    <a:lnTo>
                      <a:pt x="429" y="176"/>
                    </a:lnTo>
                    <a:lnTo>
                      <a:pt x="343" y="268"/>
                    </a:lnTo>
                    <a:lnTo>
                      <a:pt x="243" y="232"/>
                    </a:lnTo>
                    <a:lnTo>
                      <a:pt x="41" y="455"/>
                    </a:lnTo>
                    <a:lnTo>
                      <a:pt x="0" y="234"/>
                    </a:lnTo>
                    <a:lnTo>
                      <a:pt x="1106" y="19"/>
                    </a:lnTo>
                    <a:lnTo>
                      <a:pt x="1206" y="0"/>
                    </a:lnTo>
                    <a:close/>
                  </a:path>
                </a:pathLst>
              </a:custGeom>
              <a:solidFill>
                <a:srgbClr val="FFFF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14" name="Freeform 159"/>
              <p:cNvSpPr>
                <a:spLocks/>
              </p:cNvSpPr>
              <p:nvPr/>
            </p:nvSpPr>
            <p:spPr bwMode="auto">
              <a:xfrm>
                <a:off x="2289" y="2631"/>
                <a:ext cx="196" cy="97"/>
              </a:xfrm>
              <a:custGeom>
                <a:avLst/>
                <a:gdLst>
                  <a:gd name="T0" fmla="*/ 151 w 1569"/>
                  <a:gd name="T1" fmla="*/ 0 h 773"/>
                  <a:gd name="T2" fmla="*/ 169 w 1569"/>
                  <a:gd name="T3" fmla="*/ 67 h 773"/>
                  <a:gd name="T4" fmla="*/ 196 w 1569"/>
                  <a:gd name="T5" fmla="*/ 61 h 773"/>
                  <a:gd name="T6" fmla="*/ 194 w 1569"/>
                  <a:gd name="T7" fmla="*/ 85 h 773"/>
                  <a:gd name="T8" fmla="*/ 192 w 1569"/>
                  <a:gd name="T9" fmla="*/ 86 h 773"/>
                  <a:gd name="T10" fmla="*/ 191 w 1569"/>
                  <a:gd name="T11" fmla="*/ 75 h 773"/>
                  <a:gd name="T12" fmla="*/ 188 w 1569"/>
                  <a:gd name="T13" fmla="*/ 87 h 773"/>
                  <a:gd name="T14" fmla="*/ 178 w 1569"/>
                  <a:gd name="T15" fmla="*/ 91 h 773"/>
                  <a:gd name="T16" fmla="*/ 178 w 1569"/>
                  <a:gd name="T17" fmla="*/ 93 h 773"/>
                  <a:gd name="T18" fmla="*/ 169 w 1569"/>
                  <a:gd name="T19" fmla="*/ 97 h 773"/>
                  <a:gd name="T20" fmla="*/ 162 w 1569"/>
                  <a:gd name="T21" fmla="*/ 76 h 773"/>
                  <a:gd name="T22" fmla="*/ 157 w 1569"/>
                  <a:gd name="T23" fmla="*/ 82 h 773"/>
                  <a:gd name="T24" fmla="*/ 144 w 1569"/>
                  <a:gd name="T25" fmla="*/ 73 h 773"/>
                  <a:gd name="T26" fmla="*/ 149 w 1569"/>
                  <a:gd name="T27" fmla="*/ 67 h 773"/>
                  <a:gd name="T28" fmla="*/ 144 w 1569"/>
                  <a:gd name="T29" fmla="*/ 63 h 773"/>
                  <a:gd name="T30" fmla="*/ 153 w 1569"/>
                  <a:gd name="T31" fmla="*/ 64 h 773"/>
                  <a:gd name="T32" fmla="*/ 149 w 1569"/>
                  <a:gd name="T33" fmla="*/ 56 h 773"/>
                  <a:gd name="T34" fmla="*/ 140 w 1569"/>
                  <a:gd name="T35" fmla="*/ 57 h 773"/>
                  <a:gd name="T36" fmla="*/ 146 w 1569"/>
                  <a:gd name="T37" fmla="*/ 54 h 773"/>
                  <a:gd name="T38" fmla="*/ 145 w 1569"/>
                  <a:gd name="T39" fmla="*/ 36 h 773"/>
                  <a:gd name="T40" fmla="*/ 138 w 1569"/>
                  <a:gd name="T41" fmla="*/ 34 h 773"/>
                  <a:gd name="T42" fmla="*/ 150 w 1569"/>
                  <a:gd name="T43" fmla="*/ 15 h 773"/>
                  <a:gd name="T44" fmla="*/ 145 w 1569"/>
                  <a:gd name="T45" fmla="*/ 9 h 773"/>
                  <a:gd name="T46" fmla="*/ 130 w 1569"/>
                  <a:gd name="T47" fmla="*/ 33 h 773"/>
                  <a:gd name="T48" fmla="*/ 123 w 1569"/>
                  <a:gd name="T49" fmla="*/ 32 h 773"/>
                  <a:gd name="T50" fmla="*/ 132 w 1569"/>
                  <a:gd name="T51" fmla="*/ 39 h 773"/>
                  <a:gd name="T52" fmla="*/ 130 w 1569"/>
                  <a:gd name="T53" fmla="*/ 58 h 773"/>
                  <a:gd name="T54" fmla="*/ 142 w 1569"/>
                  <a:gd name="T55" fmla="*/ 79 h 773"/>
                  <a:gd name="T56" fmla="*/ 129 w 1569"/>
                  <a:gd name="T57" fmla="*/ 76 h 773"/>
                  <a:gd name="T58" fmla="*/ 143 w 1569"/>
                  <a:gd name="T59" fmla="*/ 82 h 773"/>
                  <a:gd name="T60" fmla="*/ 148 w 1569"/>
                  <a:gd name="T61" fmla="*/ 95 h 773"/>
                  <a:gd name="T62" fmla="*/ 113 w 1569"/>
                  <a:gd name="T63" fmla="*/ 83 h 773"/>
                  <a:gd name="T64" fmla="*/ 106 w 1569"/>
                  <a:gd name="T65" fmla="*/ 88 h 773"/>
                  <a:gd name="T66" fmla="*/ 102 w 1569"/>
                  <a:gd name="T67" fmla="*/ 82 h 773"/>
                  <a:gd name="T68" fmla="*/ 109 w 1569"/>
                  <a:gd name="T69" fmla="*/ 60 h 773"/>
                  <a:gd name="T70" fmla="*/ 114 w 1569"/>
                  <a:gd name="T71" fmla="*/ 54 h 773"/>
                  <a:gd name="T72" fmla="*/ 105 w 1569"/>
                  <a:gd name="T73" fmla="*/ 54 h 773"/>
                  <a:gd name="T74" fmla="*/ 77 w 1569"/>
                  <a:gd name="T75" fmla="*/ 37 h 773"/>
                  <a:gd name="T76" fmla="*/ 68 w 1569"/>
                  <a:gd name="T77" fmla="*/ 23 h 773"/>
                  <a:gd name="T78" fmla="*/ 54 w 1569"/>
                  <a:gd name="T79" fmla="*/ 22 h 773"/>
                  <a:gd name="T80" fmla="*/ 43 w 1569"/>
                  <a:gd name="T81" fmla="*/ 34 h 773"/>
                  <a:gd name="T82" fmla="*/ 30 w 1569"/>
                  <a:gd name="T83" fmla="*/ 29 h 773"/>
                  <a:gd name="T84" fmla="*/ 5 w 1569"/>
                  <a:gd name="T85" fmla="*/ 57 h 773"/>
                  <a:gd name="T86" fmla="*/ 0 w 1569"/>
                  <a:gd name="T87" fmla="*/ 29 h 773"/>
                  <a:gd name="T88" fmla="*/ 138 w 1569"/>
                  <a:gd name="T89" fmla="*/ 2 h 773"/>
                  <a:gd name="T90" fmla="*/ 151 w 1569"/>
                  <a:gd name="T91" fmla="*/ 0 h 77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69"/>
                  <a:gd name="T139" fmla="*/ 0 h 773"/>
                  <a:gd name="T140" fmla="*/ 1569 w 1569"/>
                  <a:gd name="T141" fmla="*/ 773 h 773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69" h="773">
                    <a:moveTo>
                      <a:pt x="1206" y="0"/>
                    </a:moveTo>
                    <a:lnTo>
                      <a:pt x="1356" y="533"/>
                    </a:lnTo>
                    <a:lnTo>
                      <a:pt x="1569" y="488"/>
                    </a:lnTo>
                    <a:lnTo>
                      <a:pt x="1555" y="681"/>
                    </a:lnTo>
                    <a:lnTo>
                      <a:pt x="1535" y="684"/>
                    </a:lnTo>
                    <a:lnTo>
                      <a:pt x="1532" y="595"/>
                    </a:lnTo>
                    <a:lnTo>
                      <a:pt x="1507" y="692"/>
                    </a:lnTo>
                    <a:lnTo>
                      <a:pt x="1424" y="726"/>
                    </a:lnTo>
                    <a:lnTo>
                      <a:pt x="1421" y="740"/>
                    </a:lnTo>
                    <a:lnTo>
                      <a:pt x="1351" y="773"/>
                    </a:lnTo>
                    <a:lnTo>
                      <a:pt x="1300" y="603"/>
                    </a:lnTo>
                    <a:lnTo>
                      <a:pt x="1253" y="656"/>
                    </a:lnTo>
                    <a:lnTo>
                      <a:pt x="1155" y="584"/>
                    </a:lnTo>
                    <a:lnTo>
                      <a:pt x="1189" y="536"/>
                    </a:lnTo>
                    <a:lnTo>
                      <a:pt x="1153" y="505"/>
                    </a:lnTo>
                    <a:lnTo>
                      <a:pt x="1225" y="509"/>
                    </a:lnTo>
                    <a:lnTo>
                      <a:pt x="1192" y="447"/>
                    </a:lnTo>
                    <a:lnTo>
                      <a:pt x="1117" y="455"/>
                    </a:lnTo>
                    <a:lnTo>
                      <a:pt x="1166" y="430"/>
                    </a:lnTo>
                    <a:lnTo>
                      <a:pt x="1158" y="287"/>
                    </a:lnTo>
                    <a:lnTo>
                      <a:pt x="1106" y="273"/>
                    </a:lnTo>
                    <a:lnTo>
                      <a:pt x="1200" y="120"/>
                    </a:lnTo>
                    <a:lnTo>
                      <a:pt x="1164" y="72"/>
                    </a:lnTo>
                    <a:lnTo>
                      <a:pt x="1044" y="266"/>
                    </a:lnTo>
                    <a:lnTo>
                      <a:pt x="982" y="254"/>
                    </a:lnTo>
                    <a:lnTo>
                      <a:pt x="1057" y="313"/>
                    </a:lnTo>
                    <a:lnTo>
                      <a:pt x="1038" y="466"/>
                    </a:lnTo>
                    <a:lnTo>
                      <a:pt x="1133" y="626"/>
                    </a:lnTo>
                    <a:lnTo>
                      <a:pt x="1030" y="603"/>
                    </a:lnTo>
                    <a:lnTo>
                      <a:pt x="1142" y="656"/>
                    </a:lnTo>
                    <a:lnTo>
                      <a:pt x="1181" y="754"/>
                    </a:lnTo>
                    <a:lnTo>
                      <a:pt x="906" y="662"/>
                    </a:lnTo>
                    <a:lnTo>
                      <a:pt x="846" y="698"/>
                    </a:lnTo>
                    <a:lnTo>
                      <a:pt x="815" y="656"/>
                    </a:lnTo>
                    <a:lnTo>
                      <a:pt x="876" y="480"/>
                    </a:lnTo>
                    <a:lnTo>
                      <a:pt x="910" y="430"/>
                    </a:lnTo>
                    <a:lnTo>
                      <a:pt x="837" y="428"/>
                    </a:lnTo>
                    <a:lnTo>
                      <a:pt x="616" y="298"/>
                    </a:lnTo>
                    <a:lnTo>
                      <a:pt x="546" y="187"/>
                    </a:lnTo>
                    <a:lnTo>
                      <a:pt x="429" y="176"/>
                    </a:lnTo>
                    <a:lnTo>
                      <a:pt x="343" y="268"/>
                    </a:lnTo>
                    <a:lnTo>
                      <a:pt x="243" y="232"/>
                    </a:lnTo>
                    <a:lnTo>
                      <a:pt x="41" y="455"/>
                    </a:lnTo>
                    <a:lnTo>
                      <a:pt x="0" y="234"/>
                    </a:lnTo>
                    <a:lnTo>
                      <a:pt x="1106" y="19"/>
                    </a:lnTo>
                    <a:lnTo>
                      <a:pt x="1206" y="0"/>
                    </a:lnTo>
                  </a:path>
                </a:pathLst>
              </a:custGeom>
              <a:solidFill>
                <a:srgbClr val="FFC000"/>
              </a:solidFill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15" name="Line 160"/>
              <p:cNvSpPr>
                <a:spLocks noChangeShapeType="1"/>
              </p:cNvSpPr>
              <p:nvPr/>
            </p:nvSpPr>
            <p:spPr bwMode="auto">
              <a:xfrm>
                <a:off x="2535" y="2441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16" name="Freeform 161"/>
              <p:cNvSpPr>
                <a:spLocks/>
              </p:cNvSpPr>
              <p:nvPr/>
            </p:nvSpPr>
            <p:spPr bwMode="auto">
              <a:xfrm>
                <a:off x="2504" y="2418"/>
                <a:ext cx="144" cy="72"/>
              </a:xfrm>
              <a:custGeom>
                <a:avLst/>
                <a:gdLst>
                  <a:gd name="T0" fmla="*/ 31 w 1156"/>
                  <a:gd name="T1" fmla="*/ 23 h 575"/>
                  <a:gd name="T2" fmla="*/ 76 w 1156"/>
                  <a:gd name="T3" fmla="*/ 13 h 575"/>
                  <a:gd name="T4" fmla="*/ 92 w 1156"/>
                  <a:gd name="T5" fmla="*/ 0 h 575"/>
                  <a:gd name="T6" fmla="*/ 101 w 1156"/>
                  <a:gd name="T7" fmla="*/ 12 h 575"/>
                  <a:gd name="T8" fmla="*/ 93 w 1156"/>
                  <a:gd name="T9" fmla="*/ 32 h 575"/>
                  <a:gd name="T10" fmla="*/ 105 w 1156"/>
                  <a:gd name="T11" fmla="*/ 33 h 575"/>
                  <a:gd name="T12" fmla="*/ 124 w 1156"/>
                  <a:gd name="T13" fmla="*/ 54 h 575"/>
                  <a:gd name="T14" fmla="*/ 138 w 1156"/>
                  <a:gd name="T15" fmla="*/ 47 h 575"/>
                  <a:gd name="T16" fmla="*/ 126 w 1156"/>
                  <a:gd name="T17" fmla="*/ 36 h 575"/>
                  <a:gd name="T18" fmla="*/ 133 w 1156"/>
                  <a:gd name="T19" fmla="*/ 34 h 575"/>
                  <a:gd name="T20" fmla="*/ 144 w 1156"/>
                  <a:gd name="T21" fmla="*/ 54 h 575"/>
                  <a:gd name="T22" fmla="*/ 117 w 1156"/>
                  <a:gd name="T23" fmla="*/ 67 h 575"/>
                  <a:gd name="T24" fmla="*/ 113 w 1156"/>
                  <a:gd name="T25" fmla="*/ 57 h 575"/>
                  <a:gd name="T26" fmla="*/ 100 w 1156"/>
                  <a:gd name="T27" fmla="*/ 72 h 575"/>
                  <a:gd name="T28" fmla="*/ 97 w 1156"/>
                  <a:gd name="T29" fmla="*/ 66 h 575"/>
                  <a:gd name="T30" fmla="*/ 82 w 1156"/>
                  <a:gd name="T31" fmla="*/ 49 h 575"/>
                  <a:gd name="T32" fmla="*/ 67 w 1156"/>
                  <a:gd name="T33" fmla="*/ 54 h 575"/>
                  <a:gd name="T34" fmla="*/ 67 w 1156"/>
                  <a:gd name="T35" fmla="*/ 53 h 575"/>
                  <a:gd name="T36" fmla="*/ 0 w 1156"/>
                  <a:gd name="T37" fmla="*/ 69 h 575"/>
                  <a:gd name="T38" fmla="*/ 0 w 1156"/>
                  <a:gd name="T39" fmla="*/ 30 h 575"/>
                  <a:gd name="T40" fmla="*/ 14 w 1156"/>
                  <a:gd name="T41" fmla="*/ 27 h 575"/>
                  <a:gd name="T42" fmla="*/ 31 w 1156"/>
                  <a:gd name="T43" fmla="*/ 23 h 57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156"/>
                  <a:gd name="T67" fmla="*/ 0 h 575"/>
                  <a:gd name="T68" fmla="*/ 1156 w 1156"/>
                  <a:gd name="T69" fmla="*/ 575 h 57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156" h="575">
                    <a:moveTo>
                      <a:pt x="249" y="185"/>
                    </a:moveTo>
                    <a:lnTo>
                      <a:pt x="611" y="106"/>
                    </a:lnTo>
                    <a:lnTo>
                      <a:pt x="741" y="0"/>
                    </a:lnTo>
                    <a:lnTo>
                      <a:pt x="813" y="98"/>
                    </a:lnTo>
                    <a:lnTo>
                      <a:pt x="743" y="257"/>
                    </a:lnTo>
                    <a:lnTo>
                      <a:pt x="846" y="266"/>
                    </a:lnTo>
                    <a:lnTo>
                      <a:pt x="999" y="433"/>
                    </a:lnTo>
                    <a:lnTo>
                      <a:pt x="1106" y="377"/>
                    </a:lnTo>
                    <a:lnTo>
                      <a:pt x="1014" y="288"/>
                    </a:lnTo>
                    <a:lnTo>
                      <a:pt x="1065" y="272"/>
                    </a:lnTo>
                    <a:lnTo>
                      <a:pt x="1156" y="430"/>
                    </a:lnTo>
                    <a:lnTo>
                      <a:pt x="941" y="534"/>
                    </a:lnTo>
                    <a:lnTo>
                      <a:pt x="910" y="456"/>
                    </a:lnTo>
                    <a:lnTo>
                      <a:pt x="805" y="575"/>
                    </a:lnTo>
                    <a:lnTo>
                      <a:pt x="782" y="531"/>
                    </a:lnTo>
                    <a:lnTo>
                      <a:pt x="662" y="392"/>
                    </a:lnTo>
                    <a:lnTo>
                      <a:pt x="539" y="433"/>
                    </a:lnTo>
                    <a:lnTo>
                      <a:pt x="534" y="422"/>
                    </a:lnTo>
                    <a:lnTo>
                      <a:pt x="3" y="548"/>
                    </a:lnTo>
                    <a:lnTo>
                      <a:pt x="0" y="241"/>
                    </a:lnTo>
                    <a:lnTo>
                      <a:pt x="109" y="215"/>
                    </a:lnTo>
                    <a:lnTo>
                      <a:pt x="249" y="185"/>
                    </a:lnTo>
                    <a:close/>
                  </a:path>
                </a:pathLst>
              </a:custGeom>
              <a:solidFill>
                <a:srgbClr val="333399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17" name="Freeform 124"/>
              <p:cNvSpPr>
                <a:spLocks/>
              </p:cNvSpPr>
              <p:nvPr/>
            </p:nvSpPr>
            <p:spPr bwMode="auto">
              <a:xfrm>
                <a:off x="2504" y="2418"/>
                <a:ext cx="144" cy="72"/>
              </a:xfrm>
              <a:custGeom>
                <a:avLst/>
                <a:gdLst/>
                <a:ahLst/>
                <a:cxnLst>
                  <a:cxn ang="0">
                    <a:pos x="249" y="185"/>
                  </a:cxn>
                  <a:cxn ang="0">
                    <a:pos x="611" y="106"/>
                  </a:cxn>
                  <a:cxn ang="0">
                    <a:pos x="741" y="0"/>
                  </a:cxn>
                  <a:cxn ang="0">
                    <a:pos x="813" y="98"/>
                  </a:cxn>
                  <a:cxn ang="0">
                    <a:pos x="743" y="257"/>
                  </a:cxn>
                  <a:cxn ang="0">
                    <a:pos x="846" y="266"/>
                  </a:cxn>
                  <a:cxn ang="0">
                    <a:pos x="999" y="433"/>
                  </a:cxn>
                  <a:cxn ang="0">
                    <a:pos x="1106" y="377"/>
                  </a:cxn>
                  <a:cxn ang="0">
                    <a:pos x="1014" y="288"/>
                  </a:cxn>
                  <a:cxn ang="0">
                    <a:pos x="1065" y="272"/>
                  </a:cxn>
                  <a:cxn ang="0">
                    <a:pos x="1156" y="430"/>
                  </a:cxn>
                  <a:cxn ang="0">
                    <a:pos x="941" y="534"/>
                  </a:cxn>
                  <a:cxn ang="0">
                    <a:pos x="910" y="456"/>
                  </a:cxn>
                  <a:cxn ang="0">
                    <a:pos x="805" y="575"/>
                  </a:cxn>
                  <a:cxn ang="0">
                    <a:pos x="782" y="531"/>
                  </a:cxn>
                  <a:cxn ang="0">
                    <a:pos x="662" y="392"/>
                  </a:cxn>
                  <a:cxn ang="0">
                    <a:pos x="539" y="433"/>
                  </a:cxn>
                  <a:cxn ang="0">
                    <a:pos x="534" y="422"/>
                  </a:cxn>
                  <a:cxn ang="0">
                    <a:pos x="3" y="548"/>
                  </a:cxn>
                  <a:cxn ang="0">
                    <a:pos x="0" y="241"/>
                  </a:cxn>
                  <a:cxn ang="0">
                    <a:pos x="109" y="215"/>
                  </a:cxn>
                  <a:cxn ang="0">
                    <a:pos x="249" y="185"/>
                  </a:cxn>
                </a:cxnLst>
                <a:rect l="0" t="0" r="r" b="b"/>
                <a:pathLst>
                  <a:path w="1156" h="575">
                    <a:moveTo>
                      <a:pt x="249" y="185"/>
                    </a:moveTo>
                    <a:lnTo>
                      <a:pt x="611" y="106"/>
                    </a:lnTo>
                    <a:lnTo>
                      <a:pt x="741" y="0"/>
                    </a:lnTo>
                    <a:lnTo>
                      <a:pt x="813" y="98"/>
                    </a:lnTo>
                    <a:lnTo>
                      <a:pt x="743" y="257"/>
                    </a:lnTo>
                    <a:lnTo>
                      <a:pt x="846" y="266"/>
                    </a:lnTo>
                    <a:lnTo>
                      <a:pt x="999" y="433"/>
                    </a:lnTo>
                    <a:lnTo>
                      <a:pt x="1106" y="377"/>
                    </a:lnTo>
                    <a:lnTo>
                      <a:pt x="1014" y="288"/>
                    </a:lnTo>
                    <a:lnTo>
                      <a:pt x="1065" y="272"/>
                    </a:lnTo>
                    <a:lnTo>
                      <a:pt x="1156" y="430"/>
                    </a:lnTo>
                    <a:lnTo>
                      <a:pt x="941" y="534"/>
                    </a:lnTo>
                    <a:lnTo>
                      <a:pt x="910" y="456"/>
                    </a:lnTo>
                    <a:lnTo>
                      <a:pt x="805" y="575"/>
                    </a:lnTo>
                    <a:lnTo>
                      <a:pt x="782" y="531"/>
                    </a:lnTo>
                    <a:lnTo>
                      <a:pt x="662" y="392"/>
                    </a:lnTo>
                    <a:lnTo>
                      <a:pt x="539" y="433"/>
                    </a:lnTo>
                    <a:lnTo>
                      <a:pt x="534" y="422"/>
                    </a:lnTo>
                    <a:lnTo>
                      <a:pt x="3" y="548"/>
                    </a:lnTo>
                    <a:lnTo>
                      <a:pt x="0" y="241"/>
                    </a:lnTo>
                    <a:lnTo>
                      <a:pt x="109" y="215"/>
                    </a:lnTo>
                    <a:lnTo>
                      <a:pt x="249" y="185"/>
                    </a:lnTo>
                  </a:path>
                </a:pathLst>
              </a:custGeom>
              <a:solidFill>
                <a:srgbClr val="1F497D">
                  <a:lumMod val="20000"/>
                  <a:lumOff val="80000"/>
                </a:srgbClr>
              </a:solidFill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18" name="Line 163"/>
              <p:cNvSpPr>
                <a:spLocks noChangeShapeType="1"/>
              </p:cNvSpPr>
              <p:nvPr/>
            </p:nvSpPr>
            <p:spPr bwMode="auto">
              <a:xfrm>
                <a:off x="2059" y="2584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19" name="Freeform 126"/>
              <p:cNvSpPr>
                <a:spLocks/>
              </p:cNvSpPr>
              <p:nvPr/>
            </p:nvSpPr>
            <p:spPr bwMode="auto">
              <a:xfrm>
                <a:off x="1977" y="2365"/>
                <a:ext cx="167" cy="225"/>
              </a:xfrm>
              <a:custGeom>
                <a:avLst/>
                <a:gdLst/>
                <a:ahLst/>
                <a:cxnLst>
                  <a:cxn ang="0">
                    <a:pos x="654" y="1756"/>
                  </a:cxn>
                  <a:cxn ang="0">
                    <a:pos x="0" y="1801"/>
                  </a:cxn>
                  <a:cxn ang="0">
                    <a:pos x="170" y="1396"/>
                  </a:cxn>
                  <a:cxn ang="0">
                    <a:pos x="17" y="974"/>
                  </a:cxn>
                  <a:cxn ang="0">
                    <a:pos x="62" y="527"/>
                  </a:cxn>
                  <a:cxn ang="0">
                    <a:pos x="255" y="276"/>
                  </a:cxn>
                  <a:cxn ang="0">
                    <a:pos x="243" y="452"/>
                  </a:cxn>
                  <a:cxn ang="0">
                    <a:pos x="274" y="363"/>
                  </a:cxn>
                  <a:cxn ang="0">
                    <a:pos x="288" y="454"/>
                  </a:cxn>
                  <a:cxn ang="0">
                    <a:pos x="305" y="237"/>
                  </a:cxn>
                  <a:cxn ang="0">
                    <a:pos x="425" y="184"/>
                  </a:cxn>
                  <a:cxn ang="0">
                    <a:pos x="369" y="98"/>
                  </a:cxn>
                  <a:cxn ang="0">
                    <a:pos x="467" y="0"/>
                  </a:cxn>
                  <a:cxn ang="0">
                    <a:pos x="867" y="139"/>
                  </a:cxn>
                  <a:cxn ang="0">
                    <a:pos x="952" y="260"/>
                  </a:cxn>
                  <a:cxn ang="0">
                    <a:pos x="897" y="282"/>
                  </a:cxn>
                  <a:cxn ang="0">
                    <a:pos x="969" y="413"/>
                  </a:cxn>
                  <a:cxn ang="0">
                    <a:pos x="969" y="567"/>
                  </a:cxn>
                  <a:cxn ang="0">
                    <a:pos x="824" y="753"/>
                  </a:cxn>
                  <a:cxn ang="0">
                    <a:pos x="824" y="868"/>
                  </a:cxn>
                  <a:cxn ang="0">
                    <a:pos x="914" y="902"/>
                  </a:cxn>
                  <a:cxn ang="0">
                    <a:pos x="1098" y="672"/>
                  </a:cxn>
                  <a:cxn ang="0">
                    <a:pos x="1227" y="765"/>
                  </a:cxn>
                  <a:cxn ang="0">
                    <a:pos x="1330" y="1102"/>
                  </a:cxn>
                  <a:cxn ang="0">
                    <a:pos x="1319" y="1247"/>
                  </a:cxn>
                  <a:cxn ang="0">
                    <a:pos x="1299" y="1301"/>
                  </a:cxn>
                  <a:cxn ang="0">
                    <a:pos x="1274" y="1251"/>
                  </a:cxn>
                  <a:cxn ang="0">
                    <a:pos x="1232" y="1273"/>
                  </a:cxn>
                  <a:cxn ang="0">
                    <a:pos x="1084" y="1686"/>
                  </a:cxn>
                  <a:cxn ang="0">
                    <a:pos x="780" y="1739"/>
                  </a:cxn>
                  <a:cxn ang="0">
                    <a:pos x="654" y="1756"/>
                  </a:cxn>
                </a:cxnLst>
                <a:rect l="0" t="0" r="r" b="b"/>
                <a:pathLst>
                  <a:path w="1330" h="1801">
                    <a:moveTo>
                      <a:pt x="654" y="1756"/>
                    </a:moveTo>
                    <a:lnTo>
                      <a:pt x="0" y="1801"/>
                    </a:lnTo>
                    <a:lnTo>
                      <a:pt x="170" y="1396"/>
                    </a:lnTo>
                    <a:lnTo>
                      <a:pt x="17" y="974"/>
                    </a:lnTo>
                    <a:lnTo>
                      <a:pt x="62" y="527"/>
                    </a:lnTo>
                    <a:lnTo>
                      <a:pt x="255" y="276"/>
                    </a:lnTo>
                    <a:lnTo>
                      <a:pt x="243" y="452"/>
                    </a:lnTo>
                    <a:lnTo>
                      <a:pt x="274" y="363"/>
                    </a:lnTo>
                    <a:lnTo>
                      <a:pt x="288" y="454"/>
                    </a:lnTo>
                    <a:lnTo>
                      <a:pt x="305" y="237"/>
                    </a:lnTo>
                    <a:lnTo>
                      <a:pt x="425" y="184"/>
                    </a:lnTo>
                    <a:lnTo>
                      <a:pt x="369" y="98"/>
                    </a:lnTo>
                    <a:lnTo>
                      <a:pt x="467" y="0"/>
                    </a:lnTo>
                    <a:lnTo>
                      <a:pt x="867" y="139"/>
                    </a:lnTo>
                    <a:lnTo>
                      <a:pt x="952" y="260"/>
                    </a:lnTo>
                    <a:lnTo>
                      <a:pt x="897" y="282"/>
                    </a:lnTo>
                    <a:lnTo>
                      <a:pt x="969" y="413"/>
                    </a:lnTo>
                    <a:lnTo>
                      <a:pt x="969" y="567"/>
                    </a:lnTo>
                    <a:lnTo>
                      <a:pt x="824" y="753"/>
                    </a:lnTo>
                    <a:lnTo>
                      <a:pt x="824" y="868"/>
                    </a:lnTo>
                    <a:lnTo>
                      <a:pt x="914" y="902"/>
                    </a:lnTo>
                    <a:lnTo>
                      <a:pt x="1098" y="672"/>
                    </a:lnTo>
                    <a:lnTo>
                      <a:pt x="1227" y="765"/>
                    </a:lnTo>
                    <a:lnTo>
                      <a:pt x="1330" y="1102"/>
                    </a:lnTo>
                    <a:lnTo>
                      <a:pt x="1319" y="1247"/>
                    </a:lnTo>
                    <a:lnTo>
                      <a:pt x="1299" y="1301"/>
                    </a:lnTo>
                    <a:lnTo>
                      <a:pt x="1274" y="1251"/>
                    </a:lnTo>
                    <a:lnTo>
                      <a:pt x="1232" y="1273"/>
                    </a:lnTo>
                    <a:lnTo>
                      <a:pt x="1084" y="1686"/>
                    </a:lnTo>
                    <a:lnTo>
                      <a:pt x="780" y="1739"/>
                    </a:lnTo>
                    <a:lnTo>
                      <a:pt x="654" y="1756"/>
                    </a:lnTo>
                    <a:close/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0" name="Freeform 165"/>
              <p:cNvSpPr>
                <a:spLocks/>
              </p:cNvSpPr>
              <p:nvPr/>
            </p:nvSpPr>
            <p:spPr bwMode="auto">
              <a:xfrm>
                <a:off x="1977" y="2365"/>
                <a:ext cx="167" cy="225"/>
              </a:xfrm>
              <a:custGeom>
                <a:avLst/>
                <a:gdLst>
                  <a:gd name="T0" fmla="*/ 82 w 1330"/>
                  <a:gd name="T1" fmla="*/ 219 h 1801"/>
                  <a:gd name="T2" fmla="*/ 0 w 1330"/>
                  <a:gd name="T3" fmla="*/ 225 h 1801"/>
                  <a:gd name="T4" fmla="*/ 21 w 1330"/>
                  <a:gd name="T5" fmla="*/ 174 h 1801"/>
                  <a:gd name="T6" fmla="*/ 2 w 1330"/>
                  <a:gd name="T7" fmla="*/ 122 h 1801"/>
                  <a:gd name="T8" fmla="*/ 8 w 1330"/>
                  <a:gd name="T9" fmla="*/ 66 h 1801"/>
                  <a:gd name="T10" fmla="*/ 32 w 1330"/>
                  <a:gd name="T11" fmla="*/ 34 h 1801"/>
                  <a:gd name="T12" fmla="*/ 31 w 1330"/>
                  <a:gd name="T13" fmla="*/ 56 h 1801"/>
                  <a:gd name="T14" fmla="*/ 34 w 1330"/>
                  <a:gd name="T15" fmla="*/ 45 h 1801"/>
                  <a:gd name="T16" fmla="*/ 36 w 1330"/>
                  <a:gd name="T17" fmla="*/ 57 h 1801"/>
                  <a:gd name="T18" fmla="*/ 38 w 1330"/>
                  <a:gd name="T19" fmla="*/ 30 h 1801"/>
                  <a:gd name="T20" fmla="*/ 53 w 1330"/>
                  <a:gd name="T21" fmla="*/ 23 h 1801"/>
                  <a:gd name="T22" fmla="*/ 46 w 1330"/>
                  <a:gd name="T23" fmla="*/ 12 h 1801"/>
                  <a:gd name="T24" fmla="*/ 59 w 1330"/>
                  <a:gd name="T25" fmla="*/ 0 h 1801"/>
                  <a:gd name="T26" fmla="*/ 109 w 1330"/>
                  <a:gd name="T27" fmla="*/ 17 h 1801"/>
                  <a:gd name="T28" fmla="*/ 120 w 1330"/>
                  <a:gd name="T29" fmla="*/ 32 h 1801"/>
                  <a:gd name="T30" fmla="*/ 113 w 1330"/>
                  <a:gd name="T31" fmla="*/ 35 h 1801"/>
                  <a:gd name="T32" fmla="*/ 122 w 1330"/>
                  <a:gd name="T33" fmla="*/ 52 h 1801"/>
                  <a:gd name="T34" fmla="*/ 122 w 1330"/>
                  <a:gd name="T35" fmla="*/ 71 h 1801"/>
                  <a:gd name="T36" fmla="*/ 103 w 1330"/>
                  <a:gd name="T37" fmla="*/ 94 h 1801"/>
                  <a:gd name="T38" fmla="*/ 103 w 1330"/>
                  <a:gd name="T39" fmla="*/ 108 h 1801"/>
                  <a:gd name="T40" fmla="*/ 115 w 1330"/>
                  <a:gd name="T41" fmla="*/ 113 h 1801"/>
                  <a:gd name="T42" fmla="*/ 138 w 1330"/>
                  <a:gd name="T43" fmla="*/ 84 h 1801"/>
                  <a:gd name="T44" fmla="*/ 154 w 1330"/>
                  <a:gd name="T45" fmla="*/ 96 h 1801"/>
                  <a:gd name="T46" fmla="*/ 167 w 1330"/>
                  <a:gd name="T47" fmla="*/ 138 h 1801"/>
                  <a:gd name="T48" fmla="*/ 166 w 1330"/>
                  <a:gd name="T49" fmla="*/ 156 h 1801"/>
                  <a:gd name="T50" fmla="*/ 163 w 1330"/>
                  <a:gd name="T51" fmla="*/ 163 h 1801"/>
                  <a:gd name="T52" fmla="*/ 160 w 1330"/>
                  <a:gd name="T53" fmla="*/ 156 h 1801"/>
                  <a:gd name="T54" fmla="*/ 155 w 1330"/>
                  <a:gd name="T55" fmla="*/ 159 h 1801"/>
                  <a:gd name="T56" fmla="*/ 136 w 1330"/>
                  <a:gd name="T57" fmla="*/ 211 h 1801"/>
                  <a:gd name="T58" fmla="*/ 98 w 1330"/>
                  <a:gd name="T59" fmla="*/ 217 h 1801"/>
                  <a:gd name="T60" fmla="*/ 82 w 1330"/>
                  <a:gd name="T61" fmla="*/ 219 h 180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30"/>
                  <a:gd name="T94" fmla="*/ 0 h 1801"/>
                  <a:gd name="T95" fmla="*/ 1330 w 1330"/>
                  <a:gd name="T96" fmla="*/ 1801 h 180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30" h="1801">
                    <a:moveTo>
                      <a:pt x="654" y="1756"/>
                    </a:moveTo>
                    <a:lnTo>
                      <a:pt x="0" y="1801"/>
                    </a:lnTo>
                    <a:lnTo>
                      <a:pt x="170" y="1396"/>
                    </a:lnTo>
                    <a:lnTo>
                      <a:pt x="17" y="974"/>
                    </a:lnTo>
                    <a:lnTo>
                      <a:pt x="62" y="527"/>
                    </a:lnTo>
                    <a:lnTo>
                      <a:pt x="255" y="276"/>
                    </a:lnTo>
                    <a:lnTo>
                      <a:pt x="243" y="452"/>
                    </a:lnTo>
                    <a:lnTo>
                      <a:pt x="274" y="363"/>
                    </a:lnTo>
                    <a:lnTo>
                      <a:pt x="288" y="454"/>
                    </a:lnTo>
                    <a:lnTo>
                      <a:pt x="305" y="237"/>
                    </a:lnTo>
                    <a:lnTo>
                      <a:pt x="425" y="184"/>
                    </a:lnTo>
                    <a:lnTo>
                      <a:pt x="369" y="98"/>
                    </a:lnTo>
                    <a:lnTo>
                      <a:pt x="467" y="0"/>
                    </a:lnTo>
                    <a:lnTo>
                      <a:pt x="867" y="139"/>
                    </a:lnTo>
                    <a:lnTo>
                      <a:pt x="952" y="260"/>
                    </a:lnTo>
                    <a:lnTo>
                      <a:pt x="897" y="282"/>
                    </a:lnTo>
                    <a:lnTo>
                      <a:pt x="969" y="413"/>
                    </a:lnTo>
                    <a:lnTo>
                      <a:pt x="969" y="567"/>
                    </a:lnTo>
                    <a:lnTo>
                      <a:pt x="824" y="753"/>
                    </a:lnTo>
                    <a:lnTo>
                      <a:pt x="824" y="868"/>
                    </a:lnTo>
                    <a:lnTo>
                      <a:pt x="914" y="902"/>
                    </a:lnTo>
                    <a:lnTo>
                      <a:pt x="1098" y="672"/>
                    </a:lnTo>
                    <a:lnTo>
                      <a:pt x="1227" y="765"/>
                    </a:lnTo>
                    <a:lnTo>
                      <a:pt x="1330" y="1102"/>
                    </a:lnTo>
                    <a:lnTo>
                      <a:pt x="1319" y="1247"/>
                    </a:lnTo>
                    <a:lnTo>
                      <a:pt x="1299" y="1301"/>
                    </a:lnTo>
                    <a:lnTo>
                      <a:pt x="1274" y="1251"/>
                    </a:lnTo>
                    <a:lnTo>
                      <a:pt x="1232" y="1273"/>
                    </a:lnTo>
                    <a:lnTo>
                      <a:pt x="1084" y="1686"/>
                    </a:lnTo>
                    <a:lnTo>
                      <a:pt x="780" y="1739"/>
                    </a:lnTo>
                    <a:lnTo>
                      <a:pt x="654" y="1756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21" name="Line 166"/>
              <p:cNvSpPr>
                <a:spLocks noChangeShapeType="1"/>
              </p:cNvSpPr>
              <p:nvPr/>
            </p:nvSpPr>
            <p:spPr bwMode="auto">
              <a:xfrm>
                <a:off x="2065" y="2351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22" name="Freeform 167"/>
              <p:cNvSpPr>
                <a:spLocks/>
              </p:cNvSpPr>
              <p:nvPr/>
            </p:nvSpPr>
            <p:spPr bwMode="auto">
              <a:xfrm>
                <a:off x="1818" y="2286"/>
                <a:ext cx="247" cy="127"/>
              </a:xfrm>
              <a:custGeom>
                <a:avLst/>
                <a:gdLst>
                  <a:gd name="T0" fmla="*/ 247 w 1974"/>
                  <a:gd name="T1" fmla="*/ 65 h 1013"/>
                  <a:gd name="T2" fmla="*/ 219 w 1974"/>
                  <a:gd name="T3" fmla="*/ 65 h 1013"/>
                  <a:gd name="T4" fmla="*/ 217 w 1974"/>
                  <a:gd name="T5" fmla="*/ 75 h 1013"/>
                  <a:gd name="T6" fmla="*/ 187 w 1974"/>
                  <a:gd name="T7" fmla="*/ 66 h 1013"/>
                  <a:gd name="T8" fmla="*/ 159 w 1974"/>
                  <a:gd name="T9" fmla="*/ 77 h 1013"/>
                  <a:gd name="T10" fmla="*/ 147 w 1974"/>
                  <a:gd name="T11" fmla="*/ 96 h 1013"/>
                  <a:gd name="T12" fmla="*/ 149 w 1974"/>
                  <a:gd name="T13" fmla="*/ 80 h 1013"/>
                  <a:gd name="T14" fmla="*/ 133 w 1974"/>
                  <a:gd name="T15" fmla="*/ 93 h 1013"/>
                  <a:gd name="T16" fmla="*/ 132 w 1974"/>
                  <a:gd name="T17" fmla="*/ 81 h 1013"/>
                  <a:gd name="T18" fmla="*/ 113 w 1974"/>
                  <a:gd name="T19" fmla="*/ 127 h 1013"/>
                  <a:gd name="T20" fmla="*/ 106 w 1974"/>
                  <a:gd name="T21" fmla="*/ 123 h 1013"/>
                  <a:gd name="T22" fmla="*/ 107 w 1974"/>
                  <a:gd name="T23" fmla="*/ 112 h 1013"/>
                  <a:gd name="T24" fmla="*/ 100 w 1974"/>
                  <a:gd name="T25" fmla="*/ 113 h 1013"/>
                  <a:gd name="T26" fmla="*/ 102 w 1974"/>
                  <a:gd name="T27" fmla="*/ 96 h 1013"/>
                  <a:gd name="T28" fmla="*/ 88 w 1974"/>
                  <a:gd name="T29" fmla="*/ 84 h 1013"/>
                  <a:gd name="T30" fmla="*/ 12 w 1974"/>
                  <a:gd name="T31" fmla="*/ 68 h 1013"/>
                  <a:gd name="T32" fmla="*/ 0 w 1974"/>
                  <a:gd name="T33" fmla="*/ 56 h 1013"/>
                  <a:gd name="T34" fmla="*/ 93 w 1974"/>
                  <a:gd name="T35" fmla="*/ 0 h 1013"/>
                  <a:gd name="T36" fmla="*/ 97 w 1974"/>
                  <a:gd name="T37" fmla="*/ 4 h 1013"/>
                  <a:gd name="T38" fmla="*/ 72 w 1974"/>
                  <a:gd name="T39" fmla="*/ 28 h 1013"/>
                  <a:gd name="T40" fmla="*/ 72 w 1974"/>
                  <a:gd name="T41" fmla="*/ 41 h 1013"/>
                  <a:gd name="T42" fmla="*/ 83 w 1974"/>
                  <a:gd name="T43" fmla="*/ 29 h 1013"/>
                  <a:gd name="T44" fmla="*/ 80 w 1974"/>
                  <a:gd name="T45" fmla="*/ 36 h 1013"/>
                  <a:gd name="T46" fmla="*/ 96 w 1974"/>
                  <a:gd name="T47" fmla="*/ 32 h 1013"/>
                  <a:gd name="T48" fmla="*/ 115 w 1974"/>
                  <a:gd name="T49" fmla="*/ 51 h 1013"/>
                  <a:gd name="T50" fmla="*/ 142 w 1974"/>
                  <a:gd name="T51" fmla="*/ 53 h 1013"/>
                  <a:gd name="T52" fmla="*/ 160 w 1974"/>
                  <a:gd name="T53" fmla="*/ 37 h 1013"/>
                  <a:gd name="T54" fmla="*/ 203 w 1974"/>
                  <a:gd name="T55" fmla="*/ 27 h 1013"/>
                  <a:gd name="T56" fmla="*/ 204 w 1974"/>
                  <a:gd name="T57" fmla="*/ 43 h 1013"/>
                  <a:gd name="T58" fmla="*/ 231 w 1974"/>
                  <a:gd name="T59" fmla="*/ 42 h 1013"/>
                  <a:gd name="T60" fmla="*/ 234 w 1974"/>
                  <a:gd name="T61" fmla="*/ 55 h 1013"/>
                  <a:gd name="T62" fmla="*/ 247 w 1974"/>
                  <a:gd name="T63" fmla="*/ 65 h 101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974"/>
                  <a:gd name="T97" fmla="*/ 0 h 1013"/>
                  <a:gd name="T98" fmla="*/ 1974 w 1974"/>
                  <a:gd name="T99" fmla="*/ 1013 h 1013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974" h="1013">
                    <a:moveTo>
                      <a:pt x="1974" y="522"/>
                    </a:moveTo>
                    <a:lnTo>
                      <a:pt x="1754" y="520"/>
                    </a:lnTo>
                    <a:lnTo>
                      <a:pt x="1731" y="601"/>
                    </a:lnTo>
                    <a:lnTo>
                      <a:pt x="1497" y="528"/>
                    </a:lnTo>
                    <a:lnTo>
                      <a:pt x="1273" y="612"/>
                    </a:lnTo>
                    <a:lnTo>
                      <a:pt x="1175" y="763"/>
                    </a:lnTo>
                    <a:lnTo>
                      <a:pt x="1187" y="642"/>
                    </a:lnTo>
                    <a:lnTo>
                      <a:pt x="1066" y="738"/>
                    </a:lnTo>
                    <a:lnTo>
                      <a:pt x="1058" y="646"/>
                    </a:lnTo>
                    <a:lnTo>
                      <a:pt x="902" y="1013"/>
                    </a:lnTo>
                    <a:lnTo>
                      <a:pt x="849" y="983"/>
                    </a:lnTo>
                    <a:lnTo>
                      <a:pt x="857" y="896"/>
                    </a:lnTo>
                    <a:lnTo>
                      <a:pt x="799" y="902"/>
                    </a:lnTo>
                    <a:lnTo>
                      <a:pt x="812" y="765"/>
                    </a:lnTo>
                    <a:lnTo>
                      <a:pt x="706" y="670"/>
                    </a:lnTo>
                    <a:lnTo>
                      <a:pt x="92" y="539"/>
                    </a:lnTo>
                    <a:lnTo>
                      <a:pt x="0" y="447"/>
                    </a:lnTo>
                    <a:lnTo>
                      <a:pt x="740" y="0"/>
                    </a:lnTo>
                    <a:lnTo>
                      <a:pt x="776" y="28"/>
                    </a:lnTo>
                    <a:lnTo>
                      <a:pt x="575" y="220"/>
                    </a:lnTo>
                    <a:lnTo>
                      <a:pt x="578" y="324"/>
                    </a:lnTo>
                    <a:lnTo>
                      <a:pt x="667" y="229"/>
                    </a:lnTo>
                    <a:lnTo>
                      <a:pt x="640" y="288"/>
                    </a:lnTo>
                    <a:lnTo>
                      <a:pt x="768" y="254"/>
                    </a:lnTo>
                    <a:lnTo>
                      <a:pt x="916" y="405"/>
                    </a:lnTo>
                    <a:lnTo>
                      <a:pt x="1134" y="425"/>
                    </a:lnTo>
                    <a:lnTo>
                      <a:pt x="1277" y="299"/>
                    </a:lnTo>
                    <a:lnTo>
                      <a:pt x="1622" y="218"/>
                    </a:lnTo>
                    <a:lnTo>
                      <a:pt x="1631" y="346"/>
                    </a:lnTo>
                    <a:lnTo>
                      <a:pt x="1843" y="333"/>
                    </a:lnTo>
                    <a:lnTo>
                      <a:pt x="1869" y="442"/>
                    </a:lnTo>
                    <a:lnTo>
                      <a:pt x="1974" y="522"/>
                    </a:lnTo>
                    <a:close/>
                  </a:path>
                </a:pathLst>
              </a:custGeom>
              <a:solidFill>
                <a:srgbClr val="FFFF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23" name="Freeform 130"/>
              <p:cNvSpPr>
                <a:spLocks/>
              </p:cNvSpPr>
              <p:nvPr/>
            </p:nvSpPr>
            <p:spPr bwMode="auto">
              <a:xfrm>
                <a:off x="1818" y="2286"/>
                <a:ext cx="247" cy="127"/>
              </a:xfrm>
              <a:custGeom>
                <a:avLst/>
                <a:gdLst/>
                <a:ahLst/>
                <a:cxnLst>
                  <a:cxn ang="0">
                    <a:pos x="1974" y="522"/>
                  </a:cxn>
                  <a:cxn ang="0">
                    <a:pos x="1754" y="520"/>
                  </a:cxn>
                  <a:cxn ang="0">
                    <a:pos x="1731" y="601"/>
                  </a:cxn>
                  <a:cxn ang="0">
                    <a:pos x="1497" y="528"/>
                  </a:cxn>
                  <a:cxn ang="0">
                    <a:pos x="1273" y="612"/>
                  </a:cxn>
                  <a:cxn ang="0">
                    <a:pos x="1175" y="763"/>
                  </a:cxn>
                  <a:cxn ang="0">
                    <a:pos x="1187" y="642"/>
                  </a:cxn>
                  <a:cxn ang="0">
                    <a:pos x="1066" y="738"/>
                  </a:cxn>
                  <a:cxn ang="0">
                    <a:pos x="1058" y="646"/>
                  </a:cxn>
                  <a:cxn ang="0">
                    <a:pos x="902" y="1013"/>
                  </a:cxn>
                  <a:cxn ang="0">
                    <a:pos x="849" y="983"/>
                  </a:cxn>
                  <a:cxn ang="0">
                    <a:pos x="857" y="896"/>
                  </a:cxn>
                  <a:cxn ang="0">
                    <a:pos x="799" y="902"/>
                  </a:cxn>
                  <a:cxn ang="0">
                    <a:pos x="812" y="765"/>
                  </a:cxn>
                  <a:cxn ang="0">
                    <a:pos x="706" y="670"/>
                  </a:cxn>
                  <a:cxn ang="0">
                    <a:pos x="92" y="539"/>
                  </a:cxn>
                  <a:cxn ang="0">
                    <a:pos x="0" y="447"/>
                  </a:cxn>
                  <a:cxn ang="0">
                    <a:pos x="740" y="0"/>
                  </a:cxn>
                  <a:cxn ang="0">
                    <a:pos x="776" y="28"/>
                  </a:cxn>
                  <a:cxn ang="0">
                    <a:pos x="575" y="220"/>
                  </a:cxn>
                  <a:cxn ang="0">
                    <a:pos x="578" y="324"/>
                  </a:cxn>
                  <a:cxn ang="0">
                    <a:pos x="667" y="229"/>
                  </a:cxn>
                  <a:cxn ang="0">
                    <a:pos x="640" y="288"/>
                  </a:cxn>
                  <a:cxn ang="0">
                    <a:pos x="768" y="254"/>
                  </a:cxn>
                  <a:cxn ang="0">
                    <a:pos x="916" y="405"/>
                  </a:cxn>
                  <a:cxn ang="0">
                    <a:pos x="1134" y="425"/>
                  </a:cxn>
                  <a:cxn ang="0">
                    <a:pos x="1277" y="299"/>
                  </a:cxn>
                  <a:cxn ang="0">
                    <a:pos x="1622" y="218"/>
                  </a:cxn>
                  <a:cxn ang="0">
                    <a:pos x="1631" y="346"/>
                  </a:cxn>
                  <a:cxn ang="0">
                    <a:pos x="1843" y="333"/>
                  </a:cxn>
                  <a:cxn ang="0">
                    <a:pos x="1869" y="442"/>
                  </a:cxn>
                  <a:cxn ang="0">
                    <a:pos x="1974" y="522"/>
                  </a:cxn>
                </a:cxnLst>
                <a:rect l="0" t="0" r="r" b="b"/>
                <a:pathLst>
                  <a:path w="1974" h="1013">
                    <a:moveTo>
                      <a:pt x="1974" y="522"/>
                    </a:moveTo>
                    <a:lnTo>
                      <a:pt x="1754" y="520"/>
                    </a:lnTo>
                    <a:lnTo>
                      <a:pt x="1731" y="601"/>
                    </a:lnTo>
                    <a:lnTo>
                      <a:pt x="1497" y="528"/>
                    </a:lnTo>
                    <a:lnTo>
                      <a:pt x="1273" y="612"/>
                    </a:lnTo>
                    <a:lnTo>
                      <a:pt x="1175" y="763"/>
                    </a:lnTo>
                    <a:lnTo>
                      <a:pt x="1187" y="642"/>
                    </a:lnTo>
                    <a:lnTo>
                      <a:pt x="1066" y="738"/>
                    </a:lnTo>
                    <a:lnTo>
                      <a:pt x="1058" y="646"/>
                    </a:lnTo>
                    <a:lnTo>
                      <a:pt x="902" y="1013"/>
                    </a:lnTo>
                    <a:lnTo>
                      <a:pt x="849" y="983"/>
                    </a:lnTo>
                    <a:lnTo>
                      <a:pt x="857" y="896"/>
                    </a:lnTo>
                    <a:lnTo>
                      <a:pt x="799" y="902"/>
                    </a:lnTo>
                    <a:lnTo>
                      <a:pt x="812" y="765"/>
                    </a:lnTo>
                    <a:lnTo>
                      <a:pt x="706" y="670"/>
                    </a:lnTo>
                    <a:lnTo>
                      <a:pt x="92" y="539"/>
                    </a:lnTo>
                    <a:lnTo>
                      <a:pt x="0" y="447"/>
                    </a:lnTo>
                    <a:lnTo>
                      <a:pt x="740" y="0"/>
                    </a:lnTo>
                    <a:lnTo>
                      <a:pt x="776" y="28"/>
                    </a:lnTo>
                    <a:lnTo>
                      <a:pt x="575" y="220"/>
                    </a:lnTo>
                    <a:lnTo>
                      <a:pt x="578" y="324"/>
                    </a:lnTo>
                    <a:lnTo>
                      <a:pt x="667" y="229"/>
                    </a:lnTo>
                    <a:lnTo>
                      <a:pt x="640" y="288"/>
                    </a:lnTo>
                    <a:lnTo>
                      <a:pt x="768" y="254"/>
                    </a:lnTo>
                    <a:lnTo>
                      <a:pt x="916" y="405"/>
                    </a:lnTo>
                    <a:lnTo>
                      <a:pt x="1134" y="425"/>
                    </a:lnTo>
                    <a:lnTo>
                      <a:pt x="1277" y="299"/>
                    </a:lnTo>
                    <a:lnTo>
                      <a:pt x="1622" y="218"/>
                    </a:lnTo>
                    <a:lnTo>
                      <a:pt x="1631" y="346"/>
                    </a:lnTo>
                    <a:lnTo>
                      <a:pt x="1843" y="333"/>
                    </a:lnTo>
                    <a:lnTo>
                      <a:pt x="1869" y="442"/>
                    </a:lnTo>
                    <a:lnTo>
                      <a:pt x="1974" y="522"/>
                    </a:lnTo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4" name="Line 169"/>
              <p:cNvSpPr>
                <a:spLocks noChangeShapeType="1"/>
              </p:cNvSpPr>
              <p:nvPr/>
            </p:nvSpPr>
            <p:spPr bwMode="auto">
              <a:xfrm>
                <a:off x="1796" y="2508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25" name="Freeform 132"/>
              <p:cNvSpPr>
                <a:spLocks/>
              </p:cNvSpPr>
              <p:nvPr/>
            </p:nvSpPr>
            <p:spPr bwMode="auto">
              <a:xfrm>
                <a:off x="1564" y="2197"/>
                <a:ext cx="284" cy="316"/>
              </a:xfrm>
              <a:custGeom>
                <a:avLst/>
                <a:gdLst/>
                <a:ahLst/>
                <a:cxnLst>
                  <a:cxn ang="0">
                    <a:pos x="1856" y="2486"/>
                  </a:cxn>
                  <a:cxn ang="0">
                    <a:pos x="1854" y="2494"/>
                  </a:cxn>
                  <a:cxn ang="0">
                    <a:pos x="217" y="2530"/>
                  </a:cxn>
                  <a:cxn ang="0">
                    <a:pos x="217" y="1737"/>
                  </a:cxn>
                  <a:cxn ang="0">
                    <a:pos x="96" y="1606"/>
                  </a:cxn>
                  <a:cxn ang="0">
                    <a:pos x="183" y="1471"/>
                  </a:cxn>
                  <a:cxn ang="0">
                    <a:pos x="181" y="1458"/>
                  </a:cxn>
                  <a:cxn ang="0">
                    <a:pos x="0" y="160"/>
                  </a:cxn>
                  <a:cxn ang="0">
                    <a:pos x="599" y="160"/>
                  </a:cxn>
                  <a:cxn ang="0">
                    <a:pos x="599" y="0"/>
                  </a:cxn>
                  <a:cxn ang="0">
                    <a:pos x="663" y="0"/>
                  </a:cxn>
                  <a:cxn ang="0">
                    <a:pos x="742" y="260"/>
                  </a:cxn>
                  <a:cxn ang="0">
                    <a:pos x="982" y="310"/>
                  </a:cxn>
                  <a:cxn ang="0">
                    <a:pos x="1008" y="367"/>
                  </a:cxn>
                  <a:cxn ang="0">
                    <a:pos x="1242" y="307"/>
                  </a:cxn>
                  <a:cxn ang="0">
                    <a:pos x="1343" y="333"/>
                  </a:cxn>
                  <a:cxn ang="0">
                    <a:pos x="1323" y="380"/>
                  </a:cxn>
                  <a:cxn ang="0">
                    <a:pos x="1376" y="377"/>
                  </a:cxn>
                  <a:cxn ang="0">
                    <a:pos x="1421" y="472"/>
                  </a:cxn>
                  <a:cxn ang="0">
                    <a:pos x="1507" y="414"/>
                  </a:cxn>
                  <a:cxn ang="0">
                    <a:pos x="1660" y="531"/>
                  </a:cxn>
                  <a:cxn ang="0">
                    <a:pos x="1856" y="442"/>
                  </a:cxn>
                  <a:cxn ang="0">
                    <a:pos x="1903" y="503"/>
                  </a:cxn>
                  <a:cxn ang="0">
                    <a:pos x="2276" y="523"/>
                  </a:cxn>
                  <a:cxn ang="0">
                    <a:pos x="1901" y="729"/>
                  </a:cxn>
                  <a:cxn ang="0">
                    <a:pos x="1507" y="1109"/>
                  </a:cxn>
                  <a:cxn ang="0">
                    <a:pos x="1466" y="1145"/>
                  </a:cxn>
                  <a:cxn ang="0">
                    <a:pos x="1473" y="1396"/>
                  </a:cxn>
                  <a:cxn ang="0">
                    <a:pos x="1345" y="1477"/>
                  </a:cxn>
                  <a:cxn ang="0">
                    <a:pos x="1289" y="1597"/>
                  </a:cxn>
                  <a:cxn ang="0">
                    <a:pos x="1373" y="1676"/>
                  </a:cxn>
                  <a:cxn ang="0">
                    <a:pos x="1340" y="1972"/>
                  </a:cxn>
                  <a:cxn ang="0">
                    <a:pos x="1790" y="2292"/>
                  </a:cxn>
                  <a:cxn ang="0">
                    <a:pos x="1854" y="2488"/>
                  </a:cxn>
                  <a:cxn ang="0">
                    <a:pos x="1856" y="2486"/>
                  </a:cxn>
                </a:cxnLst>
                <a:rect l="0" t="0" r="r" b="b"/>
                <a:pathLst>
                  <a:path w="2276" h="2530">
                    <a:moveTo>
                      <a:pt x="1856" y="2486"/>
                    </a:moveTo>
                    <a:lnTo>
                      <a:pt x="1854" y="2494"/>
                    </a:lnTo>
                    <a:lnTo>
                      <a:pt x="217" y="2530"/>
                    </a:lnTo>
                    <a:lnTo>
                      <a:pt x="217" y="1737"/>
                    </a:lnTo>
                    <a:lnTo>
                      <a:pt x="96" y="1606"/>
                    </a:lnTo>
                    <a:lnTo>
                      <a:pt x="183" y="1471"/>
                    </a:lnTo>
                    <a:lnTo>
                      <a:pt x="181" y="1458"/>
                    </a:lnTo>
                    <a:lnTo>
                      <a:pt x="0" y="160"/>
                    </a:lnTo>
                    <a:lnTo>
                      <a:pt x="599" y="160"/>
                    </a:lnTo>
                    <a:lnTo>
                      <a:pt x="599" y="0"/>
                    </a:lnTo>
                    <a:lnTo>
                      <a:pt x="663" y="0"/>
                    </a:lnTo>
                    <a:lnTo>
                      <a:pt x="742" y="260"/>
                    </a:lnTo>
                    <a:lnTo>
                      <a:pt x="982" y="310"/>
                    </a:lnTo>
                    <a:lnTo>
                      <a:pt x="1008" y="367"/>
                    </a:lnTo>
                    <a:lnTo>
                      <a:pt x="1242" y="307"/>
                    </a:lnTo>
                    <a:lnTo>
                      <a:pt x="1343" y="333"/>
                    </a:lnTo>
                    <a:lnTo>
                      <a:pt x="1323" y="380"/>
                    </a:lnTo>
                    <a:lnTo>
                      <a:pt x="1376" y="377"/>
                    </a:lnTo>
                    <a:lnTo>
                      <a:pt x="1421" y="472"/>
                    </a:lnTo>
                    <a:lnTo>
                      <a:pt x="1507" y="414"/>
                    </a:lnTo>
                    <a:lnTo>
                      <a:pt x="1660" y="531"/>
                    </a:lnTo>
                    <a:lnTo>
                      <a:pt x="1856" y="442"/>
                    </a:lnTo>
                    <a:lnTo>
                      <a:pt x="1903" y="503"/>
                    </a:lnTo>
                    <a:lnTo>
                      <a:pt x="2276" y="523"/>
                    </a:lnTo>
                    <a:lnTo>
                      <a:pt x="1901" y="729"/>
                    </a:lnTo>
                    <a:lnTo>
                      <a:pt x="1507" y="1109"/>
                    </a:lnTo>
                    <a:lnTo>
                      <a:pt x="1466" y="1145"/>
                    </a:lnTo>
                    <a:lnTo>
                      <a:pt x="1473" y="1396"/>
                    </a:lnTo>
                    <a:lnTo>
                      <a:pt x="1345" y="1477"/>
                    </a:lnTo>
                    <a:lnTo>
                      <a:pt x="1289" y="1597"/>
                    </a:lnTo>
                    <a:lnTo>
                      <a:pt x="1373" y="1676"/>
                    </a:lnTo>
                    <a:lnTo>
                      <a:pt x="1340" y="1972"/>
                    </a:lnTo>
                    <a:lnTo>
                      <a:pt x="1790" y="2292"/>
                    </a:lnTo>
                    <a:lnTo>
                      <a:pt x="1854" y="2488"/>
                    </a:lnTo>
                    <a:lnTo>
                      <a:pt x="1856" y="2486"/>
                    </a:lnTo>
                    <a:close/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6" name="Freeform 171"/>
              <p:cNvSpPr>
                <a:spLocks/>
              </p:cNvSpPr>
              <p:nvPr/>
            </p:nvSpPr>
            <p:spPr bwMode="auto">
              <a:xfrm>
                <a:off x="1564" y="2197"/>
                <a:ext cx="284" cy="316"/>
              </a:xfrm>
              <a:custGeom>
                <a:avLst/>
                <a:gdLst>
                  <a:gd name="T0" fmla="*/ 232 w 2276"/>
                  <a:gd name="T1" fmla="*/ 311 h 2530"/>
                  <a:gd name="T2" fmla="*/ 231 w 2276"/>
                  <a:gd name="T3" fmla="*/ 312 h 2530"/>
                  <a:gd name="T4" fmla="*/ 27 w 2276"/>
                  <a:gd name="T5" fmla="*/ 316 h 2530"/>
                  <a:gd name="T6" fmla="*/ 27 w 2276"/>
                  <a:gd name="T7" fmla="*/ 217 h 2530"/>
                  <a:gd name="T8" fmla="*/ 12 w 2276"/>
                  <a:gd name="T9" fmla="*/ 201 h 2530"/>
                  <a:gd name="T10" fmla="*/ 23 w 2276"/>
                  <a:gd name="T11" fmla="*/ 184 h 2530"/>
                  <a:gd name="T12" fmla="*/ 23 w 2276"/>
                  <a:gd name="T13" fmla="*/ 182 h 2530"/>
                  <a:gd name="T14" fmla="*/ 0 w 2276"/>
                  <a:gd name="T15" fmla="*/ 20 h 2530"/>
                  <a:gd name="T16" fmla="*/ 75 w 2276"/>
                  <a:gd name="T17" fmla="*/ 20 h 2530"/>
                  <a:gd name="T18" fmla="*/ 75 w 2276"/>
                  <a:gd name="T19" fmla="*/ 0 h 2530"/>
                  <a:gd name="T20" fmla="*/ 83 w 2276"/>
                  <a:gd name="T21" fmla="*/ 0 h 2530"/>
                  <a:gd name="T22" fmla="*/ 93 w 2276"/>
                  <a:gd name="T23" fmla="*/ 32 h 2530"/>
                  <a:gd name="T24" fmla="*/ 123 w 2276"/>
                  <a:gd name="T25" fmla="*/ 39 h 2530"/>
                  <a:gd name="T26" fmla="*/ 126 w 2276"/>
                  <a:gd name="T27" fmla="*/ 46 h 2530"/>
                  <a:gd name="T28" fmla="*/ 155 w 2276"/>
                  <a:gd name="T29" fmla="*/ 38 h 2530"/>
                  <a:gd name="T30" fmla="*/ 168 w 2276"/>
                  <a:gd name="T31" fmla="*/ 42 h 2530"/>
                  <a:gd name="T32" fmla="*/ 165 w 2276"/>
                  <a:gd name="T33" fmla="*/ 47 h 2530"/>
                  <a:gd name="T34" fmla="*/ 172 w 2276"/>
                  <a:gd name="T35" fmla="*/ 47 h 2530"/>
                  <a:gd name="T36" fmla="*/ 177 w 2276"/>
                  <a:gd name="T37" fmla="*/ 59 h 2530"/>
                  <a:gd name="T38" fmla="*/ 188 w 2276"/>
                  <a:gd name="T39" fmla="*/ 52 h 2530"/>
                  <a:gd name="T40" fmla="*/ 207 w 2276"/>
                  <a:gd name="T41" fmla="*/ 66 h 2530"/>
                  <a:gd name="T42" fmla="*/ 232 w 2276"/>
                  <a:gd name="T43" fmla="*/ 55 h 2530"/>
                  <a:gd name="T44" fmla="*/ 237 w 2276"/>
                  <a:gd name="T45" fmla="*/ 63 h 2530"/>
                  <a:gd name="T46" fmla="*/ 284 w 2276"/>
                  <a:gd name="T47" fmla="*/ 65 h 2530"/>
                  <a:gd name="T48" fmla="*/ 237 w 2276"/>
                  <a:gd name="T49" fmla="*/ 91 h 2530"/>
                  <a:gd name="T50" fmla="*/ 188 w 2276"/>
                  <a:gd name="T51" fmla="*/ 139 h 2530"/>
                  <a:gd name="T52" fmla="*/ 183 w 2276"/>
                  <a:gd name="T53" fmla="*/ 143 h 2530"/>
                  <a:gd name="T54" fmla="*/ 184 w 2276"/>
                  <a:gd name="T55" fmla="*/ 174 h 2530"/>
                  <a:gd name="T56" fmla="*/ 168 w 2276"/>
                  <a:gd name="T57" fmla="*/ 184 h 2530"/>
                  <a:gd name="T58" fmla="*/ 161 w 2276"/>
                  <a:gd name="T59" fmla="*/ 199 h 2530"/>
                  <a:gd name="T60" fmla="*/ 171 w 2276"/>
                  <a:gd name="T61" fmla="*/ 209 h 2530"/>
                  <a:gd name="T62" fmla="*/ 167 w 2276"/>
                  <a:gd name="T63" fmla="*/ 246 h 2530"/>
                  <a:gd name="T64" fmla="*/ 223 w 2276"/>
                  <a:gd name="T65" fmla="*/ 286 h 2530"/>
                  <a:gd name="T66" fmla="*/ 231 w 2276"/>
                  <a:gd name="T67" fmla="*/ 311 h 2530"/>
                  <a:gd name="T68" fmla="*/ 232 w 2276"/>
                  <a:gd name="T69" fmla="*/ 311 h 253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276"/>
                  <a:gd name="T106" fmla="*/ 0 h 2530"/>
                  <a:gd name="T107" fmla="*/ 2276 w 2276"/>
                  <a:gd name="T108" fmla="*/ 2530 h 253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276" h="2530">
                    <a:moveTo>
                      <a:pt x="1856" y="2486"/>
                    </a:moveTo>
                    <a:lnTo>
                      <a:pt x="1854" y="2494"/>
                    </a:lnTo>
                    <a:lnTo>
                      <a:pt x="217" y="2530"/>
                    </a:lnTo>
                    <a:lnTo>
                      <a:pt x="217" y="1737"/>
                    </a:lnTo>
                    <a:lnTo>
                      <a:pt x="96" y="1606"/>
                    </a:lnTo>
                    <a:lnTo>
                      <a:pt x="183" y="1471"/>
                    </a:lnTo>
                    <a:lnTo>
                      <a:pt x="181" y="1458"/>
                    </a:lnTo>
                    <a:lnTo>
                      <a:pt x="0" y="160"/>
                    </a:lnTo>
                    <a:lnTo>
                      <a:pt x="599" y="160"/>
                    </a:lnTo>
                    <a:lnTo>
                      <a:pt x="599" y="0"/>
                    </a:lnTo>
                    <a:lnTo>
                      <a:pt x="663" y="0"/>
                    </a:lnTo>
                    <a:lnTo>
                      <a:pt x="742" y="260"/>
                    </a:lnTo>
                    <a:lnTo>
                      <a:pt x="982" y="310"/>
                    </a:lnTo>
                    <a:lnTo>
                      <a:pt x="1008" y="367"/>
                    </a:lnTo>
                    <a:lnTo>
                      <a:pt x="1242" y="307"/>
                    </a:lnTo>
                    <a:lnTo>
                      <a:pt x="1343" y="333"/>
                    </a:lnTo>
                    <a:lnTo>
                      <a:pt x="1323" y="380"/>
                    </a:lnTo>
                    <a:lnTo>
                      <a:pt x="1376" y="377"/>
                    </a:lnTo>
                    <a:lnTo>
                      <a:pt x="1421" y="472"/>
                    </a:lnTo>
                    <a:lnTo>
                      <a:pt x="1507" y="414"/>
                    </a:lnTo>
                    <a:lnTo>
                      <a:pt x="1660" y="531"/>
                    </a:lnTo>
                    <a:lnTo>
                      <a:pt x="1856" y="442"/>
                    </a:lnTo>
                    <a:lnTo>
                      <a:pt x="1903" y="503"/>
                    </a:lnTo>
                    <a:lnTo>
                      <a:pt x="2276" y="523"/>
                    </a:lnTo>
                    <a:lnTo>
                      <a:pt x="1901" y="729"/>
                    </a:lnTo>
                    <a:lnTo>
                      <a:pt x="1507" y="1109"/>
                    </a:lnTo>
                    <a:lnTo>
                      <a:pt x="1466" y="1145"/>
                    </a:lnTo>
                    <a:lnTo>
                      <a:pt x="1473" y="1396"/>
                    </a:lnTo>
                    <a:lnTo>
                      <a:pt x="1345" y="1477"/>
                    </a:lnTo>
                    <a:lnTo>
                      <a:pt x="1289" y="1597"/>
                    </a:lnTo>
                    <a:lnTo>
                      <a:pt x="1373" y="1676"/>
                    </a:lnTo>
                    <a:lnTo>
                      <a:pt x="1340" y="1972"/>
                    </a:lnTo>
                    <a:lnTo>
                      <a:pt x="1790" y="2292"/>
                    </a:lnTo>
                    <a:lnTo>
                      <a:pt x="1854" y="2488"/>
                    </a:lnTo>
                    <a:lnTo>
                      <a:pt x="1856" y="2486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27" name="Line 172"/>
              <p:cNvSpPr>
                <a:spLocks noChangeShapeType="1"/>
              </p:cNvSpPr>
              <p:nvPr/>
            </p:nvSpPr>
            <p:spPr bwMode="auto">
              <a:xfrm>
                <a:off x="1963" y="3212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28" name="Freeform 173"/>
              <p:cNvSpPr>
                <a:spLocks/>
              </p:cNvSpPr>
              <p:nvPr/>
            </p:nvSpPr>
            <p:spPr bwMode="auto">
              <a:xfrm>
                <a:off x="1810" y="2963"/>
                <a:ext cx="153" cy="265"/>
              </a:xfrm>
              <a:custGeom>
                <a:avLst/>
                <a:gdLst>
                  <a:gd name="T0" fmla="*/ 153 w 1223"/>
                  <a:gd name="T1" fmla="*/ 249 h 2122"/>
                  <a:gd name="T2" fmla="*/ 109 w 1223"/>
                  <a:gd name="T3" fmla="*/ 254 h 2122"/>
                  <a:gd name="T4" fmla="*/ 100 w 1223"/>
                  <a:gd name="T5" fmla="*/ 265 h 2122"/>
                  <a:gd name="T6" fmla="*/ 98 w 1223"/>
                  <a:gd name="T7" fmla="*/ 264 h 2122"/>
                  <a:gd name="T8" fmla="*/ 84 w 1223"/>
                  <a:gd name="T9" fmla="*/ 240 h 2122"/>
                  <a:gd name="T10" fmla="*/ 87 w 1223"/>
                  <a:gd name="T11" fmla="*/ 221 h 2122"/>
                  <a:gd name="T12" fmla="*/ 0 w 1223"/>
                  <a:gd name="T13" fmla="*/ 226 h 2122"/>
                  <a:gd name="T14" fmla="*/ 5 w 1223"/>
                  <a:gd name="T15" fmla="*/ 193 h 2122"/>
                  <a:gd name="T16" fmla="*/ 27 w 1223"/>
                  <a:gd name="T17" fmla="*/ 163 h 2122"/>
                  <a:gd name="T18" fmla="*/ 18 w 1223"/>
                  <a:gd name="T19" fmla="*/ 160 h 2122"/>
                  <a:gd name="T20" fmla="*/ 30 w 1223"/>
                  <a:gd name="T21" fmla="*/ 153 h 2122"/>
                  <a:gd name="T22" fmla="*/ 20 w 1223"/>
                  <a:gd name="T23" fmla="*/ 144 h 2122"/>
                  <a:gd name="T24" fmla="*/ 24 w 1223"/>
                  <a:gd name="T25" fmla="*/ 137 h 2122"/>
                  <a:gd name="T26" fmla="*/ 18 w 1223"/>
                  <a:gd name="T27" fmla="*/ 138 h 2122"/>
                  <a:gd name="T28" fmla="*/ 20 w 1223"/>
                  <a:gd name="T29" fmla="*/ 120 h 2122"/>
                  <a:gd name="T30" fmla="*/ 15 w 1223"/>
                  <a:gd name="T31" fmla="*/ 118 h 2122"/>
                  <a:gd name="T32" fmla="*/ 15 w 1223"/>
                  <a:gd name="T33" fmla="*/ 117 h 2122"/>
                  <a:gd name="T34" fmla="*/ 21 w 1223"/>
                  <a:gd name="T35" fmla="*/ 103 h 2122"/>
                  <a:gd name="T36" fmla="*/ 15 w 1223"/>
                  <a:gd name="T37" fmla="*/ 99 h 2122"/>
                  <a:gd name="T38" fmla="*/ 19 w 1223"/>
                  <a:gd name="T39" fmla="*/ 93 h 2122"/>
                  <a:gd name="T40" fmla="*/ 12 w 1223"/>
                  <a:gd name="T41" fmla="*/ 93 h 2122"/>
                  <a:gd name="T42" fmla="*/ 12 w 1223"/>
                  <a:gd name="T43" fmla="*/ 78 h 2122"/>
                  <a:gd name="T44" fmla="*/ 19 w 1223"/>
                  <a:gd name="T45" fmla="*/ 79 h 2122"/>
                  <a:gd name="T46" fmla="*/ 18 w 1223"/>
                  <a:gd name="T47" fmla="*/ 62 h 2122"/>
                  <a:gd name="T48" fmla="*/ 39 w 1223"/>
                  <a:gd name="T49" fmla="*/ 38 h 2122"/>
                  <a:gd name="T50" fmla="*/ 39 w 1223"/>
                  <a:gd name="T51" fmla="*/ 20 h 2122"/>
                  <a:gd name="T52" fmla="*/ 50 w 1223"/>
                  <a:gd name="T53" fmla="*/ 6 h 2122"/>
                  <a:gd name="T54" fmla="*/ 142 w 1223"/>
                  <a:gd name="T55" fmla="*/ 0 h 2122"/>
                  <a:gd name="T56" fmla="*/ 143 w 1223"/>
                  <a:gd name="T57" fmla="*/ 169 h 2122"/>
                  <a:gd name="T58" fmla="*/ 150 w 1223"/>
                  <a:gd name="T59" fmla="*/ 232 h 2122"/>
                  <a:gd name="T60" fmla="*/ 153 w 1223"/>
                  <a:gd name="T61" fmla="*/ 249 h 212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223"/>
                  <a:gd name="T94" fmla="*/ 0 h 2122"/>
                  <a:gd name="T95" fmla="*/ 1223 w 1223"/>
                  <a:gd name="T96" fmla="*/ 2122 h 212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223" h="2122">
                    <a:moveTo>
                      <a:pt x="1223" y="1994"/>
                    </a:moveTo>
                    <a:lnTo>
                      <a:pt x="871" y="2036"/>
                    </a:lnTo>
                    <a:lnTo>
                      <a:pt x="796" y="2122"/>
                    </a:lnTo>
                    <a:lnTo>
                      <a:pt x="782" y="2117"/>
                    </a:lnTo>
                    <a:lnTo>
                      <a:pt x="675" y="1918"/>
                    </a:lnTo>
                    <a:lnTo>
                      <a:pt x="696" y="1773"/>
                    </a:lnTo>
                    <a:lnTo>
                      <a:pt x="0" y="1809"/>
                    </a:lnTo>
                    <a:lnTo>
                      <a:pt x="36" y="1545"/>
                    </a:lnTo>
                    <a:lnTo>
                      <a:pt x="218" y="1304"/>
                    </a:lnTo>
                    <a:lnTo>
                      <a:pt x="146" y="1282"/>
                    </a:lnTo>
                    <a:lnTo>
                      <a:pt x="238" y="1223"/>
                    </a:lnTo>
                    <a:lnTo>
                      <a:pt x="159" y="1153"/>
                    </a:lnTo>
                    <a:lnTo>
                      <a:pt x="193" y="1100"/>
                    </a:lnTo>
                    <a:lnTo>
                      <a:pt x="146" y="1106"/>
                    </a:lnTo>
                    <a:lnTo>
                      <a:pt x="162" y="961"/>
                    </a:lnTo>
                    <a:lnTo>
                      <a:pt x="120" y="941"/>
                    </a:lnTo>
                    <a:lnTo>
                      <a:pt x="123" y="936"/>
                    </a:lnTo>
                    <a:lnTo>
                      <a:pt x="167" y="824"/>
                    </a:lnTo>
                    <a:lnTo>
                      <a:pt x="120" y="790"/>
                    </a:lnTo>
                    <a:lnTo>
                      <a:pt x="151" y="746"/>
                    </a:lnTo>
                    <a:lnTo>
                      <a:pt x="97" y="743"/>
                    </a:lnTo>
                    <a:lnTo>
                      <a:pt x="95" y="628"/>
                    </a:lnTo>
                    <a:lnTo>
                      <a:pt x="151" y="631"/>
                    </a:lnTo>
                    <a:lnTo>
                      <a:pt x="140" y="498"/>
                    </a:lnTo>
                    <a:lnTo>
                      <a:pt x="310" y="307"/>
                    </a:lnTo>
                    <a:lnTo>
                      <a:pt x="315" y="162"/>
                    </a:lnTo>
                    <a:lnTo>
                      <a:pt x="399" y="51"/>
                    </a:lnTo>
                    <a:lnTo>
                      <a:pt x="1137" y="0"/>
                    </a:lnTo>
                    <a:lnTo>
                      <a:pt x="1142" y="1357"/>
                    </a:lnTo>
                    <a:lnTo>
                      <a:pt x="1203" y="1854"/>
                    </a:lnTo>
                    <a:lnTo>
                      <a:pt x="1223" y="1994"/>
                    </a:lnTo>
                    <a:close/>
                  </a:path>
                </a:pathLst>
              </a:custGeom>
              <a:solidFill>
                <a:srgbClr val="FFC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29" name="Freeform 174"/>
              <p:cNvSpPr>
                <a:spLocks/>
              </p:cNvSpPr>
              <p:nvPr/>
            </p:nvSpPr>
            <p:spPr bwMode="auto">
              <a:xfrm>
                <a:off x="1810" y="2963"/>
                <a:ext cx="153" cy="265"/>
              </a:xfrm>
              <a:custGeom>
                <a:avLst/>
                <a:gdLst>
                  <a:gd name="T0" fmla="*/ 153 w 1223"/>
                  <a:gd name="T1" fmla="*/ 249 h 2122"/>
                  <a:gd name="T2" fmla="*/ 109 w 1223"/>
                  <a:gd name="T3" fmla="*/ 254 h 2122"/>
                  <a:gd name="T4" fmla="*/ 100 w 1223"/>
                  <a:gd name="T5" fmla="*/ 265 h 2122"/>
                  <a:gd name="T6" fmla="*/ 98 w 1223"/>
                  <a:gd name="T7" fmla="*/ 264 h 2122"/>
                  <a:gd name="T8" fmla="*/ 84 w 1223"/>
                  <a:gd name="T9" fmla="*/ 240 h 2122"/>
                  <a:gd name="T10" fmla="*/ 87 w 1223"/>
                  <a:gd name="T11" fmla="*/ 221 h 2122"/>
                  <a:gd name="T12" fmla="*/ 0 w 1223"/>
                  <a:gd name="T13" fmla="*/ 226 h 2122"/>
                  <a:gd name="T14" fmla="*/ 5 w 1223"/>
                  <a:gd name="T15" fmla="*/ 193 h 2122"/>
                  <a:gd name="T16" fmla="*/ 27 w 1223"/>
                  <a:gd name="T17" fmla="*/ 163 h 2122"/>
                  <a:gd name="T18" fmla="*/ 18 w 1223"/>
                  <a:gd name="T19" fmla="*/ 160 h 2122"/>
                  <a:gd name="T20" fmla="*/ 30 w 1223"/>
                  <a:gd name="T21" fmla="*/ 153 h 2122"/>
                  <a:gd name="T22" fmla="*/ 20 w 1223"/>
                  <a:gd name="T23" fmla="*/ 144 h 2122"/>
                  <a:gd name="T24" fmla="*/ 24 w 1223"/>
                  <a:gd name="T25" fmla="*/ 137 h 2122"/>
                  <a:gd name="T26" fmla="*/ 18 w 1223"/>
                  <a:gd name="T27" fmla="*/ 138 h 2122"/>
                  <a:gd name="T28" fmla="*/ 20 w 1223"/>
                  <a:gd name="T29" fmla="*/ 120 h 2122"/>
                  <a:gd name="T30" fmla="*/ 15 w 1223"/>
                  <a:gd name="T31" fmla="*/ 118 h 2122"/>
                  <a:gd name="T32" fmla="*/ 15 w 1223"/>
                  <a:gd name="T33" fmla="*/ 117 h 2122"/>
                  <a:gd name="T34" fmla="*/ 21 w 1223"/>
                  <a:gd name="T35" fmla="*/ 103 h 2122"/>
                  <a:gd name="T36" fmla="*/ 15 w 1223"/>
                  <a:gd name="T37" fmla="*/ 99 h 2122"/>
                  <a:gd name="T38" fmla="*/ 19 w 1223"/>
                  <a:gd name="T39" fmla="*/ 93 h 2122"/>
                  <a:gd name="T40" fmla="*/ 12 w 1223"/>
                  <a:gd name="T41" fmla="*/ 93 h 2122"/>
                  <a:gd name="T42" fmla="*/ 12 w 1223"/>
                  <a:gd name="T43" fmla="*/ 78 h 2122"/>
                  <a:gd name="T44" fmla="*/ 19 w 1223"/>
                  <a:gd name="T45" fmla="*/ 79 h 2122"/>
                  <a:gd name="T46" fmla="*/ 18 w 1223"/>
                  <a:gd name="T47" fmla="*/ 62 h 2122"/>
                  <a:gd name="T48" fmla="*/ 39 w 1223"/>
                  <a:gd name="T49" fmla="*/ 38 h 2122"/>
                  <a:gd name="T50" fmla="*/ 39 w 1223"/>
                  <a:gd name="T51" fmla="*/ 20 h 2122"/>
                  <a:gd name="T52" fmla="*/ 50 w 1223"/>
                  <a:gd name="T53" fmla="*/ 6 h 2122"/>
                  <a:gd name="T54" fmla="*/ 142 w 1223"/>
                  <a:gd name="T55" fmla="*/ 0 h 2122"/>
                  <a:gd name="T56" fmla="*/ 143 w 1223"/>
                  <a:gd name="T57" fmla="*/ 169 h 2122"/>
                  <a:gd name="T58" fmla="*/ 150 w 1223"/>
                  <a:gd name="T59" fmla="*/ 232 h 2122"/>
                  <a:gd name="T60" fmla="*/ 153 w 1223"/>
                  <a:gd name="T61" fmla="*/ 249 h 212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223"/>
                  <a:gd name="T94" fmla="*/ 0 h 2122"/>
                  <a:gd name="T95" fmla="*/ 1223 w 1223"/>
                  <a:gd name="T96" fmla="*/ 2122 h 212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223" h="2122">
                    <a:moveTo>
                      <a:pt x="1223" y="1994"/>
                    </a:moveTo>
                    <a:lnTo>
                      <a:pt x="871" y="2036"/>
                    </a:lnTo>
                    <a:lnTo>
                      <a:pt x="796" y="2122"/>
                    </a:lnTo>
                    <a:lnTo>
                      <a:pt x="782" y="2117"/>
                    </a:lnTo>
                    <a:lnTo>
                      <a:pt x="675" y="1918"/>
                    </a:lnTo>
                    <a:lnTo>
                      <a:pt x="696" y="1773"/>
                    </a:lnTo>
                    <a:lnTo>
                      <a:pt x="0" y="1809"/>
                    </a:lnTo>
                    <a:lnTo>
                      <a:pt x="36" y="1545"/>
                    </a:lnTo>
                    <a:lnTo>
                      <a:pt x="218" y="1304"/>
                    </a:lnTo>
                    <a:lnTo>
                      <a:pt x="146" y="1282"/>
                    </a:lnTo>
                    <a:lnTo>
                      <a:pt x="238" y="1223"/>
                    </a:lnTo>
                    <a:lnTo>
                      <a:pt x="159" y="1153"/>
                    </a:lnTo>
                    <a:lnTo>
                      <a:pt x="193" y="1100"/>
                    </a:lnTo>
                    <a:lnTo>
                      <a:pt x="146" y="1106"/>
                    </a:lnTo>
                    <a:lnTo>
                      <a:pt x="162" y="961"/>
                    </a:lnTo>
                    <a:lnTo>
                      <a:pt x="120" y="941"/>
                    </a:lnTo>
                    <a:lnTo>
                      <a:pt x="123" y="936"/>
                    </a:lnTo>
                    <a:lnTo>
                      <a:pt x="167" y="824"/>
                    </a:lnTo>
                    <a:lnTo>
                      <a:pt x="120" y="790"/>
                    </a:lnTo>
                    <a:lnTo>
                      <a:pt x="151" y="746"/>
                    </a:lnTo>
                    <a:lnTo>
                      <a:pt x="97" y="743"/>
                    </a:lnTo>
                    <a:lnTo>
                      <a:pt x="95" y="628"/>
                    </a:lnTo>
                    <a:lnTo>
                      <a:pt x="151" y="631"/>
                    </a:lnTo>
                    <a:lnTo>
                      <a:pt x="140" y="498"/>
                    </a:lnTo>
                    <a:lnTo>
                      <a:pt x="310" y="307"/>
                    </a:lnTo>
                    <a:lnTo>
                      <a:pt x="315" y="162"/>
                    </a:lnTo>
                    <a:lnTo>
                      <a:pt x="399" y="51"/>
                    </a:lnTo>
                    <a:lnTo>
                      <a:pt x="1137" y="0"/>
                    </a:lnTo>
                    <a:lnTo>
                      <a:pt x="1142" y="1357"/>
                    </a:lnTo>
                    <a:lnTo>
                      <a:pt x="1203" y="1854"/>
                    </a:lnTo>
                    <a:lnTo>
                      <a:pt x="1223" y="1994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30" name="Line 175"/>
              <p:cNvSpPr>
                <a:spLocks noChangeShapeType="1"/>
              </p:cNvSpPr>
              <p:nvPr/>
            </p:nvSpPr>
            <p:spPr bwMode="auto">
              <a:xfrm>
                <a:off x="1881" y="2913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31" name="Freeform 138"/>
              <p:cNvSpPr>
                <a:spLocks/>
              </p:cNvSpPr>
              <p:nvPr/>
            </p:nvSpPr>
            <p:spPr bwMode="auto">
              <a:xfrm>
                <a:off x="1618" y="2666"/>
                <a:ext cx="285" cy="248"/>
              </a:xfrm>
              <a:custGeom>
                <a:avLst/>
                <a:gdLst/>
                <a:ahLst/>
                <a:cxnLst>
                  <a:cxn ang="0">
                    <a:pos x="2109" y="1971"/>
                  </a:cxn>
                  <a:cxn ang="0">
                    <a:pos x="1874" y="1985"/>
                  </a:cxn>
                  <a:cxn ang="0">
                    <a:pos x="1971" y="1860"/>
                  </a:cxn>
                  <a:cxn ang="0">
                    <a:pos x="1938" y="1764"/>
                  </a:cxn>
                  <a:cxn ang="0">
                    <a:pos x="394" y="1817"/>
                  </a:cxn>
                  <a:cxn ang="0">
                    <a:pos x="391" y="1742"/>
                  </a:cxn>
                  <a:cxn ang="0">
                    <a:pos x="388" y="1594"/>
                  </a:cxn>
                  <a:cxn ang="0">
                    <a:pos x="394" y="662"/>
                  </a:cxn>
                  <a:cxn ang="0">
                    <a:pos x="215" y="496"/>
                  </a:cxn>
                  <a:cxn ang="0">
                    <a:pos x="285" y="355"/>
                  </a:cxn>
                  <a:cxn ang="0">
                    <a:pos x="140" y="287"/>
                  </a:cxn>
                  <a:cxn ang="0">
                    <a:pos x="0" y="31"/>
                  </a:cxn>
                  <a:cxn ang="0">
                    <a:pos x="1329" y="0"/>
                  </a:cxn>
                  <a:cxn ang="0">
                    <a:pos x="1427" y="101"/>
                  </a:cxn>
                  <a:cxn ang="0">
                    <a:pos x="1425" y="315"/>
                  </a:cxn>
                  <a:cxn ang="0">
                    <a:pos x="1519" y="436"/>
                  </a:cxn>
                  <a:cxn ang="0">
                    <a:pos x="1670" y="572"/>
                  </a:cxn>
                  <a:cxn ang="0">
                    <a:pos x="1721" y="737"/>
                  </a:cxn>
                  <a:cxn ang="0">
                    <a:pos x="1796" y="701"/>
                  </a:cxn>
                  <a:cxn ang="0">
                    <a:pos x="1894" y="751"/>
                  </a:cxn>
                  <a:cxn ang="0">
                    <a:pos x="1826" y="1022"/>
                  </a:cxn>
                  <a:cxn ang="0">
                    <a:pos x="2131" y="1240"/>
                  </a:cxn>
                  <a:cxn ang="0">
                    <a:pos x="2145" y="1408"/>
                  </a:cxn>
                  <a:cxn ang="0">
                    <a:pos x="2267" y="1525"/>
                  </a:cxn>
                  <a:cxn ang="0">
                    <a:pos x="2282" y="1703"/>
                  </a:cxn>
                  <a:cxn ang="0">
                    <a:pos x="2226" y="1687"/>
                  </a:cxn>
                  <a:cxn ang="0">
                    <a:pos x="2203" y="1747"/>
                  </a:cxn>
                  <a:cxn ang="0">
                    <a:pos x="2154" y="1720"/>
                  </a:cxn>
                  <a:cxn ang="0">
                    <a:pos x="2111" y="1958"/>
                  </a:cxn>
                  <a:cxn ang="0">
                    <a:pos x="2109" y="1971"/>
                  </a:cxn>
                </a:cxnLst>
                <a:rect l="0" t="0" r="r" b="b"/>
                <a:pathLst>
                  <a:path w="2282" h="1985">
                    <a:moveTo>
                      <a:pt x="2109" y="1971"/>
                    </a:moveTo>
                    <a:lnTo>
                      <a:pt x="1874" y="1985"/>
                    </a:lnTo>
                    <a:lnTo>
                      <a:pt x="1971" y="1860"/>
                    </a:lnTo>
                    <a:lnTo>
                      <a:pt x="1938" y="1764"/>
                    </a:lnTo>
                    <a:lnTo>
                      <a:pt x="394" y="1817"/>
                    </a:lnTo>
                    <a:lnTo>
                      <a:pt x="391" y="1742"/>
                    </a:lnTo>
                    <a:lnTo>
                      <a:pt x="388" y="1594"/>
                    </a:lnTo>
                    <a:lnTo>
                      <a:pt x="394" y="662"/>
                    </a:lnTo>
                    <a:lnTo>
                      <a:pt x="215" y="496"/>
                    </a:lnTo>
                    <a:lnTo>
                      <a:pt x="285" y="355"/>
                    </a:lnTo>
                    <a:lnTo>
                      <a:pt x="140" y="287"/>
                    </a:lnTo>
                    <a:lnTo>
                      <a:pt x="0" y="31"/>
                    </a:lnTo>
                    <a:lnTo>
                      <a:pt x="1329" y="0"/>
                    </a:lnTo>
                    <a:lnTo>
                      <a:pt x="1427" y="101"/>
                    </a:lnTo>
                    <a:lnTo>
                      <a:pt x="1425" y="315"/>
                    </a:lnTo>
                    <a:lnTo>
                      <a:pt x="1519" y="436"/>
                    </a:lnTo>
                    <a:lnTo>
                      <a:pt x="1670" y="572"/>
                    </a:lnTo>
                    <a:lnTo>
                      <a:pt x="1721" y="737"/>
                    </a:lnTo>
                    <a:lnTo>
                      <a:pt x="1796" y="701"/>
                    </a:lnTo>
                    <a:lnTo>
                      <a:pt x="1894" y="751"/>
                    </a:lnTo>
                    <a:lnTo>
                      <a:pt x="1826" y="1022"/>
                    </a:lnTo>
                    <a:lnTo>
                      <a:pt x="2131" y="1240"/>
                    </a:lnTo>
                    <a:lnTo>
                      <a:pt x="2145" y="1408"/>
                    </a:lnTo>
                    <a:lnTo>
                      <a:pt x="2267" y="1525"/>
                    </a:lnTo>
                    <a:lnTo>
                      <a:pt x="2282" y="1703"/>
                    </a:lnTo>
                    <a:lnTo>
                      <a:pt x="2226" y="1687"/>
                    </a:lnTo>
                    <a:lnTo>
                      <a:pt x="2203" y="1747"/>
                    </a:lnTo>
                    <a:lnTo>
                      <a:pt x="2154" y="1720"/>
                    </a:lnTo>
                    <a:lnTo>
                      <a:pt x="2111" y="1958"/>
                    </a:lnTo>
                    <a:lnTo>
                      <a:pt x="2109" y="1971"/>
                    </a:lnTo>
                    <a:close/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2" name="Freeform 177"/>
              <p:cNvSpPr>
                <a:spLocks/>
              </p:cNvSpPr>
              <p:nvPr/>
            </p:nvSpPr>
            <p:spPr bwMode="auto">
              <a:xfrm>
                <a:off x="1618" y="2666"/>
                <a:ext cx="285" cy="248"/>
              </a:xfrm>
              <a:custGeom>
                <a:avLst/>
                <a:gdLst>
                  <a:gd name="T0" fmla="*/ 263 w 2282"/>
                  <a:gd name="T1" fmla="*/ 246 h 1985"/>
                  <a:gd name="T2" fmla="*/ 234 w 2282"/>
                  <a:gd name="T3" fmla="*/ 248 h 1985"/>
                  <a:gd name="T4" fmla="*/ 246 w 2282"/>
                  <a:gd name="T5" fmla="*/ 232 h 1985"/>
                  <a:gd name="T6" fmla="*/ 242 w 2282"/>
                  <a:gd name="T7" fmla="*/ 220 h 1985"/>
                  <a:gd name="T8" fmla="*/ 49 w 2282"/>
                  <a:gd name="T9" fmla="*/ 227 h 1985"/>
                  <a:gd name="T10" fmla="*/ 49 w 2282"/>
                  <a:gd name="T11" fmla="*/ 218 h 1985"/>
                  <a:gd name="T12" fmla="*/ 48 w 2282"/>
                  <a:gd name="T13" fmla="*/ 199 h 1985"/>
                  <a:gd name="T14" fmla="*/ 49 w 2282"/>
                  <a:gd name="T15" fmla="*/ 83 h 1985"/>
                  <a:gd name="T16" fmla="*/ 27 w 2282"/>
                  <a:gd name="T17" fmla="*/ 62 h 1985"/>
                  <a:gd name="T18" fmla="*/ 36 w 2282"/>
                  <a:gd name="T19" fmla="*/ 44 h 1985"/>
                  <a:gd name="T20" fmla="*/ 17 w 2282"/>
                  <a:gd name="T21" fmla="*/ 36 h 1985"/>
                  <a:gd name="T22" fmla="*/ 0 w 2282"/>
                  <a:gd name="T23" fmla="*/ 4 h 1985"/>
                  <a:gd name="T24" fmla="*/ 166 w 2282"/>
                  <a:gd name="T25" fmla="*/ 0 h 1985"/>
                  <a:gd name="T26" fmla="*/ 178 w 2282"/>
                  <a:gd name="T27" fmla="*/ 13 h 1985"/>
                  <a:gd name="T28" fmla="*/ 178 w 2282"/>
                  <a:gd name="T29" fmla="*/ 39 h 1985"/>
                  <a:gd name="T30" fmla="*/ 190 w 2282"/>
                  <a:gd name="T31" fmla="*/ 54 h 1985"/>
                  <a:gd name="T32" fmla="*/ 209 w 2282"/>
                  <a:gd name="T33" fmla="*/ 71 h 1985"/>
                  <a:gd name="T34" fmla="*/ 215 w 2282"/>
                  <a:gd name="T35" fmla="*/ 92 h 1985"/>
                  <a:gd name="T36" fmla="*/ 224 w 2282"/>
                  <a:gd name="T37" fmla="*/ 88 h 1985"/>
                  <a:gd name="T38" fmla="*/ 237 w 2282"/>
                  <a:gd name="T39" fmla="*/ 94 h 1985"/>
                  <a:gd name="T40" fmla="*/ 228 w 2282"/>
                  <a:gd name="T41" fmla="*/ 128 h 1985"/>
                  <a:gd name="T42" fmla="*/ 266 w 2282"/>
                  <a:gd name="T43" fmla="*/ 155 h 1985"/>
                  <a:gd name="T44" fmla="*/ 268 w 2282"/>
                  <a:gd name="T45" fmla="*/ 176 h 1985"/>
                  <a:gd name="T46" fmla="*/ 283 w 2282"/>
                  <a:gd name="T47" fmla="*/ 191 h 1985"/>
                  <a:gd name="T48" fmla="*/ 285 w 2282"/>
                  <a:gd name="T49" fmla="*/ 213 h 1985"/>
                  <a:gd name="T50" fmla="*/ 278 w 2282"/>
                  <a:gd name="T51" fmla="*/ 211 h 1985"/>
                  <a:gd name="T52" fmla="*/ 275 w 2282"/>
                  <a:gd name="T53" fmla="*/ 218 h 1985"/>
                  <a:gd name="T54" fmla="*/ 269 w 2282"/>
                  <a:gd name="T55" fmla="*/ 215 h 1985"/>
                  <a:gd name="T56" fmla="*/ 264 w 2282"/>
                  <a:gd name="T57" fmla="*/ 245 h 1985"/>
                  <a:gd name="T58" fmla="*/ 263 w 2282"/>
                  <a:gd name="T59" fmla="*/ 246 h 1985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2282"/>
                  <a:gd name="T91" fmla="*/ 0 h 1985"/>
                  <a:gd name="T92" fmla="*/ 2282 w 2282"/>
                  <a:gd name="T93" fmla="*/ 1985 h 1985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2282" h="1985">
                    <a:moveTo>
                      <a:pt x="2109" y="1971"/>
                    </a:moveTo>
                    <a:lnTo>
                      <a:pt x="1874" y="1985"/>
                    </a:lnTo>
                    <a:lnTo>
                      <a:pt x="1971" y="1860"/>
                    </a:lnTo>
                    <a:lnTo>
                      <a:pt x="1938" y="1764"/>
                    </a:lnTo>
                    <a:lnTo>
                      <a:pt x="394" y="1817"/>
                    </a:lnTo>
                    <a:lnTo>
                      <a:pt x="391" y="1742"/>
                    </a:lnTo>
                    <a:lnTo>
                      <a:pt x="388" y="1594"/>
                    </a:lnTo>
                    <a:lnTo>
                      <a:pt x="394" y="662"/>
                    </a:lnTo>
                    <a:lnTo>
                      <a:pt x="215" y="496"/>
                    </a:lnTo>
                    <a:lnTo>
                      <a:pt x="285" y="355"/>
                    </a:lnTo>
                    <a:lnTo>
                      <a:pt x="140" y="287"/>
                    </a:lnTo>
                    <a:lnTo>
                      <a:pt x="0" y="31"/>
                    </a:lnTo>
                    <a:lnTo>
                      <a:pt x="1329" y="0"/>
                    </a:lnTo>
                    <a:lnTo>
                      <a:pt x="1427" y="101"/>
                    </a:lnTo>
                    <a:lnTo>
                      <a:pt x="1425" y="315"/>
                    </a:lnTo>
                    <a:lnTo>
                      <a:pt x="1519" y="436"/>
                    </a:lnTo>
                    <a:lnTo>
                      <a:pt x="1670" y="572"/>
                    </a:lnTo>
                    <a:lnTo>
                      <a:pt x="1721" y="737"/>
                    </a:lnTo>
                    <a:lnTo>
                      <a:pt x="1796" y="701"/>
                    </a:lnTo>
                    <a:lnTo>
                      <a:pt x="1894" y="751"/>
                    </a:lnTo>
                    <a:lnTo>
                      <a:pt x="1826" y="1022"/>
                    </a:lnTo>
                    <a:lnTo>
                      <a:pt x="2131" y="1240"/>
                    </a:lnTo>
                    <a:lnTo>
                      <a:pt x="2145" y="1408"/>
                    </a:lnTo>
                    <a:lnTo>
                      <a:pt x="2267" y="1525"/>
                    </a:lnTo>
                    <a:lnTo>
                      <a:pt x="2282" y="1703"/>
                    </a:lnTo>
                    <a:lnTo>
                      <a:pt x="2226" y="1687"/>
                    </a:lnTo>
                    <a:lnTo>
                      <a:pt x="2203" y="1747"/>
                    </a:lnTo>
                    <a:lnTo>
                      <a:pt x="2154" y="1720"/>
                    </a:lnTo>
                    <a:lnTo>
                      <a:pt x="2111" y="1958"/>
                    </a:lnTo>
                    <a:lnTo>
                      <a:pt x="2109" y="1971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33" name="Line 178"/>
              <p:cNvSpPr>
                <a:spLocks noChangeShapeType="1"/>
              </p:cNvSpPr>
              <p:nvPr/>
            </p:nvSpPr>
            <p:spPr bwMode="auto">
              <a:xfrm>
                <a:off x="1303" y="2368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34" name="Freeform 141"/>
              <p:cNvSpPr>
                <a:spLocks/>
              </p:cNvSpPr>
              <p:nvPr/>
            </p:nvSpPr>
            <p:spPr bwMode="auto">
              <a:xfrm>
                <a:off x="876" y="2141"/>
                <a:ext cx="441" cy="277"/>
              </a:xfrm>
              <a:custGeom>
                <a:avLst/>
                <a:gdLst/>
                <a:ahLst/>
                <a:cxnLst>
                  <a:cxn ang="0">
                    <a:pos x="3415" y="1817"/>
                  </a:cxn>
                  <a:cxn ang="0">
                    <a:pos x="3379" y="2220"/>
                  </a:cxn>
                  <a:cxn ang="0">
                    <a:pos x="1239" y="1960"/>
                  </a:cxn>
                  <a:cxn ang="0">
                    <a:pos x="1203" y="2175"/>
                  </a:cxn>
                  <a:cxn ang="0">
                    <a:pos x="1122" y="2041"/>
                  </a:cxn>
                  <a:cxn ang="0">
                    <a:pos x="1077" y="2130"/>
                  </a:cxn>
                  <a:cxn ang="0">
                    <a:pos x="846" y="2077"/>
                  </a:cxn>
                  <a:cxn ang="0">
                    <a:pos x="787" y="2122"/>
                  </a:cxn>
                  <a:cxn ang="0">
                    <a:pos x="698" y="2080"/>
                  </a:cxn>
                  <a:cxn ang="0">
                    <a:pos x="644" y="2134"/>
                  </a:cxn>
                  <a:cxn ang="0">
                    <a:pos x="589" y="1949"/>
                  </a:cxn>
                  <a:cxn ang="0">
                    <a:pos x="502" y="1887"/>
                  </a:cxn>
                  <a:cxn ang="0">
                    <a:pos x="455" y="1550"/>
                  </a:cxn>
                  <a:cxn ang="0">
                    <a:pos x="405" y="1499"/>
                  </a:cxn>
                  <a:cxn ang="0">
                    <a:pos x="282" y="1586"/>
                  </a:cxn>
                  <a:cxn ang="0">
                    <a:pos x="229" y="1527"/>
                  </a:cxn>
                  <a:cxn ang="0">
                    <a:pos x="385" y="1086"/>
                  </a:cxn>
                  <a:cxn ang="0">
                    <a:pos x="254" y="1036"/>
                  </a:cxn>
                  <a:cxn ang="0">
                    <a:pos x="142" y="770"/>
                  </a:cxn>
                  <a:cxn ang="0">
                    <a:pos x="36" y="670"/>
                  </a:cxn>
                  <a:cxn ang="0">
                    <a:pos x="67" y="597"/>
                  </a:cxn>
                  <a:cxn ang="0">
                    <a:pos x="0" y="414"/>
                  </a:cxn>
                  <a:cxn ang="0">
                    <a:pos x="88" y="0"/>
                  </a:cxn>
                  <a:cxn ang="0">
                    <a:pos x="1887" y="324"/>
                  </a:cxn>
                  <a:cxn ang="0">
                    <a:pos x="3527" y="510"/>
                  </a:cxn>
                  <a:cxn ang="0">
                    <a:pos x="3429" y="1676"/>
                  </a:cxn>
                  <a:cxn ang="0">
                    <a:pos x="3415" y="1817"/>
                  </a:cxn>
                </a:cxnLst>
                <a:rect l="0" t="0" r="r" b="b"/>
                <a:pathLst>
                  <a:path w="3527" h="2220">
                    <a:moveTo>
                      <a:pt x="3415" y="1817"/>
                    </a:moveTo>
                    <a:lnTo>
                      <a:pt x="3379" y="2220"/>
                    </a:lnTo>
                    <a:lnTo>
                      <a:pt x="1239" y="1960"/>
                    </a:lnTo>
                    <a:lnTo>
                      <a:pt x="1203" y="2175"/>
                    </a:lnTo>
                    <a:lnTo>
                      <a:pt x="1122" y="2041"/>
                    </a:lnTo>
                    <a:lnTo>
                      <a:pt x="1077" y="2130"/>
                    </a:lnTo>
                    <a:lnTo>
                      <a:pt x="846" y="2077"/>
                    </a:lnTo>
                    <a:lnTo>
                      <a:pt x="787" y="2122"/>
                    </a:lnTo>
                    <a:lnTo>
                      <a:pt x="698" y="2080"/>
                    </a:lnTo>
                    <a:lnTo>
                      <a:pt x="644" y="2134"/>
                    </a:lnTo>
                    <a:lnTo>
                      <a:pt x="589" y="1949"/>
                    </a:lnTo>
                    <a:lnTo>
                      <a:pt x="502" y="1887"/>
                    </a:lnTo>
                    <a:lnTo>
                      <a:pt x="455" y="1550"/>
                    </a:lnTo>
                    <a:lnTo>
                      <a:pt x="405" y="1499"/>
                    </a:lnTo>
                    <a:lnTo>
                      <a:pt x="282" y="1586"/>
                    </a:lnTo>
                    <a:lnTo>
                      <a:pt x="229" y="1527"/>
                    </a:lnTo>
                    <a:lnTo>
                      <a:pt x="385" y="1086"/>
                    </a:lnTo>
                    <a:lnTo>
                      <a:pt x="254" y="1036"/>
                    </a:lnTo>
                    <a:lnTo>
                      <a:pt x="142" y="770"/>
                    </a:lnTo>
                    <a:lnTo>
                      <a:pt x="36" y="670"/>
                    </a:lnTo>
                    <a:lnTo>
                      <a:pt x="67" y="597"/>
                    </a:lnTo>
                    <a:lnTo>
                      <a:pt x="0" y="414"/>
                    </a:lnTo>
                    <a:lnTo>
                      <a:pt x="88" y="0"/>
                    </a:lnTo>
                    <a:lnTo>
                      <a:pt x="1887" y="324"/>
                    </a:lnTo>
                    <a:lnTo>
                      <a:pt x="3527" y="510"/>
                    </a:lnTo>
                    <a:lnTo>
                      <a:pt x="3429" y="1676"/>
                    </a:lnTo>
                    <a:lnTo>
                      <a:pt x="3415" y="1817"/>
                    </a:lnTo>
                    <a:close/>
                  </a:path>
                </a:pathLst>
              </a:custGeom>
              <a:solidFill>
                <a:srgbClr val="C0504D">
                  <a:lumMod val="40000"/>
                  <a:lumOff val="6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5" name="Freeform 180"/>
              <p:cNvSpPr>
                <a:spLocks/>
              </p:cNvSpPr>
              <p:nvPr/>
            </p:nvSpPr>
            <p:spPr bwMode="auto">
              <a:xfrm>
                <a:off x="876" y="2141"/>
                <a:ext cx="441" cy="277"/>
              </a:xfrm>
              <a:custGeom>
                <a:avLst/>
                <a:gdLst>
                  <a:gd name="T0" fmla="*/ 427 w 3527"/>
                  <a:gd name="T1" fmla="*/ 227 h 2220"/>
                  <a:gd name="T2" fmla="*/ 422 w 3527"/>
                  <a:gd name="T3" fmla="*/ 277 h 2220"/>
                  <a:gd name="T4" fmla="*/ 155 w 3527"/>
                  <a:gd name="T5" fmla="*/ 245 h 2220"/>
                  <a:gd name="T6" fmla="*/ 150 w 3527"/>
                  <a:gd name="T7" fmla="*/ 271 h 2220"/>
                  <a:gd name="T8" fmla="*/ 140 w 3527"/>
                  <a:gd name="T9" fmla="*/ 255 h 2220"/>
                  <a:gd name="T10" fmla="*/ 135 w 3527"/>
                  <a:gd name="T11" fmla="*/ 266 h 2220"/>
                  <a:gd name="T12" fmla="*/ 106 w 3527"/>
                  <a:gd name="T13" fmla="*/ 259 h 2220"/>
                  <a:gd name="T14" fmla="*/ 98 w 3527"/>
                  <a:gd name="T15" fmla="*/ 265 h 2220"/>
                  <a:gd name="T16" fmla="*/ 87 w 3527"/>
                  <a:gd name="T17" fmla="*/ 260 h 2220"/>
                  <a:gd name="T18" fmla="*/ 81 w 3527"/>
                  <a:gd name="T19" fmla="*/ 266 h 2220"/>
                  <a:gd name="T20" fmla="*/ 74 w 3527"/>
                  <a:gd name="T21" fmla="*/ 243 h 2220"/>
                  <a:gd name="T22" fmla="*/ 63 w 3527"/>
                  <a:gd name="T23" fmla="*/ 235 h 2220"/>
                  <a:gd name="T24" fmla="*/ 57 w 3527"/>
                  <a:gd name="T25" fmla="*/ 193 h 2220"/>
                  <a:gd name="T26" fmla="*/ 51 w 3527"/>
                  <a:gd name="T27" fmla="*/ 187 h 2220"/>
                  <a:gd name="T28" fmla="*/ 35 w 3527"/>
                  <a:gd name="T29" fmla="*/ 198 h 2220"/>
                  <a:gd name="T30" fmla="*/ 29 w 3527"/>
                  <a:gd name="T31" fmla="*/ 191 h 2220"/>
                  <a:gd name="T32" fmla="*/ 48 w 3527"/>
                  <a:gd name="T33" fmla="*/ 136 h 2220"/>
                  <a:gd name="T34" fmla="*/ 32 w 3527"/>
                  <a:gd name="T35" fmla="*/ 129 h 2220"/>
                  <a:gd name="T36" fmla="*/ 18 w 3527"/>
                  <a:gd name="T37" fmla="*/ 96 h 2220"/>
                  <a:gd name="T38" fmla="*/ 5 w 3527"/>
                  <a:gd name="T39" fmla="*/ 84 h 2220"/>
                  <a:gd name="T40" fmla="*/ 8 w 3527"/>
                  <a:gd name="T41" fmla="*/ 74 h 2220"/>
                  <a:gd name="T42" fmla="*/ 0 w 3527"/>
                  <a:gd name="T43" fmla="*/ 52 h 2220"/>
                  <a:gd name="T44" fmla="*/ 11 w 3527"/>
                  <a:gd name="T45" fmla="*/ 0 h 2220"/>
                  <a:gd name="T46" fmla="*/ 236 w 3527"/>
                  <a:gd name="T47" fmla="*/ 40 h 2220"/>
                  <a:gd name="T48" fmla="*/ 441 w 3527"/>
                  <a:gd name="T49" fmla="*/ 64 h 2220"/>
                  <a:gd name="T50" fmla="*/ 429 w 3527"/>
                  <a:gd name="T51" fmla="*/ 209 h 2220"/>
                  <a:gd name="T52" fmla="*/ 427 w 3527"/>
                  <a:gd name="T53" fmla="*/ 227 h 22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527"/>
                  <a:gd name="T82" fmla="*/ 0 h 2220"/>
                  <a:gd name="T83" fmla="*/ 3527 w 3527"/>
                  <a:gd name="T84" fmla="*/ 2220 h 222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527" h="2220">
                    <a:moveTo>
                      <a:pt x="3415" y="1817"/>
                    </a:moveTo>
                    <a:lnTo>
                      <a:pt x="3379" y="2220"/>
                    </a:lnTo>
                    <a:lnTo>
                      <a:pt x="1239" y="1960"/>
                    </a:lnTo>
                    <a:lnTo>
                      <a:pt x="1203" y="2175"/>
                    </a:lnTo>
                    <a:lnTo>
                      <a:pt x="1122" y="2041"/>
                    </a:lnTo>
                    <a:lnTo>
                      <a:pt x="1077" y="2130"/>
                    </a:lnTo>
                    <a:lnTo>
                      <a:pt x="846" y="2077"/>
                    </a:lnTo>
                    <a:lnTo>
                      <a:pt x="787" y="2122"/>
                    </a:lnTo>
                    <a:lnTo>
                      <a:pt x="698" y="2080"/>
                    </a:lnTo>
                    <a:lnTo>
                      <a:pt x="644" y="2134"/>
                    </a:lnTo>
                    <a:lnTo>
                      <a:pt x="589" y="1949"/>
                    </a:lnTo>
                    <a:lnTo>
                      <a:pt x="502" y="1887"/>
                    </a:lnTo>
                    <a:lnTo>
                      <a:pt x="455" y="1550"/>
                    </a:lnTo>
                    <a:lnTo>
                      <a:pt x="405" y="1499"/>
                    </a:lnTo>
                    <a:lnTo>
                      <a:pt x="282" y="1586"/>
                    </a:lnTo>
                    <a:lnTo>
                      <a:pt x="229" y="1527"/>
                    </a:lnTo>
                    <a:lnTo>
                      <a:pt x="385" y="1086"/>
                    </a:lnTo>
                    <a:lnTo>
                      <a:pt x="254" y="1036"/>
                    </a:lnTo>
                    <a:lnTo>
                      <a:pt x="142" y="770"/>
                    </a:lnTo>
                    <a:lnTo>
                      <a:pt x="36" y="670"/>
                    </a:lnTo>
                    <a:lnTo>
                      <a:pt x="67" y="597"/>
                    </a:lnTo>
                    <a:lnTo>
                      <a:pt x="0" y="414"/>
                    </a:lnTo>
                    <a:lnTo>
                      <a:pt x="88" y="0"/>
                    </a:lnTo>
                    <a:lnTo>
                      <a:pt x="1887" y="324"/>
                    </a:lnTo>
                    <a:lnTo>
                      <a:pt x="3527" y="510"/>
                    </a:lnTo>
                    <a:lnTo>
                      <a:pt x="3429" y="1676"/>
                    </a:lnTo>
                    <a:lnTo>
                      <a:pt x="3415" y="1817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36" name="Line 181"/>
              <p:cNvSpPr>
                <a:spLocks noChangeShapeType="1"/>
              </p:cNvSpPr>
              <p:nvPr/>
            </p:nvSpPr>
            <p:spPr bwMode="auto">
              <a:xfrm>
                <a:off x="1590" y="2568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37" name="Freeform 144"/>
              <p:cNvSpPr>
                <a:spLocks/>
              </p:cNvSpPr>
              <p:nvPr/>
            </p:nvSpPr>
            <p:spPr bwMode="auto">
              <a:xfrm>
                <a:off x="1279" y="2526"/>
                <a:ext cx="356" cy="177"/>
              </a:xfrm>
              <a:custGeom>
                <a:avLst/>
                <a:gdLst/>
                <a:ahLst/>
                <a:cxnLst>
                  <a:cxn ang="0">
                    <a:pos x="2487" y="340"/>
                  </a:cxn>
                  <a:cxn ang="0">
                    <a:pos x="2489" y="340"/>
                  </a:cxn>
                  <a:cxn ang="0">
                    <a:pos x="2668" y="851"/>
                  </a:cxn>
                  <a:cxn ang="0">
                    <a:pos x="2707" y="1153"/>
                  </a:cxn>
                  <a:cxn ang="0">
                    <a:pos x="2847" y="1409"/>
                  </a:cxn>
                  <a:cxn ang="0">
                    <a:pos x="2841" y="1413"/>
                  </a:cxn>
                  <a:cxn ang="0">
                    <a:pos x="624" y="1349"/>
                  </a:cxn>
                  <a:cxn ang="0">
                    <a:pos x="632" y="1200"/>
                  </a:cxn>
                  <a:cxn ang="0">
                    <a:pos x="648" y="918"/>
                  </a:cxn>
                  <a:cxn ang="0">
                    <a:pos x="0" y="865"/>
                  </a:cxn>
                  <a:cxn ang="0">
                    <a:pos x="74" y="0"/>
                  </a:cxn>
                  <a:cxn ang="0">
                    <a:pos x="1830" y="102"/>
                  </a:cxn>
                  <a:cxn ang="0">
                    <a:pos x="2001" y="215"/>
                  </a:cxn>
                  <a:cxn ang="0">
                    <a:pos x="2235" y="179"/>
                  </a:cxn>
                  <a:cxn ang="0">
                    <a:pos x="2476" y="343"/>
                  </a:cxn>
                  <a:cxn ang="0">
                    <a:pos x="2487" y="340"/>
                  </a:cxn>
                </a:cxnLst>
                <a:rect l="0" t="0" r="r" b="b"/>
                <a:pathLst>
                  <a:path w="2847" h="1413">
                    <a:moveTo>
                      <a:pt x="2487" y="340"/>
                    </a:moveTo>
                    <a:lnTo>
                      <a:pt x="2489" y="340"/>
                    </a:lnTo>
                    <a:lnTo>
                      <a:pt x="2668" y="851"/>
                    </a:lnTo>
                    <a:lnTo>
                      <a:pt x="2707" y="1153"/>
                    </a:lnTo>
                    <a:lnTo>
                      <a:pt x="2847" y="1409"/>
                    </a:lnTo>
                    <a:lnTo>
                      <a:pt x="2841" y="1413"/>
                    </a:lnTo>
                    <a:lnTo>
                      <a:pt x="624" y="1349"/>
                    </a:lnTo>
                    <a:lnTo>
                      <a:pt x="632" y="1200"/>
                    </a:lnTo>
                    <a:lnTo>
                      <a:pt x="648" y="918"/>
                    </a:lnTo>
                    <a:lnTo>
                      <a:pt x="0" y="865"/>
                    </a:lnTo>
                    <a:lnTo>
                      <a:pt x="74" y="0"/>
                    </a:lnTo>
                    <a:lnTo>
                      <a:pt x="1830" y="102"/>
                    </a:lnTo>
                    <a:lnTo>
                      <a:pt x="2001" y="215"/>
                    </a:lnTo>
                    <a:lnTo>
                      <a:pt x="2235" y="179"/>
                    </a:lnTo>
                    <a:lnTo>
                      <a:pt x="2476" y="343"/>
                    </a:lnTo>
                    <a:lnTo>
                      <a:pt x="2487" y="340"/>
                    </a:lnTo>
                    <a:close/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8" name="Freeform 183"/>
              <p:cNvSpPr>
                <a:spLocks/>
              </p:cNvSpPr>
              <p:nvPr/>
            </p:nvSpPr>
            <p:spPr bwMode="auto">
              <a:xfrm>
                <a:off x="1279" y="2526"/>
                <a:ext cx="356" cy="177"/>
              </a:xfrm>
              <a:custGeom>
                <a:avLst/>
                <a:gdLst>
                  <a:gd name="T0" fmla="*/ 311 w 2847"/>
                  <a:gd name="T1" fmla="*/ 43 h 1413"/>
                  <a:gd name="T2" fmla="*/ 311 w 2847"/>
                  <a:gd name="T3" fmla="*/ 43 h 1413"/>
                  <a:gd name="T4" fmla="*/ 334 w 2847"/>
                  <a:gd name="T5" fmla="*/ 107 h 1413"/>
                  <a:gd name="T6" fmla="*/ 338 w 2847"/>
                  <a:gd name="T7" fmla="*/ 144 h 1413"/>
                  <a:gd name="T8" fmla="*/ 356 w 2847"/>
                  <a:gd name="T9" fmla="*/ 176 h 1413"/>
                  <a:gd name="T10" fmla="*/ 355 w 2847"/>
                  <a:gd name="T11" fmla="*/ 177 h 1413"/>
                  <a:gd name="T12" fmla="*/ 78 w 2847"/>
                  <a:gd name="T13" fmla="*/ 169 h 1413"/>
                  <a:gd name="T14" fmla="*/ 79 w 2847"/>
                  <a:gd name="T15" fmla="*/ 150 h 1413"/>
                  <a:gd name="T16" fmla="*/ 81 w 2847"/>
                  <a:gd name="T17" fmla="*/ 115 h 1413"/>
                  <a:gd name="T18" fmla="*/ 0 w 2847"/>
                  <a:gd name="T19" fmla="*/ 108 h 1413"/>
                  <a:gd name="T20" fmla="*/ 9 w 2847"/>
                  <a:gd name="T21" fmla="*/ 0 h 1413"/>
                  <a:gd name="T22" fmla="*/ 229 w 2847"/>
                  <a:gd name="T23" fmla="*/ 13 h 1413"/>
                  <a:gd name="T24" fmla="*/ 250 w 2847"/>
                  <a:gd name="T25" fmla="*/ 27 h 1413"/>
                  <a:gd name="T26" fmla="*/ 279 w 2847"/>
                  <a:gd name="T27" fmla="*/ 22 h 1413"/>
                  <a:gd name="T28" fmla="*/ 310 w 2847"/>
                  <a:gd name="T29" fmla="*/ 43 h 1413"/>
                  <a:gd name="T30" fmla="*/ 311 w 2847"/>
                  <a:gd name="T31" fmla="*/ 43 h 14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847"/>
                  <a:gd name="T49" fmla="*/ 0 h 1413"/>
                  <a:gd name="T50" fmla="*/ 2847 w 2847"/>
                  <a:gd name="T51" fmla="*/ 1413 h 141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847" h="1413">
                    <a:moveTo>
                      <a:pt x="2487" y="340"/>
                    </a:moveTo>
                    <a:lnTo>
                      <a:pt x="2489" y="340"/>
                    </a:lnTo>
                    <a:lnTo>
                      <a:pt x="2668" y="851"/>
                    </a:lnTo>
                    <a:lnTo>
                      <a:pt x="2707" y="1153"/>
                    </a:lnTo>
                    <a:lnTo>
                      <a:pt x="2847" y="1409"/>
                    </a:lnTo>
                    <a:lnTo>
                      <a:pt x="2841" y="1413"/>
                    </a:lnTo>
                    <a:lnTo>
                      <a:pt x="624" y="1349"/>
                    </a:lnTo>
                    <a:lnTo>
                      <a:pt x="632" y="1200"/>
                    </a:lnTo>
                    <a:lnTo>
                      <a:pt x="648" y="918"/>
                    </a:lnTo>
                    <a:lnTo>
                      <a:pt x="0" y="865"/>
                    </a:lnTo>
                    <a:lnTo>
                      <a:pt x="74" y="0"/>
                    </a:lnTo>
                    <a:lnTo>
                      <a:pt x="1830" y="102"/>
                    </a:lnTo>
                    <a:lnTo>
                      <a:pt x="2001" y="215"/>
                    </a:lnTo>
                    <a:lnTo>
                      <a:pt x="2235" y="179"/>
                    </a:lnTo>
                    <a:lnTo>
                      <a:pt x="2476" y="343"/>
                    </a:lnTo>
                    <a:lnTo>
                      <a:pt x="2487" y="340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39" name="Line 184"/>
              <p:cNvSpPr>
                <a:spLocks noChangeShapeType="1"/>
              </p:cNvSpPr>
              <p:nvPr/>
            </p:nvSpPr>
            <p:spPr bwMode="auto">
              <a:xfrm>
                <a:off x="788" y="2893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40" name="Freeform 147"/>
              <p:cNvSpPr>
                <a:spLocks/>
              </p:cNvSpPr>
              <p:nvPr/>
            </p:nvSpPr>
            <p:spPr bwMode="auto">
              <a:xfrm>
                <a:off x="611" y="2471"/>
                <a:ext cx="275" cy="422"/>
              </a:xfrm>
              <a:custGeom>
                <a:avLst/>
                <a:gdLst/>
                <a:ahLst/>
                <a:cxnLst>
                  <a:cxn ang="0">
                    <a:pos x="1415" y="3378"/>
                  </a:cxn>
                  <a:cxn ang="0">
                    <a:pos x="0" y="1276"/>
                  </a:cxn>
                  <a:cxn ang="0">
                    <a:pos x="326" y="0"/>
                  </a:cxn>
                  <a:cxn ang="0">
                    <a:pos x="527" y="53"/>
                  </a:cxn>
                  <a:cxn ang="0">
                    <a:pos x="1259" y="229"/>
                  </a:cxn>
                  <a:cxn ang="0">
                    <a:pos x="2197" y="428"/>
                  </a:cxn>
                  <a:cxn ang="0">
                    <a:pos x="1784" y="2572"/>
                  </a:cxn>
                  <a:cxn ang="0">
                    <a:pos x="1673" y="2974"/>
                  </a:cxn>
                  <a:cxn ang="0">
                    <a:pos x="1539" y="2899"/>
                  </a:cxn>
                  <a:cxn ang="0">
                    <a:pos x="1463" y="2924"/>
                  </a:cxn>
                  <a:cxn ang="0">
                    <a:pos x="1421" y="3340"/>
                  </a:cxn>
                  <a:cxn ang="0">
                    <a:pos x="1415" y="3378"/>
                  </a:cxn>
                </a:cxnLst>
                <a:rect l="0" t="0" r="r" b="b"/>
                <a:pathLst>
                  <a:path w="2197" h="3378">
                    <a:moveTo>
                      <a:pt x="1415" y="3378"/>
                    </a:moveTo>
                    <a:lnTo>
                      <a:pt x="0" y="1276"/>
                    </a:lnTo>
                    <a:lnTo>
                      <a:pt x="326" y="0"/>
                    </a:lnTo>
                    <a:lnTo>
                      <a:pt x="527" y="53"/>
                    </a:lnTo>
                    <a:lnTo>
                      <a:pt x="1259" y="229"/>
                    </a:lnTo>
                    <a:lnTo>
                      <a:pt x="2197" y="428"/>
                    </a:lnTo>
                    <a:lnTo>
                      <a:pt x="1784" y="2572"/>
                    </a:lnTo>
                    <a:lnTo>
                      <a:pt x="1673" y="2974"/>
                    </a:lnTo>
                    <a:lnTo>
                      <a:pt x="1539" y="2899"/>
                    </a:lnTo>
                    <a:lnTo>
                      <a:pt x="1463" y="2924"/>
                    </a:lnTo>
                    <a:lnTo>
                      <a:pt x="1421" y="3340"/>
                    </a:lnTo>
                    <a:lnTo>
                      <a:pt x="1415" y="3378"/>
                    </a:lnTo>
                    <a:close/>
                  </a:path>
                </a:pathLst>
              </a:custGeom>
              <a:solidFill>
                <a:srgbClr val="C0504D">
                  <a:lumMod val="40000"/>
                  <a:lumOff val="6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1" name="Freeform 186"/>
              <p:cNvSpPr>
                <a:spLocks/>
              </p:cNvSpPr>
              <p:nvPr/>
            </p:nvSpPr>
            <p:spPr bwMode="auto">
              <a:xfrm>
                <a:off x="611" y="2471"/>
                <a:ext cx="275" cy="422"/>
              </a:xfrm>
              <a:custGeom>
                <a:avLst/>
                <a:gdLst>
                  <a:gd name="T0" fmla="*/ 177 w 2197"/>
                  <a:gd name="T1" fmla="*/ 422 h 3378"/>
                  <a:gd name="T2" fmla="*/ 0 w 2197"/>
                  <a:gd name="T3" fmla="*/ 159 h 3378"/>
                  <a:gd name="T4" fmla="*/ 41 w 2197"/>
                  <a:gd name="T5" fmla="*/ 0 h 3378"/>
                  <a:gd name="T6" fmla="*/ 66 w 2197"/>
                  <a:gd name="T7" fmla="*/ 7 h 3378"/>
                  <a:gd name="T8" fmla="*/ 158 w 2197"/>
                  <a:gd name="T9" fmla="*/ 29 h 3378"/>
                  <a:gd name="T10" fmla="*/ 275 w 2197"/>
                  <a:gd name="T11" fmla="*/ 53 h 3378"/>
                  <a:gd name="T12" fmla="*/ 223 w 2197"/>
                  <a:gd name="T13" fmla="*/ 321 h 3378"/>
                  <a:gd name="T14" fmla="*/ 209 w 2197"/>
                  <a:gd name="T15" fmla="*/ 372 h 3378"/>
                  <a:gd name="T16" fmla="*/ 193 w 2197"/>
                  <a:gd name="T17" fmla="*/ 362 h 3378"/>
                  <a:gd name="T18" fmla="*/ 183 w 2197"/>
                  <a:gd name="T19" fmla="*/ 365 h 3378"/>
                  <a:gd name="T20" fmla="*/ 178 w 2197"/>
                  <a:gd name="T21" fmla="*/ 417 h 3378"/>
                  <a:gd name="T22" fmla="*/ 177 w 2197"/>
                  <a:gd name="T23" fmla="*/ 422 h 337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197"/>
                  <a:gd name="T37" fmla="*/ 0 h 3378"/>
                  <a:gd name="T38" fmla="*/ 2197 w 2197"/>
                  <a:gd name="T39" fmla="*/ 3378 h 337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197" h="3378">
                    <a:moveTo>
                      <a:pt x="1415" y="3378"/>
                    </a:moveTo>
                    <a:lnTo>
                      <a:pt x="0" y="1276"/>
                    </a:lnTo>
                    <a:lnTo>
                      <a:pt x="326" y="0"/>
                    </a:lnTo>
                    <a:lnTo>
                      <a:pt x="527" y="53"/>
                    </a:lnTo>
                    <a:lnTo>
                      <a:pt x="1259" y="229"/>
                    </a:lnTo>
                    <a:lnTo>
                      <a:pt x="2197" y="428"/>
                    </a:lnTo>
                    <a:lnTo>
                      <a:pt x="1784" y="2572"/>
                    </a:lnTo>
                    <a:lnTo>
                      <a:pt x="1673" y="2974"/>
                    </a:lnTo>
                    <a:lnTo>
                      <a:pt x="1539" y="2899"/>
                    </a:lnTo>
                    <a:lnTo>
                      <a:pt x="1463" y="2924"/>
                    </a:lnTo>
                    <a:lnTo>
                      <a:pt x="1421" y="3340"/>
                    </a:lnTo>
                    <a:lnTo>
                      <a:pt x="1415" y="3378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42" name="Line 187"/>
              <p:cNvSpPr>
                <a:spLocks noChangeShapeType="1"/>
              </p:cNvSpPr>
              <p:nvPr/>
            </p:nvSpPr>
            <p:spPr bwMode="auto">
              <a:xfrm>
                <a:off x="2597" y="2405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43" name="Freeform 188"/>
              <p:cNvSpPr>
                <a:spLocks/>
              </p:cNvSpPr>
              <p:nvPr/>
            </p:nvSpPr>
            <p:spPr bwMode="auto">
              <a:xfrm>
                <a:off x="2528" y="2292"/>
                <a:ext cx="69" cy="149"/>
              </a:xfrm>
              <a:custGeom>
                <a:avLst/>
                <a:gdLst>
                  <a:gd name="T0" fmla="*/ 69 w 553"/>
                  <a:gd name="T1" fmla="*/ 113 h 1192"/>
                  <a:gd name="T2" fmla="*/ 68 w 553"/>
                  <a:gd name="T3" fmla="*/ 126 h 1192"/>
                  <a:gd name="T4" fmla="*/ 52 w 553"/>
                  <a:gd name="T5" fmla="*/ 139 h 1192"/>
                  <a:gd name="T6" fmla="*/ 7 w 553"/>
                  <a:gd name="T7" fmla="*/ 149 h 1192"/>
                  <a:gd name="T8" fmla="*/ 6 w 553"/>
                  <a:gd name="T9" fmla="*/ 147 h 1192"/>
                  <a:gd name="T10" fmla="*/ 0 w 553"/>
                  <a:gd name="T11" fmla="*/ 104 h 1192"/>
                  <a:gd name="T12" fmla="*/ 4 w 553"/>
                  <a:gd name="T13" fmla="*/ 62 h 1192"/>
                  <a:gd name="T14" fmla="*/ 17 w 553"/>
                  <a:gd name="T15" fmla="*/ 47 h 1192"/>
                  <a:gd name="T16" fmla="*/ 13 w 553"/>
                  <a:gd name="T17" fmla="*/ 19 h 1192"/>
                  <a:gd name="T18" fmla="*/ 13 w 553"/>
                  <a:gd name="T19" fmla="*/ 7 h 1192"/>
                  <a:gd name="T20" fmla="*/ 25 w 553"/>
                  <a:gd name="T21" fmla="*/ 0 h 1192"/>
                  <a:gd name="T22" fmla="*/ 55 w 553"/>
                  <a:gd name="T23" fmla="*/ 97 h 1192"/>
                  <a:gd name="T24" fmla="*/ 67 w 553"/>
                  <a:gd name="T25" fmla="*/ 112 h 1192"/>
                  <a:gd name="T26" fmla="*/ 69 w 553"/>
                  <a:gd name="T27" fmla="*/ 113 h 119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53"/>
                  <a:gd name="T43" fmla="*/ 0 h 1192"/>
                  <a:gd name="T44" fmla="*/ 553 w 553"/>
                  <a:gd name="T45" fmla="*/ 1192 h 119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53" h="1192">
                    <a:moveTo>
                      <a:pt x="553" y="902"/>
                    </a:moveTo>
                    <a:lnTo>
                      <a:pt x="548" y="1007"/>
                    </a:lnTo>
                    <a:lnTo>
                      <a:pt x="418" y="1113"/>
                    </a:lnTo>
                    <a:lnTo>
                      <a:pt x="56" y="1192"/>
                    </a:lnTo>
                    <a:lnTo>
                      <a:pt x="45" y="1178"/>
                    </a:lnTo>
                    <a:lnTo>
                      <a:pt x="0" y="829"/>
                    </a:lnTo>
                    <a:lnTo>
                      <a:pt x="33" y="499"/>
                    </a:lnTo>
                    <a:lnTo>
                      <a:pt x="137" y="374"/>
                    </a:lnTo>
                    <a:lnTo>
                      <a:pt x="105" y="154"/>
                    </a:lnTo>
                    <a:lnTo>
                      <a:pt x="103" y="56"/>
                    </a:lnTo>
                    <a:lnTo>
                      <a:pt x="201" y="0"/>
                    </a:lnTo>
                    <a:lnTo>
                      <a:pt x="441" y="779"/>
                    </a:lnTo>
                    <a:lnTo>
                      <a:pt x="539" y="898"/>
                    </a:lnTo>
                    <a:lnTo>
                      <a:pt x="553" y="902"/>
                    </a:lnTo>
                    <a:close/>
                  </a:path>
                </a:pathLst>
              </a:custGeom>
              <a:solidFill>
                <a:srgbClr val="339966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44" name="Freeform 151"/>
              <p:cNvSpPr>
                <a:spLocks/>
              </p:cNvSpPr>
              <p:nvPr/>
            </p:nvSpPr>
            <p:spPr bwMode="auto">
              <a:xfrm>
                <a:off x="2528" y="2292"/>
                <a:ext cx="69" cy="149"/>
              </a:xfrm>
              <a:custGeom>
                <a:avLst/>
                <a:gdLst/>
                <a:ahLst/>
                <a:cxnLst>
                  <a:cxn ang="0">
                    <a:pos x="553" y="902"/>
                  </a:cxn>
                  <a:cxn ang="0">
                    <a:pos x="548" y="1007"/>
                  </a:cxn>
                  <a:cxn ang="0">
                    <a:pos x="418" y="1113"/>
                  </a:cxn>
                  <a:cxn ang="0">
                    <a:pos x="56" y="1192"/>
                  </a:cxn>
                  <a:cxn ang="0">
                    <a:pos x="45" y="1178"/>
                  </a:cxn>
                  <a:cxn ang="0">
                    <a:pos x="0" y="829"/>
                  </a:cxn>
                  <a:cxn ang="0">
                    <a:pos x="33" y="499"/>
                  </a:cxn>
                  <a:cxn ang="0">
                    <a:pos x="137" y="374"/>
                  </a:cxn>
                  <a:cxn ang="0">
                    <a:pos x="105" y="154"/>
                  </a:cxn>
                  <a:cxn ang="0">
                    <a:pos x="103" y="56"/>
                  </a:cxn>
                  <a:cxn ang="0">
                    <a:pos x="201" y="0"/>
                  </a:cxn>
                  <a:cxn ang="0">
                    <a:pos x="441" y="779"/>
                  </a:cxn>
                  <a:cxn ang="0">
                    <a:pos x="539" y="898"/>
                  </a:cxn>
                  <a:cxn ang="0">
                    <a:pos x="553" y="902"/>
                  </a:cxn>
                </a:cxnLst>
                <a:rect l="0" t="0" r="r" b="b"/>
                <a:pathLst>
                  <a:path w="553" h="1192">
                    <a:moveTo>
                      <a:pt x="553" y="902"/>
                    </a:moveTo>
                    <a:lnTo>
                      <a:pt x="548" y="1007"/>
                    </a:lnTo>
                    <a:lnTo>
                      <a:pt x="418" y="1113"/>
                    </a:lnTo>
                    <a:lnTo>
                      <a:pt x="56" y="1192"/>
                    </a:lnTo>
                    <a:lnTo>
                      <a:pt x="45" y="1178"/>
                    </a:lnTo>
                    <a:lnTo>
                      <a:pt x="0" y="829"/>
                    </a:lnTo>
                    <a:lnTo>
                      <a:pt x="33" y="499"/>
                    </a:lnTo>
                    <a:lnTo>
                      <a:pt x="137" y="374"/>
                    </a:lnTo>
                    <a:lnTo>
                      <a:pt x="105" y="154"/>
                    </a:lnTo>
                    <a:lnTo>
                      <a:pt x="103" y="56"/>
                    </a:lnTo>
                    <a:lnTo>
                      <a:pt x="201" y="0"/>
                    </a:lnTo>
                    <a:lnTo>
                      <a:pt x="441" y="779"/>
                    </a:lnTo>
                    <a:lnTo>
                      <a:pt x="539" y="898"/>
                    </a:lnTo>
                    <a:lnTo>
                      <a:pt x="553" y="902"/>
                    </a:lnTo>
                  </a:path>
                </a:pathLst>
              </a:custGeom>
              <a:solidFill>
                <a:srgbClr val="1F497D">
                  <a:lumMod val="20000"/>
                  <a:lumOff val="80000"/>
                </a:srgbClr>
              </a:solidFill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5" name="Line 190"/>
              <p:cNvSpPr>
                <a:spLocks noChangeShapeType="1"/>
              </p:cNvSpPr>
              <p:nvPr/>
            </p:nvSpPr>
            <p:spPr bwMode="auto">
              <a:xfrm>
                <a:off x="2502" y="2552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46" name="Freeform 191"/>
              <p:cNvSpPr>
                <a:spLocks/>
              </p:cNvSpPr>
              <p:nvPr/>
            </p:nvSpPr>
            <p:spPr bwMode="auto">
              <a:xfrm>
                <a:off x="2452" y="2534"/>
                <a:ext cx="57" cy="131"/>
              </a:xfrm>
              <a:custGeom>
                <a:avLst/>
                <a:gdLst>
                  <a:gd name="T0" fmla="*/ 49 w 462"/>
                  <a:gd name="T1" fmla="*/ 18 h 1047"/>
                  <a:gd name="T2" fmla="*/ 39 w 462"/>
                  <a:gd name="T3" fmla="*/ 42 h 1047"/>
                  <a:gd name="T4" fmla="*/ 54 w 462"/>
                  <a:gd name="T5" fmla="*/ 45 h 1047"/>
                  <a:gd name="T6" fmla="*/ 57 w 462"/>
                  <a:gd name="T7" fmla="*/ 78 h 1047"/>
                  <a:gd name="T8" fmla="*/ 53 w 462"/>
                  <a:gd name="T9" fmla="*/ 65 h 1047"/>
                  <a:gd name="T10" fmla="*/ 53 w 462"/>
                  <a:gd name="T11" fmla="*/ 83 h 1047"/>
                  <a:gd name="T12" fmla="*/ 36 w 462"/>
                  <a:gd name="T13" fmla="*/ 130 h 1047"/>
                  <a:gd name="T14" fmla="*/ 31 w 462"/>
                  <a:gd name="T15" fmla="*/ 131 h 1047"/>
                  <a:gd name="T16" fmla="*/ 32 w 462"/>
                  <a:gd name="T17" fmla="*/ 120 h 1047"/>
                  <a:gd name="T18" fmla="*/ 5 w 462"/>
                  <a:gd name="T19" fmla="*/ 110 h 1047"/>
                  <a:gd name="T20" fmla="*/ 0 w 462"/>
                  <a:gd name="T21" fmla="*/ 97 h 1047"/>
                  <a:gd name="T22" fmla="*/ 3 w 462"/>
                  <a:gd name="T23" fmla="*/ 90 h 1047"/>
                  <a:gd name="T24" fmla="*/ 26 w 462"/>
                  <a:gd name="T25" fmla="*/ 65 h 1047"/>
                  <a:gd name="T26" fmla="*/ 2 w 462"/>
                  <a:gd name="T27" fmla="*/ 44 h 1047"/>
                  <a:gd name="T28" fmla="*/ 1 w 462"/>
                  <a:gd name="T29" fmla="*/ 23 h 1047"/>
                  <a:gd name="T30" fmla="*/ 12 w 462"/>
                  <a:gd name="T31" fmla="*/ 0 h 1047"/>
                  <a:gd name="T32" fmla="*/ 49 w 462"/>
                  <a:gd name="T33" fmla="*/ 17 h 1047"/>
                  <a:gd name="T34" fmla="*/ 49 w 462"/>
                  <a:gd name="T35" fmla="*/ 18 h 104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62"/>
                  <a:gd name="T55" fmla="*/ 0 h 1047"/>
                  <a:gd name="T56" fmla="*/ 462 w 462"/>
                  <a:gd name="T57" fmla="*/ 1047 h 104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62" h="1047">
                    <a:moveTo>
                      <a:pt x="400" y="140"/>
                    </a:moveTo>
                    <a:lnTo>
                      <a:pt x="319" y="333"/>
                    </a:lnTo>
                    <a:lnTo>
                      <a:pt x="437" y="358"/>
                    </a:lnTo>
                    <a:lnTo>
                      <a:pt x="462" y="623"/>
                    </a:lnTo>
                    <a:lnTo>
                      <a:pt x="431" y="520"/>
                    </a:lnTo>
                    <a:lnTo>
                      <a:pt x="433" y="665"/>
                    </a:lnTo>
                    <a:lnTo>
                      <a:pt x="292" y="1036"/>
                    </a:lnTo>
                    <a:lnTo>
                      <a:pt x="252" y="1047"/>
                    </a:lnTo>
                    <a:lnTo>
                      <a:pt x="258" y="959"/>
                    </a:lnTo>
                    <a:lnTo>
                      <a:pt x="43" y="880"/>
                    </a:lnTo>
                    <a:lnTo>
                      <a:pt x="0" y="776"/>
                    </a:lnTo>
                    <a:lnTo>
                      <a:pt x="23" y="716"/>
                    </a:lnTo>
                    <a:lnTo>
                      <a:pt x="213" y="520"/>
                    </a:lnTo>
                    <a:lnTo>
                      <a:pt x="15" y="355"/>
                    </a:lnTo>
                    <a:lnTo>
                      <a:pt x="6" y="185"/>
                    </a:lnTo>
                    <a:lnTo>
                      <a:pt x="96" y="0"/>
                    </a:lnTo>
                    <a:lnTo>
                      <a:pt x="400" y="134"/>
                    </a:lnTo>
                    <a:lnTo>
                      <a:pt x="400" y="140"/>
                    </a:lnTo>
                    <a:close/>
                  </a:path>
                </a:pathLst>
              </a:custGeom>
              <a:solidFill>
                <a:srgbClr val="80808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47" name="Freeform 154"/>
              <p:cNvSpPr>
                <a:spLocks/>
              </p:cNvSpPr>
              <p:nvPr/>
            </p:nvSpPr>
            <p:spPr bwMode="auto">
              <a:xfrm>
                <a:off x="2452" y="2534"/>
                <a:ext cx="57" cy="131"/>
              </a:xfrm>
              <a:custGeom>
                <a:avLst/>
                <a:gdLst/>
                <a:ahLst/>
                <a:cxnLst>
                  <a:cxn ang="0">
                    <a:pos x="400" y="140"/>
                  </a:cxn>
                  <a:cxn ang="0">
                    <a:pos x="319" y="333"/>
                  </a:cxn>
                  <a:cxn ang="0">
                    <a:pos x="437" y="358"/>
                  </a:cxn>
                  <a:cxn ang="0">
                    <a:pos x="462" y="623"/>
                  </a:cxn>
                  <a:cxn ang="0">
                    <a:pos x="431" y="520"/>
                  </a:cxn>
                  <a:cxn ang="0">
                    <a:pos x="433" y="665"/>
                  </a:cxn>
                  <a:cxn ang="0">
                    <a:pos x="292" y="1036"/>
                  </a:cxn>
                  <a:cxn ang="0">
                    <a:pos x="252" y="1047"/>
                  </a:cxn>
                  <a:cxn ang="0">
                    <a:pos x="258" y="959"/>
                  </a:cxn>
                  <a:cxn ang="0">
                    <a:pos x="43" y="880"/>
                  </a:cxn>
                  <a:cxn ang="0">
                    <a:pos x="0" y="776"/>
                  </a:cxn>
                  <a:cxn ang="0">
                    <a:pos x="23" y="716"/>
                  </a:cxn>
                  <a:cxn ang="0">
                    <a:pos x="213" y="520"/>
                  </a:cxn>
                  <a:cxn ang="0">
                    <a:pos x="15" y="355"/>
                  </a:cxn>
                  <a:cxn ang="0">
                    <a:pos x="6" y="185"/>
                  </a:cxn>
                  <a:cxn ang="0">
                    <a:pos x="96" y="0"/>
                  </a:cxn>
                  <a:cxn ang="0">
                    <a:pos x="400" y="134"/>
                  </a:cxn>
                  <a:cxn ang="0">
                    <a:pos x="400" y="140"/>
                  </a:cxn>
                </a:cxnLst>
                <a:rect l="0" t="0" r="r" b="b"/>
                <a:pathLst>
                  <a:path w="462" h="1047">
                    <a:moveTo>
                      <a:pt x="400" y="140"/>
                    </a:moveTo>
                    <a:lnTo>
                      <a:pt x="319" y="333"/>
                    </a:lnTo>
                    <a:lnTo>
                      <a:pt x="437" y="358"/>
                    </a:lnTo>
                    <a:lnTo>
                      <a:pt x="462" y="623"/>
                    </a:lnTo>
                    <a:lnTo>
                      <a:pt x="431" y="520"/>
                    </a:lnTo>
                    <a:lnTo>
                      <a:pt x="433" y="665"/>
                    </a:lnTo>
                    <a:lnTo>
                      <a:pt x="292" y="1036"/>
                    </a:lnTo>
                    <a:lnTo>
                      <a:pt x="252" y="1047"/>
                    </a:lnTo>
                    <a:lnTo>
                      <a:pt x="258" y="959"/>
                    </a:lnTo>
                    <a:lnTo>
                      <a:pt x="43" y="880"/>
                    </a:lnTo>
                    <a:lnTo>
                      <a:pt x="0" y="776"/>
                    </a:lnTo>
                    <a:lnTo>
                      <a:pt x="23" y="716"/>
                    </a:lnTo>
                    <a:lnTo>
                      <a:pt x="213" y="520"/>
                    </a:lnTo>
                    <a:lnTo>
                      <a:pt x="15" y="355"/>
                    </a:lnTo>
                    <a:lnTo>
                      <a:pt x="6" y="185"/>
                    </a:lnTo>
                    <a:lnTo>
                      <a:pt x="96" y="0"/>
                    </a:lnTo>
                    <a:lnTo>
                      <a:pt x="400" y="134"/>
                    </a:lnTo>
                    <a:lnTo>
                      <a:pt x="400" y="140"/>
                    </a:lnTo>
                  </a:path>
                </a:pathLst>
              </a:custGeom>
              <a:solidFill>
                <a:srgbClr val="1F497D">
                  <a:lumMod val="20000"/>
                  <a:lumOff val="80000"/>
                </a:srgbClr>
              </a:solidFill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8" name="Line 193"/>
              <p:cNvSpPr>
                <a:spLocks noChangeShapeType="1"/>
              </p:cNvSpPr>
              <p:nvPr/>
            </p:nvSpPr>
            <p:spPr bwMode="auto">
              <a:xfrm>
                <a:off x="1304" y="2884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49" name="Freeform 156"/>
              <p:cNvSpPr>
                <a:spLocks/>
              </p:cNvSpPr>
              <p:nvPr/>
            </p:nvSpPr>
            <p:spPr bwMode="auto">
              <a:xfrm>
                <a:off x="1004" y="2828"/>
                <a:ext cx="301" cy="309"/>
              </a:xfrm>
              <a:custGeom>
                <a:avLst/>
                <a:gdLst/>
                <a:ahLst/>
                <a:cxnLst>
                  <a:cxn ang="0">
                    <a:pos x="2398" y="446"/>
                  </a:cxn>
                  <a:cxn ang="0">
                    <a:pos x="2223" y="2392"/>
                  </a:cxn>
                  <a:cxn ang="0">
                    <a:pos x="924" y="2270"/>
                  </a:cxn>
                  <a:cxn ang="0">
                    <a:pos x="943" y="2364"/>
                  </a:cxn>
                  <a:cxn ang="0">
                    <a:pos x="331" y="2287"/>
                  </a:cxn>
                  <a:cxn ang="0">
                    <a:pos x="304" y="2477"/>
                  </a:cxn>
                  <a:cxn ang="0">
                    <a:pos x="0" y="2434"/>
                  </a:cxn>
                  <a:cxn ang="0">
                    <a:pos x="64" y="1971"/>
                  </a:cxn>
                  <a:cxn ang="0">
                    <a:pos x="346" y="0"/>
                  </a:cxn>
                  <a:cxn ang="0">
                    <a:pos x="2413" y="220"/>
                  </a:cxn>
                  <a:cxn ang="0">
                    <a:pos x="2398" y="446"/>
                  </a:cxn>
                </a:cxnLst>
                <a:rect l="0" t="0" r="r" b="b"/>
                <a:pathLst>
                  <a:path w="2413" h="2477">
                    <a:moveTo>
                      <a:pt x="2398" y="446"/>
                    </a:moveTo>
                    <a:lnTo>
                      <a:pt x="2223" y="2392"/>
                    </a:lnTo>
                    <a:lnTo>
                      <a:pt x="924" y="2270"/>
                    </a:lnTo>
                    <a:lnTo>
                      <a:pt x="943" y="2364"/>
                    </a:lnTo>
                    <a:lnTo>
                      <a:pt x="331" y="2287"/>
                    </a:lnTo>
                    <a:lnTo>
                      <a:pt x="304" y="2477"/>
                    </a:lnTo>
                    <a:lnTo>
                      <a:pt x="0" y="2434"/>
                    </a:lnTo>
                    <a:lnTo>
                      <a:pt x="64" y="1971"/>
                    </a:lnTo>
                    <a:lnTo>
                      <a:pt x="346" y="0"/>
                    </a:lnTo>
                    <a:lnTo>
                      <a:pt x="2413" y="220"/>
                    </a:lnTo>
                    <a:lnTo>
                      <a:pt x="2398" y="446"/>
                    </a:lnTo>
                    <a:close/>
                  </a:path>
                </a:pathLst>
              </a:custGeom>
              <a:solidFill>
                <a:srgbClr val="C0504D">
                  <a:lumMod val="40000"/>
                  <a:lumOff val="6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0" name="Freeform 195"/>
              <p:cNvSpPr>
                <a:spLocks/>
              </p:cNvSpPr>
              <p:nvPr/>
            </p:nvSpPr>
            <p:spPr bwMode="auto">
              <a:xfrm>
                <a:off x="1004" y="2828"/>
                <a:ext cx="301" cy="309"/>
              </a:xfrm>
              <a:custGeom>
                <a:avLst/>
                <a:gdLst>
                  <a:gd name="T0" fmla="*/ 299 w 2413"/>
                  <a:gd name="T1" fmla="*/ 56 h 2477"/>
                  <a:gd name="T2" fmla="*/ 277 w 2413"/>
                  <a:gd name="T3" fmla="*/ 298 h 2477"/>
                  <a:gd name="T4" fmla="*/ 115 w 2413"/>
                  <a:gd name="T5" fmla="*/ 283 h 2477"/>
                  <a:gd name="T6" fmla="*/ 118 w 2413"/>
                  <a:gd name="T7" fmla="*/ 295 h 2477"/>
                  <a:gd name="T8" fmla="*/ 41 w 2413"/>
                  <a:gd name="T9" fmla="*/ 285 h 2477"/>
                  <a:gd name="T10" fmla="*/ 38 w 2413"/>
                  <a:gd name="T11" fmla="*/ 309 h 2477"/>
                  <a:gd name="T12" fmla="*/ 0 w 2413"/>
                  <a:gd name="T13" fmla="*/ 304 h 2477"/>
                  <a:gd name="T14" fmla="*/ 8 w 2413"/>
                  <a:gd name="T15" fmla="*/ 246 h 2477"/>
                  <a:gd name="T16" fmla="*/ 43 w 2413"/>
                  <a:gd name="T17" fmla="*/ 0 h 2477"/>
                  <a:gd name="T18" fmla="*/ 301 w 2413"/>
                  <a:gd name="T19" fmla="*/ 27 h 2477"/>
                  <a:gd name="T20" fmla="*/ 299 w 2413"/>
                  <a:gd name="T21" fmla="*/ 56 h 247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13"/>
                  <a:gd name="T34" fmla="*/ 0 h 2477"/>
                  <a:gd name="T35" fmla="*/ 2413 w 2413"/>
                  <a:gd name="T36" fmla="*/ 2477 h 247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13" h="2477">
                    <a:moveTo>
                      <a:pt x="2398" y="446"/>
                    </a:moveTo>
                    <a:lnTo>
                      <a:pt x="2223" y="2392"/>
                    </a:lnTo>
                    <a:lnTo>
                      <a:pt x="924" y="2270"/>
                    </a:lnTo>
                    <a:lnTo>
                      <a:pt x="943" y="2364"/>
                    </a:lnTo>
                    <a:lnTo>
                      <a:pt x="331" y="2287"/>
                    </a:lnTo>
                    <a:lnTo>
                      <a:pt x="304" y="2477"/>
                    </a:lnTo>
                    <a:lnTo>
                      <a:pt x="0" y="2434"/>
                    </a:lnTo>
                    <a:lnTo>
                      <a:pt x="64" y="1971"/>
                    </a:lnTo>
                    <a:lnTo>
                      <a:pt x="346" y="0"/>
                    </a:lnTo>
                    <a:lnTo>
                      <a:pt x="2413" y="220"/>
                    </a:lnTo>
                    <a:lnTo>
                      <a:pt x="2398" y="446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51" name="Line 196"/>
              <p:cNvSpPr>
                <a:spLocks noChangeShapeType="1"/>
              </p:cNvSpPr>
              <p:nvPr/>
            </p:nvSpPr>
            <p:spPr bwMode="auto">
              <a:xfrm>
                <a:off x="2504" y="2449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52" name="Freeform 159"/>
              <p:cNvSpPr>
                <a:spLocks/>
              </p:cNvSpPr>
              <p:nvPr/>
            </p:nvSpPr>
            <p:spPr bwMode="auto">
              <a:xfrm>
                <a:off x="2255" y="2330"/>
                <a:ext cx="259" cy="226"/>
              </a:xfrm>
              <a:custGeom>
                <a:avLst/>
                <a:gdLst/>
                <a:ahLst/>
                <a:cxnLst>
                  <a:cxn ang="0">
                    <a:pos x="1989" y="949"/>
                  </a:cxn>
                  <a:cxn ang="0">
                    <a:pos x="1992" y="1256"/>
                  </a:cxn>
                  <a:cxn ang="0">
                    <a:pos x="2076" y="1607"/>
                  </a:cxn>
                  <a:cxn ang="0">
                    <a:pos x="2039" y="1705"/>
                  </a:cxn>
                  <a:cxn ang="0">
                    <a:pos x="2017" y="1806"/>
                  </a:cxn>
                  <a:cxn ang="0">
                    <a:pos x="1975" y="1775"/>
                  </a:cxn>
                  <a:cxn ang="0">
                    <a:pos x="1975" y="1769"/>
                  </a:cxn>
                  <a:cxn ang="0">
                    <a:pos x="1671" y="1635"/>
                  </a:cxn>
                  <a:cxn ang="0">
                    <a:pos x="1573" y="1599"/>
                  </a:cxn>
                  <a:cxn ang="0">
                    <a:pos x="1413" y="1409"/>
                  </a:cxn>
                  <a:cxn ang="0">
                    <a:pos x="23" y="1680"/>
                  </a:cxn>
                  <a:cxn ang="0">
                    <a:pos x="0" y="1569"/>
                  </a:cxn>
                  <a:cxn ang="0">
                    <a:pos x="243" y="1306"/>
                  </a:cxn>
                  <a:cxn ang="0">
                    <a:pos x="162" y="1094"/>
                  </a:cxn>
                  <a:cxn ang="0">
                    <a:pos x="442" y="1002"/>
                  </a:cxn>
                  <a:cxn ang="0">
                    <a:pos x="623" y="1032"/>
                  </a:cxn>
                  <a:cxn ang="0">
                    <a:pos x="874" y="935"/>
                  </a:cxn>
                  <a:cxn ang="0">
                    <a:pos x="1000" y="806"/>
                  </a:cxn>
                  <a:cxn ang="0">
                    <a:pos x="953" y="684"/>
                  </a:cxn>
                  <a:cxn ang="0">
                    <a:pos x="983" y="608"/>
                  </a:cxn>
                  <a:cxn ang="0">
                    <a:pos x="944" y="639"/>
                  </a:cxn>
                  <a:cxn ang="0">
                    <a:pos x="908" y="582"/>
                  </a:cxn>
                  <a:cxn ang="0">
                    <a:pos x="1171" y="198"/>
                  </a:cxn>
                  <a:cxn ang="0">
                    <a:pos x="1300" y="97"/>
                  </a:cxn>
                  <a:cxn ang="0">
                    <a:pos x="1735" y="0"/>
                  </a:cxn>
                  <a:cxn ang="0">
                    <a:pos x="1801" y="401"/>
                  </a:cxn>
                  <a:cxn ang="0">
                    <a:pos x="1861" y="605"/>
                  </a:cxn>
                  <a:cxn ang="0">
                    <a:pos x="1914" y="608"/>
                  </a:cxn>
                  <a:cxn ang="0">
                    <a:pos x="1984" y="929"/>
                  </a:cxn>
                  <a:cxn ang="0">
                    <a:pos x="1989" y="949"/>
                  </a:cxn>
                </a:cxnLst>
                <a:rect l="0" t="0" r="r" b="b"/>
                <a:pathLst>
                  <a:path w="2076" h="1806">
                    <a:moveTo>
                      <a:pt x="1989" y="949"/>
                    </a:moveTo>
                    <a:lnTo>
                      <a:pt x="1992" y="1256"/>
                    </a:lnTo>
                    <a:lnTo>
                      <a:pt x="2076" y="1607"/>
                    </a:lnTo>
                    <a:lnTo>
                      <a:pt x="2039" y="1705"/>
                    </a:lnTo>
                    <a:lnTo>
                      <a:pt x="2017" y="1806"/>
                    </a:lnTo>
                    <a:lnTo>
                      <a:pt x="1975" y="1775"/>
                    </a:lnTo>
                    <a:lnTo>
                      <a:pt x="1975" y="1769"/>
                    </a:lnTo>
                    <a:lnTo>
                      <a:pt x="1671" y="1635"/>
                    </a:lnTo>
                    <a:lnTo>
                      <a:pt x="1573" y="1599"/>
                    </a:lnTo>
                    <a:lnTo>
                      <a:pt x="1413" y="1409"/>
                    </a:lnTo>
                    <a:lnTo>
                      <a:pt x="23" y="1680"/>
                    </a:lnTo>
                    <a:lnTo>
                      <a:pt x="0" y="1569"/>
                    </a:lnTo>
                    <a:lnTo>
                      <a:pt x="243" y="1306"/>
                    </a:lnTo>
                    <a:lnTo>
                      <a:pt x="162" y="1094"/>
                    </a:lnTo>
                    <a:lnTo>
                      <a:pt x="442" y="1002"/>
                    </a:lnTo>
                    <a:lnTo>
                      <a:pt x="623" y="1032"/>
                    </a:lnTo>
                    <a:lnTo>
                      <a:pt x="874" y="935"/>
                    </a:lnTo>
                    <a:lnTo>
                      <a:pt x="1000" y="806"/>
                    </a:lnTo>
                    <a:lnTo>
                      <a:pt x="953" y="684"/>
                    </a:lnTo>
                    <a:lnTo>
                      <a:pt x="983" y="608"/>
                    </a:lnTo>
                    <a:lnTo>
                      <a:pt x="944" y="639"/>
                    </a:lnTo>
                    <a:lnTo>
                      <a:pt x="908" y="582"/>
                    </a:lnTo>
                    <a:lnTo>
                      <a:pt x="1171" y="198"/>
                    </a:lnTo>
                    <a:lnTo>
                      <a:pt x="1300" y="97"/>
                    </a:lnTo>
                    <a:lnTo>
                      <a:pt x="1735" y="0"/>
                    </a:lnTo>
                    <a:lnTo>
                      <a:pt x="1801" y="401"/>
                    </a:lnTo>
                    <a:lnTo>
                      <a:pt x="1861" y="605"/>
                    </a:lnTo>
                    <a:lnTo>
                      <a:pt x="1914" y="608"/>
                    </a:lnTo>
                    <a:lnTo>
                      <a:pt x="1984" y="929"/>
                    </a:lnTo>
                    <a:lnTo>
                      <a:pt x="1989" y="949"/>
                    </a:lnTo>
                    <a:close/>
                  </a:path>
                </a:pathLst>
              </a:custGeom>
              <a:solidFill>
                <a:srgbClr val="1F497D">
                  <a:lumMod val="20000"/>
                  <a:lumOff val="8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3" name="Freeform 198"/>
              <p:cNvSpPr>
                <a:spLocks/>
              </p:cNvSpPr>
              <p:nvPr/>
            </p:nvSpPr>
            <p:spPr bwMode="auto">
              <a:xfrm>
                <a:off x="2255" y="2330"/>
                <a:ext cx="259" cy="226"/>
              </a:xfrm>
              <a:custGeom>
                <a:avLst/>
                <a:gdLst>
                  <a:gd name="T0" fmla="*/ 248 w 2076"/>
                  <a:gd name="T1" fmla="*/ 119 h 1806"/>
                  <a:gd name="T2" fmla="*/ 249 w 2076"/>
                  <a:gd name="T3" fmla="*/ 157 h 1806"/>
                  <a:gd name="T4" fmla="*/ 259 w 2076"/>
                  <a:gd name="T5" fmla="*/ 201 h 1806"/>
                  <a:gd name="T6" fmla="*/ 254 w 2076"/>
                  <a:gd name="T7" fmla="*/ 213 h 1806"/>
                  <a:gd name="T8" fmla="*/ 252 w 2076"/>
                  <a:gd name="T9" fmla="*/ 226 h 1806"/>
                  <a:gd name="T10" fmla="*/ 246 w 2076"/>
                  <a:gd name="T11" fmla="*/ 222 h 1806"/>
                  <a:gd name="T12" fmla="*/ 246 w 2076"/>
                  <a:gd name="T13" fmla="*/ 221 h 1806"/>
                  <a:gd name="T14" fmla="*/ 208 w 2076"/>
                  <a:gd name="T15" fmla="*/ 205 h 1806"/>
                  <a:gd name="T16" fmla="*/ 196 w 2076"/>
                  <a:gd name="T17" fmla="*/ 200 h 1806"/>
                  <a:gd name="T18" fmla="*/ 176 w 2076"/>
                  <a:gd name="T19" fmla="*/ 176 h 1806"/>
                  <a:gd name="T20" fmla="*/ 3 w 2076"/>
                  <a:gd name="T21" fmla="*/ 210 h 1806"/>
                  <a:gd name="T22" fmla="*/ 0 w 2076"/>
                  <a:gd name="T23" fmla="*/ 196 h 1806"/>
                  <a:gd name="T24" fmla="*/ 30 w 2076"/>
                  <a:gd name="T25" fmla="*/ 163 h 1806"/>
                  <a:gd name="T26" fmla="*/ 20 w 2076"/>
                  <a:gd name="T27" fmla="*/ 137 h 1806"/>
                  <a:gd name="T28" fmla="*/ 55 w 2076"/>
                  <a:gd name="T29" fmla="*/ 125 h 1806"/>
                  <a:gd name="T30" fmla="*/ 78 w 2076"/>
                  <a:gd name="T31" fmla="*/ 129 h 1806"/>
                  <a:gd name="T32" fmla="*/ 109 w 2076"/>
                  <a:gd name="T33" fmla="*/ 117 h 1806"/>
                  <a:gd name="T34" fmla="*/ 125 w 2076"/>
                  <a:gd name="T35" fmla="*/ 101 h 1806"/>
                  <a:gd name="T36" fmla="*/ 119 w 2076"/>
                  <a:gd name="T37" fmla="*/ 86 h 1806"/>
                  <a:gd name="T38" fmla="*/ 123 w 2076"/>
                  <a:gd name="T39" fmla="*/ 76 h 1806"/>
                  <a:gd name="T40" fmla="*/ 118 w 2076"/>
                  <a:gd name="T41" fmla="*/ 80 h 1806"/>
                  <a:gd name="T42" fmla="*/ 113 w 2076"/>
                  <a:gd name="T43" fmla="*/ 73 h 1806"/>
                  <a:gd name="T44" fmla="*/ 146 w 2076"/>
                  <a:gd name="T45" fmla="*/ 25 h 1806"/>
                  <a:gd name="T46" fmla="*/ 162 w 2076"/>
                  <a:gd name="T47" fmla="*/ 12 h 1806"/>
                  <a:gd name="T48" fmla="*/ 216 w 2076"/>
                  <a:gd name="T49" fmla="*/ 0 h 1806"/>
                  <a:gd name="T50" fmla="*/ 225 w 2076"/>
                  <a:gd name="T51" fmla="*/ 50 h 1806"/>
                  <a:gd name="T52" fmla="*/ 232 w 2076"/>
                  <a:gd name="T53" fmla="*/ 76 h 1806"/>
                  <a:gd name="T54" fmla="*/ 239 w 2076"/>
                  <a:gd name="T55" fmla="*/ 76 h 1806"/>
                  <a:gd name="T56" fmla="*/ 248 w 2076"/>
                  <a:gd name="T57" fmla="*/ 116 h 1806"/>
                  <a:gd name="T58" fmla="*/ 248 w 2076"/>
                  <a:gd name="T59" fmla="*/ 119 h 180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2076"/>
                  <a:gd name="T91" fmla="*/ 0 h 1806"/>
                  <a:gd name="T92" fmla="*/ 2076 w 2076"/>
                  <a:gd name="T93" fmla="*/ 1806 h 180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2076" h="1806">
                    <a:moveTo>
                      <a:pt x="1989" y="949"/>
                    </a:moveTo>
                    <a:lnTo>
                      <a:pt x="1992" y="1256"/>
                    </a:lnTo>
                    <a:lnTo>
                      <a:pt x="2076" y="1607"/>
                    </a:lnTo>
                    <a:lnTo>
                      <a:pt x="2039" y="1705"/>
                    </a:lnTo>
                    <a:lnTo>
                      <a:pt x="2017" y="1806"/>
                    </a:lnTo>
                    <a:lnTo>
                      <a:pt x="1975" y="1775"/>
                    </a:lnTo>
                    <a:lnTo>
                      <a:pt x="1975" y="1769"/>
                    </a:lnTo>
                    <a:lnTo>
                      <a:pt x="1671" y="1635"/>
                    </a:lnTo>
                    <a:lnTo>
                      <a:pt x="1573" y="1599"/>
                    </a:lnTo>
                    <a:lnTo>
                      <a:pt x="1413" y="1409"/>
                    </a:lnTo>
                    <a:lnTo>
                      <a:pt x="23" y="1680"/>
                    </a:lnTo>
                    <a:lnTo>
                      <a:pt x="0" y="1569"/>
                    </a:lnTo>
                    <a:lnTo>
                      <a:pt x="243" y="1306"/>
                    </a:lnTo>
                    <a:lnTo>
                      <a:pt x="162" y="1094"/>
                    </a:lnTo>
                    <a:lnTo>
                      <a:pt x="442" y="1002"/>
                    </a:lnTo>
                    <a:lnTo>
                      <a:pt x="623" y="1032"/>
                    </a:lnTo>
                    <a:lnTo>
                      <a:pt x="874" y="935"/>
                    </a:lnTo>
                    <a:lnTo>
                      <a:pt x="1000" y="806"/>
                    </a:lnTo>
                    <a:lnTo>
                      <a:pt x="953" y="684"/>
                    </a:lnTo>
                    <a:lnTo>
                      <a:pt x="983" y="608"/>
                    </a:lnTo>
                    <a:lnTo>
                      <a:pt x="944" y="639"/>
                    </a:lnTo>
                    <a:lnTo>
                      <a:pt x="908" y="582"/>
                    </a:lnTo>
                    <a:lnTo>
                      <a:pt x="1171" y="198"/>
                    </a:lnTo>
                    <a:lnTo>
                      <a:pt x="1300" y="97"/>
                    </a:lnTo>
                    <a:lnTo>
                      <a:pt x="1735" y="0"/>
                    </a:lnTo>
                    <a:lnTo>
                      <a:pt x="1801" y="401"/>
                    </a:lnTo>
                    <a:lnTo>
                      <a:pt x="1861" y="605"/>
                    </a:lnTo>
                    <a:lnTo>
                      <a:pt x="1914" y="608"/>
                    </a:lnTo>
                    <a:lnTo>
                      <a:pt x="1984" y="929"/>
                    </a:lnTo>
                    <a:lnTo>
                      <a:pt x="1989" y="949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54" name="Line 199"/>
              <p:cNvSpPr>
                <a:spLocks noChangeShapeType="1"/>
              </p:cNvSpPr>
              <p:nvPr/>
            </p:nvSpPr>
            <p:spPr bwMode="auto">
              <a:xfrm>
                <a:off x="2473" y="2801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55" name="Freeform 200"/>
              <p:cNvSpPr>
                <a:spLocks/>
              </p:cNvSpPr>
              <p:nvPr/>
            </p:nvSpPr>
            <p:spPr bwMode="auto">
              <a:xfrm>
                <a:off x="2472" y="2801"/>
                <a:ext cx="24" cy="37"/>
              </a:xfrm>
              <a:custGeom>
                <a:avLst/>
                <a:gdLst>
                  <a:gd name="T0" fmla="*/ 1 w 184"/>
                  <a:gd name="T1" fmla="*/ 0 h 298"/>
                  <a:gd name="T2" fmla="*/ 24 w 184"/>
                  <a:gd name="T3" fmla="*/ 37 h 298"/>
                  <a:gd name="T4" fmla="*/ 0 w 184"/>
                  <a:gd name="T5" fmla="*/ 0 h 298"/>
                  <a:gd name="T6" fmla="*/ 1 w 184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4"/>
                  <a:gd name="T13" fmla="*/ 0 h 298"/>
                  <a:gd name="T14" fmla="*/ 184 w 184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4" h="298">
                    <a:moveTo>
                      <a:pt x="7" y="0"/>
                    </a:moveTo>
                    <a:lnTo>
                      <a:pt x="184" y="298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0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56" name="Freeform 201"/>
              <p:cNvSpPr>
                <a:spLocks/>
              </p:cNvSpPr>
              <p:nvPr/>
            </p:nvSpPr>
            <p:spPr bwMode="auto">
              <a:xfrm>
                <a:off x="2472" y="2801"/>
                <a:ext cx="24" cy="37"/>
              </a:xfrm>
              <a:custGeom>
                <a:avLst/>
                <a:gdLst>
                  <a:gd name="T0" fmla="*/ 1 w 184"/>
                  <a:gd name="T1" fmla="*/ 0 h 298"/>
                  <a:gd name="T2" fmla="*/ 24 w 184"/>
                  <a:gd name="T3" fmla="*/ 37 h 298"/>
                  <a:gd name="T4" fmla="*/ 0 w 184"/>
                  <a:gd name="T5" fmla="*/ 0 h 298"/>
                  <a:gd name="T6" fmla="*/ 1 w 184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4"/>
                  <a:gd name="T13" fmla="*/ 0 h 298"/>
                  <a:gd name="T14" fmla="*/ 184 w 184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4" h="298">
                    <a:moveTo>
                      <a:pt x="7" y="0"/>
                    </a:moveTo>
                    <a:lnTo>
                      <a:pt x="184" y="298"/>
                    </a:lnTo>
                    <a:lnTo>
                      <a:pt x="0" y="0"/>
                    </a:lnTo>
                    <a:lnTo>
                      <a:pt x="7" y="0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57" name="Line 202"/>
              <p:cNvSpPr>
                <a:spLocks noChangeShapeType="1"/>
              </p:cNvSpPr>
              <p:nvPr/>
            </p:nvSpPr>
            <p:spPr bwMode="auto">
              <a:xfrm>
                <a:off x="2490" y="2850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58" name="Freeform 203"/>
              <p:cNvSpPr>
                <a:spLocks/>
              </p:cNvSpPr>
              <p:nvPr/>
            </p:nvSpPr>
            <p:spPr bwMode="auto">
              <a:xfrm>
                <a:off x="2122" y="2803"/>
                <a:ext cx="368" cy="164"/>
              </a:xfrm>
              <a:custGeom>
                <a:avLst/>
                <a:gdLst>
                  <a:gd name="T0" fmla="*/ 368 w 2939"/>
                  <a:gd name="T1" fmla="*/ 47 h 1311"/>
                  <a:gd name="T2" fmla="*/ 354 w 2939"/>
                  <a:gd name="T3" fmla="*/ 66 h 1311"/>
                  <a:gd name="T4" fmla="*/ 337 w 2939"/>
                  <a:gd name="T5" fmla="*/ 66 h 1311"/>
                  <a:gd name="T6" fmla="*/ 337 w 2939"/>
                  <a:gd name="T7" fmla="*/ 56 h 1311"/>
                  <a:gd name="T8" fmla="*/ 329 w 2939"/>
                  <a:gd name="T9" fmla="*/ 58 h 1311"/>
                  <a:gd name="T10" fmla="*/ 333 w 2939"/>
                  <a:gd name="T11" fmla="*/ 66 h 1311"/>
                  <a:gd name="T12" fmla="*/ 314 w 2939"/>
                  <a:gd name="T13" fmla="*/ 64 h 1311"/>
                  <a:gd name="T14" fmla="*/ 340 w 2939"/>
                  <a:gd name="T15" fmla="*/ 73 h 1311"/>
                  <a:gd name="T16" fmla="*/ 330 w 2939"/>
                  <a:gd name="T17" fmla="*/ 90 h 1311"/>
                  <a:gd name="T18" fmla="*/ 315 w 2939"/>
                  <a:gd name="T19" fmla="*/ 87 h 1311"/>
                  <a:gd name="T20" fmla="*/ 331 w 2939"/>
                  <a:gd name="T21" fmla="*/ 94 h 1311"/>
                  <a:gd name="T22" fmla="*/ 343 w 2939"/>
                  <a:gd name="T23" fmla="*/ 82 h 1311"/>
                  <a:gd name="T24" fmla="*/ 351 w 2939"/>
                  <a:gd name="T25" fmla="*/ 90 h 1311"/>
                  <a:gd name="T26" fmla="*/ 343 w 2939"/>
                  <a:gd name="T27" fmla="*/ 102 h 1311"/>
                  <a:gd name="T28" fmla="*/ 336 w 2939"/>
                  <a:gd name="T29" fmla="*/ 98 h 1311"/>
                  <a:gd name="T30" fmla="*/ 321 w 2939"/>
                  <a:gd name="T31" fmla="*/ 108 h 1311"/>
                  <a:gd name="T32" fmla="*/ 316 w 2939"/>
                  <a:gd name="T33" fmla="*/ 104 h 1311"/>
                  <a:gd name="T34" fmla="*/ 312 w 2939"/>
                  <a:gd name="T35" fmla="*/ 117 h 1311"/>
                  <a:gd name="T36" fmla="*/ 304 w 2939"/>
                  <a:gd name="T37" fmla="*/ 107 h 1311"/>
                  <a:gd name="T38" fmla="*/ 310 w 2939"/>
                  <a:gd name="T39" fmla="*/ 119 h 1311"/>
                  <a:gd name="T40" fmla="*/ 295 w 2939"/>
                  <a:gd name="T41" fmla="*/ 135 h 1311"/>
                  <a:gd name="T42" fmla="*/ 292 w 2939"/>
                  <a:gd name="T43" fmla="*/ 154 h 1311"/>
                  <a:gd name="T44" fmla="*/ 288 w 2939"/>
                  <a:gd name="T45" fmla="*/ 148 h 1311"/>
                  <a:gd name="T46" fmla="*/ 286 w 2939"/>
                  <a:gd name="T47" fmla="*/ 159 h 1311"/>
                  <a:gd name="T48" fmla="*/ 264 w 2939"/>
                  <a:gd name="T49" fmla="*/ 164 h 1311"/>
                  <a:gd name="T50" fmla="*/ 260 w 2939"/>
                  <a:gd name="T51" fmla="*/ 161 h 1311"/>
                  <a:gd name="T52" fmla="*/ 206 w 2939"/>
                  <a:gd name="T53" fmla="*/ 123 h 1311"/>
                  <a:gd name="T54" fmla="*/ 157 w 2939"/>
                  <a:gd name="T55" fmla="*/ 130 h 1311"/>
                  <a:gd name="T56" fmla="*/ 143 w 2939"/>
                  <a:gd name="T57" fmla="*/ 113 h 1311"/>
                  <a:gd name="T58" fmla="*/ 83 w 2939"/>
                  <a:gd name="T59" fmla="*/ 120 h 1311"/>
                  <a:gd name="T60" fmla="*/ 53 w 2939"/>
                  <a:gd name="T61" fmla="*/ 136 h 1311"/>
                  <a:gd name="T62" fmla="*/ 0 w 2939"/>
                  <a:gd name="T63" fmla="*/ 143 h 1311"/>
                  <a:gd name="T64" fmla="*/ 0 w 2939"/>
                  <a:gd name="T65" fmla="*/ 129 h 1311"/>
                  <a:gd name="T66" fmla="*/ 11 w 2939"/>
                  <a:gd name="T67" fmla="*/ 125 h 1311"/>
                  <a:gd name="T68" fmla="*/ 18 w 2939"/>
                  <a:gd name="T69" fmla="*/ 111 h 1311"/>
                  <a:gd name="T70" fmla="*/ 54 w 2939"/>
                  <a:gd name="T71" fmla="*/ 91 h 1311"/>
                  <a:gd name="T72" fmla="*/ 65 w 2939"/>
                  <a:gd name="T73" fmla="*/ 75 h 1311"/>
                  <a:gd name="T74" fmla="*/ 71 w 2939"/>
                  <a:gd name="T75" fmla="*/ 80 h 1311"/>
                  <a:gd name="T76" fmla="*/ 92 w 2939"/>
                  <a:gd name="T77" fmla="*/ 67 h 1311"/>
                  <a:gd name="T78" fmla="*/ 104 w 2939"/>
                  <a:gd name="T79" fmla="*/ 54 h 1311"/>
                  <a:gd name="T80" fmla="*/ 105 w 2939"/>
                  <a:gd name="T81" fmla="*/ 41 h 1311"/>
                  <a:gd name="T82" fmla="*/ 344 w 2939"/>
                  <a:gd name="T83" fmla="*/ 0 h 1311"/>
                  <a:gd name="T84" fmla="*/ 359 w 2939"/>
                  <a:gd name="T85" fmla="*/ 22 h 1311"/>
                  <a:gd name="T86" fmla="*/ 350 w 2939"/>
                  <a:gd name="T87" fmla="*/ 12 h 1311"/>
                  <a:gd name="T88" fmla="*/ 353 w 2939"/>
                  <a:gd name="T89" fmla="*/ 19 h 1311"/>
                  <a:gd name="T90" fmla="*/ 342 w 2939"/>
                  <a:gd name="T91" fmla="*/ 14 h 1311"/>
                  <a:gd name="T92" fmla="*/ 348 w 2939"/>
                  <a:gd name="T93" fmla="*/ 22 h 1311"/>
                  <a:gd name="T94" fmla="*/ 339 w 2939"/>
                  <a:gd name="T95" fmla="*/ 20 h 1311"/>
                  <a:gd name="T96" fmla="*/ 341 w 2939"/>
                  <a:gd name="T97" fmla="*/ 25 h 1311"/>
                  <a:gd name="T98" fmla="*/ 334 w 2939"/>
                  <a:gd name="T99" fmla="*/ 23 h 1311"/>
                  <a:gd name="T100" fmla="*/ 333 w 2939"/>
                  <a:gd name="T101" fmla="*/ 31 h 1311"/>
                  <a:gd name="T102" fmla="*/ 323 w 2939"/>
                  <a:gd name="T103" fmla="*/ 32 h 1311"/>
                  <a:gd name="T104" fmla="*/ 317 w 2939"/>
                  <a:gd name="T105" fmla="*/ 17 h 1311"/>
                  <a:gd name="T106" fmla="*/ 322 w 2939"/>
                  <a:gd name="T107" fmla="*/ 39 h 1311"/>
                  <a:gd name="T108" fmla="*/ 351 w 2939"/>
                  <a:gd name="T109" fmla="*/ 30 h 1311"/>
                  <a:gd name="T110" fmla="*/ 349 w 2939"/>
                  <a:gd name="T111" fmla="*/ 46 h 1311"/>
                  <a:gd name="T112" fmla="*/ 355 w 2939"/>
                  <a:gd name="T113" fmla="*/ 47 h 1311"/>
                  <a:gd name="T114" fmla="*/ 359 w 2939"/>
                  <a:gd name="T115" fmla="*/ 29 h 1311"/>
                  <a:gd name="T116" fmla="*/ 368 w 2939"/>
                  <a:gd name="T117" fmla="*/ 47 h 131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2939"/>
                  <a:gd name="T178" fmla="*/ 0 h 1311"/>
                  <a:gd name="T179" fmla="*/ 2939 w 2939"/>
                  <a:gd name="T180" fmla="*/ 1311 h 131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2939" h="1311">
                    <a:moveTo>
                      <a:pt x="2939" y="379"/>
                    </a:moveTo>
                    <a:lnTo>
                      <a:pt x="2824" y="524"/>
                    </a:lnTo>
                    <a:lnTo>
                      <a:pt x="2690" y="527"/>
                    </a:lnTo>
                    <a:lnTo>
                      <a:pt x="2690" y="446"/>
                    </a:lnTo>
                    <a:lnTo>
                      <a:pt x="2628" y="466"/>
                    </a:lnTo>
                    <a:lnTo>
                      <a:pt x="2656" y="530"/>
                    </a:lnTo>
                    <a:lnTo>
                      <a:pt x="2508" y="513"/>
                    </a:lnTo>
                    <a:lnTo>
                      <a:pt x="2715" y="586"/>
                    </a:lnTo>
                    <a:lnTo>
                      <a:pt x="2636" y="720"/>
                    </a:lnTo>
                    <a:lnTo>
                      <a:pt x="2519" y="692"/>
                    </a:lnTo>
                    <a:lnTo>
                      <a:pt x="2647" y="748"/>
                    </a:lnTo>
                    <a:lnTo>
                      <a:pt x="2743" y="658"/>
                    </a:lnTo>
                    <a:lnTo>
                      <a:pt x="2804" y="718"/>
                    </a:lnTo>
                    <a:lnTo>
                      <a:pt x="2740" y="812"/>
                    </a:lnTo>
                    <a:lnTo>
                      <a:pt x="2687" y="787"/>
                    </a:lnTo>
                    <a:lnTo>
                      <a:pt x="2561" y="865"/>
                    </a:lnTo>
                    <a:lnTo>
                      <a:pt x="2525" y="831"/>
                    </a:lnTo>
                    <a:lnTo>
                      <a:pt x="2491" y="935"/>
                    </a:lnTo>
                    <a:lnTo>
                      <a:pt x="2430" y="859"/>
                    </a:lnTo>
                    <a:lnTo>
                      <a:pt x="2474" y="954"/>
                    </a:lnTo>
                    <a:lnTo>
                      <a:pt x="2355" y="1080"/>
                    </a:lnTo>
                    <a:lnTo>
                      <a:pt x="2329" y="1230"/>
                    </a:lnTo>
                    <a:lnTo>
                      <a:pt x="2304" y="1181"/>
                    </a:lnTo>
                    <a:lnTo>
                      <a:pt x="2282" y="1270"/>
                    </a:lnTo>
                    <a:lnTo>
                      <a:pt x="2106" y="1311"/>
                    </a:lnTo>
                    <a:lnTo>
                      <a:pt x="2073" y="1287"/>
                    </a:lnTo>
                    <a:lnTo>
                      <a:pt x="1643" y="982"/>
                    </a:lnTo>
                    <a:lnTo>
                      <a:pt x="1251" y="1040"/>
                    </a:lnTo>
                    <a:lnTo>
                      <a:pt x="1142" y="906"/>
                    </a:lnTo>
                    <a:lnTo>
                      <a:pt x="662" y="957"/>
                    </a:lnTo>
                    <a:lnTo>
                      <a:pt x="424" y="1085"/>
                    </a:lnTo>
                    <a:lnTo>
                      <a:pt x="0" y="1142"/>
                    </a:lnTo>
                    <a:lnTo>
                      <a:pt x="0" y="1032"/>
                    </a:lnTo>
                    <a:lnTo>
                      <a:pt x="87" y="999"/>
                    </a:lnTo>
                    <a:lnTo>
                      <a:pt x="140" y="887"/>
                    </a:lnTo>
                    <a:lnTo>
                      <a:pt x="430" y="728"/>
                    </a:lnTo>
                    <a:lnTo>
                      <a:pt x="520" y="599"/>
                    </a:lnTo>
                    <a:lnTo>
                      <a:pt x="565" y="639"/>
                    </a:lnTo>
                    <a:lnTo>
                      <a:pt x="737" y="539"/>
                    </a:lnTo>
                    <a:lnTo>
                      <a:pt x="827" y="435"/>
                    </a:lnTo>
                    <a:lnTo>
                      <a:pt x="835" y="324"/>
                    </a:lnTo>
                    <a:lnTo>
                      <a:pt x="2751" y="0"/>
                    </a:lnTo>
                    <a:lnTo>
                      <a:pt x="2871" y="178"/>
                    </a:lnTo>
                    <a:lnTo>
                      <a:pt x="2798" y="97"/>
                    </a:lnTo>
                    <a:lnTo>
                      <a:pt x="2818" y="153"/>
                    </a:lnTo>
                    <a:lnTo>
                      <a:pt x="2732" y="111"/>
                    </a:lnTo>
                    <a:lnTo>
                      <a:pt x="2779" y="172"/>
                    </a:lnTo>
                    <a:lnTo>
                      <a:pt x="2704" y="162"/>
                    </a:lnTo>
                    <a:lnTo>
                      <a:pt x="2726" y="200"/>
                    </a:lnTo>
                    <a:lnTo>
                      <a:pt x="2668" y="183"/>
                    </a:lnTo>
                    <a:lnTo>
                      <a:pt x="2656" y="247"/>
                    </a:lnTo>
                    <a:lnTo>
                      <a:pt x="2583" y="256"/>
                    </a:lnTo>
                    <a:lnTo>
                      <a:pt x="2528" y="136"/>
                    </a:lnTo>
                    <a:lnTo>
                      <a:pt x="2570" y="309"/>
                    </a:lnTo>
                    <a:lnTo>
                      <a:pt x="2804" y="243"/>
                    </a:lnTo>
                    <a:lnTo>
                      <a:pt x="2790" y="365"/>
                    </a:lnTo>
                    <a:lnTo>
                      <a:pt x="2835" y="379"/>
                    </a:lnTo>
                    <a:lnTo>
                      <a:pt x="2868" y="232"/>
                    </a:lnTo>
                    <a:lnTo>
                      <a:pt x="2939" y="379"/>
                    </a:lnTo>
                    <a:close/>
                  </a:path>
                </a:pathLst>
              </a:custGeom>
              <a:solidFill>
                <a:srgbClr val="FF0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59" name="Freeform 204"/>
              <p:cNvSpPr>
                <a:spLocks/>
              </p:cNvSpPr>
              <p:nvPr/>
            </p:nvSpPr>
            <p:spPr bwMode="auto">
              <a:xfrm>
                <a:off x="2122" y="2803"/>
                <a:ext cx="368" cy="164"/>
              </a:xfrm>
              <a:custGeom>
                <a:avLst/>
                <a:gdLst>
                  <a:gd name="T0" fmla="*/ 368 w 2939"/>
                  <a:gd name="T1" fmla="*/ 47 h 1311"/>
                  <a:gd name="T2" fmla="*/ 354 w 2939"/>
                  <a:gd name="T3" fmla="*/ 66 h 1311"/>
                  <a:gd name="T4" fmla="*/ 337 w 2939"/>
                  <a:gd name="T5" fmla="*/ 66 h 1311"/>
                  <a:gd name="T6" fmla="*/ 337 w 2939"/>
                  <a:gd name="T7" fmla="*/ 56 h 1311"/>
                  <a:gd name="T8" fmla="*/ 329 w 2939"/>
                  <a:gd name="T9" fmla="*/ 58 h 1311"/>
                  <a:gd name="T10" fmla="*/ 333 w 2939"/>
                  <a:gd name="T11" fmla="*/ 66 h 1311"/>
                  <a:gd name="T12" fmla="*/ 314 w 2939"/>
                  <a:gd name="T13" fmla="*/ 64 h 1311"/>
                  <a:gd name="T14" fmla="*/ 340 w 2939"/>
                  <a:gd name="T15" fmla="*/ 73 h 1311"/>
                  <a:gd name="T16" fmla="*/ 330 w 2939"/>
                  <a:gd name="T17" fmla="*/ 90 h 1311"/>
                  <a:gd name="T18" fmla="*/ 315 w 2939"/>
                  <a:gd name="T19" fmla="*/ 87 h 1311"/>
                  <a:gd name="T20" fmla="*/ 331 w 2939"/>
                  <a:gd name="T21" fmla="*/ 94 h 1311"/>
                  <a:gd name="T22" fmla="*/ 343 w 2939"/>
                  <a:gd name="T23" fmla="*/ 82 h 1311"/>
                  <a:gd name="T24" fmla="*/ 351 w 2939"/>
                  <a:gd name="T25" fmla="*/ 90 h 1311"/>
                  <a:gd name="T26" fmla="*/ 343 w 2939"/>
                  <a:gd name="T27" fmla="*/ 102 h 1311"/>
                  <a:gd name="T28" fmla="*/ 336 w 2939"/>
                  <a:gd name="T29" fmla="*/ 98 h 1311"/>
                  <a:gd name="T30" fmla="*/ 321 w 2939"/>
                  <a:gd name="T31" fmla="*/ 108 h 1311"/>
                  <a:gd name="T32" fmla="*/ 316 w 2939"/>
                  <a:gd name="T33" fmla="*/ 104 h 1311"/>
                  <a:gd name="T34" fmla="*/ 312 w 2939"/>
                  <a:gd name="T35" fmla="*/ 117 h 1311"/>
                  <a:gd name="T36" fmla="*/ 304 w 2939"/>
                  <a:gd name="T37" fmla="*/ 107 h 1311"/>
                  <a:gd name="T38" fmla="*/ 310 w 2939"/>
                  <a:gd name="T39" fmla="*/ 119 h 1311"/>
                  <a:gd name="T40" fmla="*/ 295 w 2939"/>
                  <a:gd name="T41" fmla="*/ 135 h 1311"/>
                  <a:gd name="T42" fmla="*/ 292 w 2939"/>
                  <a:gd name="T43" fmla="*/ 154 h 1311"/>
                  <a:gd name="T44" fmla="*/ 288 w 2939"/>
                  <a:gd name="T45" fmla="*/ 148 h 1311"/>
                  <a:gd name="T46" fmla="*/ 286 w 2939"/>
                  <a:gd name="T47" fmla="*/ 159 h 1311"/>
                  <a:gd name="T48" fmla="*/ 264 w 2939"/>
                  <a:gd name="T49" fmla="*/ 164 h 1311"/>
                  <a:gd name="T50" fmla="*/ 260 w 2939"/>
                  <a:gd name="T51" fmla="*/ 161 h 1311"/>
                  <a:gd name="T52" fmla="*/ 206 w 2939"/>
                  <a:gd name="T53" fmla="*/ 123 h 1311"/>
                  <a:gd name="T54" fmla="*/ 157 w 2939"/>
                  <a:gd name="T55" fmla="*/ 130 h 1311"/>
                  <a:gd name="T56" fmla="*/ 143 w 2939"/>
                  <a:gd name="T57" fmla="*/ 113 h 1311"/>
                  <a:gd name="T58" fmla="*/ 83 w 2939"/>
                  <a:gd name="T59" fmla="*/ 120 h 1311"/>
                  <a:gd name="T60" fmla="*/ 53 w 2939"/>
                  <a:gd name="T61" fmla="*/ 136 h 1311"/>
                  <a:gd name="T62" fmla="*/ 0 w 2939"/>
                  <a:gd name="T63" fmla="*/ 143 h 1311"/>
                  <a:gd name="T64" fmla="*/ 0 w 2939"/>
                  <a:gd name="T65" fmla="*/ 129 h 1311"/>
                  <a:gd name="T66" fmla="*/ 11 w 2939"/>
                  <a:gd name="T67" fmla="*/ 125 h 1311"/>
                  <a:gd name="T68" fmla="*/ 18 w 2939"/>
                  <a:gd name="T69" fmla="*/ 111 h 1311"/>
                  <a:gd name="T70" fmla="*/ 54 w 2939"/>
                  <a:gd name="T71" fmla="*/ 91 h 1311"/>
                  <a:gd name="T72" fmla="*/ 65 w 2939"/>
                  <a:gd name="T73" fmla="*/ 75 h 1311"/>
                  <a:gd name="T74" fmla="*/ 71 w 2939"/>
                  <a:gd name="T75" fmla="*/ 80 h 1311"/>
                  <a:gd name="T76" fmla="*/ 92 w 2939"/>
                  <a:gd name="T77" fmla="*/ 67 h 1311"/>
                  <a:gd name="T78" fmla="*/ 104 w 2939"/>
                  <a:gd name="T79" fmla="*/ 54 h 1311"/>
                  <a:gd name="T80" fmla="*/ 105 w 2939"/>
                  <a:gd name="T81" fmla="*/ 41 h 1311"/>
                  <a:gd name="T82" fmla="*/ 344 w 2939"/>
                  <a:gd name="T83" fmla="*/ 0 h 1311"/>
                  <a:gd name="T84" fmla="*/ 359 w 2939"/>
                  <a:gd name="T85" fmla="*/ 22 h 1311"/>
                  <a:gd name="T86" fmla="*/ 350 w 2939"/>
                  <a:gd name="T87" fmla="*/ 12 h 1311"/>
                  <a:gd name="T88" fmla="*/ 353 w 2939"/>
                  <a:gd name="T89" fmla="*/ 19 h 1311"/>
                  <a:gd name="T90" fmla="*/ 342 w 2939"/>
                  <a:gd name="T91" fmla="*/ 14 h 1311"/>
                  <a:gd name="T92" fmla="*/ 348 w 2939"/>
                  <a:gd name="T93" fmla="*/ 22 h 1311"/>
                  <a:gd name="T94" fmla="*/ 339 w 2939"/>
                  <a:gd name="T95" fmla="*/ 20 h 1311"/>
                  <a:gd name="T96" fmla="*/ 341 w 2939"/>
                  <a:gd name="T97" fmla="*/ 25 h 1311"/>
                  <a:gd name="T98" fmla="*/ 334 w 2939"/>
                  <a:gd name="T99" fmla="*/ 23 h 1311"/>
                  <a:gd name="T100" fmla="*/ 333 w 2939"/>
                  <a:gd name="T101" fmla="*/ 31 h 1311"/>
                  <a:gd name="T102" fmla="*/ 323 w 2939"/>
                  <a:gd name="T103" fmla="*/ 32 h 1311"/>
                  <a:gd name="T104" fmla="*/ 317 w 2939"/>
                  <a:gd name="T105" fmla="*/ 17 h 1311"/>
                  <a:gd name="T106" fmla="*/ 322 w 2939"/>
                  <a:gd name="T107" fmla="*/ 39 h 1311"/>
                  <a:gd name="T108" fmla="*/ 351 w 2939"/>
                  <a:gd name="T109" fmla="*/ 30 h 1311"/>
                  <a:gd name="T110" fmla="*/ 349 w 2939"/>
                  <a:gd name="T111" fmla="*/ 46 h 1311"/>
                  <a:gd name="T112" fmla="*/ 355 w 2939"/>
                  <a:gd name="T113" fmla="*/ 47 h 1311"/>
                  <a:gd name="T114" fmla="*/ 359 w 2939"/>
                  <a:gd name="T115" fmla="*/ 29 h 1311"/>
                  <a:gd name="T116" fmla="*/ 368 w 2939"/>
                  <a:gd name="T117" fmla="*/ 47 h 131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2939"/>
                  <a:gd name="T178" fmla="*/ 0 h 1311"/>
                  <a:gd name="T179" fmla="*/ 2939 w 2939"/>
                  <a:gd name="T180" fmla="*/ 1311 h 131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2939" h="1311">
                    <a:moveTo>
                      <a:pt x="2939" y="379"/>
                    </a:moveTo>
                    <a:lnTo>
                      <a:pt x="2824" y="524"/>
                    </a:lnTo>
                    <a:lnTo>
                      <a:pt x="2690" y="527"/>
                    </a:lnTo>
                    <a:lnTo>
                      <a:pt x="2690" y="446"/>
                    </a:lnTo>
                    <a:lnTo>
                      <a:pt x="2628" y="466"/>
                    </a:lnTo>
                    <a:lnTo>
                      <a:pt x="2656" y="530"/>
                    </a:lnTo>
                    <a:lnTo>
                      <a:pt x="2508" y="513"/>
                    </a:lnTo>
                    <a:lnTo>
                      <a:pt x="2715" y="586"/>
                    </a:lnTo>
                    <a:lnTo>
                      <a:pt x="2636" y="720"/>
                    </a:lnTo>
                    <a:lnTo>
                      <a:pt x="2519" y="692"/>
                    </a:lnTo>
                    <a:lnTo>
                      <a:pt x="2647" y="748"/>
                    </a:lnTo>
                    <a:lnTo>
                      <a:pt x="2743" y="658"/>
                    </a:lnTo>
                    <a:lnTo>
                      <a:pt x="2804" y="718"/>
                    </a:lnTo>
                    <a:lnTo>
                      <a:pt x="2740" y="812"/>
                    </a:lnTo>
                    <a:lnTo>
                      <a:pt x="2687" y="787"/>
                    </a:lnTo>
                    <a:lnTo>
                      <a:pt x="2561" y="865"/>
                    </a:lnTo>
                    <a:lnTo>
                      <a:pt x="2525" y="831"/>
                    </a:lnTo>
                    <a:lnTo>
                      <a:pt x="2491" y="935"/>
                    </a:lnTo>
                    <a:lnTo>
                      <a:pt x="2430" y="859"/>
                    </a:lnTo>
                    <a:lnTo>
                      <a:pt x="2474" y="954"/>
                    </a:lnTo>
                    <a:lnTo>
                      <a:pt x="2355" y="1080"/>
                    </a:lnTo>
                    <a:lnTo>
                      <a:pt x="2329" y="1230"/>
                    </a:lnTo>
                    <a:lnTo>
                      <a:pt x="2304" y="1181"/>
                    </a:lnTo>
                    <a:lnTo>
                      <a:pt x="2282" y="1270"/>
                    </a:lnTo>
                    <a:lnTo>
                      <a:pt x="2106" y="1311"/>
                    </a:lnTo>
                    <a:lnTo>
                      <a:pt x="2073" y="1287"/>
                    </a:lnTo>
                    <a:lnTo>
                      <a:pt x="1643" y="982"/>
                    </a:lnTo>
                    <a:lnTo>
                      <a:pt x="1251" y="1040"/>
                    </a:lnTo>
                    <a:lnTo>
                      <a:pt x="1142" y="906"/>
                    </a:lnTo>
                    <a:lnTo>
                      <a:pt x="662" y="957"/>
                    </a:lnTo>
                    <a:lnTo>
                      <a:pt x="424" y="1085"/>
                    </a:lnTo>
                    <a:lnTo>
                      <a:pt x="0" y="1142"/>
                    </a:lnTo>
                    <a:lnTo>
                      <a:pt x="0" y="1032"/>
                    </a:lnTo>
                    <a:lnTo>
                      <a:pt x="87" y="999"/>
                    </a:lnTo>
                    <a:lnTo>
                      <a:pt x="140" y="887"/>
                    </a:lnTo>
                    <a:lnTo>
                      <a:pt x="430" y="728"/>
                    </a:lnTo>
                    <a:lnTo>
                      <a:pt x="520" y="599"/>
                    </a:lnTo>
                    <a:lnTo>
                      <a:pt x="565" y="639"/>
                    </a:lnTo>
                    <a:lnTo>
                      <a:pt x="737" y="539"/>
                    </a:lnTo>
                    <a:lnTo>
                      <a:pt x="827" y="435"/>
                    </a:lnTo>
                    <a:lnTo>
                      <a:pt x="835" y="324"/>
                    </a:lnTo>
                    <a:lnTo>
                      <a:pt x="2751" y="0"/>
                    </a:lnTo>
                    <a:lnTo>
                      <a:pt x="2871" y="178"/>
                    </a:lnTo>
                    <a:lnTo>
                      <a:pt x="2798" y="97"/>
                    </a:lnTo>
                    <a:lnTo>
                      <a:pt x="2818" y="153"/>
                    </a:lnTo>
                    <a:lnTo>
                      <a:pt x="2732" y="111"/>
                    </a:lnTo>
                    <a:lnTo>
                      <a:pt x="2779" y="172"/>
                    </a:lnTo>
                    <a:lnTo>
                      <a:pt x="2704" y="162"/>
                    </a:lnTo>
                    <a:lnTo>
                      <a:pt x="2726" y="200"/>
                    </a:lnTo>
                    <a:lnTo>
                      <a:pt x="2668" y="183"/>
                    </a:lnTo>
                    <a:lnTo>
                      <a:pt x="2656" y="247"/>
                    </a:lnTo>
                    <a:lnTo>
                      <a:pt x="2583" y="256"/>
                    </a:lnTo>
                    <a:lnTo>
                      <a:pt x="2528" y="136"/>
                    </a:lnTo>
                    <a:lnTo>
                      <a:pt x="2570" y="309"/>
                    </a:lnTo>
                    <a:lnTo>
                      <a:pt x="2804" y="243"/>
                    </a:lnTo>
                    <a:lnTo>
                      <a:pt x="2790" y="365"/>
                    </a:lnTo>
                    <a:lnTo>
                      <a:pt x="2835" y="379"/>
                    </a:lnTo>
                    <a:lnTo>
                      <a:pt x="2868" y="232"/>
                    </a:lnTo>
                    <a:lnTo>
                      <a:pt x="2939" y="379"/>
                    </a:lnTo>
                  </a:path>
                </a:pathLst>
              </a:custGeom>
              <a:solidFill>
                <a:srgbClr val="FFC000"/>
              </a:solidFill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60" name="Freeform 205"/>
              <p:cNvSpPr>
                <a:spLocks/>
              </p:cNvSpPr>
              <p:nvPr/>
            </p:nvSpPr>
            <p:spPr bwMode="auto">
              <a:xfrm>
                <a:off x="2468" y="2802"/>
                <a:ext cx="3" cy="1"/>
              </a:xfrm>
              <a:custGeom>
                <a:avLst/>
                <a:gdLst>
                  <a:gd name="T0" fmla="*/ 3 w 25"/>
                  <a:gd name="T1" fmla="*/ 0 h 2"/>
                  <a:gd name="T2" fmla="*/ 0 w 25"/>
                  <a:gd name="T3" fmla="*/ 1 h 2"/>
                  <a:gd name="T4" fmla="*/ 3 w 25"/>
                  <a:gd name="T5" fmla="*/ 0 h 2"/>
                  <a:gd name="T6" fmla="*/ 0 60000 65536"/>
                  <a:gd name="T7" fmla="*/ 0 60000 65536"/>
                  <a:gd name="T8" fmla="*/ 0 60000 65536"/>
                  <a:gd name="T9" fmla="*/ 0 w 25"/>
                  <a:gd name="T10" fmla="*/ 0 h 2"/>
                  <a:gd name="T11" fmla="*/ 25 w 25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" h="2">
                    <a:moveTo>
                      <a:pt x="25" y="0"/>
                    </a:moveTo>
                    <a:lnTo>
                      <a:pt x="0" y="2"/>
                    </a:lnTo>
                    <a:lnTo>
                      <a:pt x="25" y="0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61" name="Line 206"/>
              <p:cNvSpPr>
                <a:spLocks noChangeShapeType="1"/>
              </p:cNvSpPr>
              <p:nvPr/>
            </p:nvSpPr>
            <p:spPr bwMode="auto">
              <a:xfrm>
                <a:off x="1587" y="2381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62" name="Freeform 169"/>
              <p:cNvSpPr>
                <a:spLocks/>
              </p:cNvSpPr>
              <p:nvPr/>
            </p:nvSpPr>
            <p:spPr bwMode="auto">
              <a:xfrm>
                <a:off x="1303" y="2204"/>
                <a:ext cx="284" cy="177"/>
              </a:xfrm>
              <a:custGeom>
                <a:avLst/>
                <a:gdLst/>
                <a:ahLst/>
                <a:cxnLst>
                  <a:cxn ang="0">
                    <a:pos x="2273" y="1413"/>
                  </a:cxn>
                  <a:cxn ang="0">
                    <a:pos x="0" y="1307"/>
                  </a:cxn>
                  <a:cxn ang="0">
                    <a:pos x="14" y="1166"/>
                  </a:cxn>
                  <a:cxn ang="0">
                    <a:pos x="112" y="0"/>
                  </a:cxn>
                  <a:cxn ang="0">
                    <a:pos x="2090" y="102"/>
                  </a:cxn>
                  <a:cxn ang="0">
                    <a:pos x="2271" y="1400"/>
                  </a:cxn>
                  <a:cxn ang="0">
                    <a:pos x="2273" y="1413"/>
                  </a:cxn>
                </a:cxnLst>
                <a:rect l="0" t="0" r="r" b="b"/>
                <a:pathLst>
                  <a:path w="2273" h="1413">
                    <a:moveTo>
                      <a:pt x="2273" y="1413"/>
                    </a:moveTo>
                    <a:lnTo>
                      <a:pt x="0" y="1307"/>
                    </a:lnTo>
                    <a:lnTo>
                      <a:pt x="14" y="1166"/>
                    </a:lnTo>
                    <a:lnTo>
                      <a:pt x="112" y="0"/>
                    </a:lnTo>
                    <a:lnTo>
                      <a:pt x="2090" y="102"/>
                    </a:lnTo>
                    <a:lnTo>
                      <a:pt x="2271" y="1400"/>
                    </a:lnTo>
                    <a:lnTo>
                      <a:pt x="2273" y="1413"/>
                    </a:lnTo>
                    <a:close/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3" name="Freeform 208"/>
              <p:cNvSpPr>
                <a:spLocks/>
              </p:cNvSpPr>
              <p:nvPr/>
            </p:nvSpPr>
            <p:spPr bwMode="auto">
              <a:xfrm>
                <a:off x="1303" y="2204"/>
                <a:ext cx="284" cy="177"/>
              </a:xfrm>
              <a:custGeom>
                <a:avLst/>
                <a:gdLst>
                  <a:gd name="T0" fmla="*/ 284 w 2273"/>
                  <a:gd name="T1" fmla="*/ 177 h 1413"/>
                  <a:gd name="T2" fmla="*/ 0 w 2273"/>
                  <a:gd name="T3" fmla="*/ 164 h 1413"/>
                  <a:gd name="T4" fmla="*/ 2 w 2273"/>
                  <a:gd name="T5" fmla="*/ 146 h 1413"/>
                  <a:gd name="T6" fmla="*/ 14 w 2273"/>
                  <a:gd name="T7" fmla="*/ 0 h 1413"/>
                  <a:gd name="T8" fmla="*/ 261 w 2273"/>
                  <a:gd name="T9" fmla="*/ 13 h 1413"/>
                  <a:gd name="T10" fmla="*/ 284 w 2273"/>
                  <a:gd name="T11" fmla="*/ 175 h 1413"/>
                  <a:gd name="T12" fmla="*/ 284 w 2273"/>
                  <a:gd name="T13" fmla="*/ 177 h 141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273"/>
                  <a:gd name="T22" fmla="*/ 0 h 1413"/>
                  <a:gd name="T23" fmla="*/ 2273 w 2273"/>
                  <a:gd name="T24" fmla="*/ 1413 h 141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273" h="1413">
                    <a:moveTo>
                      <a:pt x="2273" y="1413"/>
                    </a:moveTo>
                    <a:lnTo>
                      <a:pt x="0" y="1307"/>
                    </a:lnTo>
                    <a:lnTo>
                      <a:pt x="14" y="1166"/>
                    </a:lnTo>
                    <a:lnTo>
                      <a:pt x="112" y="0"/>
                    </a:lnTo>
                    <a:lnTo>
                      <a:pt x="2090" y="102"/>
                    </a:lnTo>
                    <a:lnTo>
                      <a:pt x="2271" y="1400"/>
                    </a:lnTo>
                    <a:lnTo>
                      <a:pt x="2273" y="1413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64" name="Line 209"/>
              <p:cNvSpPr>
                <a:spLocks noChangeShapeType="1"/>
              </p:cNvSpPr>
              <p:nvPr/>
            </p:nvSpPr>
            <p:spPr bwMode="auto">
              <a:xfrm>
                <a:off x="2239" y="2618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65" name="Freeform 172"/>
              <p:cNvSpPr>
                <a:spLocks/>
              </p:cNvSpPr>
              <p:nvPr/>
            </p:nvSpPr>
            <p:spPr bwMode="auto">
              <a:xfrm>
                <a:off x="2059" y="2547"/>
                <a:ext cx="180" cy="203"/>
              </a:xfrm>
              <a:custGeom>
                <a:avLst/>
                <a:gdLst/>
                <a:ahLst/>
                <a:cxnLst>
                  <a:cxn ang="0">
                    <a:pos x="1441" y="566"/>
                  </a:cxn>
                  <a:cxn ang="0">
                    <a:pos x="1396" y="600"/>
                  </a:cxn>
                  <a:cxn ang="0">
                    <a:pos x="1436" y="715"/>
                  </a:cxn>
                  <a:cxn ang="0">
                    <a:pos x="1394" y="1022"/>
                  </a:cxn>
                  <a:cxn ang="0">
                    <a:pos x="1151" y="1218"/>
                  </a:cxn>
                  <a:cxn ang="0">
                    <a:pos x="1145" y="1363"/>
                  </a:cxn>
                  <a:cxn ang="0">
                    <a:pos x="1038" y="1354"/>
                  </a:cxn>
                  <a:cxn ang="0">
                    <a:pos x="1025" y="1527"/>
                  </a:cxn>
                  <a:cxn ang="0">
                    <a:pos x="914" y="1625"/>
                  </a:cxn>
                  <a:cxn ang="0">
                    <a:pos x="910" y="1622"/>
                  </a:cxn>
                  <a:cxn ang="0">
                    <a:pos x="784" y="1500"/>
                  </a:cxn>
                  <a:cxn ang="0">
                    <a:pos x="533" y="1581"/>
                  </a:cxn>
                  <a:cxn ang="0">
                    <a:pos x="332" y="1521"/>
                  </a:cxn>
                  <a:cxn ang="0">
                    <a:pos x="243" y="1408"/>
                  </a:cxn>
                  <a:cxn ang="0">
                    <a:pos x="123" y="1424"/>
                  </a:cxn>
                  <a:cxn ang="0">
                    <a:pos x="0" y="299"/>
                  </a:cxn>
                  <a:cxn ang="0">
                    <a:pos x="126" y="282"/>
                  </a:cxn>
                  <a:cxn ang="0">
                    <a:pos x="430" y="229"/>
                  </a:cxn>
                  <a:cxn ang="0">
                    <a:pos x="419" y="265"/>
                  </a:cxn>
                  <a:cxn ang="0">
                    <a:pos x="673" y="282"/>
                  </a:cxn>
                  <a:cxn ang="0">
                    <a:pos x="611" y="346"/>
                  </a:cxn>
                  <a:cxn ang="0">
                    <a:pos x="765" y="340"/>
                  </a:cxn>
                  <a:cxn ang="0">
                    <a:pos x="1014" y="246"/>
                  </a:cxn>
                  <a:cxn ang="0">
                    <a:pos x="1103" y="129"/>
                  </a:cxn>
                  <a:cxn ang="0">
                    <a:pos x="1346" y="0"/>
                  </a:cxn>
                  <a:cxn ang="0">
                    <a:pos x="1430" y="477"/>
                  </a:cxn>
                  <a:cxn ang="0">
                    <a:pos x="1441" y="566"/>
                  </a:cxn>
                </a:cxnLst>
                <a:rect l="0" t="0" r="r" b="b"/>
                <a:pathLst>
                  <a:path w="1441" h="1625">
                    <a:moveTo>
                      <a:pt x="1441" y="566"/>
                    </a:moveTo>
                    <a:lnTo>
                      <a:pt x="1396" y="600"/>
                    </a:lnTo>
                    <a:lnTo>
                      <a:pt x="1436" y="715"/>
                    </a:lnTo>
                    <a:lnTo>
                      <a:pt x="1394" y="1022"/>
                    </a:lnTo>
                    <a:lnTo>
                      <a:pt x="1151" y="1218"/>
                    </a:lnTo>
                    <a:lnTo>
                      <a:pt x="1145" y="1363"/>
                    </a:lnTo>
                    <a:lnTo>
                      <a:pt x="1038" y="1354"/>
                    </a:lnTo>
                    <a:lnTo>
                      <a:pt x="1025" y="1527"/>
                    </a:lnTo>
                    <a:lnTo>
                      <a:pt x="914" y="1625"/>
                    </a:lnTo>
                    <a:lnTo>
                      <a:pt x="910" y="1622"/>
                    </a:lnTo>
                    <a:lnTo>
                      <a:pt x="784" y="1500"/>
                    </a:lnTo>
                    <a:lnTo>
                      <a:pt x="533" y="1581"/>
                    </a:lnTo>
                    <a:lnTo>
                      <a:pt x="332" y="1521"/>
                    </a:lnTo>
                    <a:lnTo>
                      <a:pt x="243" y="1408"/>
                    </a:lnTo>
                    <a:lnTo>
                      <a:pt x="123" y="1424"/>
                    </a:lnTo>
                    <a:lnTo>
                      <a:pt x="0" y="299"/>
                    </a:lnTo>
                    <a:lnTo>
                      <a:pt x="126" y="282"/>
                    </a:lnTo>
                    <a:lnTo>
                      <a:pt x="430" y="229"/>
                    </a:lnTo>
                    <a:lnTo>
                      <a:pt x="419" y="265"/>
                    </a:lnTo>
                    <a:lnTo>
                      <a:pt x="673" y="282"/>
                    </a:lnTo>
                    <a:lnTo>
                      <a:pt x="611" y="346"/>
                    </a:lnTo>
                    <a:lnTo>
                      <a:pt x="765" y="340"/>
                    </a:lnTo>
                    <a:lnTo>
                      <a:pt x="1014" y="246"/>
                    </a:lnTo>
                    <a:lnTo>
                      <a:pt x="1103" y="129"/>
                    </a:lnTo>
                    <a:lnTo>
                      <a:pt x="1346" y="0"/>
                    </a:lnTo>
                    <a:lnTo>
                      <a:pt x="1430" y="477"/>
                    </a:lnTo>
                    <a:lnTo>
                      <a:pt x="1441" y="566"/>
                    </a:lnTo>
                    <a:close/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6" name="Freeform 211"/>
              <p:cNvSpPr>
                <a:spLocks/>
              </p:cNvSpPr>
              <p:nvPr/>
            </p:nvSpPr>
            <p:spPr bwMode="auto">
              <a:xfrm>
                <a:off x="2059" y="2547"/>
                <a:ext cx="180" cy="203"/>
              </a:xfrm>
              <a:custGeom>
                <a:avLst/>
                <a:gdLst>
                  <a:gd name="T0" fmla="*/ 180 w 1441"/>
                  <a:gd name="T1" fmla="*/ 71 h 1625"/>
                  <a:gd name="T2" fmla="*/ 174 w 1441"/>
                  <a:gd name="T3" fmla="*/ 75 h 1625"/>
                  <a:gd name="T4" fmla="*/ 179 w 1441"/>
                  <a:gd name="T5" fmla="*/ 89 h 1625"/>
                  <a:gd name="T6" fmla="*/ 174 w 1441"/>
                  <a:gd name="T7" fmla="*/ 128 h 1625"/>
                  <a:gd name="T8" fmla="*/ 144 w 1441"/>
                  <a:gd name="T9" fmla="*/ 152 h 1625"/>
                  <a:gd name="T10" fmla="*/ 143 w 1441"/>
                  <a:gd name="T11" fmla="*/ 170 h 1625"/>
                  <a:gd name="T12" fmla="*/ 130 w 1441"/>
                  <a:gd name="T13" fmla="*/ 169 h 1625"/>
                  <a:gd name="T14" fmla="*/ 128 w 1441"/>
                  <a:gd name="T15" fmla="*/ 191 h 1625"/>
                  <a:gd name="T16" fmla="*/ 114 w 1441"/>
                  <a:gd name="T17" fmla="*/ 203 h 1625"/>
                  <a:gd name="T18" fmla="*/ 114 w 1441"/>
                  <a:gd name="T19" fmla="*/ 203 h 1625"/>
                  <a:gd name="T20" fmla="*/ 98 w 1441"/>
                  <a:gd name="T21" fmla="*/ 187 h 1625"/>
                  <a:gd name="T22" fmla="*/ 67 w 1441"/>
                  <a:gd name="T23" fmla="*/ 198 h 1625"/>
                  <a:gd name="T24" fmla="*/ 41 w 1441"/>
                  <a:gd name="T25" fmla="*/ 190 h 1625"/>
                  <a:gd name="T26" fmla="*/ 30 w 1441"/>
                  <a:gd name="T27" fmla="*/ 176 h 1625"/>
                  <a:gd name="T28" fmla="*/ 15 w 1441"/>
                  <a:gd name="T29" fmla="*/ 178 h 1625"/>
                  <a:gd name="T30" fmla="*/ 0 w 1441"/>
                  <a:gd name="T31" fmla="*/ 37 h 1625"/>
                  <a:gd name="T32" fmla="*/ 16 w 1441"/>
                  <a:gd name="T33" fmla="*/ 35 h 1625"/>
                  <a:gd name="T34" fmla="*/ 54 w 1441"/>
                  <a:gd name="T35" fmla="*/ 29 h 1625"/>
                  <a:gd name="T36" fmla="*/ 52 w 1441"/>
                  <a:gd name="T37" fmla="*/ 33 h 1625"/>
                  <a:gd name="T38" fmla="*/ 84 w 1441"/>
                  <a:gd name="T39" fmla="*/ 35 h 1625"/>
                  <a:gd name="T40" fmla="*/ 76 w 1441"/>
                  <a:gd name="T41" fmla="*/ 43 h 1625"/>
                  <a:gd name="T42" fmla="*/ 96 w 1441"/>
                  <a:gd name="T43" fmla="*/ 42 h 1625"/>
                  <a:gd name="T44" fmla="*/ 127 w 1441"/>
                  <a:gd name="T45" fmla="*/ 31 h 1625"/>
                  <a:gd name="T46" fmla="*/ 138 w 1441"/>
                  <a:gd name="T47" fmla="*/ 16 h 1625"/>
                  <a:gd name="T48" fmla="*/ 168 w 1441"/>
                  <a:gd name="T49" fmla="*/ 0 h 1625"/>
                  <a:gd name="T50" fmla="*/ 179 w 1441"/>
                  <a:gd name="T51" fmla="*/ 60 h 1625"/>
                  <a:gd name="T52" fmla="*/ 180 w 1441"/>
                  <a:gd name="T53" fmla="*/ 71 h 162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441"/>
                  <a:gd name="T82" fmla="*/ 0 h 1625"/>
                  <a:gd name="T83" fmla="*/ 1441 w 1441"/>
                  <a:gd name="T84" fmla="*/ 1625 h 162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441" h="1625">
                    <a:moveTo>
                      <a:pt x="1441" y="566"/>
                    </a:moveTo>
                    <a:lnTo>
                      <a:pt x="1396" y="600"/>
                    </a:lnTo>
                    <a:lnTo>
                      <a:pt x="1436" y="715"/>
                    </a:lnTo>
                    <a:lnTo>
                      <a:pt x="1394" y="1022"/>
                    </a:lnTo>
                    <a:lnTo>
                      <a:pt x="1151" y="1218"/>
                    </a:lnTo>
                    <a:lnTo>
                      <a:pt x="1145" y="1363"/>
                    </a:lnTo>
                    <a:lnTo>
                      <a:pt x="1038" y="1354"/>
                    </a:lnTo>
                    <a:lnTo>
                      <a:pt x="1025" y="1527"/>
                    </a:lnTo>
                    <a:lnTo>
                      <a:pt x="914" y="1625"/>
                    </a:lnTo>
                    <a:lnTo>
                      <a:pt x="910" y="1622"/>
                    </a:lnTo>
                    <a:lnTo>
                      <a:pt x="784" y="1500"/>
                    </a:lnTo>
                    <a:lnTo>
                      <a:pt x="533" y="1581"/>
                    </a:lnTo>
                    <a:lnTo>
                      <a:pt x="332" y="1521"/>
                    </a:lnTo>
                    <a:lnTo>
                      <a:pt x="243" y="1408"/>
                    </a:lnTo>
                    <a:lnTo>
                      <a:pt x="123" y="1424"/>
                    </a:lnTo>
                    <a:lnTo>
                      <a:pt x="0" y="299"/>
                    </a:lnTo>
                    <a:lnTo>
                      <a:pt x="126" y="282"/>
                    </a:lnTo>
                    <a:lnTo>
                      <a:pt x="430" y="229"/>
                    </a:lnTo>
                    <a:lnTo>
                      <a:pt x="419" y="265"/>
                    </a:lnTo>
                    <a:lnTo>
                      <a:pt x="673" y="282"/>
                    </a:lnTo>
                    <a:lnTo>
                      <a:pt x="611" y="346"/>
                    </a:lnTo>
                    <a:lnTo>
                      <a:pt x="765" y="340"/>
                    </a:lnTo>
                    <a:lnTo>
                      <a:pt x="1014" y="246"/>
                    </a:lnTo>
                    <a:lnTo>
                      <a:pt x="1103" y="129"/>
                    </a:lnTo>
                    <a:lnTo>
                      <a:pt x="1346" y="0"/>
                    </a:lnTo>
                    <a:lnTo>
                      <a:pt x="1430" y="477"/>
                    </a:lnTo>
                    <a:lnTo>
                      <a:pt x="1441" y="566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67" name="Line 212"/>
              <p:cNvSpPr>
                <a:spLocks noChangeShapeType="1"/>
              </p:cNvSpPr>
              <p:nvPr/>
            </p:nvSpPr>
            <p:spPr bwMode="auto">
              <a:xfrm>
                <a:off x="1667" y="2893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68" name="Freeform 213"/>
              <p:cNvSpPr>
                <a:spLocks/>
              </p:cNvSpPr>
              <p:nvPr/>
            </p:nvSpPr>
            <p:spPr bwMode="auto">
              <a:xfrm>
                <a:off x="1304" y="2855"/>
                <a:ext cx="371" cy="193"/>
              </a:xfrm>
              <a:custGeom>
                <a:avLst/>
                <a:gdLst>
                  <a:gd name="T0" fmla="*/ 362 w 2975"/>
                  <a:gd name="T1" fmla="*/ 38 h 1545"/>
                  <a:gd name="T2" fmla="*/ 371 w 2975"/>
                  <a:gd name="T3" fmla="*/ 98 h 1545"/>
                  <a:gd name="T4" fmla="*/ 370 w 2975"/>
                  <a:gd name="T5" fmla="*/ 193 h 1545"/>
                  <a:gd name="T6" fmla="*/ 368 w 2975"/>
                  <a:gd name="T7" fmla="*/ 193 h 1545"/>
                  <a:gd name="T8" fmla="*/ 336 w 2975"/>
                  <a:gd name="T9" fmla="*/ 176 h 1545"/>
                  <a:gd name="T10" fmla="*/ 286 w 2975"/>
                  <a:gd name="T11" fmla="*/ 192 h 1545"/>
                  <a:gd name="T12" fmla="*/ 274 w 2975"/>
                  <a:gd name="T13" fmla="*/ 180 h 1545"/>
                  <a:gd name="T14" fmla="*/ 264 w 2975"/>
                  <a:gd name="T15" fmla="*/ 184 h 1545"/>
                  <a:gd name="T16" fmla="*/ 262 w 2975"/>
                  <a:gd name="T17" fmla="*/ 177 h 1545"/>
                  <a:gd name="T18" fmla="*/ 251 w 2975"/>
                  <a:gd name="T19" fmla="*/ 190 h 1545"/>
                  <a:gd name="T20" fmla="*/ 247 w 2975"/>
                  <a:gd name="T21" fmla="*/ 179 h 1545"/>
                  <a:gd name="T22" fmla="*/ 240 w 2975"/>
                  <a:gd name="T23" fmla="*/ 185 h 1545"/>
                  <a:gd name="T24" fmla="*/ 227 w 2975"/>
                  <a:gd name="T25" fmla="*/ 175 h 1545"/>
                  <a:gd name="T26" fmla="*/ 218 w 2975"/>
                  <a:gd name="T27" fmla="*/ 183 h 1545"/>
                  <a:gd name="T28" fmla="*/ 208 w 2975"/>
                  <a:gd name="T29" fmla="*/ 166 h 1545"/>
                  <a:gd name="T30" fmla="*/ 192 w 2975"/>
                  <a:gd name="T31" fmla="*/ 170 h 1545"/>
                  <a:gd name="T32" fmla="*/ 162 w 2975"/>
                  <a:gd name="T33" fmla="*/ 161 h 1545"/>
                  <a:gd name="T34" fmla="*/ 154 w 2975"/>
                  <a:gd name="T35" fmla="*/ 148 h 1545"/>
                  <a:gd name="T36" fmla="*/ 138 w 2975"/>
                  <a:gd name="T37" fmla="*/ 151 h 1545"/>
                  <a:gd name="T38" fmla="*/ 125 w 2975"/>
                  <a:gd name="T39" fmla="*/ 141 h 1545"/>
                  <a:gd name="T40" fmla="*/ 130 w 2975"/>
                  <a:gd name="T41" fmla="*/ 36 h 1545"/>
                  <a:gd name="T42" fmla="*/ 0 w 2975"/>
                  <a:gd name="T43" fmla="*/ 28 h 1545"/>
                  <a:gd name="T44" fmla="*/ 2 w 2975"/>
                  <a:gd name="T45" fmla="*/ 0 h 1545"/>
                  <a:gd name="T46" fmla="*/ 43 w 2975"/>
                  <a:gd name="T47" fmla="*/ 3 h 1545"/>
                  <a:gd name="T48" fmla="*/ 362 w 2975"/>
                  <a:gd name="T49" fmla="*/ 10 h 1545"/>
                  <a:gd name="T50" fmla="*/ 362 w 2975"/>
                  <a:gd name="T51" fmla="*/ 29 h 1545"/>
                  <a:gd name="T52" fmla="*/ 362 w 2975"/>
                  <a:gd name="T53" fmla="*/ 38 h 154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975"/>
                  <a:gd name="T82" fmla="*/ 0 h 1545"/>
                  <a:gd name="T83" fmla="*/ 2975 w 2975"/>
                  <a:gd name="T84" fmla="*/ 1545 h 154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975" h="1545">
                    <a:moveTo>
                      <a:pt x="2905" y="304"/>
                    </a:moveTo>
                    <a:lnTo>
                      <a:pt x="2975" y="788"/>
                    </a:lnTo>
                    <a:lnTo>
                      <a:pt x="2966" y="1541"/>
                    </a:lnTo>
                    <a:lnTo>
                      <a:pt x="2947" y="1545"/>
                    </a:lnTo>
                    <a:lnTo>
                      <a:pt x="2698" y="1407"/>
                    </a:lnTo>
                    <a:lnTo>
                      <a:pt x="2293" y="1533"/>
                    </a:lnTo>
                    <a:lnTo>
                      <a:pt x="2195" y="1441"/>
                    </a:lnTo>
                    <a:lnTo>
                      <a:pt x="2118" y="1469"/>
                    </a:lnTo>
                    <a:lnTo>
                      <a:pt x="2097" y="1413"/>
                    </a:lnTo>
                    <a:lnTo>
                      <a:pt x="2016" y="1522"/>
                    </a:lnTo>
                    <a:lnTo>
                      <a:pt x="1980" y="1436"/>
                    </a:lnTo>
                    <a:lnTo>
                      <a:pt x="1925" y="1483"/>
                    </a:lnTo>
                    <a:lnTo>
                      <a:pt x="1818" y="1400"/>
                    </a:lnTo>
                    <a:lnTo>
                      <a:pt x="1749" y="1464"/>
                    </a:lnTo>
                    <a:lnTo>
                      <a:pt x="1671" y="1326"/>
                    </a:lnTo>
                    <a:lnTo>
                      <a:pt x="1536" y="1360"/>
                    </a:lnTo>
                    <a:lnTo>
                      <a:pt x="1296" y="1290"/>
                    </a:lnTo>
                    <a:lnTo>
                      <a:pt x="1232" y="1181"/>
                    </a:lnTo>
                    <a:lnTo>
                      <a:pt x="1109" y="1209"/>
                    </a:lnTo>
                    <a:lnTo>
                      <a:pt x="1003" y="1125"/>
                    </a:lnTo>
                    <a:lnTo>
                      <a:pt x="1040" y="285"/>
                    </a:lnTo>
                    <a:lnTo>
                      <a:pt x="0" y="226"/>
                    </a:lnTo>
                    <a:lnTo>
                      <a:pt x="15" y="0"/>
                    </a:lnTo>
                    <a:lnTo>
                      <a:pt x="344" y="25"/>
                    </a:lnTo>
                    <a:lnTo>
                      <a:pt x="2899" y="81"/>
                    </a:lnTo>
                    <a:lnTo>
                      <a:pt x="2902" y="229"/>
                    </a:lnTo>
                    <a:lnTo>
                      <a:pt x="2905" y="304"/>
                    </a:lnTo>
                    <a:close/>
                  </a:path>
                </a:pathLst>
              </a:custGeom>
              <a:solidFill>
                <a:srgbClr val="FFC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69" name="Freeform 214"/>
              <p:cNvSpPr>
                <a:spLocks/>
              </p:cNvSpPr>
              <p:nvPr/>
            </p:nvSpPr>
            <p:spPr bwMode="auto">
              <a:xfrm>
                <a:off x="1304" y="2855"/>
                <a:ext cx="371" cy="193"/>
              </a:xfrm>
              <a:custGeom>
                <a:avLst/>
                <a:gdLst>
                  <a:gd name="T0" fmla="*/ 362 w 2975"/>
                  <a:gd name="T1" fmla="*/ 38 h 1545"/>
                  <a:gd name="T2" fmla="*/ 371 w 2975"/>
                  <a:gd name="T3" fmla="*/ 98 h 1545"/>
                  <a:gd name="T4" fmla="*/ 370 w 2975"/>
                  <a:gd name="T5" fmla="*/ 193 h 1545"/>
                  <a:gd name="T6" fmla="*/ 368 w 2975"/>
                  <a:gd name="T7" fmla="*/ 193 h 1545"/>
                  <a:gd name="T8" fmla="*/ 336 w 2975"/>
                  <a:gd name="T9" fmla="*/ 176 h 1545"/>
                  <a:gd name="T10" fmla="*/ 286 w 2975"/>
                  <a:gd name="T11" fmla="*/ 192 h 1545"/>
                  <a:gd name="T12" fmla="*/ 274 w 2975"/>
                  <a:gd name="T13" fmla="*/ 180 h 1545"/>
                  <a:gd name="T14" fmla="*/ 264 w 2975"/>
                  <a:gd name="T15" fmla="*/ 184 h 1545"/>
                  <a:gd name="T16" fmla="*/ 262 w 2975"/>
                  <a:gd name="T17" fmla="*/ 177 h 1545"/>
                  <a:gd name="T18" fmla="*/ 251 w 2975"/>
                  <a:gd name="T19" fmla="*/ 190 h 1545"/>
                  <a:gd name="T20" fmla="*/ 247 w 2975"/>
                  <a:gd name="T21" fmla="*/ 179 h 1545"/>
                  <a:gd name="T22" fmla="*/ 240 w 2975"/>
                  <a:gd name="T23" fmla="*/ 185 h 1545"/>
                  <a:gd name="T24" fmla="*/ 227 w 2975"/>
                  <a:gd name="T25" fmla="*/ 175 h 1545"/>
                  <a:gd name="T26" fmla="*/ 218 w 2975"/>
                  <a:gd name="T27" fmla="*/ 183 h 1545"/>
                  <a:gd name="T28" fmla="*/ 208 w 2975"/>
                  <a:gd name="T29" fmla="*/ 166 h 1545"/>
                  <a:gd name="T30" fmla="*/ 192 w 2975"/>
                  <a:gd name="T31" fmla="*/ 170 h 1545"/>
                  <a:gd name="T32" fmla="*/ 162 w 2975"/>
                  <a:gd name="T33" fmla="*/ 161 h 1545"/>
                  <a:gd name="T34" fmla="*/ 154 w 2975"/>
                  <a:gd name="T35" fmla="*/ 148 h 1545"/>
                  <a:gd name="T36" fmla="*/ 138 w 2975"/>
                  <a:gd name="T37" fmla="*/ 151 h 1545"/>
                  <a:gd name="T38" fmla="*/ 125 w 2975"/>
                  <a:gd name="T39" fmla="*/ 141 h 1545"/>
                  <a:gd name="T40" fmla="*/ 130 w 2975"/>
                  <a:gd name="T41" fmla="*/ 36 h 1545"/>
                  <a:gd name="T42" fmla="*/ 0 w 2975"/>
                  <a:gd name="T43" fmla="*/ 28 h 1545"/>
                  <a:gd name="T44" fmla="*/ 2 w 2975"/>
                  <a:gd name="T45" fmla="*/ 0 h 1545"/>
                  <a:gd name="T46" fmla="*/ 43 w 2975"/>
                  <a:gd name="T47" fmla="*/ 3 h 1545"/>
                  <a:gd name="T48" fmla="*/ 362 w 2975"/>
                  <a:gd name="T49" fmla="*/ 10 h 1545"/>
                  <a:gd name="T50" fmla="*/ 362 w 2975"/>
                  <a:gd name="T51" fmla="*/ 29 h 1545"/>
                  <a:gd name="T52" fmla="*/ 362 w 2975"/>
                  <a:gd name="T53" fmla="*/ 38 h 154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975"/>
                  <a:gd name="T82" fmla="*/ 0 h 1545"/>
                  <a:gd name="T83" fmla="*/ 2975 w 2975"/>
                  <a:gd name="T84" fmla="*/ 1545 h 154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975" h="1545">
                    <a:moveTo>
                      <a:pt x="2905" y="304"/>
                    </a:moveTo>
                    <a:lnTo>
                      <a:pt x="2975" y="788"/>
                    </a:lnTo>
                    <a:lnTo>
                      <a:pt x="2966" y="1541"/>
                    </a:lnTo>
                    <a:lnTo>
                      <a:pt x="2947" y="1545"/>
                    </a:lnTo>
                    <a:lnTo>
                      <a:pt x="2698" y="1407"/>
                    </a:lnTo>
                    <a:lnTo>
                      <a:pt x="2293" y="1533"/>
                    </a:lnTo>
                    <a:lnTo>
                      <a:pt x="2195" y="1441"/>
                    </a:lnTo>
                    <a:lnTo>
                      <a:pt x="2118" y="1469"/>
                    </a:lnTo>
                    <a:lnTo>
                      <a:pt x="2097" y="1413"/>
                    </a:lnTo>
                    <a:lnTo>
                      <a:pt x="2016" y="1522"/>
                    </a:lnTo>
                    <a:lnTo>
                      <a:pt x="1980" y="1436"/>
                    </a:lnTo>
                    <a:lnTo>
                      <a:pt x="1925" y="1483"/>
                    </a:lnTo>
                    <a:lnTo>
                      <a:pt x="1818" y="1400"/>
                    </a:lnTo>
                    <a:lnTo>
                      <a:pt x="1749" y="1464"/>
                    </a:lnTo>
                    <a:lnTo>
                      <a:pt x="1671" y="1326"/>
                    </a:lnTo>
                    <a:lnTo>
                      <a:pt x="1536" y="1360"/>
                    </a:lnTo>
                    <a:lnTo>
                      <a:pt x="1296" y="1290"/>
                    </a:lnTo>
                    <a:lnTo>
                      <a:pt x="1232" y="1181"/>
                    </a:lnTo>
                    <a:lnTo>
                      <a:pt x="1109" y="1209"/>
                    </a:lnTo>
                    <a:lnTo>
                      <a:pt x="1003" y="1125"/>
                    </a:lnTo>
                    <a:lnTo>
                      <a:pt x="1040" y="285"/>
                    </a:lnTo>
                    <a:lnTo>
                      <a:pt x="0" y="226"/>
                    </a:lnTo>
                    <a:lnTo>
                      <a:pt x="15" y="0"/>
                    </a:lnTo>
                    <a:lnTo>
                      <a:pt x="344" y="25"/>
                    </a:lnTo>
                    <a:lnTo>
                      <a:pt x="2899" y="81"/>
                    </a:lnTo>
                    <a:lnTo>
                      <a:pt x="2902" y="229"/>
                    </a:lnTo>
                    <a:lnTo>
                      <a:pt x="2905" y="304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70" name="Line 215"/>
              <p:cNvSpPr>
                <a:spLocks noChangeShapeType="1"/>
              </p:cNvSpPr>
              <p:nvPr/>
            </p:nvSpPr>
            <p:spPr bwMode="auto">
              <a:xfrm>
                <a:off x="652" y="2471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71" name="Freeform 178"/>
              <p:cNvSpPr>
                <a:spLocks/>
              </p:cNvSpPr>
              <p:nvPr/>
            </p:nvSpPr>
            <p:spPr bwMode="auto">
              <a:xfrm>
                <a:off x="491" y="2210"/>
                <a:ext cx="342" cy="290"/>
              </a:xfrm>
              <a:custGeom>
                <a:avLst/>
                <a:gdLst/>
                <a:ahLst/>
                <a:cxnLst>
                  <a:cxn ang="0">
                    <a:pos x="1289" y="2085"/>
                  </a:cxn>
                  <a:cxn ang="0">
                    <a:pos x="0" y="1725"/>
                  </a:cxn>
                  <a:cxn ang="0">
                    <a:pos x="0" y="1343"/>
                  </a:cxn>
                  <a:cxn ang="0">
                    <a:pos x="222" y="1030"/>
                  </a:cxn>
                  <a:cxn ang="0">
                    <a:pos x="541" y="315"/>
                  </a:cxn>
                  <a:cxn ang="0">
                    <a:pos x="594" y="0"/>
                  </a:cxn>
                  <a:cxn ang="0">
                    <a:pos x="750" y="44"/>
                  </a:cxn>
                  <a:cxn ang="0">
                    <a:pos x="750" y="61"/>
                  </a:cxn>
                  <a:cxn ang="0">
                    <a:pos x="884" y="151"/>
                  </a:cxn>
                  <a:cxn ang="0">
                    <a:pos x="882" y="356"/>
                  </a:cxn>
                  <a:cxn ang="0">
                    <a:pos x="993" y="424"/>
                  </a:cxn>
                  <a:cxn ang="0">
                    <a:pos x="1153" y="396"/>
                  </a:cxn>
                  <a:cxn ang="0">
                    <a:pos x="1339" y="488"/>
                  </a:cxn>
                  <a:cxn ang="0">
                    <a:pos x="1563" y="511"/>
                  </a:cxn>
                  <a:cxn ang="0">
                    <a:pos x="2033" y="491"/>
                  </a:cxn>
                  <a:cxn ang="0">
                    <a:pos x="2636" y="633"/>
                  </a:cxn>
                  <a:cxn ang="0">
                    <a:pos x="2736" y="829"/>
                  </a:cxn>
                  <a:cxn ang="0">
                    <a:pos x="2389" y="1289"/>
                  </a:cxn>
                  <a:cxn ang="0">
                    <a:pos x="2465" y="1418"/>
                  </a:cxn>
                  <a:cxn ang="0">
                    <a:pos x="2222" y="2314"/>
                  </a:cxn>
                  <a:cxn ang="0">
                    <a:pos x="1490" y="2138"/>
                  </a:cxn>
                  <a:cxn ang="0">
                    <a:pos x="1289" y="2085"/>
                  </a:cxn>
                </a:cxnLst>
                <a:rect l="0" t="0" r="r" b="b"/>
                <a:pathLst>
                  <a:path w="2736" h="2314">
                    <a:moveTo>
                      <a:pt x="1289" y="2085"/>
                    </a:moveTo>
                    <a:lnTo>
                      <a:pt x="0" y="1725"/>
                    </a:lnTo>
                    <a:lnTo>
                      <a:pt x="0" y="1343"/>
                    </a:lnTo>
                    <a:lnTo>
                      <a:pt x="222" y="1030"/>
                    </a:lnTo>
                    <a:lnTo>
                      <a:pt x="541" y="315"/>
                    </a:lnTo>
                    <a:lnTo>
                      <a:pt x="594" y="0"/>
                    </a:lnTo>
                    <a:lnTo>
                      <a:pt x="750" y="44"/>
                    </a:lnTo>
                    <a:lnTo>
                      <a:pt x="750" y="61"/>
                    </a:lnTo>
                    <a:lnTo>
                      <a:pt x="884" y="151"/>
                    </a:lnTo>
                    <a:lnTo>
                      <a:pt x="882" y="356"/>
                    </a:lnTo>
                    <a:lnTo>
                      <a:pt x="993" y="424"/>
                    </a:lnTo>
                    <a:lnTo>
                      <a:pt x="1153" y="396"/>
                    </a:lnTo>
                    <a:lnTo>
                      <a:pt x="1339" y="488"/>
                    </a:lnTo>
                    <a:lnTo>
                      <a:pt x="1563" y="511"/>
                    </a:lnTo>
                    <a:lnTo>
                      <a:pt x="2033" y="491"/>
                    </a:lnTo>
                    <a:lnTo>
                      <a:pt x="2636" y="633"/>
                    </a:lnTo>
                    <a:lnTo>
                      <a:pt x="2736" y="829"/>
                    </a:lnTo>
                    <a:lnTo>
                      <a:pt x="2389" y="1289"/>
                    </a:lnTo>
                    <a:lnTo>
                      <a:pt x="2465" y="1418"/>
                    </a:lnTo>
                    <a:lnTo>
                      <a:pt x="2222" y="2314"/>
                    </a:lnTo>
                    <a:lnTo>
                      <a:pt x="1490" y="2138"/>
                    </a:lnTo>
                    <a:lnTo>
                      <a:pt x="1289" y="2085"/>
                    </a:lnTo>
                    <a:close/>
                  </a:path>
                </a:pathLst>
              </a:custGeom>
              <a:solidFill>
                <a:srgbClr val="C0504D">
                  <a:lumMod val="40000"/>
                  <a:lumOff val="6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72" name="Freeform 217"/>
              <p:cNvSpPr>
                <a:spLocks/>
              </p:cNvSpPr>
              <p:nvPr/>
            </p:nvSpPr>
            <p:spPr bwMode="auto">
              <a:xfrm>
                <a:off x="491" y="2210"/>
                <a:ext cx="342" cy="290"/>
              </a:xfrm>
              <a:custGeom>
                <a:avLst/>
                <a:gdLst>
                  <a:gd name="T0" fmla="*/ 161 w 2736"/>
                  <a:gd name="T1" fmla="*/ 261 h 2314"/>
                  <a:gd name="T2" fmla="*/ 0 w 2736"/>
                  <a:gd name="T3" fmla="*/ 216 h 2314"/>
                  <a:gd name="T4" fmla="*/ 0 w 2736"/>
                  <a:gd name="T5" fmla="*/ 168 h 2314"/>
                  <a:gd name="T6" fmla="*/ 28 w 2736"/>
                  <a:gd name="T7" fmla="*/ 129 h 2314"/>
                  <a:gd name="T8" fmla="*/ 68 w 2736"/>
                  <a:gd name="T9" fmla="*/ 39 h 2314"/>
                  <a:gd name="T10" fmla="*/ 74 w 2736"/>
                  <a:gd name="T11" fmla="*/ 0 h 2314"/>
                  <a:gd name="T12" fmla="*/ 94 w 2736"/>
                  <a:gd name="T13" fmla="*/ 6 h 2314"/>
                  <a:gd name="T14" fmla="*/ 94 w 2736"/>
                  <a:gd name="T15" fmla="*/ 8 h 2314"/>
                  <a:gd name="T16" fmla="*/ 110 w 2736"/>
                  <a:gd name="T17" fmla="*/ 19 h 2314"/>
                  <a:gd name="T18" fmla="*/ 110 w 2736"/>
                  <a:gd name="T19" fmla="*/ 45 h 2314"/>
                  <a:gd name="T20" fmla="*/ 124 w 2736"/>
                  <a:gd name="T21" fmla="*/ 53 h 2314"/>
                  <a:gd name="T22" fmla="*/ 144 w 2736"/>
                  <a:gd name="T23" fmla="*/ 50 h 2314"/>
                  <a:gd name="T24" fmla="*/ 167 w 2736"/>
                  <a:gd name="T25" fmla="*/ 61 h 2314"/>
                  <a:gd name="T26" fmla="*/ 195 w 2736"/>
                  <a:gd name="T27" fmla="*/ 64 h 2314"/>
                  <a:gd name="T28" fmla="*/ 254 w 2736"/>
                  <a:gd name="T29" fmla="*/ 62 h 2314"/>
                  <a:gd name="T30" fmla="*/ 330 w 2736"/>
                  <a:gd name="T31" fmla="*/ 79 h 2314"/>
                  <a:gd name="T32" fmla="*/ 342 w 2736"/>
                  <a:gd name="T33" fmla="*/ 104 h 2314"/>
                  <a:gd name="T34" fmla="*/ 299 w 2736"/>
                  <a:gd name="T35" fmla="*/ 162 h 2314"/>
                  <a:gd name="T36" fmla="*/ 308 w 2736"/>
                  <a:gd name="T37" fmla="*/ 178 h 2314"/>
                  <a:gd name="T38" fmla="*/ 278 w 2736"/>
                  <a:gd name="T39" fmla="*/ 290 h 2314"/>
                  <a:gd name="T40" fmla="*/ 186 w 2736"/>
                  <a:gd name="T41" fmla="*/ 268 h 2314"/>
                  <a:gd name="T42" fmla="*/ 161 w 2736"/>
                  <a:gd name="T43" fmla="*/ 261 h 231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736"/>
                  <a:gd name="T67" fmla="*/ 0 h 2314"/>
                  <a:gd name="T68" fmla="*/ 2736 w 2736"/>
                  <a:gd name="T69" fmla="*/ 2314 h 231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736" h="2314">
                    <a:moveTo>
                      <a:pt x="1289" y="2085"/>
                    </a:moveTo>
                    <a:lnTo>
                      <a:pt x="0" y="1725"/>
                    </a:lnTo>
                    <a:lnTo>
                      <a:pt x="0" y="1343"/>
                    </a:lnTo>
                    <a:lnTo>
                      <a:pt x="222" y="1030"/>
                    </a:lnTo>
                    <a:lnTo>
                      <a:pt x="541" y="315"/>
                    </a:lnTo>
                    <a:lnTo>
                      <a:pt x="594" y="0"/>
                    </a:lnTo>
                    <a:lnTo>
                      <a:pt x="750" y="44"/>
                    </a:lnTo>
                    <a:lnTo>
                      <a:pt x="750" y="61"/>
                    </a:lnTo>
                    <a:lnTo>
                      <a:pt x="884" y="151"/>
                    </a:lnTo>
                    <a:lnTo>
                      <a:pt x="882" y="356"/>
                    </a:lnTo>
                    <a:lnTo>
                      <a:pt x="993" y="424"/>
                    </a:lnTo>
                    <a:lnTo>
                      <a:pt x="1153" y="396"/>
                    </a:lnTo>
                    <a:lnTo>
                      <a:pt x="1339" y="488"/>
                    </a:lnTo>
                    <a:lnTo>
                      <a:pt x="1563" y="511"/>
                    </a:lnTo>
                    <a:lnTo>
                      <a:pt x="2033" y="491"/>
                    </a:lnTo>
                    <a:lnTo>
                      <a:pt x="2636" y="633"/>
                    </a:lnTo>
                    <a:lnTo>
                      <a:pt x="2736" y="829"/>
                    </a:lnTo>
                    <a:lnTo>
                      <a:pt x="2389" y="1289"/>
                    </a:lnTo>
                    <a:lnTo>
                      <a:pt x="2465" y="1418"/>
                    </a:lnTo>
                    <a:lnTo>
                      <a:pt x="2222" y="2314"/>
                    </a:lnTo>
                    <a:lnTo>
                      <a:pt x="1490" y="2138"/>
                    </a:lnTo>
                    <a:lnTo>
                      <a:pt x="1289" y="2085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73" name="Line 218"/>
              <p:cNvSpPr>
                <a:spLocks noChangeShapeType="1"/>
              </p:cNvSpPr>
              <p:nvPr/>
            </p:nvSpPr>
            <p:spPr bwMode="auto">
              <a:xfrm>
                <a:off x="2255" y="2526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74" name="Freeform 181"/>
              <p:cNvSpPr>
                <a:spLocks/>
              </p:cNvSpPr>
              <p:nvPr/>
            </p:nvSpPr>
            <p:spPr bwMode="auto">
              <a:xfrm>
                <a:off x="2227" y="2506"/>
                <a:ext cx="251" cy="161"/>
              </a:xfrm>
              <a:custGeom>
                <a:avLst/>
                <a:gdLst/>
                <a:ahLst/>
                <a:cxnLst>
                  <a:cxn ang="0">
                    <a:pos x="220" y="160"/>
                  </a:cxn>
                  <a:cxn ang="0">
                    <a:pos x="243" y="271"/>
                  </a:cxn>
                  <a:cxn ang="0">
                    <a:pos x="1633" y="0"/>
                  </a:cxn>
                  <a:cxn ang="0">
                    <a:pos x="1793" y="190"/>
                  </a:cxn>
                  <a:cxn ang="0">
                    <a:pos x="1891" y="226"/>
                  </a:cxn>
                  <a:cxn ang="0">
                    <a:pos x="1801" y="411"/>
                  </a:cxn>
                  <a:cxn ang="0">
                    <a:pos x="1810" y="581"/>
                  </a:cxn>
                  <a:cxn ang="0">
                    <a:pos x="2008" y="746"/>
                  </a:cxn>
                  <a:cxn ang="0">
                    <a:pos x="1818" y="942"/>
                  </a:cxn>
                  <a:cxn ang="0">
                    <a:pos x="1806" y="933"/>
                  </a:cxn>
                  <a:cxn ang="0">
                    <a:pos x="1701" y="1000"/>
                  </a:cxn>
                  <a:cxn ang="0">
                    <a:pos x="1601" y="1019"/>
                  </a:cxn>
                  <a:cxn ang="0">
                    <a:pos x="495" y="1234"/>
                  </a:cxn>
                  <a:cxn ang="0">
                    <a:pos x="410" y="1249"/>
                  </a:cxn>
                  <a:cxn ang="0">
                    <a:pos x="162" y="1290"/>
                  </a:cxn>
                  <a:cxn ang="0">
                    <a:pos x="95" y="893"/>
                  </a:cxn>
                  <a:cxn ang="0">
                    <a:pos x="84" y="804"/>
                  </a:cxn>
                  <a:cxn ang="0">
                    <a:pos x="0" y="327"/>
                  </a:cxn>
                  <a:cxn ang="0">
                    <a:pos x="220" y="160"/>
                  </a:cxn>
                </a:cxnLst>
                <a:rect l="0" t="0" r="r" b="b"/>
                <a:pathLst>
                  <a:path w="2008" h="1290">
                    <a:moveTo>
                      <a:pt x="220" y="160"/>
                    </a:moveTo>
                    <a:lnTo>
                      <a:pt x="243" y="271"/>
                    </a:lnTo>
                    <a:lnTo>
                      <a:pt x="1633" y="0"/>
                    </a:lnTo>
                    <a:lnTo>
                      <a:pt x="1793" y="190"/>
                    </a:lnTo>
                    <a:lnTo>
                      <a:pt x="1891" y="226"/>
                    </a:lnTo>
                    <a:lnTo>
                      <a:pt x="1801" y="411"/>
                    </a:lnTo>
                    <a:lnTo>
                      <a:pt x="1810" y="581"/>
                    </a:lnTo>
                    <a:lnTo>
                      <a:pt x="2008" y="746"/>
                    </a:lnTo>
                    <a:lnTo>
                      <a:pt x="1818" y="942"/>
                    </a:lnTo>
                    <a:lnTo>
                      <a:pt x="1806" y="933"/>
                    </a:lnTo>
                    <a:lnTo>
                      <a:pt x="1701" y="1000"/>
                    </a:lnTo>
                    <a:lnTo>
                      <a:pt x="1601" y="1019"/>
                    </a:lnTo>
                    <a:lnTo>
                      <a:pt x="495" y="1234"/>
                    </a:lnTo>
                    <a:lnTo>
                      <a:pt x="410" y="1249"/>
                    </a:lnTo>
                    <a:lnTo>
                      <a:pt x="162" y="1290"/>
                    </a:lnTo>
                    <a:lnTo>
                      <a:pt x="95" y="893"/>
                    </a:lnTo>
                    <a:lnTo>
                      <a:pt x="84" y="804"/>
                    </a:lnTo>
                    <a:lnTo>
                      <a:pt x="0" y="327"/>
                    </a:lnTo>
                    <a:lnTo>
                      <a:pt x="220" y="160"/>
                    </a:lnTo>
                    <a:close/>
                  </a:path>
                </a:pathLst>
              </a:custGeom>
              <a:solidFill>
                <a:srgbClr val="1F497D">
                  <a:lumMod val="20000"/>
                  <a:lumOff val="8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75" name="Freeform 220"/>
              <p:cNvSpPr>
                <a:spLocks/>
              </p:cNvSpPr>
              <p:nvPr/>
            </p:nvSpPr>
            <p:spPr bwMode="auto">
              <a:xfrm>
                <a:off x="2227" y="2506"/>
                <a:ext cx="251" cy="161"/>
              </a:xfrm>
              <a:custGeom>
                <a:avLst/>
                <a:gdLst>
                  <a:gd name="T0" fmla="*/ 28 w 2008"/>
                  <a:gd name="T1" fmla="*/ 20 h 1290"/>
                  <a:gd name="T2" fmla="*/ 30 w 2008"/>
                  <a:gd name="T3" fmla="*/ 34 h 1290"/>
                  <a:gd name="T4" fmla="*/ 204 w 2008"/>
                  <a:gd name="T5" fmla="*/ 0 h 1290"/>
                  <a:gd name="T6" fmla="*/ 224 w 2008"/>
                  <a:gd name="T7" fmla="*/ 24 h 1290"/>
                  <a:gd name="T8" fmla="*/ 236 w 2008"/>
                  <a:gd name="T9" fmla="*/ 28 h 1290"/>
                  <a:gd name="T10" fmla="*/ 225 w 2008"/>
                  <a:gd name="T11" fmla="*/ 51 h 1290"/>
                  <a:gd name="T12" fmla="*/ 226 w 2008"/>
                  <a:gd name="T13" fmla="*/ 73 h 1290"/>
                  <a:gd name="T14" fmla="*/ 251 w 2008"/>
                  <a:gd name="T15" fmla="*/ 93 h 1290"/>
                  <a:gd name="T16" fmla="*/ 227 w 2008"/>
                  <a:gd name="T17" fmla="*/ 118 h 1290"/>
                  <a:gd name="T18" fmla="*/ 226 w 2008"/>
                  <a:gd name="T19" fmla="*/ 116 h 1290"/>
                  <a:gd name="T20" fmla="*/ 213 w 2008"/>
                  <a:gd name="T21" fmla="*/ 125 h 1290"/>
                  <a:gd name="T22" fmla="*/ 200 w 2008"/>
                  <a:gd name="T23" fmla="*/ 127 h 1290"/>
                  <a:gd name="T24" fmla="*/ 62 w 2008"/>
                  <a:gd name="T25" fmla="*/ 154 h 1290"/>
                  <a:gd name="T26" fmla="*/ 51 w 2008"/>
                  <a:gd name="T27" fmla="*/ 156 h 1290"/>
                  <a:gd name="T28" fmla="*/ 20 w 2008"/>
                  <a:gd name="T29" fmla="*/ 161 h 1290"/>
                  <a:gd name="T30" fmla="*/ 12 w 2008"/>
                  <a:gd name="T31" fmla="*/ 111 h 1290"/>
                  <a:gd name="T32" fmla="*/ 11 w 2008"/>
                  <a:gd name="T33" fmla="*/ 100 h 1290"/>
                  <a:gd name="T34" fmla="*/ 0 w 2008"/>
                  <a:gd name="T35" fmla="*/ 41 h 1290"/>
                  <a:gd name="T36" fmla="*/ 28 w 2008"/>
                  <a:gd name="T37" fmla="*/ 20 h 129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008"/>
                  <a:gd name="T58" fmla="*/ 0 h 1290"/>
                  <a:gd name="T59" fmla="*/ 2008 w 2008"/>
                  <a:gd name="T60" fmla="*/ 1290 h 129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008" h="1290">
                    <a:moveTo>
                      <a:pt x="220" y="160"/>
                    </a:moveTo>
                    <a:lnTo>
                      <a:pt x="243" y="271"/>
                    </a:lnTo>
                    <a:lnTo>
                      <a:pt x="1633" y="0"/>
                    </a:lnTo>
                    <a:lnTo>
                      <a:pt x="1793" y="190"/>
                    </a:lnTo>
                    <a:lnTo>
                      <a:pt x="1891" y="226"/>
                    </a:lnTo>
                    <a:lnTo>
                      <a:pt x="1801" y="411"/>
                    </a:lnTo>
                    <a:lnTo>
                      <a:pt x="1810" y="581"/>
                    </a:lnTo>
                    <a:lnTo>
                      <a:pt x="2008" y="746"/>
                    </a:lnTo>
                    <a:lnTo>
                      <a:pt x="1818" y="942"/>
                    </a:lnTo>
                    <a:lnTo>
                      <a:pt x="1806" y="933"/>
                    </a:lnTo>
                    <a:lnTo>
                      <a:pt x="1701" y="1000"/>
                    </a:lnTo>
                    <a:lnTo>
                      <a:pt x="1601" y="1019"/>
                    </a:lnTo>
                    <a:lnTo>
                      <a:pt x="495" y="1234"/>
                    </a:lnTo>
                    <a:lnTo>
                      <a:pt x="410" y="1249"/>
                    </a:lnTo>
                    <a:lnTo>
                      <a:pt x="162" y="1290"/>
                    </a:lnTo>
                    <a:lnTo>
                      <a:pt x="95" y="893"/>
                    </a:lnTo>
                    <a:lnTo>
                      <a:pt x="84" y="804"/>
                    </a:lnTo>
                    <a:lnTo>
                      <a:pt x="0" y="327"/>
                    </a:lnTo>
                    <a:lnTo>
                      <a:pt x="220" y="160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76" name="Line 221"/>
              <p:cNvSpPr>
                <a:spLocks noChangeShapeType="1"/>
              </p:cNvSpPr>
              <p:nvPr/>
            </p:nvSpPr>
            <p:spPr bwMode="auto">
              <a:xfrm>
                <a:off x="2604" y="2490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77" name="Freeform 222"/>
              <p:cNvSpPr>
                <a:spLocks/>
              </p:cNvSpPr>
              <p:nvPr/>
            </p:nvSpPr>
            <p:spPr bwMode="auto">
              <a:xfrm>
                <a:off x="2571" y="2467"/>
                <a:ext cx="33" cy="41"/>
              </a:xfrm>
              <a:custGeom>
                <a:avLst/>
                <a:gdLst>
                  <a:gd name="T0" fmla="*/ 33 w 266"/>
                  <a:gd name="T1" fmla="*/ 23 h 326"/>
                  <a:gd name="T2" fmla="*/ 26 w 266"/>
                  <a:gd name="T3" fmla="*/ 31 h 326"/>
                  <a:gd name="T4" fmla="*/ 20 w 266"/>
                  <a:gd name="T5" fmla="*/ 20 h 326"/>
                  <a:gd name="T6" fmla="*/ 21 w 266"/>
                  <a:gd name="T7" fmla="*/ 35 h 326"/>
                  <a:gd name="T8" fmla="*/ 7 w 266"/>
                  <a:gd name="T9" fmla="*/ 41 h 326"/>
                  <a:gd name="T10" fmla="*/ 0 w 266"/>
                  <a:gd name="T11" fmla="*/ 5 h 326"/>
                  <a:gd name="T12" fmla="*/ 15 w 266"/>
                  <a:gd name="T13" fmla="*/ 0 h 326"/>
                  <a:gd name="T14" fmla="*/ 30 w 266"/>
                  <a:gd name="T15" fmla="*/ 17 h 326"/>
                  <a:gd name="T16" fmla="*/ 33 w 266"/>
                  <a:gd name="T17" fmla="*/ 23 h 3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66"/>
                  <a:gd name="T28" fmla="*/ 0 h 326"/>
                  <a:gd name="T29" fmla="*/ 266 w 266"/>
                  <a:gd name="T30" fmla="*/ 326 h 32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66" h="326">
                    <a:moveTo>
                      <a:pt x="266" y="183"/>
                    </a:moveTo>
                    <a:lnTo>
                      <a:pt x="209" y="245"/>
                    </a:lnTo>
                    <a:lnTo>
                      <a:pt x="164" y="158"/>
                    </a:lnTo>
                    <a:lnTo>
                      <a:pt x="168" y="281"/>
                    </a:lnTo>
                    <a:lnTo>
                      <a:pt x="56" y="326"/>
                    </a:lnTo>
                    <a:lnTo>
                      <a:pt x="0" y="41"/>
                    </a:lnTo>
                    <a:lnTo>
                      <a:pt x="123" y="0"/>
                    </a:lnTo>
                    <a:lnTo>
                      <a:pt x="243" y="139"/>
                    </a:lnTo>
                    <a:lnTo>
                      <a:pt x="266" y="183"/>
                    </a:lnTo>
                    <a:close/>
                  </a:path>
                </a:pathLst>
              </a:custGeom>
              <a:solidFill>
                <a:srgbClr val="80808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78" name="Freeform 185"/>
              <p:cNvSpPr>
                <a:spLocks/>
              </p:cNvSpPr>
              <p:nvPr/>
            </p:nvSpPr>
            <p:spPr bwMode="auto">
              <a:xfrm>
                <a:off x="2571" y="2467"/>
                <a:ext cx="33" cy="41"/>
              </a:xfrm>
              <a:custGeom>
                <a:avLst/>
                <a:gdLst/>
                <a:ahLst/>
                <a:cxnLst>
                  <a:cxn ang="0">
                    <a:pos x="266" y="183"/>
                  </a:cxn>
                  <a:cxn ang="0">
                    <a:pos x="209" y="245"/>
                  </a:cxn>
                  <a:cxn ang="0">
                    <a:pos x="164" y="158"/>
                  </a:cxn>
                  <a:cxn ang="0">
                    <a:pos x="168" y="281"/>
                  </a:cxn>
                  <a:cxn ang="0">
                    <a:pos x="56" y="326"/>
                  </a:cxn>
                  <a:cxn ang="0">
                    <a:pos x="0" y="41"/>
                  </a:cxn>
                  <a:cxn ang="0">
                    <a:pos x="123" y="0"/>
                  </a:cxn>
                  <a:cxn ang="0">
                    <a:pos x="243" y="139"/>
                  </a:cxn>
                  <a:cxn ang="0">
                    <a:pos x="266" y="183"/>
                  </a:cxn>
                </a:cxnLst>
                <a:rect l="0" t="0" r="r" b="b"/>
                <a:pathLst>
                  <a:path w="266" h="326">
                    <a:moveTo>
                      <a:pt x="266" y="183"/>
                    </a:moveTo>
                    <a:lnTo>
                      <a:pt x="209" y="245"/>
                    </a:lnTo>
                    <a:lnTo>
                      <a:pt x="164" y="158"/>
                    </a:lnTo>
                    <a:lnTo>
                      <a:pt x="168" y="281"/>
                    </a:lnTo>
                    <a:lnTo>
                      <a:pt x="56" y="326"/>
                    </a:lnTo>
                    <a:lnTo>
                      <a:pt x="0" y="41"/>
                    </a:lnTo>
                    <a:lnTo>
                      <a:pt x="123" y="0"/>
                    </a:lnTo>
                    <a:lnTo>
                      <a:pt x="243" y="139"/>
                    </a:lnTo>
                    <a:lnTo>
                      <a:pt x="266" y="183"/>
                    </a:lnTo>
                  </a:path>
                </a:pathLst>
              </a:custGeom>
              <a:solidFill>
                <a:srgbClr val="1F497D">
                  <a:lumMod val="20000"/>
                  <a:lumOff val="80000"/>
                </a:srgbClr>
              </a:solidFill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79" name="Line 224"/>
              <p:cNvSpPr>
                <a:spLocks noChangeShapeType="1"/>
              </p:cNvSpPr>
              <p:nvPr/>
            </p:nvSpPr>
            <p:spPr bwMode="auto">
              <a:xfrm>
                <a:off x="2386" y="2967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0" name="Freeform 225"/>
              <p:cNvSpPr>
                <a:spLocks/>
              </p:cNvSpPr>
              <p:nvPr/>
            </p:nvSpPr>
            <p:spPr bwMode="auto">
              <a:xfrm>
                <a:off x="2166" y="2916"/>
                <a:ext cx="220" cy="167"/>
              </a:xfrm>
              <a:custGeom>
                <a:avLst/>
                <a:gdLst>
                  <a:gd name="T0" fmla="*/ 220 w 1754"/>
                  <a:gd name="T1" fmla="*/ 51 h 1336"/>
                  <a:gd name="T2" fmla="*/ 193 w 1754"/>
                  <a:gd name="T3" fmla="*/ 84 h 1336"/>
                  <a:gd name="T4" fmla="*/ 198 w 1754"/>
                  <a:gd name="T5" fmla="*/ 94 h 1336"/>
                  <a:gd name="T6" fmla="*/ 174 w 1754"/>
                  <a:gd name="T7" fmla="*/ 120 h 1336"/>
                  <a:gd name="T8" fmla="*/ 169 w 1754"/>
                  <a:gd name="T9" fmla="*/ 117 h 1336"/>
                  <a:gd name="T10" fmla="*/ 169 w 1754"/>
                  <a:gd name="T11" fmla="*/ 128 h 1336"/>
                  <a:gd name="T12" fmla="*/ 144 w 1754"/>
                  <a:gd name="T13" fmla="*/ 139 h 1336"/>
                  <a:gd name="T14" fmla="*/ 142 w 1754"/>
                  <a:gd name="T15" fmla="*/ 151 h 1336"/>
                  <a:gd name="T16" fmla="*/ 132 w 1754"/>
                  <a:gd name="T17" fmla="*/ 145 h 1336"/>
                  <a:gd name="T18" fmla="*/ 140 w 1754"/>
                  <a:gd name="T19" fmla="*/ 155 h 1336"/>
                  <a:gd name="T20" fmla="*/ 132 w 1754"/>
                  <a:gd name="T21" fmla="*/ 167 h 1336"/>
                  <a:gd name="T22" fmla="*/ 119 w 1754"/>
                  <a:gd name="T23" fmla="*/ 163 h 1336"/>
                  <a:gd name="T24" fmla="*/ 96 w 1754"/>
                  <a:gd name="T25" fmla="*/ 119 h 1336"/>
                  <a:gd name="T26" fmla="*/ 41 w 1754"/>
                  <a:gd name="T27" fmla="*/ 75 h 1336"/>
                  <a:gd name="T28" fmla="*/ 23 w 1754"/>
                  <a:gd name="T29" fmla="*/ 50 h 1336"/>
                  <a:gd name="T30" fmla="*/ 0 w 1754"/>
                  <a:gd name="T31" fmla="*/ 40 h 1336"/>
                  <a:gd name="T32" fmla="*/ 9 w 1754"/>
                  <a:gd name="T33" fmla="*/ 22 h 1336"/>
                  <a:gd name="T34" fmla="*/ 39 w 1754"/>
                  <a:gd name="T35" fmla="*/ 6 h 1336"/>
                  <a:gd name="T36" fmla="*/ 99 w 1754"/>
                  <a:gd name="T37" fmla="*/ 0 h 1336"/>
                  <a:gd name="T38" fmla="*/ 113 w 1754"/>
                  <a:gd name="T39" fmla="*/ 17 h 1336"/>
                  <a:gd name="T40" fmla="*/ 162 w 1754"/>
                  <a:gd name="T41" fmla="*/ 10 h 1336"/>
                  <a:gd name="T42" fmla="*/ 216 w 1754"/>
                  <a:gd name="T43" fmla="*/ 48 h 1336"/>
                  <a:gd name="T44" fmla="*/ 220 w 1754"/>
                  <a:gd name="T45" fmla="*/ 51 h 13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754"/>
                  <a:gd name="T70" fmla="*/ 0 h 1336"/>
                  <a:gd name="T71" fmla="*/ 1754 w 1754"/>
                  <a:gd name="T72" fmla="*/ 1336 h 13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754" h="1336">
                    <a:moveTo>
                      <a:pt x="1754" y="405"/>
                    </a:moveTo>
                    <a:lnTo>
                      <a:pt x="1536" y="669"/>
                    </a:lnTo>
                    <a:lnTo>
                      <a:pt x="1575" y="752"/>
                    </a:lnTo>
                    <a:lnTo>
                      <a:pt x="1385" y="959"/>
                    </a:lnTo>
                    <a:lnTo>
                      <a:pt x="1349" y="939"/>
                    </a:lnTo>
                    <a:lnTo>
                      <a:pt x="1344" y="1023"/>
                    </a:lnTo>
                    <a:lnTo>
                      <a:pt x="1148" y="1115"/>
                    </a:lnTo>
                    <a:lnTo>
                      <a:pt x="1129" y="1207"/>
                    </a:lnTo>
                    <a:lnTo>
                      <a:pt x="1050" y="1157"/>
                    </a:lnTo>
                    <a:lnTo>
                      <a:pt x="1118" y="1243"/>
                    </a:lnTo>
                    <a:lnTo>
                      <a:pt x="1050" y="1336"/>
                    </a:lnTo>
                    <a:lnTo>
                      <a:pt x="950" y="1300"/>
                    </a:lnTo>
                    <a:lnTo>
                      <a:pt x="765" y="950"/>
                    </a:lnTo>
                    <a:lnTo>
                      <a:pt x="327" y="599"/>
                    </a:lnTo>
                    <a:lnTo>
                      <a:pt x="187" y="398"/>
                    </a:lnTo>
                    <a:lnTo>
                      <a:pt x="0" y="319"/>
                    </a:lnTo>
                    <a:lnTo>
                      <a:pt x="72" y="179"/>
                    </a:lnTo>
                    <a:lnTo>
                      <a:pt x="310" y="51"/>
                    </a:lnTo>
                    <a:lnTo>
                      <a:pt x="790" y="0"/>
                    </a:lnTo>
                    <a:lnTo>
                      <a:pt x="899" y="134"/>
                    </a:lnTo>
                    <a:lnTo>
                      <a:pt x="1291" y="76"/>
                    </a:lnTo>
                    <a:lnTo>
                      <a:pt x="1721" y="381"/>
                    </a:lnTo>
                    <a:lnTo>
                      <a:pt x="1754" y="405"/>
                    </a:lnTo>
                    <a:close/>
                  </a:path>
                </a:pathLst>
              </a:custGeom>
              <a:solidFill>
                <a:srgbClr val="FFC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1" name="Freeform 226"/>
              <p:cNvSpPr>
                <a:spLocks/>
              </p:cNvSpPr>
              <p:nvPr/>
            </p:nvSpPr>
            <p:spPr bwMode="auto">
              <a:xfrm>
                <a:off x="2166" y="2916"/>
                <a:ext cx="220" cy="167"/>
              </a:xfrm>
              <a:custGeom>
                <a:avLst/>
                <a:gdLst>
                  <a:gd name="T0" fmla="*/ 220 w 1754"/>
                  <a:gd name="T1" fmla="*/ 51 h 1336"/>
                  <a:gd name="T2" fmla="*/ 193 w 1754"/>
                  <a:gd name="T3" fmla="*/ 84 h 1336"/>
                  <a:gd name="T4" fmla="*/ 198 w 1754"/>
                  <a:gd name="T5" fmla="*/ 94 h 1336"/>
                  <a:gd name="T6" fmla="*/ 174 w 1754"/>
                  <a:gd name="T7" fmla="*/ 120 h 1336"/>
                  <a:gd name="T8" fmla="*/ 169 w 1754"/>
                  <a:gd name="T9" fmla="*/ 117 h 1336"/>
                  <a:gd name="T10" fmla="*/ 169 w 1754"/>
                  <a:gd name="T11" fmla="*/ 128 h 1336"/>
                  <a:gd name="T12" fmla="*/ 144 w 1754"/>
                  <a:gd name="T13" fmla="*/ 139 h 1336"/>
                  <a:gd name="T14" fmla="*/ 142 w 1754"/>
                  <a:gd name="T15" fmla="*/ 151 h 1336"/>
                  <a:gd name="T16" fmla="*/ 132 w 1754"/>
                  <a:gd name="T17" fmla="*/ 145 h 1336"/>
                  <a:gd name="T18" fmla="*/ 140 w 1754"/>
                  <a:gd name="T19" fmla="*/ 155 h 1336"/>
                  <a:gd name="T20" fmla="*/ 132 w 1754"/>
                  <a:gd name="T21" fmla="*/ 167 h 1336"/>
                  <a:gd name="T22" fmla="*/ 119 w 1754"/>
                  <a:gd name="T23" fmla="*/ 163 h 1336"/>
                  <a:gd name="T24" fmla="*/ 96 w 1754"/>
                  <a:gd name="T25" fmla="*/ 119 h 1336"/>
                  <a:gd name="T26" fmla="*/ 41 w 1754"/>
                  <a:gd name="T27" fmla="*/ 75 h 1336"/>
                  <a:gd name="T28" fmla="*/ 23 w 1754"/>
                  <a:gd name="T29" fmla="*/ 50 h 1336"/>
                  <a:gd name="T30" fmla="*/ 0 w 1754"/>
                  <a:gd name="T31" fmla="*/ 40 h 1336"/>
                  <a:gd name="T32" fmla="*/ 9 w 1754"/>
                  <a:gd name="T33" fmla="*/ 22 h 1336"/>
                  <a:gd name="T34" fmla="*/ 39 w 1754"/>
                  <a:gd name="T35" fmla="*/ 6 h 1336"/>
                  <a:gd name="T36" fmla="*/ 99 w 1754"/>
                  <a:gd name="T37" fmla="*/ 0 h 1336"/>
                  <a:gd name="T38" fmla="*/ 113 w 1754"/>
                  <a:gd name="T39" fmla="*/ 17 h 1336"/>
                  <a:gd name="T40" fmla="*/ 162 w 1754"/>
                  <a:gd name="T41" fmla="*/ 10 h 1336"/>
                  <a:gd name="T42" fmla="*/ 216 w 1754"/>
                  <a:gd name="T43" fmla="*/ 48 h 1336"/>
                  <a:gd name="T44" fmla="*/ 220 w 1754"/>
                  <a:gd name="T45" fmla="*/ 51 h 13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754"/>
                  <a:gd name="T70" fmla="*/ 0 h 1336"/>
                  <a:gd name="T71" fmla="*/ 1754 w 1754"/>
                  <a:gd name="T72" fmla="*/ 1336 h 13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754" h="1336">
                    <a:moveTo>
                      <a:pt x="1754" y="405"/>
                    </a:moveTo>
                    <a:lnTo>
                      <a:pt x="1536" y="669"/>
                    </a:lnTo>
                    <a:lnTo>
                      <a:pt x="1575" y="752"/>
                    </a:lnTo>
                    <a:lnTo>
                      <a:pt x="1385" y="959"/>
                    </a:lnTo>
                    <a:lnTo>
                      <a:pt x="1349" y="939"/>
                    </a:lnTo>
                    <a:lnTo>
                      <a:pt x="1344" y="1023"/>
                    </a:lnTo>
                    <a:lnTo>
                      <a:pt x="1148" y="1115"/>
                    </a:lnTo>
                    <a:lnTo>
                      <a:pt x="1129" y="1207"/>
                    </a:lnTo>
                    <a:lnTo>
                      <a:pt x="1050" y="1157"/>
                    </a:lnTo>
                    <a:lnTo>
                      <a:pt x="1118" y="1243"/>
                    </a:lnTo>
                    <a:lnTo>
                      <a:pt x="1050" y="1336"/>
                    </a:lnTo>
                    <a:lnTo>
                      <a:pt x="950" y="1300"/>
                    </a:lnTo>
                    <a:lnTo>
                      <a:pt x="765" y="950"/>
                    </a:lnTo>
                    <a:lnTo>
                      <a:pt x="327" y="599"/>
                    </a:lnTo>
                    <a:lnTo>
                      <a:pt x="187" y="398"/>
                    </a:lnTo>
                    <a:lnTo>
                      <a:pt x="0" y="319"/>
                    </a:lnTo>
                    <a:lnTo>
                      <a:pt x="72" y="179"/>
                    </a:lnTo>
                    <a:lnTo>
                      <a:pt x="310" y="51"/>
                    </a:lnTo>
                    <a:lnTo>
                      <a:pt x="790" y="0"/>
                    </a:lnTo>
                    <a:lnTo>
                      <a:pt x="899" y="134"/>
                    </a:lnTo>
                    <a:lnTo>
                      <a:pt x="1291" y="76"/>
                    </a:lnTo>
                    <a:lnTo>
                      <a:pt x="1721" y="381"/>
                    </a:lnTo>
                    <a:lnTo>
                      <a:pt x="1754" y="405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2" name="Line 227"/>
              <p:cNvSpPr>
                <a:spLocks noChangeShapeType="1"/>
              </p:cNvSpPr>
              <p:nvPr/>
            </p:nvSpPr>
            <p:spPr bwMode="auto">
              <a:xfrm>
                <a:off x="1591" y="2513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3" name="Freeform 190"/>
              <p:cNvSpPr>
                <a:spLocks/>
              </p:cNvSpPr>
              <p:nvPr/>
            </p:nvSpPr>
            <p:spPr bwMode="auto">
              <a:xfrm>
                <a:off x="1288" y="2368"/>
                <a:ext cx="303" cy="201"/>
              </a:xfrm>
              <a:custGeom>
                <a:avLst/>
                <a:gdLst/>
                <a:ahLst/>
                <a:cxnLst>
                  <a:cxn ang="0">
                    <a:pos x="2421" y="1165"/>
                  </a:cxn>
                  <a:cxn ang="0">
                    <a:pos x="2368" y="1179"/>
                  </a:cxn>
                  <a:cxn ang="0">
                    <a:pos x="2418" y="1327"/>
                  </a:cxn>
                  <a:cxn ang="0">
                    <a:pos x="2362" y="1492"/>
                  </a:cxn>
                  <a:cxn ang="0">
                    <a:pos x="2413" y="1606"/>
                  </a:cxn>
                  <a:cxn ang="0">
                    <a:pos x="2413" y="1606"/>
                  </a:cxn>
                  <a:cxn ang="0">
                    <a:pos x="2402" y="1609"/>
                  </a:cxn>
                  <a:cxn ang="0">
                    <a:pos x="2161" y="1445"/>
                  </a:cxn>
                  <a:cxn ang="0">
                    <a:pos x="1927" y="1481"/>
                  </a:cxn>
                  <a:cxn ang="0">
                    <a:pos x="1756" y="1368"/>
                  </a:cxn>
                  <a:cxn ang="0">
                    <a:pos x="0" y="1266"/>
                  </a:cxn>
                  <a:cxn ang="0">
                    <a:pos x="16" y="1061"/>
                  </a:cxn>
                  <a:cxn ang="0">
                    <a:pos x="78" y="403"/>
                  </a:cxn>
                  <a:cxn ang="0">
                    <a:pos x="114" y="0"/>
                  </a:cxn>
                  <a:cxn ang="0">
                    <a:pos x="2387" y="106"/>
                  </a:cxn>
                  <a:cxn ang="0">
                    <a:pos x="2300" y="241"/>
                  </a:cxn>
                  <a:cxn ang="0">
                    <a:pos x="2421" y="372"/>
                  </a:cxn>
                  <a:cxn ang="0">
                    <a:pos x="2421" y="1012"/>
                  </a:cxn>
                  <a:cxn ang="0">
                    <a:pos x="2421" y="1165"/>
                  </a:cxn>
                </a:cxnLst>
                <a:rect l="0" t="0" r="r" b="b"/>
                <a:pathLst>
                  <a:path w="2421" h="1609">
                    <a:moveTo>
                      <a:pt x="2421" y="1165"/>
                    </a:moveTo>
                    <a:lnTo>
                      <a:pt x="2368" y="1179"/>
                    </a:lnTo>
                    <a:lnTo>
                      <a:pt x="2418" y="1327"/>
                    </a:lnTo>
                    <a:lnTo>
                      <a:pt x="2362" y="1492"/>
                    </a:lnTo>
                    <a:lnTo>
                      <a:pt x="2413" y="1606"/>
                    </a:lnTo>
                    <a:lnTo>
                      <a:pt x="2413" y="1606"/>
                    </a:lnTo>
                    <a:lnTo>
                      <a:pt x="2402" y="1609"/>
                    </a:lnTo>
                    <a:lnTo>
                      <a:pt x="2161" y="1445"/>
                    </a:lnTo>
                    <a:lnTo>
                      <a:pt x="1927" y="1481"/>
                    </a:lnTo>
                    <a:lnTo>
                      <a:pt x="1756" y="1368"/>
                    </a:lnTo>
                    <a:lnTo>
                      <a:pt x="0" y="1266"/>
                    </a:lnTo>
                    <a:lnTo>
                      <a:pt x="16" y="1061"/>
                    </a:lnTo>
                    <a:lnTo>
                      <a:pt x="78" y="403"/>
                    </a:lnTo>
                    <a:lnTo>
                      <a:pt x="114" y="0"/>
                    </a:lnTo>
                    <a:lnTo>
                      <a:pt x="2387" y="106"/>
                    </a:lnTo>
                    <a:lnTo>
                      <a:pt x="2300" y="241"/>
                    </a:lnTo>
                    <a:lnTo>
                      <a:pt x="2421" y="372"/>
                    </a:lnTo>
                    <a:lnTo>
                      <a:pt x="2421" y="1012"/>
                    </a:lnTo>
                    <a:lnTo>
                      <a:pt x="2421" y="1165"/>
                    </a:lnTo>
                    <a:close/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84" name="Freeform 229"/>
              <p:cNvSpPr>
                <a:spLocks/>
              </p:cNvSpPr>
              <p:nvPr/>
            </p:nvSpPr>
            <p:spPr bwMode="auto">
              <a:xfrm>
                <a:off x="1288" y="2368"/>
                <a:ext cx="303" cy="201"/>
              </a:xfrm>
              <a:custGeom>
                <a:avLst/>
                <a:gdLst>
                  <a:gd name="T0" fmla="*/ 303 w 2421"/>
                  <a:gd name="T1" fmla="*/ 146 h 1609"/>
                  <a:gd name="T2" fmla="*/ 296 w 2421"/>
                  <a:gd name="T3" fmla="*/ 147 h 1609"/>
                  <a:gd name="T4" fmla="*/ 303 w 2421"/>
                  <a:gd name="T5" fmla="*/ 166 h 1609"/>
                  <a:gd name="T6" fmla="*/ 296 w 2421"/>
                  <a:gd name="T7" fmla="*/ 186 h 1609"/>
                  <a:gd name="T8" fmla="*/ 302 w 2421"/>
                  <a:gd name="T9" fmla="*/ 201 h 1609"/>
                  <a:gd name="T10" fmla="*/ 302 w 2421"/>
                  <a:gd name="T11" fmla="*/ 201 h 1609"/>
                  <a:gd name="T12" fmla="*/ 302 w 2421"/>
                  <a:gd name="T13" fmla="*/ 201 h 1609"/>
                  <a:gd name="T14" fmla="*/ 301 w 2421"/>
                  <a:gd name="T15" fmla="*/ 201 h 1609"/>
                  <a:gd name="T16" fmla="*/ 270 w 2421"/>
                  <a:gd name="T17" fmla="*/ 181 h 1609"/>
                  <a:gd name="T18" fmla="*/ 241 w 2421"/>
                  <a:gd name="T19" fmla="*/ 185 h 1609"/>
                  <a:gd name="T20" fmla="*/ 220 w 2421"/>
                  <a:gd name="T21" fmla="*/ 171 h 1609"/>
                  <a:gd name="T22" fmla="*/ 0 w 2421"/>
                  <a:gd name="T23" fmla="*/ 158 h 1609"/>
                  <a:gd name="T24" fmla="*/ 2 w 2421"/>
                  <a:gd name="T25" fmla="*/ 133 h 1609"/>
                  <a:gd name="T26" fmla="*/ 10 w 2421"/>
                  <a:gd name="T27" fmla="*/ 50 h 1609"/>
                  <a:gd name="T28" fmla="*/ 14 w 2421"/>
                  <a:gd name="T29" fmla="*/ 0 h 1609"/>
                  <a:gd name="T30" fmla="*/ 299 w 2421"/>
                  <a:gd name="T31" fmla="*/ 13 h 1609"/>
                  <a:gd name="T32" fmla="*/ 288 w 2421"/>
                  <a:gd name="T33" fmla="*/ 30 h 1609"/>
                  <a:gd name="T34" fmla="*/ 303 w 2421"/>
                  <a:gd name="T35" fmla="*/ 46 h 1609"/>
                  <a:gd name="T36" fmla="*/ 303 w 2421"/>
                  <a:gd name="T37" fmla="*/ 126 h 1609"/>
                  <a:gd name="T38" fmla="*/ 303 w 2421"/>
                  <a:gd name="T39" fmla="*/ 146 h 1609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421"/>
                  <a:gd name="T61" fmla="*/ 0 h 1609"/>
                  <a:gd name="T62" fmla="*/ 2421 w 2421"/>
                  <a:gd name="T63" fmla="*/ 1609 h 1609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421" h="1609">
                    <a:moveTo>
                      <a:pt x="2421" y="1165"/>
                    </a:moveTo>
                    <a:lnTo>
                      <a:pt x="2368" y="1179"/>
                    </a:lnTo>
                    <a:lnTo>
                      <a:pt x="2418" y="1327"/>
                    </a:lnTo>
                    <a:lnTo>
                      <a:pt x="2362" y="1492"/>
                    </a:lnTo>
                    <a:lnTo>
                      <a:pt x="2413" y="1606"/>
                    </a:lnTo>
                    <a:lnTo>
                      <a:pt x="2415" y="1606"/>
                    </a:lnTo>
                    <a:lnTo>
                      <a:pt x="2413" y="1606"/>
                    </a:lnTo>
                    <a:lnTo>
                      <a:pt x="2402" y="1609"/>
                    </a:lnTo>
                    <a:lnTo>
                      <a:pt x="2161" y="1445"/>
                    </a:lnTo>
                    <a:lnTo>
                      <a:pt x="1927" y="1481"/>
                    </a:lnTo>
                    <a:lnTo>
                      <a:pt x="1756" y="1368"/>
                    </a:lnTo>
                    <a:lnTo>
                      <a:pt x="0" y="1266"/>
                    </a:lnTo>
                    <a:lnTo>
                      <a:pt x="16" y="1061"/>
                    </a:lnTo>
                    <a:lnTo>
                      <a:pt x="78" y="403"/>
                    </a:lnTo>
                    <a:lnTo>
                      <a:pt x="114" y="0"/>
                    </a:lnTo>
                    <a:lnTo>
                      <a:pt x="2387" y="106"/>
                    </a:lnTo>
                    <a:lnTo>
                      <a:pt x="2300" y="241"/>
                    </a:lnTo>
                    <a:lnTo>
                      <a:pt x="2421" y="372"/>
                    </a:lnTo>
                    <a:lnTo>
                      <a:pt x="2421" y="1012"/>
                    </a:lnTo>
                    <a:lnTo>
                      <a:pt x="2421" y="1165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5" name="Line 230"/>
              <p:cNvSpPr>
                <a:spLocks noChangeShapeType="1"/>
              </p:cNvSpPr>
              <p:nvPr/>
            </p:nvSpPr>
            <p:spPr bwMode="auto">
              <a:xfrm>
                <a:off x="2227" y="2844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6" name="Freeform 231"/>
              <p:cNvSpPr>
                <a:spLocks/>
              </p:cNvSpPr>
              <p:nvPr/>
            </p:nvSpPr>
            <p:spPr bwMode="auto">
              <a:xfrm>
                <a:off x="1860" y="2842"/>
                <a:ext cx="367" cy="127"/>
              </a:xfrm>
              <a:custGeom>
                <a:avLst/>
                <a:gdLst>
                  <a:gd name="T0" fmla="*/ 367 w 2935"/>
                  <a:gd name="T1" fmla="*/ 1 h 1013"/>
                  <a:gd name="T2" fmla="*/ 366 w 2935"/>
                  <a:gd name="T3" fmla="*/ 15 h 1013"/>
                  <a:gd name="T4" fmla="*/ 355 w 2935"/>
                  <a:gd name="T5" fmla="*/ 28 h 1013"/>
                  <a:gd name="T6" fmla="*/ 333 w 2935"/>
                  <a:gd name="T7" fmla="*/ 41 h 1013"/>
                  <a:gd name="T8" fmla="*/ 328 w 2935"/>
                  <a:gd name="T9" fmla="*/ 36 h 1013"/>
                  <a:gd name="T10" fmla="*/ 316 w 2935"/>
                  <a:gd name="T11" fmla="*/ 52 h 1013"/>
                  <a:gd name="T12" fmla="*/ 280 w 2935"/>
                  <a:gd name="T13" fmla="*/ 72 h 1013"/>
                  <a:gd name="T14" fmla="*/ 273 w 2935"/>
                  <a:gd name="T15" fmla="*/ 86 h 1013"/>
                  <a:gd name="T16" fmla="*/ 263 w 2935"/>
                  <a:gd name="T17" fmla="*/ 90 h 1013"/>
                  <a:gd name="T18" fmla="*/ 263 w 2935"/>
                  <a:gd name="T19" fmla="*/ 103 h 1013"/>
                  <a:gd name="T20" fmla="*/ 206 w 2935"/>
                  <a:gd name="T21" fmla="*/ 111 h 1013"/>
                  <a:gd name="T22" fmla="*/ 92 w 2935"/>
                  <a:gd name="T23" fmla="*/ 121 h 1013"/>
                  <a:gd name="T24" fmla="*/ 0 w 2935"/>
                  <a:gd name="T25" fmla="*/ 127 h 1013"/>
                  <a:gd name="T26" fmla="*/ 9 w 2935"/>
                  <a:gd name="T27" fmla="*/ 119 h 1013"/>
                  <a:gd name="T28" fmla="*/ 3 w 2935"/>
                  <a:gd name="T29" fmla="*/ 105 h 1013"/>
                  <a:gd name="T30" fmla="*/ 15 w 2935"/>
                  <a:gd name="T31" fmla="*/ 97 h 1013"/>
                  <a:gd name="T32" fmla="*/ 13 w 2935"/>
                  <a:gd name="T33" fmla="*/ 86 h 1013"/>
                  <a:gd name="T34" fmla="*/ 25 w 2935"/>
                  <a:gd name="T35" fmla="*/ 75 h 1013"/>
                  <a:gd name="T36" fmla="*/ 21 w 2935"/>
                  <a:gd name="T37" fmla="*/ 71 h 1013"/>
                  <a:gd name="T38" fmla="*/ 22 w 2935"/>
                  <a:gd name="T39" fmla="*/ 69 h 1013"/>
                  <a:gd name="T40" fmla="*/ 27 w 2935"/>
                  <a:gd name="T41" fmla="*/ 39 h 1013"/>
                  <a:gd name="T42" fmla="*/ 33 w 2935"/>
                  <a:gd name="T43" fmla="*/ 43 h 1013"/>
                  <a:gd name="T44" fmla="*/ 91 w 2935"/>
                  <a:gd name="T45" fmla="*/ 38 h 1013"/>
                  <a:gd name="T46" fmla="*/ 90 w 2935"/>
                  <a:gd name="T47" fmla="*/ 29 h 1013"/>
                  <a:gd name="T48" fmla="*/ 281 w 2935"/>
                  <a:gd name="T49" fmla="*/ 13 h 1013"/>
                  <a:gd name="T50" fmla="*/ 366 w 2935"/>
                  <a:gd name="T51" fmla="*/ 0 h 1013"/>
                  <a:gd name="T52" fmla="*/ 367 w 2935"/>
                  <a:gd name="T53" fmla="*/ 1 h 101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935"/>
                  <a:gd name="T82" fmla="*/ 0 h 1013"/>
                  <a:gd name="T83" fmla="*/ 2935 w 2935"/>
                  <a:gd name="T84" fmla="*/ 1013 h 1013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935" h="1013">
                    <a:moveTo>
                      <a:pt x="2935" y="11"/>
                    </a:moveTo>
                    <a:lnTo>
                      <a:pt x="2927" y="122"/>
                    </a:lnTo>
                    <a:lnTo>
                      <a:pt x="2837" y="226"/>
                    </a:lnTo>
                    <a:lnTo>
                      <a:pt x="2665" y="326"/>
                    </a:lnTo>
                    <a:lnTo>
                      <a:pt x="2620" y="286"/>
                    </a:lnTo>
                    <a:lnTo>
                      <a:pt x="2530" y="415"/>
                    </a:lnTo>
                    <a:lnTo>
                      <a:pt x="2240" y="574"/>
                    </a:lnTo>
                    <a:lnTo>
                      <a:pt x="2187" y="686"/>
                    </a:lnTo>
                    <a:lnTo>
                      <a:pt x="2100" y="719"/>
                    </a:lnTo>
                    <a:lnTo>
                      <a:pt x="2100" y="825"/>
                    </a:lnTo>
                    <a:lnTo>
                      <a:pt x="1648" y="884"/>
                    </a:lnTo>
                    <a:lnTo>
                      <a:pt x="738" y="962"/>
                    </a:lnTo>
                    <a:lnTo>
                      <a:pt x="0" y="1013"/>
                    </a:lnTo>
                    <a:lnTo>
                      <a:pt x="73" y="946"/>
                    </a:lnTo>
                    <a:lnTo>
                      <a:pt x="22" y="836"/>
                    </a:lnTo>
                    <a:lnTo>
                      <a:pt x="118" y="772"/>
                    </a:lnTo>
                    <a:lnTo>
                      <a:pt x="103" y="686"/>
                    </a:lnTo>
                    <a:lnTo>
                      <a:pt x="199" y="597"/>
                    </a:lnTo>
                    <a:lnTo>
                      <a:pt x="171" y="563"/>
                    </a:lnTo>
                    <a:lnTo>
                      <a:pt x="173" y="550"/>
                    </a:lnTo>
                    <a:lnTo>
                      <a:pt x="216" y="312"/>
                    </a:lnTo>
                    <a:lnTo>
                      <a:pt x="265" y="339"/>
                    </a:lnTo>
                    <a:lnTo>
                      <a:pt x="729" y="303"/>
                    </a:lnTo>
                    <a:lnTo>
                      <a:pt x="723" y="231"/>
                    </a:lnTo>
                    <a:lnTo>
                      <a:pt x="2249" y="102"/>
                    </a:lnTo>
                    <a:lnTo>
                      <a:pt x="2929" y="0"/>
                    </a:lnTo>
                    <a:lnTo>
                      <a:pt x="2935" y="11"/>
                    </a:lnTo>
                    <a:close/>
                  </a:path>
                </a:pathLst>
              </a:custGeom>
              <a:solidFill>
                <a:srgbClr val="FFC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7" name="Freeform 232"/>
              <p:cNvSpPr>
                <a:spLocks/>
              </p:cNvSpPr>
              <p:nvPr/>
            </p:nvSpPr>
            <p:spPr bwMode="auto">
              <a:xfrm>
                <a:off x="1860" y="2842"/>
                <a:ext cx="367" cy="127"/>
              </a:xfrm>
              <a:custGeom>
                <a:avLst/>
                <a:gdLst>
                  <a:gd name="T0" fmla="*/ 367 w 2935"/>
                  <a:gd name="T1" fmla="*/ 1 h 1013"/>
                  <a:gd name="T2" fmla="*/ 366 w 2935"/>
                  <a:gd name="T3" fmla="*/ 15 h 1013"/>
                  <a:gd name="T4" fmla="*/ 355 w 2935"/>
                  <a:gd name="T5" fmla="*/ 28 h 1013"/>
                  <a:gd name="T6" fmla="*/ 333 w 2935"/>
                  <a:gd name="T7" fmla="*/ 41 h 1013"/>
                  <a:gd name="T8" fmla="*/ 328 w 2935"/>
                  <a:gd name="T9" fmla="*/ 36 h 1013"/>
                  <a:gd name="T10" fmla="*/ 316 w 2935"/>
                  <a:gd name="T11" fmla="*/ 52 h 1013"/>
                  <a:gd name="T12" fmla="*/ 280 w 2935"/>
                  <a:gd name="T13" fmla="*/ 72 h 1013"/>
                  <a:gd name="T14" fmla="*/ 273 w 2935"/>
                  <a:gd name="T15" fmla="*/ 86 h 1013"/>
                  <a:gd name="T16" fmla="*/ 263 w 2935"/>
                  <a:gd name="T17" fmla="*/ 90 h 1013"/>
                  <a:gd name="T18" fmla="*/ 263 w 2935"/>
                  <a:gd name="T19" fmla="*/ 103 h 1013"/>
                  <a:gd name="T20" fmla="*/ 206 w 2935"/>
                  <a:gd name="T21" fmla="*/ 111 h 1013"/>
                  <a:gd name="T22" fmla="*/ 92 w 2935"/>
                  <a:gd name="T23" fmla="*/ 121 h 1013"/>
                  <a:gd name="T24" fmla="*/ 0 w 2935"/>
                  <a:gd name="T25" fmla="*/ 127 h 1013"/>
                  <a:gd name="T26" fmla="*/ 9 w 2935"/>
                  <a:gd name="T27" fmla="*/ 119 h 1013"/>
                  <a:gd name="T28" fmla="*/ 3 w 2935"/>
                  <a:gd name="T29" fmla="*/ 105 h 1013"/>
                  <a:gd name="T30" fmla="*/ 15 w 2935"/>
                  <a:gd name="T31" fmla="*/ 97 h 1013"/>
                  <a:gd name="T32" fmla="*/ 13 w 2935"/>
                  <a:gd name="T33" fmla="*/ 86 h 1013"/>
                  <a:gd name="T34" fmla="*/ 25 w 2935"/>
                  <a:gd name="T35" fmla="*/ 75 h 1013"/>
                  <a:gd name="T36" fmla="*/ 21 w 2935"/>
                  <a:gd name="T37" fmla="*/ 71 h 1013"/>
                  <a:gd name="T38" fmla="*/ 22 w 2935"/>
                  <a:gd name="T39" fmla="*/ 69 h 1013"/>
                  <a:gd name="T40" fmla="*/ 27 w 2935"/>
                  <a:gd name="T41" fmla="*/ 39 h 1013"/>
                  <a:gd name="T42" fmla="*/ 33 w 2935"/>
                  <a:gd name="T43" fmla="*/ 43 h 1013"/>
                  <a:gd name="T44" fmla="*/ 91 w 2935"/>
                  <a:gd name="T45" fmla="*/ 38 h 1013"/>
                  <a:gd name="T46" fmla="*/ 90 w 2935"/>
                  <a:gd name="T47" fmla="*/ 29 h 1013"/>
                  <a:gd name="T48" fmla="*/ 281 w 2935"/>
                  <a:gd name="T49" fmla="*/ 13 h 1013"/>
                  <a:gd name="T50" fmla="*/ 366 w 2935"/>
                  <a:gd name="T51" fmla="*/ 0 h 1013"/>
                  <a:gd name="T52" fmla="*/ 367 w 2935"/>
                  <a:gd name="T53" fmla="*/ 1 h 101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935"/>
                  <a:gd name="T82" fmla="*/ 0 h 1013"/>
                  <a:gd name="T83" fmla="*/ 2935 w 2935"/>
                  <a:gd name="T84" fmla="*/ 1013 h 1013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935" h="1013">
                    <a:moveTo>
                      <a:pt x="2935" y="11"/>
                    </a:moveTo>
                    <a:lnTo>
                      <a:pt x="2927" y="122"/>
                    </a:lnTo>
                    <a:lnTo>
                      <a:pt x="2837" y="226"/>
                    </a:lnTo>
                    <a:lnTo>
                      <a:pt x="2665" y="326"/>
                    </a:lnTo>
                    <a:lnTo>
                      <a:pt x="2620" y="286"/>
                    </a:lnTo>
                    <a:lnTo>
                      <a:pt x="2530" y="415"/>
                    </a:lnTo>
                    <a:lnTo>
                      <a:pt x="2240" y="574"/>
                    </a:lnTo>
                    <a:lnTo>
                      <a:pt x="2187" y="686"/>
                    </a:lnTo>
                    <a:lnTo>
                      <a:pt x="2100" y="719"/>
                    </a:lnTo>
                    <a:lnTo>
                      <a:pt x="2100" y="825"/>
                    </a:lnTo>
                    <a:lnTo>
                      <a:pt x="1648" y="884"/>
                    </a:lnTo>
                    <a:lnTo>
                      <a:pt x="738" y="962"/>
                    </a:lnTo>
                    <a:lnTo>
                      <a:pt x="0" y="1013"/>
                    </a:lnTo>
                    <a:lnTo>
                      <a:pt x="73" y="946"/>
                    </a:lnTo>
                    <a:lnTo>
                      <a:pt x="22" y="836"/>
                    </a:lnTo>
                    <a:lnTo>
                      <a:pt x="118" y="772"/>
                    </a:lnTo>
                    <a:lnTo>
                      <a:pt x="103" y="686"/>
                    </a:lnTo>
                    <a:lnTo>
                      <a:pt x="199" y="597"/>
                    </a:lnTo>
                    <a:lnTo>
                      <a:pt x="171" y="563"/>
                    </a:lnTo>
                    <a:lnTo>
                      <a:pt x="173" y="550"/>
                    </a:lnTo>
                    <a:lnTo>
                      <a:pt x="216" y="312"/>
                    </a:lnTo>
                    <a:lnTo>
                      <a:pt x="265" y="339"/>
                    </a:lnTo>
                    <a:lnTo>
                      <a:pt x="729" y="303"/>
                    </a:lnTo>
                    <a:lnTo>
                      <a:pt x="723" y="231"/>
                    </a:lnTo>
                    <a:lnTo>
                      <a:pt x="2249" y="102"/>
                    </a:lnTo>
                    <a:lnTo>
                      <a:pt x="2929" y="0"/>
                    </a:lnTo>
                    <a:lnTo>
                      <a:pt x="2935" y="11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8" name="Line 233"/>
              <p:cNvSpPr>
                <a:spLocks noChangeShapeType="1"/>
              </p:cNvSpPr>
              <p:nvPr/>
            </p:nvSpPr>
            <p:spPr bwMode="auto">
              <a:xfrm>
                <a:off x="1674" y="3048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9" name="Freeform 234"/>
              <p:cNvSpPr>
                <a:spLocks/>
              </p:cNvSpPr>
              <p:nvPr/>
            </p:nvSpPr>
            <p:spPr bwMode="auto">
              <a:xfrm>
                <a:off x="1119" y="2884"/>
                <a:ext cx="602" cy="581"/>
              </a:xfrm>
              <a:custGeom>
                <a:avLst/>
                <a:gdLst>
                  <a:gd name="T0" fmla="*/ 575 w 4815"/>
                  <a:gd name="T1" fmla="*/ 169 h 4649"/>
                  <a:gd name="T2" fmla="*/ 577 w 4815"/>
                  <a:gd name="T3" fmla="*/ 254 h 4649"/>
                  <a:gd name="T4" fmla="*/ 593 w 4815"/>
                  <a:gd name="T5" fmla="*/ 332 h 4649"/>
                  <a:gd name="T6" fmla="*/ 585 w 4815"/>
                  <a:gd name="T7" fmla="*/ 372 h 4649"/>
                  <a:gd name="T8" fmla="*/ 546 w 4815"/>
                  <a:gd name="T9" fmla="*/ 396 h 4649"/>
                  <a:gd name="T10" fmla="*/ 545 w 4815"/>
                  <a:gd name="T11" fmla="*/ 387 h 4649"/>
                  <a:gd name="T12" fmla="*/ 539 w 4815"/>
                  <a:gd name="T13" fmla="*/ 381 h 4649"/>
                  <a:gd name="T14" fmla="*/ 539 w 4815"/>
                  <a:gd name="T15" fmla="*/ 399 h 4649"/>
                  <a:gd name="T16" fmla="*/ 525 w 4815"/>
                  <a:gd name="T17" fmla="*/ 416 h 4649"/>
                  <a:gd name="T18" fmla="*/ 499 w 4815"/>
                  <a:gd name="T19" fmla="*/ 430 h 4649"/>
                  <a:gd name="T20" fmla="*/ 477 w 4815"/>
                  <a:gd name="T21" fmla="*/ 431 h 4649"/>
                  <a:gd name="T22" fmla="*/ 466 w 4815"/>
                  <a:gd name="T23" fmla="*/ 433 h 4649"/>
                  <a:gd name="T24" fmla="*/ 455 w 4815"/>
                  <a:gd name="T25" fmla="*/ 433 h 4649"/>
                  <a:gd name="T26" fmla="*/ 466 w 4815"/>
                  <a:gd name="T27" fmla="*/ 447 h 4649"/>
                  <a:gd name="T28" fmla="*/ 448 w 4815"/>
                  <a:gd name="T29" fmla="*/ 445 h 4649"/>
                  <a:gd name="T30" fmla="*/ 442 w 4815"/>
                  <a:gd name="T31" fmla="*/ 463 h 4649"/>
                  <a:gd name="T32" fmla="*/ 426 w 4815"/>
                  <a:gd name="T33" fmla="*/ 466 h 4649"/>
                  <a:gd name="T34" fmla="*/ 411 w 4815"/>
                  <a:gd name="T35" fmla="*/ 477 h 4649"/>
                  <a:gd name="T36" fmla="*/ 420 w 4815"/>
                  <a:gd name="T37" fmla="*/ 490 h 4649"/>
                  <a:gd name="T38" fmla="*/ 416 w 4815"/>
                  <a:gd name="T39" fmla="*/ 508 h 4649"/>
                  <a:gd name="T40" fmla="*/ 413 w 4815"/>
                  <a:gd name="T41" fmla="*/ 502 h 4649"/>
                  <a:gd name="T42" fmla="*/ 399 w 4815"/>
                  <a:gd name="T43" fmla="*/ 501 h 4649"/>
                  <a:gd name="T44" fmla="*/ 416 w 4815"/>
                  <a:gd name="T45" fmla="*/ 511 h 4649"/>
                  <a:gd name="T46" fmla="*/ 429 w 4815"/>
                  <a:gd name="T47" fmla="*/ 581 h 4649"/>
                  <a:gd name="T48" fmla="*/ 335 w 4815"/>
                  <a:gd name="T49" fmla="*/ 555 h 4649"/>
                  <a:gd name="T50" fmla="*/ 315 w 4815"/>
                  <a:gd name="T51" fmla="*/ 491 h 4649"/>
                  <a:gd name="T52" fmla="*/ 259 w 4815"/>
                  <a:gd name="T53" fmla="*/ 399 h 4649"/>
                  <a:gd name="T54" fmla="*/ 189 w 4815"/>
                  <a:gd name="T55" fmla="*/ 361 h 4649"/>
                  <a:gd name="T56" fmla="*/ 161 w 4815"/>
                  <a:gd name="T57" fmla="*/ 394 h 4649"/>
                  <a:gd name="T58" fmla="*/ 136 w 4815"/>
                  <a:gd name="T59" fmla="*/ 403 h 4649"/>
                  <a:gd name="T60" fmla="*/ 72 w 4815"/>
                  <a:gd name="T61" fmla="*/ 314 h 4649"/>
                  <a:gd name="T62" fmla="*/ 0 w 4815"/>
                  <a:gd name="T63" fmla="*/ 228 h 4649"/>
                  <a:gd name="T64" fmla="*/ 184 w 4815"/>
                  <a:gd name="T65" fmla="*/ 0 h 4649"/>
                  <a:gd name="T66" fmla="*/ 310 w 4815"/>
                  <a:gd name="T67" fmla="*/ 112 h 4649"/>
                  <a:gd name="T68" fmla="*/ 338 w 4815"/>
                  <a:gd name="T69" fmla="*/ 119 h 4649"/>
                  <a:gd name="T70" fmla="*/ 376 w 4815"/>
                  <a:gd name="T71" fmla="*/ 142 h 4649"/>
                  <a:gd name="T72" fmla="*/ 403 w 4815"/>
                  <a:gd name="T73" fmla="*/ 155 h 4649"/>
                  <a:gd name="T74" fmla="*/ 425 w 4815"/>
                  <a:gd name="T75" fmla="*/ 157 h 4649"/>
                  <a:gd name="T76" fmla="*/ 436 w 4815"/>
                  <a:gd name="T77" fmla="*/ 162 h 4649"/>
                  <a:gd name="T78" fmla="*/ 449 w 4815"/>
                  <a:gd name="T79" fmla="*/ 155 h 4649"/>
                  <a:gd name="T80" fmla="*/ 471 w 4815"/>
                  <a:gd name="T81" fmla="*/ 163 h 4649"/>
                  <a:gd name="T82" fmla="*/ 553 w 4815"/>
                  <a:gd name="T83" fmla="*/ 165 h 464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815"/>
                  <a:gd name="T127" fmla="*/ 0 h 4649"/>
                  <a:gd name="T128" fmla="*/ 4815 w 4815"/>
                  <a:gd name="T129" fmla="*/ 4649 h 464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815" h="4649">
                    <a:moveTo>
                      <a:pt x="4440" y="1315"/>
                    </a:moveTo>
                    <a:lnTo>
                      <a:pt x="4600" y="1355"/>
                    </a:lnTo>
                    <a:lnTo>
                      <a:pt x="4605" y="1589"/>
                    </a:lnTo>
                    <a:lnTo>
                      <a:pt x="4613" y="2033"/>
                    </a:lnTo>
                    <a:lnTo>
                      <a:pt x="4815" y="2449"/>
                    </a:lnTo>
                    <a:lnTo>
                      <a:pt x="4745" y="2653"/>
                    </a:lnTo>
                    <a:lnTo>
                      <a:pt x="4758" y="2873"/>
                    </a:lnTo>
                    <a:lnTo>
                      <a:pt x="4677" y="2980"/>
                    </a:lnTo>
                    <a:lnTo>
                      <a:pt x="4709" y="3018"/>
                    </a:lnTo>
                    <a:lnTo>
                      <a:pt x="4364" y="3169"/>
                    </a:lnTo>
                    <a:lnTo>
                      <a:pt x="4454" y="3099"/>
                    </a:lnTo>
                    <a:lnTo>
                      <a:pt x="4357" y="3097"/>
                    </a:lnTo>
                    <a:lnTo>
                      <a:pt x="4390" y="2980"/>
                    </a:lnTo>
                    <a:lnTo>
                      <a:pt x="4309" y="3046"/>
                    </a:lnTo>
                    <a:lnTo>
                      <a:pt x="4264" y="3024"/>
                    </a:lnTo>
                    <a:lnTo>
                      <a:pt x="4309" y="3191"/>
                    </a:lnTo>
                    <a:lnTo>
                      <a:pt x="4211" y="3244"/>
                    </a:lnTo>
                    <a:lnTo>
                      <a:pt x="4200" y="3325"/>
                    </a:lnTo>
                    <a:lnTo>
                      <a:pt x="3756" y="3600"/>
                    </a:lnTo>
                    <a:lnTo>
                      <a:pt x="3991" y="3438"/>
                    </a:lnTo>
                    <a:lnTo>
                      <a:pt x="3806" y="3521"/>
                    </a:lnTo>
                    <a:lnTo>
                      <a:pt x="3814" y="3446"/>
                    </a:lnTo>
                    <a:lnTo>
                      <a:pt x="3759" y="3493"/>
                    </a:lnTo>
                    <a:lnTo>
                      <a:pt x="3728" y="3463"/>
                    </a:lnTo>
                    <a:lnTo>
                      <a:pt x="3712" y="3524"/>
                    </a:lnTo>
                    <a:lnTo>
                      <a:pt x="3641" y="3463"/>
                    </a:lnTo>
                    <a:lnTo>
                      <a:pt x="3673" y="3563"/>
                    </a:lnTo>
                    <a:lnTo>
                      <a:pt x="3728" y="3574"/>
                    </a:lnTo>
                    <a:lnTo>
                      <a:pt x="3633" y="3627"/>
                    </a:lnTo>
                    <a:lnTo>
                      <a:pt x="3580" y="3557"/>
                    </a:lnTo>
                    <a:lnTo>
                      <a:pt x="3580" y="3681"/>
                    </a:lnTo>
                    <a:lnTo>
                      <a:pt x="3533" y="3708"/>
                    </a:lnTo>
                    <a:lnTo>
                      <a:pt x="3533" y="3655"/>
                    </a:lnTo>
                    <a:lnTo>
                      <a:pt x="3407" y="3730"/>
                    </a:lnTo>
                    <a:lnTo>
                      <a:pt x="3454" y="3820"/>
                    </a:lnTo>
                    <a:lnTo>
                      <a:pt x="3290" y="3817"/>
                    </a:lnTo>
                    <a:lnTo>
                      <a:pt x="3354" y="3845"/>
                    </a:lnTo>
                    <a:lnTo>
                      <a:pt x="3360" y="3924"/>
                    </a:lnTo>
                    <a:lnTo>
                      <a:pt x="3394" y="3903"/>
                    </a:lnTo>
                    <a:lnTo>
                      <a:pt x="3326" y="4063"/>
                    </a:lnTo>
                    <a:lnTo>
                      <a:pt x="3287" y="4065"/>
                    </a:lnTo>
                    <a:lnTo>
                      <a:pt x="3301" y="4018"/>
                    </a:lnTo>
                    <a:lnTo>
                      <a:pt x="3253" y="4069"/>
                    </a:lnTo>
                    <a:lnTo>
                      <a:pt x="3194" y="4005"/>
                    </a:lnTo>
                    <a:lnTo>
                      <a:pt x="3211" y="4086"/>
                    </a:lnTo>
                    <a:lnTo>
                      <a:pt x="3328" y="4090"/>
                    </a:lnTo>
                    <a:lnTo>
                      <a:pt x="3284" y="4263"/>
                    </a:lnTo>
                    <a:lnTo>
                      <a:pt x="3432" y="4649"/>
                    </a:lnTo>
                    <a:lnTo>
                      <a:pt x="3044" y="4602"/>
                    </a:lnTo>
                    <a:lnTo>
                      <a:pt x="2678" y="4440"/>
                    </a:lnTo>
                    <a:lnTo>
                      <a:pt x="2546" y="4169"/>
                    </a:lnTo>
                    <a:lnTo>
                      <a:pt x="2522" y="3926"/>
                    </a:lnTo>
                    <a:lnTo>
                      <a:pt x="2254" y="3627"/>
                    </a:lnTo>
                    <a:lnTo>
                      <a:pt x="2072" y="3189"/>
                    </a:lnTo>
                    <a:lnTo>
                      <a:pt x="1862" y="2963"/>
                    </a:lnTo>
                    <a:lnTo>
                      <a:pt x="1514" y="2888"/>
                    </a:lnTo>
                    <a:lnTo>
                      <a:pt x="1376" y="2935"/>
                    </a:lnTo>
                    <a:lnTo>
                      <a:pt x="1284" y="3152"/>
                    </a:lnTo>
                    <a:lnTo>
                      <a:pt x="1178" y="3250"/>
                    </a:lnTo>
                    <a:lnTo>
                      <a:pt x="1084" y="3225"/>
                    </a:lnTo>
                    <a:lnTo>
                      <a:pt x="696" y="2941"/>
                    </a:lnTo>
                    <a:lnTo>
                      <a:pt x="577" y="2513"/>
                    </a:lnTo>
                    <a:lnTo>
                      <a:pt x="19" y="1918"/>
                    </a:lnTo>
                    <a:lnTo>
                      <a:pt x="0" y="1824"/>
                    </a:lnTo>
                    <a:lnTo>
                      <a:pt x="1299" y="1946"/>
                    </a:lnTo>
                    <a:lnTo>
                      <a:pt x="1474" y="0"/>
                    </a:lnTo>
                    <a:lnTo>
                      <a:pt x="2514" y="59"/>
                    </a:lnTo>
                    <a:lnTo>
                      <a:pt x="2477" y="899"/>
                    </a:lnTo>
                    <a:lnTo>
                      <a:pt x="2583" y="983"/>
                    </a:lnTo>
                    <a:lnTo>
                      <a:pt x="2706" y="955"/>
                    </a:lnTo>
                    <a:lnTo>
                      <a:pt x="2770" y="1064"/>
                    </a:lnTo>
                    <a:lnTo>
                      <a:pt x="3010" y="1134"/>
                    </a:lnTo>
                    <a:lnTo>
                      <a:pt x="3145" y="1100"/>
                    </a:lnTo>
                    <a:lnTo>
                      <a:pt x="3223" y="1238"/>
                    </a:lnTo>
                    <a:lnTo>
                      <a:pt x="3292" y="1174"/>
                    </a:lnTo>
                    <a:lnTo>
                      <a:pt x="3399" y="1257"/>
                    </a:lnTo>
                    <a:lnTo>
                      <a:pt x="3454" y="1210"/>
                    </a:lnTo>
                    <a:lnTo>
                      <a:pt x="3490" y="1296"/>
                    </a:lnTo>
                    <a:lnTo>
                      <a:pt x="3571" y="1187"/>
                    </a:lnTo>
                    <a:lnTo>
                      <a:pt x="3592" y="1243"/>
                    </a:lnTo>
                    <a:lnTo>
                      <a:pt x="3669" y="1215"/>
                    </a:lnTo>
                    <a:lnTo>
                      <a:pt x="3767" y="1307"/>
                    </a:lnTo>
                    <a:lnTo>
                      <a:pt x="4172" y="1181"/>
                    </a:lnTo>
                    <a:lnTo>
                      <a:pt x="4421" y="1319"/>
                    </a:lnTo>
                    <a:lnTo>
                      <a:pt x="4440" y="1315"/>
                    </a:lnTo>
                    <a:close/>
                  </a:path>
                </a:pathLst>
              </a:custGeom>
              <a:solidFill>
                <a:srgbClr val="FFC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0" name="Freeform 235"/>
              <p:cNvSpPr>
                <a:spLocks/>
              </p:cNvSpPr>
              <p:nvPr/>
            </p:nvSpPr>
            <p:spPr bwMode="auto">
              <a:xfrm>
                <a:off x="1119" y="2884"/>
                <a:ext cx="602" cy="581"/>
              </a:xfrm>
              <a:custGeom>
                <a:avLst/>
                <a:gdLst>
                  <a:gd name="T0" fmla="*/ 575 w 4815"/>
                  <a:gd name="T1" fmla="*/ 169 h 4649"/>
                  <a:gd name="T2" fmla="*/ 577 w 4815"/>
                  <a:gd name="T3" fmla="*/ 254 h 4649"/>
                  <a:gd name="T4" fmla="*/ 593 w 4815"/>
                  <a:gd name="T5" fmla="*/ 332 h 4649"/>
                  <a:gd name="T6" fmla="*/ 585 w 4815"/>
                  <a:gd name="T7" fmla="*/ 372 h 4649"/>
                  <a:gd name="T8" fmla="*/ 546 w 4815"/>
                  <a:gd name="T9" fmla="*/ 396 h 4649"/>
                  <a:gd name="T10" fmla="*/ 545 w 4815"/>
                  <a:gd name="T11" fmla="*/ 387 h 4649"/>
                  <a:gd name="T12" fmla="*/ 539 w 4815"/>
                  <a:gd name="T13" fmla="*/ 381 h 4649"/>
                  <a:gd name="T14" fmla="*/ 539 w 4815"/>
                  <a:gd name="T15" fmla="*/ 399 h 4649"/>
                  <a:gd name="T16" fmla="*/ 525 w 4815"/>
                  <a:gd name="T17" fmla="*/ 416 h 4649"/>
                  <a:gd name="T18" fmla="*/ 499 w 4815"/>
                  <a:gd name="T19" fmla="*/ 430 h 4649"/>
                  <a:gd name="T20" fmla="*/ 477 w 4815"/>
                  <a:gd name="T21" fmla="*/ 431 h 4649"/>
                  <a:gd name="T22" fmla="*/ 466 w 4815"/>
                  <a:gd name="T23" fmla="*/ 433 h 4649"/>
                  <a:gd name="T24" fmla="*/ 455 w 4815"/>
                  <a:gd name="T25" fmla="*/ 433 h 4649"/>
                  <a:gd name="T26" fmla="*/ 466 w 4815"/>
                  <a:gd name="T27" fmla="*/ 447 h 4649"/>
                  <a:gd name="T28" fmla="*/ 448 w 4815"/>
                  <a:gd name="T29" fmla="*/ 445 h 4649"/>
                  <a:gd name="T30" fmla="*/ 442 w 4815"/>
                  <a:gd name="T31" fmla="*/ 463 h 4649"/>
                  <a:gd name="T32" fmla="*/ 426 w 4815"/>
                  <a:gd name="T33" fmla="*/ 466 h 4649"/>
                  <a:gd name="T34" fmla="*/ 411 w 4815"/>
                  <a:gd name="T35" fmla="*/ 477 h 4649"/>
                  <a:gd name="T36" fmla="*/ 420 w 4815"/>
                  <a:gd name="T37" fmla="*/ 490 h 4649"/>
                  <a:gd name="T38" fmla="*/ 416 w 4815"/>
                  <a:gd name="T39" fmla="*/ 508 h 4649"/>
                  <a:gd name="T40" fmla="*/ 413 w 4815"/>
                  <a:gd name="T41" fmla="*/ 502 h 4649"/>
                  <a:gd name="T42" fmla="*/ 399 w 4815"/>
                  <a:gd name="T43" fmla="*/ 501 h 4649"/>
                  <a:gd name="T44" fmla="*/ 416 w 4815"/>
                  <a:gd name="T45" fmla="*/ 511 h 4649"/>
                  <a:gd name="T46" fmla="*/ 429 w 4815"/>
                  <a:gd name="T47" fmla="*/ 581 h 4649"/>
                  <a:gd name="T48" fmla="*/ 335 w 4815"/>
                  <a:gd name="T49" fmla="*/ 555 h 4649"/>
                  <a:gd name="T50" fmla="*/ 315 w 4815"/>
                  <a:gd name="T51" fmla="*/ 491 h 4649"/>
                  <a:gd name="T52" fmla="*/ 259 w 4815"/>
                  <a:gd name="T53" fmla="*/ 399 h 4649"/>
                  <a:gd name="T54" fmla="*/ 189 w 4815"/>
                  <a:gd name="T55" fmla="*/ 361 h 4649"/>
                  <a:gd name="T56" fmla="*/ 161 w 4815"/>
                  <a:gd name="T57" fmla="*/ 394 h 4649"/>
                  <a:gd name="T58" fmla="*/ 136 w 4815"/>
                  <a:gd name="T59" fmla="*/ 403 h 4649"/>
                  <a:gd name="T60" fmla="*/ 72 w 4815"/>
                  <a:gd name="T61" fmla="*/ 314 h 4649"/>
                  <a:gd name="T62" fmla="*/ 0 w 4815"/>
                  <a:gd name="T63" fmla="*/ 228 h 4649"/>
                  <a:gd name="T64" fmla="*/ 184 w 4815"/>
                  <a:gd name="T65" fmla="*/ 0 h 4649"/>
                  <a:gd name="T66" fmla="*/ 310 w 4815"/>
                  <a:gd name="T67" fmla="*/ 112 h 4649"/>
                  <a:gd name="T68" fmla="*/ 338 w 4815"/>
                  <a:gd name="T69" fmla="*/ 119 h 4649"/>
                  <a:gd name="T70" fmla="*/ 376 w 4815"/>
                  <a:gd name="T71" fmla="*/ 142 h 4649"/>
                  <a:gd name="T72" fmla="*/ 403 w 4815"/>
                  <a:gd name="T73" fmla="*/ 155 h 4649"/>
                  <a:gd name="T74" fmla="*/ 425 w 4815"/>
                  <a:gd name="T75" fmla="*/ 157 h 4649"/>
                  <a:gd name="T76" fmla="*/ 436 w 4815"/>
                  <a:gd name="T77" fmla="*/ 162 h 4649"/>
                  <a:gd name="T78" fmla="*/ 449 w 4815"/>
                  <a:gd name="T79" fmla="*/ 155 h 4649"/>
                  <a:gd name="T80" fmla="*/ 471 w 4815"/>
                  <a:gd name="T81" fmla="*/ 163 h 4649"/>
                  <a:gd name="T82" fmla="*/ 553 w 4815"/>
                  <a:gd name="T83" fmla="*/ 165 h 464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815"/>
                  <a:gd name="T127" fmla="*/ 0 h 4649"/>
                  <a:gd name="T128" fmla="*/ 4815 w 4815"/>
                  <a:gd name="T129" fmla="*/ 4649 h 464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815" h="4649">
                    <a:moveTo>
                      <a:pt x="4440" y="1315"/>
                    </a:moveTo>
                    <a:lnTo>
                      <a:pt x="4600" y="1355"/>
                    </a:lnTo>
                    <a:lnTo>
                      <a:pt x="4605" y="1589"/>
                    </a:lnTo>
                    <a:lnTo>
                      <a:pt x="4613" y="2033"/>
                    </a:lnTo>
                    <a:lnTo>
                      <a:pt x="4815" y="2449"/>
                    </a:lnTo>
                    <a:lnTo>
                      <a:pt x="4745" y="2653"/>
                    </a:lnTo>
                    <a:lnTo>
                      <a:pt x="4758" y="2873"/>
                    </a:lnTo>
                    <a:lnTo>
                      <a:pt x="4677" y="2980"/>
                    </a:lnTo>
                    <a:lnTo>
                      <a:pt x="4709" y="3018"/>
                    </a:lnTo>
                    <a:lnTo>
                      <a:pt x="4364" y="3169"/>
                    </a:lnTo>
                    <a:lnTo>
                      <a:pt x="4454" y="3099"/>
                    </a:lnTo>
                    <a:lnTo>
                      <a:pt x="4357" y="3097"/>
                    </a:lnTo>
                    <a:lnTo>
                      <a:pt x="4390" y="2980"/>
                    </a:lnTo>
                    <a:lnTo>
                      <a:pt x="4309" y="3046"/>
                    </a:lnTo>
                    <a:lnTo>
                      <a:pt x="4264" y="3024"/>
                    </a:lnTo>
                    <a:lnTo>
                      <a:pt x="4309" y="3191"/>
                    </a:lnTo>
                    <a:lnTo>
                      <a:pt x="4211" y="3244"/>
                    </a:lnTo>
                    <a:lnTo>
                      <a:pt x="4200" y="3325"/>
                    </a:lnTo>
                    <a:lnTo>
                      <a:pt x="3756" y="3600"/>
                    </a:lnTo>
                    <a:lnTo>
                      <a:pt x="3991" y="3438"/>
                    </a:lnTo>
                    <a:lnTo>
                      <a:pt x="3806" y="3521"/>
                    </a:lnTo>
                    <a:lnTo>
                      <a:pt x="3814" y="3446"/>
                    </a:lnTo>
                    <a:lnTo>
                      <a:pt x="3759" y="3493"/>
                    </a:lnTo>
                    <a:lnTo>
                      <a:pt x="3728" y="3463"/>
                    </a:lnTo>
                    <a:lnTo>
                      <a:pt x="3712" y="3524"/>
                    </a:lnTo>
                    <a:lnTo>
                      <a:pt x="3641" y="3463"/>
                    </a:lnTo>
                    <a:lnTo>
                      <a:pt x="3673" y="3563"/>
                    </a:lnTo>
                    <a:lnTo>
                      <a:pt x="3728" y="3574"/>
                    </a:lnTo>
                    <a:lnTo>
                      <a:pt x="3633" y="3627"/>
                    </a:lnTo>
                    <a:lnTo>
                      <a:pt x="3580" y="3557"/>
                    </a:lnTo>
                    <a:lnTo>
                      <a:pt x="3580" y="3681"/>
                    </a:lnTo>
                    <a:lnTo>
                      <a:pt x="3533" y="3708"/>
                    </a:lnTo>
                    <a:lnTo>
                      <a:pt x="3533" y="3655"/>
                    </a:lnTo>
                    <a:lnTo>
                      <a:pt x="3407" y="3730"/>
                    </a:lnTo>
                    <a:lnTo>
                      <a:pt x="3454" y="3820"/>
                    </a:lnTo>
                    <a:lnTo>
                      <a:pt x="3290" y="3817"/>
                    </a:lnTo>
                    <a:lnTo>
                      <a:pt x="3354" y="3845"/>
                    </a:lnTo>
                    <a:lnTo>
                      <a:pt x="3360" y="3924"/>
                    </a:lnTo>
                    <a:lnTo>
                      <a:pt x="3394" y="3903"/>
                    </a:lnTo>
                    <a:lnTo>
                      <a:pt x="3326" y="4063"/>
                    </a:lnTo>
                    <a:lnTo>
                      <a:pt x="3287" y="4065"/>
                    </a:lnTo>
                    <a:lnTo>
                      <a:pt x="3301" y="4018"/>
                    </a:lnTo>
                    <a:lnTo>
                      <a:pt x="3253" y="4069"/>
                    </a:lnTo>
                    <a:lnTo>
                      <a:pt x="3194" y="4005"/>
                    </a:lnTo>
                    <a:lnTo>
                      <a:pt x="3211" y="4086"/>
                    </a:lnTo>
                    <a:lnTo>
                      <a:pt x="3328" y="4090"/>
                    </a:lnTo>
                    <a:lnTo>
                      <a:pt x="3284" y="4263"/>
                    </a:lnTo>
                    <a:lnTo>
                      <a:pt x="3432" y="4649"/>
                    </a:lnTo>
                    <a:lnTo>
                      <a:pt x="3044" y="4602"/>
                    </a:lnTo>
                    <a:lnTo>
                      <a:pt x="2678" y="4440"/>
                    </a:lnTo>
                    <a:lnTo>
                      <a:pt x="2546" y="4169"/>
                    </a:lnTo>
                    <a:lnTo>
                      <a:pt x="2522" y="3926"/>
                    </a:lnTo>
                    <a:lnTo>
                      <a:pt x="2254" y="3627"/>
                    </a:lnTo>
                    <a:lnTo>
                      <a:pt x="2072" y="3189"/>
                    </a:lnTo>
                    <a:lnTo>
                      <a:pt x="1862" y="2963"/>
                    </a:lnTo>
                    <a:lnTo>
                      <a:pt x="1514" y="2888"/>
                    </a:lnTo>
                    <a:lnTo>
                      <a:pt x="1376" y="2935"/>
                    </a:lnTo>
                    <a:lnTo>
                      <a:pt x="1284" y="3152"/>
                    </a:lnTo>
                    <a:lnTo>
                      <a:pt x="1178" y="3250"/>
                    </a:lnTo>
                    <a:lnTo>
                      <a:pt x="1084" y="3225"/>
                    </a:lnTo>
                    <a:lnTo>
                      <a:pt x="696" y="2941"/>
                    </a:lnTo>
                    <a:lnTo>
                      <a:pt x="577" y="2513"/>
                    </a:lnTo>
                    <a:lnTo>
                      <a:pt x="19" y="1918"/>
                    </a:lnTo>
                    <a:lnTo>
                      <a:pt x="0" y="1824"/>
                    </a:lnTo>
                    <a:lnTo>
                      <a:pt x="1299" y="1946"/>
                    </a:lnTo>
                    <a:lnTo>
                      <a:pt x="1474" y="0"/>
                    </a:lnTo>
                    <a:lnTo>
                      <a:pt x="2514" y="59"/>
                    </a:lnTo>
                    <a:lnTo>
                      <a:pt x="2477" y="899"/>
                    </a:lnTo>
                    <a:lnTo>
                      <a:pt x="2583" y="983"/>
                    </a:lnTo>
                    <a:lnTo>
                      <a:pt x="2706" y="955"/>
                    </a:lnTo>
                    <a:lnTo>
                      <a:pt x="2770" y="1064"/>
                    </a:lnTo>
                    <a:lnTo>
                      <a:pt x="3010" y="1134"/>
                    </a:lnTo>
                    <a:lnTo>
                      <a:pt x="3145" y="1100"/>
                    </a:lnTo>
                    <a:lnTo>
                      <a:pt x="3223" y="1238"/>
                    </a:lnTo>
                    <a:lnTo>
                      <a:pt x="3292" y="1174"/>
                    </a:lnTo>
                    <a:lnTo>
                      <a:pt x="3399" y="1257"/>
                    </a:lnTo>
                    <a:lnTo>
                      <a:pt x="3454" y="1210"/>
                    </a:lnTo>
                    <a:lnTo>
                      <a:pt x="3490" y="1296"/>
                    </a:lnTo>
                    <a:lnTo>
                      <a:pt x="3571" y="1187"/>
                    </a:lnTo>
                    <a:lnTo>
                      <a:pt x="3592" y="1243"/>
                    </a:lnTo>
                    <a:lnTo>
                      <a:pt x="3669" y="1215"/>
                    </a:lnTo>
                    <a:lnTo>
                      <a:pt x="3767" y="1307"/>
                    </a:lnTo>
                    <a:lnTo>
                      <a:pt x="4172" y="1181"/>
                    </a:lnTo>
                    <a:lnTo>
                      <a:pt x="4421" y="1319"/>
                    </a:lnTo>
                    <a:lnTo>
                      <a:pt x="4440" y="1315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1" name="Line 236"/>
              <p:cNvSpPr>
                <a:spLocks noChangeShapeType="1"/>
              </p:cNvSpPr>
              <p:nvPr/>
            </p:nvSpPr>
            <p:spPr bwMode="auto">
              <a:xfrm>
                <a:off x="1047" y="2828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2" name="Freeform 199"/>
              <p:cNvSpPr>
                <a:spLocks/>
              </p:cNvSpPr>
              <p:nvPr/>
            </p:nvSpPr>
            <p:spPr bwMode="auto">
              <a:xfrm>
                <a:off x="834" y="2522"/>
                <a:ext cx="243" cy="303"/>
              </a:xfrm>
              <a:custGeom>
                <a:avLst/>
                <a:gdLst/>
                <a:ahLst/>
                <a:cxnLst>
                  <a:cxn ang="0">
                    <a:pos x="1701" y="2426"/>
                  </a:cxn>
                  <a:cxn ang="0">
                    <a:pos x="0" y="2144"/>
                  </a:cxn>
                  <a:cxn ang="0">
                    <a:pos x="413" y="0"/>
                  </a:cxn>
                  <a:cxn ang="0">
                    <a:pos x="740" y="64"/>
                  </a:cxn>
                  <a:cxn ang="0">
                    <a:pos x="1362" y="173"/>
                  </a:cxn>
                  <a:cxn ang="0">
                    <a:pos x="1293" y="603"/>
                  </a:cxn>
                  <a:cxn ang="0">
                    <a:pos x="1938" y="700"/>
                  </a:cxn>
                  <a:cxn ang="0">
                    <a:pos x="1737" y="2153"/>
                  </a:cxn>
                  <a:cxn ang="0">
                    <a:pos x="1701" y="2426"/>
                  </a:cxn>
                </a:cxnLst>
                <a:rect l="0" t="0" r="r" b="b"/>
                <a:pathLst>
                  <a:path w="1938" h="2426">
                    <a:moveTo>
                      <a:pt x="1701" y="2426"/>
                    </a:moveTo>
                    <a:lnTo>
                      <a:pt x="0" y="2144"/>
                    </a:lnTo>
                    <a:lnTo>
                      <a:pt x="413" y="0"/>
                    </a:lnTo>
                    <a:lnTo>
                      <a:pt x="740" y="64"/>
                    </a:lnTo>
                    <a:lnTo>
                      <a:pt x="1362" y="173"/>
                    </a:lnTo>
                    <a:lnTo>
                      <a:pt x="1293" y="603"/>
                    </a:lnTo>
                    <a:lnTo>
                      <a:pt x="1938" y="700"/>
                    </a:lnTo>
                    <a:lnTo>
                      <a:pt x="1737" y="2153"/>
                    </a:lnTo>
                    <a:lnTo>
                      <a:pt x="1701" y="2426"/>
                    </a:lnTo>
                    <a:close/>
                  </a:path>
                </a:pathLst>
              </a:custGeom>
              <a:solidFill>
                <a:srgbClr val="C0504D">
                  <a:lumMod val="40000"/>
                  <a:lumOff val="6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93" name="Freeform 238"/>
              <p:cNvSpPr>
                <a:spLocks/>
              </p:cNvSpPr>
              <p:nvPr/>
            </p:nvSpPr>
            <p:spPr bwMode="auto">
              <a:xfrm>
                <a:off x="832" y="2517"/>
                <a:ext cx="243" cy="303"/>
              </a:xfrm>
              <a:custGeom>
                <a:avLst/>
                <a:gdLst>
                  <a:gd name="T0" fmla="*/ 213 w 1938"/>
                  <a:gd name="T1" fmla="*/ 303 h 2426"/>
                  <a:gd name="T2" fmla="*/ 0 w 1938"/>
                  <a:gd name="T3" fmla="*/ 268 h 2426"/>
                  <a:gd name="T4" fmla="*/ 52 w 1938"/>
                  <a:gd name="T5" fmla="*/ 0 h 2426"/>
                  <a:gd name="T6" fmla="*/ 93 w 1938"/>
                  <a:gd name="T7" fmla="*/ 8 h 2426"/>
                  <a:gd name="T8" fmla="*/ 171 w 1938"/>
                  <a:gd name="T9" fmla="*/ 22 h 2426"/>
                  <a:gd name="T10" fmla="*/ 162 w 1938"/>
                  <a:gd name="T11" fmla="*/ 75 h 2426"/>
                  <a:gd name="T12" fmla="*/ 243 w 1938"/>
                  <a:gd name="T13" fmla="*/ 87 h 2426"/>
                  <a:gd name="T14" fmla="*/ 218 w 1938"/>
                  <a:gd name="T15" fmla="*/ 269 h 2426"/>
                  <a:gd name="T16" fmla="*/ 213 w 1938"/>
                  <a:gd name="T17" fmla="*/ 303 h 24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38"/>
                  <a:gd name="T28" fmla="*/ 0 h 2426"/>
                  <a:gd name="T29" fmla="*/ 1938 w 1938"/>
                  <a:gd name="T30" fmla="*/ 2426 h 242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38" h="2426">
                    <a:moveTo>
                      <a:pt x="1701" y="2426"/>
                    </a:moveTo>
                    <a:lnTo>
                      <a:pt x="0" y="2144"/>
                    </a:lnTo>
                    <a:lnTo>
                      <a:pt x="413" y="0"/>
                    </a:lnTo>
                    <a:lnTo>
                      <a:pt x="740" y="64"/>
                    </a:lnTo>
                    <a:lnTo>
                      <a:pt x="1362" y="173"/>
                    </a:lnTo>
                    <a:lnTo>
                      <a:pt x="1293" y="603"/>
                    </a:lnTo>
                    <a:lnTo>
                      <a:pt x="1938" y="700"/>
                    </a:lnTo>
                    <a:lnTo>
                      <a:pt x="1737" y="2153"/>
                    </a:lnTo>
                    <a:lnTo>
                      <a:pt x="1701" y="2426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4" name="Line 239"/>
              <p:cNvSpPr>
                <a:spLocks noChangeShapeType="1"/>
              </p:cNvSpPr>
              <p:nvPr/>
            </p:nvSpPr>
            <p:spPr bwMode="auto">
              <a:xfrm>
                <a:off x="2535" y="2441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5" name="Freeform 240"/>
              <p:cNvSpPr>
                <a:spLocks/>
              </p:cNvSpPr>
              <p:nvPr/>
            </p:nvSpPr>
            <p:spPr bwMode="auto">
              <a:xfrm>
                <a:off x="2472" y="2312"/>
                <a:ext cx="73" cy="137"/>
              </a:xfrm>
              <a:custGeom>
                <a:avLst/>
                <a:gdLst>
                  <a:gd name="T0" fmla="*/ 63 w 584"/>
                  <a:gd name="T1" fmla="*/ 130 h 1094"/>
                  <a:gd name="T2" fmla="*/ 45 w 584"/>
                  <a:gd name="T3" fmla="*/ 134 h 1094"/>
                  <a:gd name="T4" fmla="*/ 32 w 584"/>
                  <a:gd name="T5" fmla="*/ 137 h 1094"/>
                  <a:gd name="T6" fmla="*/ 31 w 584"/>
                  <a:gd name="T7" fmla="*/ 134 h 1094"/>
                  <a:gd name="T8" fmla="*/ 22 w 584"/>
                  <a:gd name="T9" fmla="*/ 94 h 1094"/>
                  <a:gd name="T10" fmla="*/ 16 w 584"/>
                  <a:gd name="T11" fmla="*/ 94 h 1094"/>
                  <a:gd name="T12" fmla="*/ 8 w 584"/>
                  <a:gd name="T13" fmla="*/ 68 h 1094"/>
                  <a:gd name="T14" fmla="*/ 0 w 584"/>
                  <a:gd name="T15" fmla="*/ 18 h 1094"/>
                  <a:gd name="T16" fmla="*/ 69 w 584"/>
                  <a:gd name="T17" fmla="*/ 0 h 1094"/>
                  <a:gd name="T18" fmla="*/ 73 w 584"/>
                  <a:gd name="T19" fmla="*/ 28 h 1094"/>
                  <a:gd name="T20" fmla="*/ 60 w 584"/>
                  <a:gd name="T21" fmla="*/ 43 h 1094"/>
                  <a:gd name="T22" fmla="*/ 56 w 584"/>
                  <a:gd name="T23" fmla="*/ 85 h 1094"/>
                  <a:gd name="T24" fmla="*/ 61 w 584"/>
                  <a:gd name="T25" fmla="*/ 128 h 1094"/>
                  <a:gd name="T26" fmla="*/ 63 w 584"/>
                  <a:gd name="T27" fmla="*/ 130 h 109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84"/>
                  <a:gd name="T43" fmla="*/ 0 h 1094"/>
                  <a:gd name="T44" fmla="*/ 584 w 584"/>
                  <a:gd name="T45" fmla="*/ 1094 h 109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84" h="1094">
                    <a:moveTo>
                      <a:pt x="503" y="1038"/>
                    </a:moveTo>
                    <a:lnTo>
                      <a:pt x="363" y="1068"/>
                    </a:lnTo>
                    <a:lnTo>
                      <a:pt x="254" y="1094"/>
                    </a:lnTo>
                    <a:lnTo>
                      <a:pt x="249" y="1074"/>
                    </a:lnTo>
                    <a:lnTo>
                      <a:pt x="179" y="753"/>
                    </a:lnTo>
                    <a:lnTo>
                      <a:pt x="126" y="750"/>
                    </a:lnTo>
                    <a:lnTo>
                      <a:pt x="66" y="546"/>
                    </a:lnTo>
                    <a:lnTo>
                      <a:pt x="0" y="145"/>
                    </a:lnTo>
                    <a:lnTo>
                      <a:pt x="552" y="0"/>
                    </a:lnTo>
                    <a:lnTo>
                      <a:pt x="584" y="220"/>
                    </a:lnTo>
                    <a:lnTo>
                      <a:pt x="480" y="345"/>
                    </a:lnTo>
                    <a:lnTo>
                      <a:pt x="447" y="675"/>
                    </a:lnTo>
                    <a:lnTo>
                      <a:pt x="492" y="1024"/>
                    </a:lnTo>
                    <a:lnTo>
                      <a:pt x="503" y="1038"/>
                    </a:lnTo>
                    <a:close/>
                  </a:path>
                </a:pathLst>
              </a:custGeom>
              <a:solidFill>
                <a:srgbClr val="339966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6" name="Freeform 203"/>
              <p:cNvSpPr>
                <a:spLocks/>
              </p:cNvSpPr>
              <p:nvPr/>
            </p:nvSpPr>
            <p:spPr bwMode="auto">
              <a:xfrm>
                <a:off x="2472" y="2312"/>
                <a:ext cx="73" cy="137"/>
              </a:xfrm>
              <a:custGeom>
                <a:avLst/>
                <a:gdLst/>
                <a:ahLst/>
                <a:cxnLst>
                  <a:cxn ang="0">
                    <a:pos x="503" y="1038"/>
                  </a:cxn>
                  <a:cxn ang="0">
                    <a:pos x="363" y="1068"/>
                  </a:cxn>
                  <a:cxn ang="0">
                    <a:pos x="254" y="1094"/>
                  </a:cxn>
                  <a:cxn ang="0">
                    <a:pos x="249" y="1074"/>
                  </a:cxn>
                  <a:cxn ang="0">
                    <a:pos x="179" y="753"/>
                  </a:cxn>
                  <a:cxn ang="0">
                    <a:pos x="126" y="750"/>
                  </a:cxn>
                  <a:cxn ang="0">
                    <a:pos x="66" y="546"/>
                  </a:cxn>
                  <a:cxn ang="0">
                    <a:pos x="0" y="145"/>
                  </a:cxn>
                  <a:cxn ang="0">
                    <a:pos x="552" y="0"/>
                  </a:cxn>
                  <a:cxn ang="0">
                    <a:pos x="584" y="220"/>
                  </a:cxn>
                  <a:cxn ang="0">
                    <a:pos x="480" y="345"/>
                  </a:cxn>
                  <a:cxn ang="0">
                    <a:pos x="447" y="675"/>
                  </a:cxn>
                  <a:cxn ang="0">
                    <a:pos x="492" y="1024"/>
                  </a:cxn>
                  <a:cxn ang="0">
                    <a:pos x="503" y="1038"/>
                  </a:cxn>
                </a:cxnLst>
                <a:rect l="0" t="0" r="r" b="b"/>
                <a:pathLst>
                  <a:path w="584" h="1094">
                    <a:moveTo>
                      <a:pt x="503" y="1038"/>
                    </a:moveTo>
                    <a:lnTo>
                      <a:pt x="363" y="1068"/>
                    </a:lnTo>
                    <a:lnTo>
                      <a:pt x="254" y="1094"/>
                    </a:lnTo>
                    <a:lnTo>
                      <a:pt x="249" y="1074"/>
                    </a:lnTo>
                    <a:lnTo>
                      <a:pt x="179" y="753"/>
                    </a:lnTo>
                    <a:lnTo>
                      <a:pt x="126" y="750"/>
                    </a:lnTo>
                    <a:lnTo>
                      <a:pt x="66" y="546"/>
                    </a:lnTo>
                    <a:lnTo>
                      <a:pt x="0" y="145"/>
                    </a:lnTo>
                    <a:lnTo>
                      <a:pt x="552" y="0"/>
                    </a:lnTo>
                    <a:lnTo>
                      <a:pt x="584" y="220"/>
                    </a:lnTo>
                    <a:lnTo>
                      <a:pt x="480" y="345"/>
                    </a:lnTo>
                    <a:lnTo>
                      <a:pt x="447" y="675"/>
                    </a:lnTo>
                    <a:lnTo>
                      <a:pt x="492" y="1024"/>
                    </a:lnTo>
                    <a:lnTo>
                      <a:pt x="503" y="1038"/>
                    </a:lnTo>
                  </a:path>
                </a:pathLst>
              </a:custGeom>
              <a:solidFill>
                <a:srgbClr val="1F497D">
                  <a:lumMod val="20000"/>
                  <a:lumOff val="80000"/>
                </a:srgbClr>
              </a:solidFill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97" name="Line 242"/>
              <p:cNvSpPr>
                <a:spLocks noChangeShapeType="1"/>
              </p:cNvSpPr>
              <p:nvPr/>
            </p:nvSpPr>
            <p:spPr bwMode="auto">
              <a:xfrm>
                <a:off x="2484" y="2716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8" name="Freeform 243"/>
              <p:cNvSpPr>
                <a:spLocks/>
              </p:cNvSpPr>
              <p:nvPr/>
            </p:nvSpPr>
            <p:spPr bwMode="auto">
              <a:xfrm>
                <a:off x="2480" y="2716"/>
                <a:ext cx="4" cy="11"/>
              </a:xfrm>
              <a:custGeom>
                <a:avLst/>
                <a:gdLst>
                  <a:gd name="T0" fmla="*/ 4 w 31"/>
                  <a:gd name="T1" fmla="*/ 0 h 86"/>
                  <a:gd name="T2" fmla="*/ 0 w 31"/>
                  <a:gd name="T3" fmla="*/ 11 h 86"/>
                  <a:gd name="T4" fmla="*/ 1 w 31"/>
                  <a:gd name="T5" fmla="*/ 0 h 86"/>
                  <a:gd name="T6" fmla="*/ 4 w 31"/>
                  <a:gd name="T7" fmla="*/ 0 h 8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"/>
                  <a:gd name="T13" fmla="*/ 0 h 86"/>
                  <a:gd name="T14" fmla="*/ 31 w 31"/>
                  <a:gd name="T15" fmla="*/ 86 h 8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" h="86">
                    <a:moveTo>
                      <a:pt x="31" y="0"/>
                    </a:moveTo>
                    <a:lnTo>
                      <a:pt x="0" y="86"/>
                    </a:lnTo>
                    <a:lnTo>
                      <a:pt x="11" y="3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F0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9" name="Freeform 244"/>
              <p:cNvSpPr>
                <a:spLocks/>
              </p:cNvSpPr>
              <p:nvPr/>
            </p:nvSpPr>
            <p:spPr bwMode="auto">
              <a:xfrm>
                <a:off x="2480" y="2716"/>
                <a:ext cx="4" cy="11"/>
              </a:xfrm>
              <a:custGeom>
                <a:avLst/>
                <a:gdLst>
                  <a:gd name="T0" fmla="*/ 4 w 31"/>
                  <a:gd name="T1" fmla="*/ 0 h 86"/>
                  <a:gd name="T2" fmla="*/ 0 w 31"/>
                  <a:gd name="T3" fmla="*/ 11 h 86"/>
                  <a:gd name="T4" fmla="*/ 1 w 31"/>
                  <a:gd name="T5" fmla="*/ 0 h 86"/>
                  <a:gd name="T6" fmla="*/ 4 w 31"/>
                  <a:gd name="T7" fmla="*/ 0 h 8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"/>
                  <a:gd name="T13" fmla="*/ 0 h 86"/>
                  <a:gd name="T14" fmla="*/ 31 w 31"/>
                  <a:gd name="T15" fmla="*/ 86 h 8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" h="86">
                    <a:moveTo>
                      <a:pt x="31" y="0"/>
                    </a:moveTo>
                    <a:lnTo>
                      <a:pt x="0" y="86"/>
                    </a:lnTo>
                    <a:lnTo>
                      <a:pt x="11" y="3"/>
                    </a:lnTo>
                    <a:lnTo>
                      <a:pt x="31" y="0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00" name="Line 245"/>
              <p:cNvSpPr>
                <a:spLocks noChangeShapeType="1"/>
              </p:cNvSpPr>
              <p:nvPr/>
            </p:nvSpPr>
            <p:spPr bwMode="auto">
              <a:xfrm>
                <a:off x="2478" y="2717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01" name="Freeform 246"/>
              <p:cNvSpPr>
                <a:spLocks/>
              </p:cNvSpPr>
              <p:nvPr/>
            </p:nvSpPr>
            <p:spPr bwMode="auto">
              <a:xfrm>
                <a:off x="2459" y="2717"/>
                <a:ext cx="19" cy="54"/>
              </a:xfrm>
              <a:custGeom>
                <a:avLst/>
                <a:gdLst>
                  <a:gd name="T0" fmla="*/ 19 w 151"/>
                  <a:gd name="T1" fmla="*/ 0 h 427"/>
                  <a:gd name="T2" fmla="*/ 5 w 151"/>
                  <a:gd name="T3" fmla="*/ 54 h 427"/>
                  <a:gd name="T4" fmla="*/ 0 w 151"/>
                  <a:gd name="T5" fmla="*/ 38 h 427"/>
                  <a:gd name="T6" fmla="*/ 8 w 151"/>
                  <a:gd name="T7" fmla="*/ 6 h 427"/>
                  <a:gd name="T8" fmla="*/ 9 w 151"/>
                  <a:gd name="T9" fmla="*/ 4 h 427"/>
                  <a:gd name="T10" fmla="*/ 19 w 151"/>
                  <a:gd name="T11" fmla="*/ 0 h 4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1"/>
                  <a:gd name="T19" fmla="*/ 0 h 427"/>
                  <a:gd name="T20" fmla="*/ 151 w 151"/>
                  <a:gd name="T21" fmla="*/ 427 h 4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1" h="427">
                    <a:moveTo>
                      <a:pt x="151" y="0"/>
                    </a:moveTo>
                    <a:lnTo>
                      <a:pt x="40" y="427"/>
                    </a:lnTo>
                    <a:lnTo>
                      <a:pt x="0" y="299"/>
                    </a:lnTo>
                    <a:lnTo>
                      <a:pt x="65" y="48"/>
                    </a:lnTo>
                    <a:lnTo>
                      <a:pt x="68" y="34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FF0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02" name="Freeform 247"/>
              <p:cNvSpPr>
                <a:spLocks/>
              </p:cNvSpPr>
              <p:nvPr/>
            </p:nvSpPr>
            <p:spPr bwMode="auto">
              <a:xfrm>
                <a:off x="2459" y="2717"/>
                <a:ext cx="19" cy="54"/>
              </a:xfrm>
              <a:custGeom>
                <a:avLst/>
                <a:gdLst>
                  <a:gd name="T0" fmla="*/ 19 w 151"/>
                  <a:gd name="T1" fmla="*/ 0 h 427"/>
                  <a:gd name="T2" fmla="*/ 5 w 151"/>
                  <a:gd name="T3" fmla="*/ 54 h 427"/>
                  <a:gd name="T4" fmla="*/ 0 w 151"/>
                  <a:gd name="T5" fmla="*/ 38 h 427"/>
                  <a:gd name="T6" fmla="*/ 8 w 151"/>
                  <a:gd name="T7" fmla="*/ 6 h 427"/>
                  <a:gd name="T8" fmla="*/ 9 w 151"/>
                  <a:gd name="T9" fmla="*/ 4 h 427"/>
                  <a:gd name="T10" fmla="*/ 19 w 151"/>
                  <a:gd name="T11" fmla="*/ 0 h 4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1"/>
                  <a:gd name="T19" fmla="*/ 0 h 427"/>
                  <a:gd name="T20" fmla="*/ 151 w 151"/>
                  <a:gd name="T21" fmla="*/ 427 h 4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1" h="427">
                    <a:moveTo>
                      <a:pt x="151" y="0"/>
                    </a:moveTo>
                    <a:lnTo>
                      <a:pt x="40" y="427"/>
                    </a:lnTo>
                    <a:lnTo>
                      <a:pt x="0" y="299"/>
                    </a:lnTo>
                    <a:lnTo>
                      <a:pt x="65" y="48"/>
                    </a:lnTo>
                    <a:lnTo>
                      <a:pt x="68" y="34"/>
                    </a:lnTo>
                    <a:lnTo>
                      <a:pt x="151" y="0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03" name="Line 248"/>
              <p:cNvSpPr>
                <a:spLocks noChangeShapeType="1"/>
              </p:cNvSpPr>
              <p:nvPr/>
            </p:nvSpPr>
            <p:spPr bwMode="auto">
              <a:xfrm>
                <a:off x="2473" y="2801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04" name="Freeform 249"/>
              <p:cNvSpPr>
                <a:spLocks/>
              </p:cNvSpPr>
              <p:nvPr/>
            </p:nvSpPr>
            <p:spPr bwMode="auto">
              <a:xfrm>
                <a:off x="2141" y="2666"/>
                <a:ext cx="332" cy="189"/>
              </a:xfrm>
              <a:custGeom>
                <a:avLst/>
                <a:gdLst>
                  <a:gd name="T0" fmla="*/ 332 w 2660"/>
                  <a:gd name="T1" fmla="*/ 135 h 1510"/>
                  <a:gd name="T2" fmla="*/ 331 w 2660"/>
                  <a:gd name="T3" fmla="*/ 135 h 1510"/>
                  <a:gd name="T4" fmla="*/ 327 w 2660"/>
                  <a:gd name="T5" fmla="*/ 130 h 1510"/>
                  <a:gd name="T6" fmla="*/ 329 w 2660"/>
                  <a:gd name="T7" fmla="*/ 136 h 1510"/>
                  <a:gd name="T8" fmla="*/ 326 w 2660"/>
                  <a:gd name="T9" fmla="*/ 136 h 1510"/>
                  <a:gd name="T10" fmla="*/ 325 w 2660"/>
                  <a:gd name="T11" fmla="*/ 137 h 1510"/>
                  <a:gd name="T12" fmla="*/ 86 w 2660"/>
                  <a:gd name="T13" fmla="*/ 178 h 1510"/>
                  <a:gd name="T14" fmla="*/ 85 w 2660"/>
                  <a:gd name="T15" fmla="*/ 176 h 1510"/>
                  <a:gd name="T16" fmla="*/ 0 w 2660"/>
                  <a:gd name="T17" fmla="*/ 189 h 1510"/>
                  <a:gd name="T18" fmla="*/ 1 w 2660"/>
                  <a:gd name="T19" fmla="*/ 188 h 1510"/>
                  <a:gd name="T20" fmla="*/ 22 w 2660"/>
                  <a:gd name="T21" fmla="*/ 178 h 1510"/>
                  <a:gd name="T22" fmla="*/ 64 w 2660"/>
                  <a:gd name="T23" fmla="*/ 128 h 1510"/>
                  <a:gd name="T24" fmla="*/ 69 w 2660"/>
                  <a:gd name="T25" fmla="*/ 139 h 1510"/>
                  <a:gd name="T26" fmla="*/ 80 w 2660"/>
                  <a:gd name="T27" fmla="*/ 145 h 1510"/>
                  <a:gd name="T28" fmla="*/ 129 w 2660"/>
                  <a:gd name="T29" fmla="*/ 125 h 1510"/>
                  <a:gd name="T30" fmla="*/ 138 w 2660"/>
                  <a:gd name="T31" fmla="*/ 113 h 1510"/>
                  <a:gd name="T32" fmla="*/ 134 w 2660"/>
                  <a:gd name="T33" fmla="*/ 109 h 1510"/>
                  <a:gd name="T34" fmla="*/ 152 w 2660"/>
                  <a:gd name="T35" fmla="*/ 57 h 1510"/>
                  <a:gd name="T36" fmla="*/ 169 w 2660"/>
                  <a:gd name="T37" fmla="*/ 61 h 1510"/>
                  <a:gd name="T38" fmla="*/ 175 w 2660"/>
                  <a:gd name="T39" fmla="*/ 40 h 1510"/>
                  <a:gd name="T40" fmla="*/ 183 w 2660"/>
                  <a:gd name="T41" fmla="*/ 41 h 1510"/>
                  <a:gd name="T42" fmla="*/ 198 w 2660"/>
                  <a:gd name="T43" fmla="*/ 16 h 1510"/>
                  <a:gd name="T44" fmla="*/ 198 w 2660"/>
                  <a:gd name="T45" fmla="*/ 0 h 1510"/>
                  <a:gd name="T46" fmla="*/ 221 w 2660"/>
                  <a:gd name="T47" fmla="*/ 13 h 1510"/>
                  <a:gd name="T48" fmla="*/ 225 w 2660"/>
                  <a:gd name="T49" fmla="*/ 2 h 1510"/>
                  <a:gd name="T50" fmla="*/ 253 w 2660"/>
                  <a:gd name="T51" fmla="*/ 18 h 1510"/>
                  <a:gd name="T52" fmla="*/ 257 w 2660"/>
                  <a:gd name="T53" fmla="*/ 25 h 1510"/>
                  <a:gd name="T54" fmla="*/ 250 w 2660"/>
                  <a:gd name="T55" fmla="*/ 47 h 1510"/>
                  <a:gd name="T56" fmla="*/ 254 w 2660"/>
                  <a:gd name="T57" fmla="*/ 52 h 1510"/>
                  <a:gd name="T58" fmla="*/ 261 w 2660"/>
                  <a:gd name="T59" fmla="*/ 48 h 1510"/>
                  <a:gd name="T60" fmla="*/ 268 w 2660"/>
                  <a:gd name="T61" fmla="*/ 56 h 1510"/>
                  <a:gd name="T62" fmla="*/ 301 w 2660"/>
                  <a:gd name="T63" fmla="*/ 67 h 1510"/>
                  <a:gd name="T64" fmla="*/ 299 w 2660"/>
                  <a:gd name="T65" fmla="*/ 82 h 1510"/>
                  <a:gd name="T66" fmla="*/ 270 w 2660"/>
                  <a:gd name="T67" fmla="*/ 65 h 1510"/>
                  <a:gd name="T68" fmla="*/ 291 w 2660"/>
                  <a:gd name="T69" fmla="*/ 84 h 1510"/>
                  <a:gd name="T70" fmla="*/ 302 w 2660"/>
                  <a:gd name="T71" fmla="*/ 85 h 1510"/>
                  <a:gd name="T72" fmla="*/ 296 w 2660"/>
                  <a:gd name="T73" fmla="*/ 88 h 1510"/>
                  <a:gd name="T74" fmla="*/ 306 w 2660"/>
                  <a:gd name="T75" fmla="*/ 92 h 1510"/>
                  <a:gd name="T76" fmla="*/ 305 w 2660"/>
                  <a:gd name="T77" fmla="*/ 98 h 1510"/>
                  <a:gd name="T78" fmla="*/ 298 w 2660"/>
                  <a:gd name="T79" fmla="*/ 94 h 1510"/>
                  <a:gd name="T80" fmla="*/ 302 w 2660"/>
                  <a:gd name="T81" fmla="*/ 102 h 1510"/>
                  <a:gd name="T82" fmla="*/ 281 w 2660"/>
                  <a:gd name="T83" fmla="*/ 93 h 1510"/>
                  <a:gd name="T84" fmla="*/ 309 w 2660"/>
                  <a:gd name="T85" fmla="*/ 114 h 1510"/>
                  <a:gd name="T86" fmla="*/ 304 w 2660"/>
                  <a:gd name="T87" fmla="*/ 118 h 1510"/>
                  <a:gd name="T88" fmla="*/ 281 w 2660"/>
                  <a:gd name="T89" fmla="*/ 103 h 1510"/>
                  <a:gd name="T90" fmla="*/ 277 w 2660"/>
                  <a:gd name="T91" fmla="*/ 108 h 1510"/>
                  <a:gd name="T92" fmla="*/ 291 w 2660"/>
                  <a:gd name="T93" fmla="*/ 109 h 1510"/>
                  <a:gd name="T94" fmla="*/ 302 w 2660"/>
                  <a:gd name="T95" fmla="*/ 123 h 1510"/>
                  <a:gd name="T96" fmla="*/ 323 w 2660"/>
                  <a:gd name="T97" fmla="*/ 117 h 1510"/>
                  <a:gd name="T98" fmla="*/ 332 w 2660"/>
                  <a:gd name="T99" fmla="*/ 135 h 151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660"/>
                  <a:gd name="T151" fmla="*/ 0 h 1510"/>
                  <a:gd name="T152" fmla="*/ 2660 w 2660"/>
                  <a:gd name="T153" fmla="*/ 1510 h 1510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660" h="1510">
                    <a:moveTo>
                      <a:pt x="2660" y="1078"/>
                    </a:moveTo>
                    <a:lnTo>
                      <a:pt x="2653" y="1078"/>
                    </a:lnTo>
                    <a:lnTo>
                      <a:pt x="2622" y="1041"/>
                    </a:lnTo>
                    <a:lnTo>
                      <a:pt x="2638" y="1084"/>
                    </a:lnTo>
                    <a:lnTo>
                      <a:pt x="2613" y="1086"/>
                    </a:lnTo>
                    <a:lnTo>
                      <a:pt x="2602" y="1095"/>
                    </a:lnTo>
                    <a:lnTo>
                      <a:pt x="686" y="1419"/>
                    </a:lnTo>
                    <a:lnTo>
                      <a:pt x="680" y="1408"/>
                    </a:lnTo>
                    <a:lnTo>
                      <a:pt x="0" y="1510"/>
                    </a:lnTo>
                    <a:lnTo>
                      <a:pt x="8" y="1499"/>
                    </a:lnTo>
                    <a:lnTo>
                      <a:pt x="173" y="1421"/>
                    </a:lnTo>
                    <a:lnTo>
                      <a:pt x="516" y="1025"/>
                    </a:lnTo>
                    <a:lnTo>
                      <a:pt x="550" y="1111"/>
                    </a:lnTo>
                    <a:lnTo>
                      <a:pt x="639" y="1156"/>
                    </a:lnTo>
                    <a:lnTo>
                      <a:pt x="1036" y="997"/>
                    </a:lnTo>
                    <a:lnTo>
                      <a:pt x="1106" y="901"/>
                    </a:lnTo>
                    <a:lnTo>
                      <a:pt x="1072" y="868"/>
                    </a:lnTo>
                    <a:lnTo>
                      <a:pt x="1217" y="455"/>
                    </a:lnTo>
                    <a:lnTo>
                      <a:pt x="1357" y="491"/>
                    </a:lnTo>
                    <a:lnTo>
                      <a:pt x="1402" y="323"/>
                    </a:lnTo>
                    <a:lnTo>
                      <a:pt x="1468" y="329"/>
                    </a:lnTo>
                    <a:lnTo>
                      <a:pt x="1583" y="129"/>
                    </a:lnTo>
                    <a:lnTo>
                      <a:pt x="1586" y="0"/>
                    </a:lnTo>
                    <a:lnTo>
                      <a:pt x="1773" y="103"/>
                    </a:lnTo>
                    <a:lnTo>
                      <a:pt x="1803" y="16"/>
                    </a:lnTo>
                    <a:lnTo>
                      <a:pt x="2024" y="146"/>
                    </a:lnTo>
                    <a:lnTo>
                      <a:pt x="2063" y="198"/>
                    </a:lnTo>
                    <a:lnTo>
                      <a:pt x="2002" y="374"/>
                    </a:lnTo>
                    <a:lnTo>
                      <a:pt x="2033" y="416"/>
                    </a:lnTo>
                    <a:lnTo>
                      <a:pt x="2093" y="380"/>
                    </a:lnTo>
                    <a:lnTo>
                      <a:pt x="2150" y="449"/>
                    </a:lnTo>
                    <a:lnTo>
                      <a:pt x="2415" y="539"/>
                    </a:lnTo>
                    <a:lnTo>
                      <a:pt x="2396" y="656"/>
                    </a:lnTo>
                    <a:lnTo>
                      <a:pt x="2167" y="522"/>
                    </a:lnTo>
                    <a:lnTo>
                      <a:pt x="2334" y="675"/>
                    </a:lnTo>
                    <a:lnTo>
                      <a:pt x="2421" y="679"/>
                    </a:lnTo>
                    <a:lnTo>
                      <a:pt x="2370" y="707"/>
                    </a:lnTo>
                    <a:lnTo>
                      <a:pt x="2455" y="739"/>
                    </a:lnTo>
                    <a:lnTo>
                      <a:pt x="2446" y="782"/>
                    </a:lnTo>
                    <a:lnTo>
                      <a:pt x="2390" y="751"/>
                    </a:lnTo>
                    <a:lnTo>
                      <a:pt x="2417" y="818"/>
                    </a:lnTo>
                    <a:lnTo>
                      <a:pt x="2255" y="743"/>
                    </a:lnTo>
                    <a:lnTo>
                      <a:pt x="2477" y="910"/>
                    </a:lnTo>
                    <a:lnTo>
                      <a:pt x="2432" y="939"/>
                    </a:lnTo>
                    <a:lnTo>
                      <a:pt x="2255" y="824"/>
                    </a:lnTo>
                    <a:lnTo>
                      <a:pt x="2223" y="865"/>
                    </a:lnTo>
                    <a:lnTo>
                      <a:pt x="2329" y="873"/>
                    </a:lnTo>
                    <a:lnTo>
                      <a:pt x="2423" y="982"/>
                    </a:lnTo>
                    <a:lnTo>
                      <a:pt x="2585" y="935"/>
                    </a:lnTo>
                    <a:lnTo>
                      <a:pt x="2660" y="1078"/>
                    </a:lnTo>
                    <a:close/>
                  </a:path>
                </a:pathLst>
              </a:custGeom>
              <a:solidFill>
                <a:srgbClr val="FF00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05" name="Freeform 250"/>
              <p:cNvSpPr>
                <a:spLocks/>
              </p:cNvSpPr>
              <p:nvPr/>
            </p:nvSpPr>
            <p:spPr bwMode="auto">
              <a:xfrm>
                <a:off x="2141" y="2666"/>
                <a:ext cx="332" cy="189"/>
              </a:xfrm>
              <a:custGeom>
                <a:avLst/>
                <a:gdLst>
                  <a:gd name="T0" fmla="*/ 332 w 2660"/>
                  <a:gd name="T1" fmla="*/ 135 h 1510"/>
                  <a:gd name="T2" fmla="*/ 331 w 2660"/>
                  <a:gd name="T3" fmla="*/ 135 h 1510"/>
                  <a:gd name="T4" fmla="*/ 327 w 2660"/>
                  <a:gd name="T5" fmla="*/ 130 h 1510"/>
                  <a:gd name="T6" fmla="*/ 329 w 2660"/>
                  <a:gd name="T7" fmla="*/ 136 h 1510"/>
                  <a:gd name="T8" fmla="*/ 326 w 2660"/>
                  <a:gd name="T9" fmla="*/ 136 h 1510"/>
                  <a:gd name="T10" fmla="*/ 325 w 2660"/>
                  <a:gd name="T11" fmla="*/ 137 h 1510"/>
                  <a:gd name="T12" fmla="*/ 86 w 2660"/>
                  <a:gd name="T13" fmla="*/ 178 h 1510"/>
                  <a:gd name="T14" fmla="*/ 85 w 2660"/>
                  <a:gd name="T15" fmla="*/ 176 h 1510"/>
                  <a:gd name="T16" fmla="*/ 0 w 2660"/>
                  <a:gd name="T17" fmla="*/ 189 h 1510"/>
                  <a:gd name="T18" fmla="*/ 1 w 2660"/>
                  <a:gd name="T19" fmla="*/ 188 h 1510"/>
                  <a:gd name="T20" fmla="*/ 22 w 2660"/>
                  <a:gd name="T21" fmla="*/ 178 h 1510"/>
                  <a:gd name="T22" fmla="*/ 64 w 2660"/>
                  <a:gd name="T23" fmla="*/ 128 h 1510"/>
                  <a:gd name="T24" fmla="*/ 69 w 2660"/>
                  <a:gd name="T25" fmla="*/ 139 h 1510"/>
                  <a:gd name="T26" fmla="*/ 80 w 2660"/>
                  <a:gd name="T27" fmla="*/ 145 h 1510"/>
                  <a:gd name="T28" fmla="*/ 129 w 2660"/>
                  <a:gd name="T29" fmla="*/ 125 h 1510"/>
                  <a:gd name="T30" fmla="*/ 138 w 2660"/>
                  <a:gd name="T31" fmla="*/ 113 h 1510"/>
                  <a:gd name="T32" fmla="*/ 134 w 2660"/>
                  <a:gd name="T33" fmla="*/ 109 h 1510"/>
                  <a:gd name="T34" fmla="*/ 152 w 2660"/>
                  <a:gd name="T35" fmla="*/ 57 h 1510"/>
                  <a:gd name="T36" fmla="*/ 169 w 2660"/>
                  <a:gd name="T37" fmla="*/ 61 h 1510"/>
                  <a:gd name="T38" fmla="*/ 175 w 2660"/>
                  <a:gd name="T39" fmla="*/ 40 h 1510"/>
                  <a:gd name="T40" fmla="*/ 183 w 2660"/>
                  <a:gd name="T41" fmla="*/ 41 h 1510"/>
                  <a:gd name="T42" fmla="*/ 198 w 2660"/>
                  <a:gd name="T43" fmla="*/ 16 h 1510"/>
                  <a:gd name="T44" fmla="*/ 198 w 2660"/>
                  <a:gd name="T45" fmla="*/ 0 h 1510"/>
                  <a:gd name="T46" fmla="*/ 221 w 2660"/>
                  <a:gd name="T47" fmla="*/ 13 h 1510"/>
                  <a:gd name="T48" fmla="*/ 225 w 2660"/>
                  <a:gd name="T49" fmla="*/ 2 h 1510"/>
                  <a:gd name="T50" fmla="*/ 253 w 2660"/>
                  <a:gd name="T51" fmla="*/ 18 h 1510"/>
                  <a:gd name="T52" fmla="*/ 257 w 2660"/>
                  <a:gd name="T53" fmla="*/ 25 h 1510"/>
                  <a:gd name="T54" fmla="*/ 250 w 2660"/>
                  <a:gd name="T55" fmla="*/ 47 h 1510"/>
                  <a:gd name="T56" fmla="*/ 254 w 2660"/>
                  <a:gd name="T57" fmla="*/ 52 h 1510"/>
                  <a:gd name="T58" fmla="*/ 261 w 2660"/>
                  <a:gd name="T59" fmla="*/ 48 h 1510"/>
                  <a:gd name="T60" fmla="*/ 268 w 2660"/>
                  <a:gd name="T61" fmla="*/ 56 h 1510"/>
                  <a:gd name="T62" fmla="*/ 301 w 2660"/>
                  <a:gd name="T63" fmla="*/ 67 h 1510"/>
                  <a:gd name="T64" fmla="*/ 299 w 2660"/>
                  <a:gd name="T65" fmla="*/ 82 h 1510"/>
                  <a:gd name="T66" fmla="*/ 270 w 2660"/>
                  <a:gd name="T67" fmla="*/ 65 h 1510"/>
                  <a:gd name="T68" fmla="*/ 291 w 2660"/>
                  <a:gd name="T69" fmla="*/ 84 h 1510"/>
                  <a:gd name="T70" fmla="*/ 302 w 2660"/>
                  <a:gd name="T71" fmla="*/ 85 h 1510"/>
                  <a:gd name="T72" fmla="*/ 296 w 2660"/>
                  <a:gd name="T73" fmla="*/ 88 h 1510"/>
                  <a:gd name="T74" fmla="*/ 306 w 2660"/>
                  <a:gd name="T75" fmla="*/ 92 h 1510"/>
                  <a:gd name="T76" fmla="*/ 305 w 2660"/>
                  <a:gd name="T77" fmla="*/ 98 h 1510"/>
                  <a:gd name="T78" fmla="*/ 298 w 2660"/>
                  <a:gd name="T79" fmla="*/ 94 h 1510"/>
                  <a:gd name="T80" fmla="*/ 302 w 2660"/>
                  <a:gd name="T81" fmla="*/ 102 h 1510"/>
                  <a:gd name="T82" fmla="*/ 281 w 2660"/>
                  <a:gd name="T83" fmla="*/ 93 h 1510"/>
                  <a:gd name="T84" fmla="*/ 309 w 2660"/>
                  <a:gd name="T85" fmla="*/ 114 h 1510"/>
                  <a:gd name="T86" fmla="*/ 304 w 2660"/>
                  <a:gd name="T87" fmla="*/ 118 h 1510"/>
                  <a:gd name="T88" fmla="*/ 281 w 2660"/>
                  <a:gd name="T89" fmla="*/ 103 h 1510"/>
                  <a:gd name="T90" fmla="*/ 277 w 2660"/>
                  <a:gd name="T91" fmla="*/ 108 h 1510"/>
                  <a:gd name="T92" fmla="*/ 291 w 2660"/>
                  <a:gd name="T93" fmla="*/ 109 h 1510"/>
                  <a:gd name="T94" fmla="*/ 302 w 2660"/>
                  <a:gd name="T95" fmla="*/ 123 h 1510"/>
                  <a:gd name="T96" fmla="*/ 323 w 2660"/>
                  <a:gd name="T97" fmla="*/ 117 h 1510"/>
                  <a:gd name="T98" fmla="*/ 332 w 2660"/>
                  <a:gd name="T99" fmla="*/ 135 h 151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660"/>
                  <a:gd name="T151" fmla="*/ 0 h 1510"/>
                  <a:gd name="T152" fmla="*/ 2660 w 2660"/>
                  <a:gd name="T153" fmla="*/ 1510 h 1510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660" h="1510">
                    <a:moveTo>
                      <a:pt x="2660" y="1078"/>
                    </a:moveTo>
                    <a:lnTo>
                      <a:pt x="2653" y="1078"/>
                    </a:lnTo>
                    <a:lnTo>
                      <a:pt x="2622" y="1041"/>
                    </a:lnTo>
                    <a:lnTo>
                      <a:pt x="2638" y="1084"/>
                    </a:lnTo>
                    <a:lnTo>
                      <a:pt x="2613" y="1086"/>
                    </a:lnTo>
                    <a:lnTo>
                      <a:pt x="2602" y="1095"/>
                    </a:lnTo>
                    <a:lnTo>
                      <a:pt x="686" y="1419"/>
                    </a:lnTo>
                    <a:lnTo>
                      <a:pt x="680" y="1408"/>
                    </a:lnTo>
                    <a:lnTo>
                      <a:pt x="0" y="1510"/>
                    </a:lnTo>
                    <a:lnTo>
                      <a:pt x="8" y="1499"/>
                    </a:lnTo>
                    <a:lnTo>
                      <a:pt x="173" y="1421"/>
                    </a:lnTo>
                    <a:lnTo>
                      <a:pt x="516" y="1025"/>
                    </a:lnTo>
                    <a:lnTo>
                      <a:pt x="550" y="1111"/>
                    </a:lnTo>
                    <a:lnTo>
                      <a:pt x="639" y="1156"/>
                    </a:lnTo>
                    <a:lnTo>
                      <a:pt x="1036" y="997"/>
                    </a:lnTo>
                    <a:lnTo>
                      <a:pt x="1106" y="901"/>
                    </a:lnTo>
                    <a:lnTo>
                      <a:pt x="1072" y="868"/>
                    </a:lnTo>
                    <a:lnTo>
                      <a:pt x="1217" y="455"/>
                    </a:lnTo>
                    <a:lnTo>
                      <a:pt x="1357" y="491"/>
                    </a:lnTo>
                    <a:lnTo>
                      <a:pt x="1402" y="323"/>
                    </a:lnTo>
                    <a:lnTo>
                      <a:pt x="1468" y="329"/>
                    </a:lnTo>
                    <a:lnTo>
                      <a:pt x="1583" y="129"/>
                    </a:lnTo>
                    <a:lnTo>
                      <a:pt x="1586" y="0"/>
                    </a:lnTo>
                    <a:lnTo>
                      <a:pt x="1773" y="103"/>
                    </a:lnTo>
                    <a:lnTo>
                      <a:pt x="1803" y="16"/>
                    </a:lnTo>
                    <a:lnTo>
                      <a:pt x="2024" y="146"/>
                    </a:lnTo>
                    <a:lnTo>
                      <a:pt x="2063" y="198"/>
                    </a:lnTo>
                    <a:lnTo>
                      <a:pt x="2002" y="374"/>
                    </a:lnTo>
                    <a:lnTo>
                      <a:pt x="2033" y="416"/>
                    </a:lnTo>
                    <a:lnTo>
                      <a:pt x="2093" y="380"/>
                    </a:lnTo>
                    <a:lnTo>
                      <a:pt x="2150" y="449"/>
                    </a:lnTo>
                    <a:lnTo>
                      <a:pt x="2415" y="539"/>
                    </a:lnTo>
                    <a:lnTo>
                      <a:pt x="2396" y="656"/>
                    </a:lnTo>
                    <a:lnTo>
                      <a:pt x="2167" y="522"/>
                    </a:lnTo>
                    <a:lnTo>
                      <a:pt x="2334" y="675"/>
                    </a:lnTo>
                    <a:lnTo>
                      <a:pt x="2421" y="679"/>
                    </a:lnTo>
                    <a:lnTo>
                      <a:pt x="2370" y="707"/>
                    </a:lnTo>
                    <a:lnTo>
                      <a:pt x="2455" y="739"/>
                    </a:lnTo>
                    <a:lnTo>
                      <a:pt x="2446" y="782"/>
                    </a:lnTo>
                    <a:lnTo>
                      <a:pt x="2390" y="751"/>
                    </a:lnTo>
                    <a:lnTo>
                      <a:pt x="2417" y="818"/>
                    </a:lnTo>
                    <a:lnTo>
                      <a:pt x="2255" y="743"/>
                    </a:lnTo>
                    <a:lnTo>
                      <a:pt x="2477" y="910"/>
                    </a:lnTo>
                    <a:lnTo>
                      <a:pt x="2432" y="939"/>
                    </a:lnTo>
                    <a:lnTo>
                      <a:pt x="2255" y="824"/>
                    </a:lnTo>
                    <a:lnTo>
                      <a:pt x="2223" y="865"/>
                    </a:lnTo>
                    <a:lnTo>
                      <a:pt x="2329" y="873"/>
                    </a:lnTo>
                    <a:lnTo>
                      <a:pt x="2423" y="982"/>
                    </a:lnTo>
                    <a:lnTo>
                      <a:pt x="2585" y="935"/>
                    </a:lnTo>
                    <a:lnTo>
                      <a:pt x="2660" y="1078"/>
                    </a:lnTo>
                  </a:path>
                </a:pathLst>
              </a:custGeom>
              <a:solidFill>
                <a:srgbClr val="FFC000"/>
              </a:solidFill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06" name="Line 251"/>
              <p:cNvSpPr>
                <a:spLocks noChangeShapeType="1"/>
              </p:cNvSpPr>
              <p:nvPr/>
            </p:nvSpPr>
            <p:spPr bwMode="auto">
              <a:xfrm>
                <a:off x="585" y="2216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07" name="Freeform 214"/>
              <p:cNvSpPr>
                <a:spLocks/>
              </p:cNvSpPr>
              <p:nvPr/>
            </p:nvSpPr>
            <p:spPr bwMode="auto">
              <a:xfrm>
                <a:off x="565" y="2082"/>
                <a:ext cx="287" cy="208"/>
              </a:xfrm>
              <a:custGeom>
                <a:avLst/>
                <a:gdLst/>
                <a:ahLst/>
                <a:cxnLst>
                  <a:cxn ang="0">
                    <a:pos x="159" y="1074"/>
                  </a:cxn>
                  <a:cxn ang="0">
                    <a:pos x="0" y="985"/>
                  </a:cxn>
                  <a:cxn ang="0">
                    <a:pos x="34" y="859"/>
                  </a:cxn>
                  <a:cxn ang="0">
                    <a:pos x="44" y="968"/>
                  </a:cxn>
                  <a:cxn ang="0">
                    <a:pos x="115" y="842"/>
                  </a:cxn>
                  <a:cxn ang="0">
                    <a:pos x="50" y="820"/>
                  </a:cxn>
                  <a:cxn ang="0">
                    <a:pos x="59" y="734"/>
                  </a:cxn>
                  <a:cxn ang="0">
                    <a:pos x="157" y="734"/>
                  </a:cxn>
                  <a:cxn ang="0">
                    <a:pos x="61" y="700"/>
                  </a:cxn>
                  <a:cxn ang="0">
                    <a:pos x="81" y="359"/>
                  </a:cxn>
                  <a:cxn ang="0">
                    <a:pos x="36" y="245"/>
                  </a:cxn>
                  <a:cxn ang="0">
                    <a:pos x="76" y="81"/>
                  </a:cxn>
                  <a:cxn ang="0">
                    <a:pos x="266" y="231"/>
                  </a:cxn>
                  <a:cxn ang="0">
                    <a:pos x="489" y="309"/>
                  </a:cxn>
                  <a:cxn ang="0">
                    <a:pos x="541" y="395"/>
                  </a:cxn>
                  <a:cxn ang="0">
                    <a:pos x="570" y="348"/>
                  </a:cxn>
                  <a:cxn ang="0">
                    <a:pos x="615" y="379"/>
                  </a:cxn>
                  <a:cxn ang="0">
                    <a:pos x="598" y="465"/>
                  </a:cxn>
                  <a:cxn ang="0">
                    <a:pos x="528" y="471"/>
                  </a:cxn>
                  <a:cxn ang="0">
                    <a:pos x="388" y="636"/>
                  </a:cxn>
                  <a:cxn ang="0">
                    <a:pos x="486" y="631"/>
                  </a:cxn>
                  <a:cxn ang="0">
                    <a:pos x="411" y="619"/>
                  </a:cxn>
                  <a:cxn ang="0">
                    <a:pos x="611" y="491"/>
                  </a:cxn>
                  <a:cxn ang="0">
                    <a:pos x="615" y="440"/>
                  </a:cxn>
                  <a:cxn ang="0">
                    <a:pos x="634" y="469"/>
                  </a:cxn>
                  <a:cxn ang="0">
                    <a:pos x="631" y="527"/>
                  </a:cxn>
                  <a:cxn ang="0">
                    <a:pos x="553" y="563"/>
                  </a:cxn>
                  <a:cxn ang="0">
                    <a:pos x="592" y="631"/>
                  </a:cxn>
                  <a:cxn ang="0">
                    <a:pos x="547" y="725"/>
                  </a:cxn>
                  <a:cxn ang="0">
                    <a:pos x="541" y="667"/>
                  </a:cxn>
                  <a:cxn ang="0">
                    <a:pos x="472" y="740"/>
                  </a:cxn>
                  <a:cxn ang="0">
                    <a:pos x="486" y="653"/>
                  </a:cxn>
                  <a:cxn ang="0">
                    <a:pos x="391" y="712"/>
                  </a:cxn>
                  <a:cxn ang="0">
                    <a:pos x="428" y="793"/>
                  </a:cxn>
                  <a:cxn ang="0">
                    <a:pos x="628" y="700"/>
                  </a:cxn>
                  <a:cxn ang="0">
                    <a:pos x="637" y="572"/>
                  </a:cxn>
                  <a:cxn ang="0">
                    <a:pos x="741" y="431"/>
                  </a:cxn>
                  <a:cxn ang="0">
                    <a:pos x="660" y="239"/>
                  </a:cxn>
                  <a:cxn ang="0">
                    <a:pos x="741" y="184"/>
                  </a:cxn>
                  <a:cxn ang="0">
                    <a:pos x="698" y="0"/>
                  </a:cxn>
                  <a:cxn ang="0">
                    <a:pos x="2299" y="407"/>
                  </a:cxn>
                  <a:cxn ang="0">
                    <a:pos x="2045" y="1663"/>
                  </a:cxn>
                  <a:cxn ang="0">
                    <a:pos x="1442" y="1521"/>
                  </a:cxn>
                  <a:cxn ang="0">
                    <a:pos x="972" y="1541"/>
                  </a:cxn>
                  <a:cxn ang="0">
                    <a:pos x="748" y="1518"/>
                  </a:cxn>
                  <a:cxn ang="0">
                    <a:pos x="562" y="1426"/>
                  </a:cxn>
                  <a:cxn ang="0">
                    <a:pos x="402" y="1454"/>
                  </a:cxn>
                  <a:cxn ang="0">
                    <a:pos x="291" y="1386"/>
                  </a:cxn>
                  <a:cxn ang="0">
                    <a:pos x="293" y="1181"/>
                  </a:cxn>
                  <a:cxn ang="0">
                    <a:pos x="159" y="1091"/>
                  </a:cxn>
                  <a:cxn ang="0">
                    <a:pos x="159" y="1074"/>
                  </a:cxn>
                </a:cxnLst>
                <a:rect l="0" t="0" r="r" b="b"/>
                <a:pathLst>
                  <a:path w="2299" h="1663">
                    <a:moveTo>
                      <a:pt x="159" y="1074"/>
                    </a:moveTo>
                    <a:lnTo>
                      <a:pt x="0" y="985"/>
                    </a:lnTo>
                    <a:lnTo>
                      <a:pt x="34" y="859"/>
                    </a:lnTo>
                    <a:lnTo>
                      <a:pt x="44" y="968"/>
                    </a:lnTo>
                    <a:lnTo>
                      <a:pt x="115" y="842"/>
                    </a:lnTo>
                    <a:lnTo>
                      <a:pt x="50" y="820"/>
                    </a:lnTo>
                    <a:lnTo>
                      <a:pt x="59" y="734"/>
                    </a:lnTo>
                    <a:lnTo>
                      <a:pt x="157" y="734"/>
                    </a:lnTo>
                    <a:lnTo>
                      <a:pt x="61" y="700"/>
                    </a:lnTo>
                    <a:lnTo>
                      <a:pt x="81" y="359"/>
                    </a:lnTo>
                    <a:lnTo>
                      <a:pt x="36" y="245"/>
                    </a:lnTo>
                    <a:lnTo>
                      <a:pt x="76" y="81"/>
                    </a:lnTo>
                    <a:lnTo>
                      <a:pt x="266" y="231"/>
                    </a:lnTo>
                    <a:lnTo>
                      <a:pt x="489" y="309"/>
                    </a:lnTo>
                    <a:lnTo>
                      <a:pt x="541" y="395"/>
                    </a:lnTo>
                    <a:lnTo>
                      <a:pt x="570" y="348"/>
                    </a:lnTo>
                    <a:lnTo>
                      <a:pt x="615" y="379"/>
                    </a:lnTo>
                    <a:lnTo>
                      <a:pt x="598" y="465"/>
                    </a:lnTo>
                    <a:lnTo>
                      <a:pt x="528" y="471"/>
                    </a:lnTo>
                    <a:lnTo>
                      <a:pt x="388" y="636"/>
                    </a:lnTo>
                    <a:lnTo>
                      <a:pt x="486" y="631"/>
                    </a:lnTo>
                    <a:lnTo>
                      <a:pt x="411" y="619"/>
                    </a:lnTo>
                    <a:lnTo>
                      <a:pt x="611" y="491"/>
                    </a:lnTo>
                    <a:lnTo>
                      <a:pt x="615" y="440"/>
                    </a:lnTo>
                    <a:lnTo>
                      <a:pt x="634" y="469"/>
                    </a:lnTo>
                    <a:lnTo>
                      <a:pt x="631" y="527"/>
                    </a:lnTo>
                    <a:lnTo>
                      <a:pt x="553" y="563"/>
                    </a:lnTo>
                    <a:lnTo>
                      <a:pt x="592" y="631"/>
                    </a:lnTo>
                    <a:lnTo>
                      <a:pt x="547" y="725"/>
                    </a:lnTo>
                    <a:lnTo>
                      <a:pt x="541" y="667"/>
                    </a:lnTo>
                    <a:lnTo>
                      <a:pt x="472" y="740"/>
                    </a:lnTo>
                    <a:lnTo>
                      <a:pt x="486" y="653"/>
                    </a:lnTo>
                    <a:lnTo>
                      <a:pt x="391" y="712"/>
                    </a:lnTo>
                    <a:lnTo>
                      <a:pt x="428" y="793"/>
                    </a:lnTo>
                    <a:lnTo>
                      <a:pt x="628" y="700"/>
                    </a:lnTo>
                    <a:lnTo>
                      <a:pt x="637" y="572"/>
                    </a:lnTo>
                    <a:lnTo>
                      <a:pt x="741" y="431"/>
                    </a:lnTo>
                    <a:lnTo>
                      <a:pt x="660" y="239"/>
                    </a:lnTo>
                    <a:lnTo>
                      <a:pt x="741" y="184"/>
                    </a:lnTo>
                    <a:lnTo>
                      <a:pt x="698" y="0"/>
                    </a:lnTo>
                    <a:lnTo>
                      <a:pt x="2299" y="407"/>
                    </a:lnTo>
                    <a:lnTo>
                      <a:pt x="2045" y="1663"/>
                    </a:lnTo>
                    <a:lnTo>
                      <a:pt x="1442" y="1521"/>
                    </a:lnTo>
                    <a:lnTo>
                      <a:pt x="972" y="1541"/>
                    </a:lnTo>
                    <a:lnTo>
                      <a:pt x="748" y="1518"/>
                    </a:lnTo>
                    <a:lnTo>
                      <a:pt x="562" y="1426"/>
                    </a:lnTo>
                    <a:lnTo>
                      <a:pt x="402" y="1454"/>
                    </a:lnTo>
                    <a:lnTo>
                      <a:pt x="291" y="1386"/>
                    </a:lnTo>
                    <a:lnTo>
                      <a:pt x="293" y="1181"/>
                    </a:lnTo>
                    <a:lnTo>
                      <a:pt x="159" y="1091"/>
                    </a:lnTo>
                    <a:lnTo>
                      <a:pt x="159" y="1074"/>
                    </a:lnTo>
                    <a:close/>
                  </a:path>
                </a:pathLst>
              </a:custGeom>
              <a:solidFill>
                <a:srgbClr val="C0504D">
                  <a:lumMod val="40000"/>
                  <a:lumOff val="6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08" name="Freeform 253"/>
              <p:cNvSpPr>
                <a:spLocks/>
              </p:cNvSpPr>
              <p:nvPr/>
            </p:nvSpPr>
            <p:spPr bwMode="auto">
              <a:xfrm>
                <a:off x="565" y="2082"/>
                <a:ext cx="287" cy="208"/>
              </a:xfrm>
              <a:custGeom>
                <a:avLst/>
                <a:gdLst>
                  <a:gd name="T0" fmla="*/ 20 w 2299"/>
                  <a:gd name="T1" fmla="*/ 134 h 1663"/>
                  <a:gd name="T2" fmla="*/ 0 w 2299"/>
                  <a:gd name="T3" fmla="*/ 123 h 1663"/>
                  <a:gd name="T4" fmla="*/ 4 w 2299"/>
                  <a:gd name="T5" fmla="*/ 107 h 1663"/>
                  <a:gd name="T6" fmla="*/ 5 w 2299"/>
                  <a:gd name="T7" fmla="*/ 121 h 1663"/>
                  <a:gd name="T8" fmla="*/ 14 w 2299"/>
                  <a:gd name="T9" fmla="*/ 105 h 1663"/>
                  <a:gd name="T10" fmla="*/ 6 w 2299"/>
                  <a:gd name="T11" fmla="*/ 103 h 1663"/>
                  <a:gd name="T12" fmla="*/ 7 w 2299"/>
                  <a:gd name="T13" fmla="*/ 92 h 1663"/>
                  <a:gd name="T14" fmla="*/ 20 w 2299"/>
                  <a:gd name="T15" fmla="*/ 92 h 1663"/>
                  <a:gd name="T16" fmla="*/ 8 w 2299"/>
                  <a:gd name="T17" fmla="*/ 88 h 1663"/>
                  <a:gd name="T18" fmla="*/ 10 w 2299"/>
                  <a:gd name="T19" fmla="*/ 45 h 1663"/>
                  <a:gd name="T20" fmla="*/ 4 w 2299"/>
                  <a:gd name="T21" fmla="*/ 31 h 1663"/>
                  <a:gd name="T22" fmla="*/ 9 w 2299"/>
                  <a:gd name="T23" fmla="*/ 10 h 1663"/>
                  <a:gd name="T24" fmla="*/ 33 w 2299"/>
                  <a:gd name="T25" fmla="*/ 29 h 1663"/>
                  <a:gd name="T26" fmla="*/ 61 w 2299"/>
                  <a:gd name="T27" fmla="*/ 39 h 1663"/>
                  <a:gd name="T28" fmla="*/ 68 w 2299"/>
                  <a:gd name="T29" fmla="*/ 49 h 1663"/>
                  <a:gd name="T30" fmla="*/ 71 w 2299"/>
                  <a:gd name="T31" fmla="*/ 44 h 1663"/>
                  <a:gd name="T32" fmla="*/ 77 w 2299"/>
                  <a:gd name="T33" fmla="*/ 47 h 1663"/>
                  <a:gd name="T34" fmla="*/ 75 w 2299"/>
                  <a:gd name="T35" fmla="*/ 58 h 1663"/>
                  <a:gd name="T36" fmla="*/ 66 w 2299"/>
                  <a:gd name="T37" fmla="*/ 59 h 1663"/>
                  <a:gd name="T38" fmla="*/ 48 w 2299"/>
                  <a:gd name="T39" fmla="*/ 80 h 1663"/>
                  <a:gd name="T40" fmla="*/ 61 w 2299"/>
                  <a:gd name="T41" fmla="*/ 79 h 1663"/>
                  <a:gd name="T42" fmla="*/ 51 w 2299"/>
                  <a:gd name="T43" fmla="*/ 77 h 1663"/>
                  <a:gd name="T44" fmla="*/ 76 w 2299"/>
                  <a:gd name="T45" fmla="*/ 61 h 1663"/>
                  <a:gd name="T46" fmla="*/ 77 w 2299"/>
                  <a:gd name="T47" fmla="*/ 55 h 1663"/>
                  <a:gd name="T48" fmla="*/ 79 w 2299"/>
                  <a:gd name="T49" fmla="*/ 59 h 1663"/>
                  <a:gd name="T50" fmla="*/ 79 w 2299"/>
                  <a:gd name="T51" fmla="*/ 66 h 1663"/>
                  <a:gd name="T52" fmla="*/ 69 w 2299"/>
                  <a:gd name="T53" fmla="*/ 70 h 1663"/>
                  <a:gd name="T54" fmla="*/ 74 w 2299"/>
                  <a:gd name="T55" fmla="*/ 79 h 1663"/>
                  <a:gd name="T56" fmla="*/ 68 w 2299"/>
                  <a:gd name="T57" fmla="*/ 91 h 1663"/>
                  <a:gd name="T58" fmla="*/ 68 w 2299"/>
                  <a:gd name="T59" fmla="*/ 83 h 1663"/>
                  <a:gd name="T60" fmla="*/ 59 w 2299"/>
                  <a:gd name="T61" fmla="*/ 93 h 1663"/>
                  <a:gd name="T62" fmla="*/ 61 w 2299"/>
                  <a:gd name="T63" fmla="*/ 82 h 1663"/>
                  <a:gd name="T64" fmla="*/ 49 w 2299"/>
                  <a:gd name="T65" fmla="*/ 89 h 1663"/>
                  <a:gd name="T66" fmla="*/ 53 w 2299"/>
                  <a:gd name="T67" fmla="*/ 99 h 1663"/>
                  <a:gd name="T68" fmla="*/ 78 w 2299"/>
                  <a:gd name="T69" fmla="*/ 88 h 1663"/>
                  <a:gd name="T70" fmla="*/ 80 w 2299"/>
                  <a:gd name="T71" fmla="*/ 72 h 1663"/>
                  <a:gd name="T72" fmla="*/ 93 w 2299"/>
                  <a:gd name="T73" fmla="*/ 54 h 1663"/>
                  <a:gd name="T74" fmla="*/ 82 w 2299"/>
                  <a:gd name="T75" fmla="*/ 30 h 1663"/>
                  <a:gd name="T76" fmla="*/ 93 w 2299"/>
                  <a:gd name="T77" fmla="*/ 23 h 1663"/>
                  <a:gd name="T78" fmla="*/ 87 w 2299"/>
                  <a:gd name="T79" fmla="*/ 0 h 1663"/>
                  <a:gd name="T80" fmla="*/ 287 w 2299"/>
                  <a:gd name="T81" fmla="*/ 51 h 1663"/>
                  <a:gd name="T82" fmla="*/ 255 w 2299"/>
                  <a:gd name="T83" fmla="*/ 208 h 1663"/>
                  <a:gd name="T84" fmla="*/ 180 w 2299"/>
                  <a:gd name="T85" fmla="*/ 190 h 1663"/>
                  <a:gd name="T86" fmla="*/ 121 w 2299"/>
                  <a:gd name="T87" fmla="*/ 193 h 1663"/>
                  <a:gd name="T88" fmla="*/ 93 w 2299"/>
                  <a:gd name="T89" fmla="*/ 190 h 1663"/>
                  <a:gd name="T90" fmla="*/ 70 w 2299"/>
                  <a:gd name="T91" fmla="*/ 178 h 1663"/>
                  <a:gd name="T92" fmla="*/ 50 w 2299"/>
                  <a:gd name="T93" fmla="*/ 182 h 1663"/>
                  <a:gd name="T94" fmla="*/ 36 w 2299"/>
                  <a:gd name="T95" fmla="*/ 173 h 1663"/>
                  <a:gd name="T96" fmla="*/ 37 w 2299"/>
                  <a:gd name="T97" fmla="*/ 148 h 1663"/>
                  <a:gd name="T98" fmla="*/ 20 w 2299"/>
                  <a:gd name="T99" fmla="*/ 136 h 1663"/>
                  <a:gd name="T100" fmla="*/ 20 w 2299"/>
                  <a:gd name="T101" fmla="*/ 134 h 1663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2299"/>
                  <a:gd name="T154" fmla="*/ 0 h 1663"/>
                  <a:gd name="T155" fmla="*/ 2299 w 2299"/>
                  <a:gd name="T156" fmla="*/ 1663 h 1663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2299" h="1663">
                    <a:moveTo>
                      <a:pt x="159" y="1074"/>
                    </a:moveTo>
                    <a:lnTo>
                      <a:pt x="0" y="985"/>
                    </a:lnTo>
                    <a:lnTo>
                      <a:pt x="34" y="859"/>
                    </a:lnTo>
                    <a:lnTo>
                      <a:pt x="44" y="968"/>
                    </a:lnTo>
                    <a:lnTo>
                      <a:pt x="115" y="842"/>
                    </a:lnTo>
                    <a:lnTo>
                      <a:pt x="50" y="820"/>
                    </a:lnTo>
                    <a:lnTo>
                      <a:pt x="59" y="734"/>
                    </a:lnTo>
                    <a:lnTo>
                      <a:pt x="157" y="734"/>
                    </a:lnTo>
                    <a:lnTo>
                      <a:pt x="61" y="700"/>
                    </a:lnTo>
                    <a:lnTo>
                      <a:pt x="81" y="359"/>
                    </a:lnTo>
                    <a:lnTo>
                      <a:pt x="36" y="245"/>
                    </a:lnTo>
                    <a:lnTo>
                      <a:pt x="76" y="81"/>
                    </a:lnTo>
                    <a:lnTo>
                      <a:pt x="266" y="231"/>
                    </a:lnTo>
                    <a:lnTo>
                      <a:pt x="489" y="309"/>
                    </a:lnTo>
                    <a:lnTo>
                      <a:pt x="541" y="395"/>
                    </a:lnTo>
                    <a:lnTo>
                      <a:pt x="570" y="348"/>
                    </a:lnTo>
                    <a:lnTo>
                      <a:pt x="615" y="379"/>
                    </a:lnTo>
                    <a:lnTo>
                      <a:pt x="598" y="465"/>
                    </a:lnTo>
                    <a:lnTo>
                      <a:pt x="528" y="471"/>
                    </a:lnTo>
                    <a:lnTo>
                      <a:pt x="388" y="636"/>
                    </a:lnTo>
                    <a:lnTo>
                      <a:pt x="486" y="631"/>
                    </a:lnTo>
                    <a:lnTo>
                      <a:pt x="411" y="619"/>
                    </a:lnTo>
                    <a:lnTo>
                      <a:pt x="611" y="491"/>
                    </a:lnTo>
                    <a:lnTo>
                      <a:pt x="615" y="440"/>
                    </a:lnTo>
                    <a:lnTo>
                      <a:pt x="634" y="469"/>
                    </a:lnTo>
                    <a:lnTo>
                      <a:pt x="631" y="527"/>
                    </a:lnTo>
                    <a:lnTo>
                      <a:pt x="553" y="563"/>
                    </a:lnTo>
                    <a:lnTo>
                      <a:pt x="592" y="631"/>
                    </a:lnTo>
                    <a:lnTo>
                      <a:pt x="547" y="725"/>
                    </a:lnTo>
                    <a:lnTo>
                      <a:pt x="541" y="667"/>
                    </a:lnTo>
                    <a:lnTo>
                      <a:pt x="472" y="740"/>
                    </a:lnTo>
                    <a:lnTo>
                      <a:pt x="486" y="653"/>
                    </a:lnTo>
                    <a:lnTo>
                      <a:pt x="391" y="712"/>
                    </a:lnTo>
                    <a:lnTo>
                      <a:pt x="428" y="793"/>
                    </a:lnTo>
                    <a:lnTo>
                      <a:pt x="628" y="700"/>
                    </a:lnTo>
                    <a:lnTo>
                      <a:pt x="637" y="572"/>
                    </a:lnTo>
                    <a:lnTo>
                      <a:pt x="741" y="431"/>
                    </a:lnTo>
                    <a:lnTo>
                      <a:pt x="660" y="239"/>
                    </a:lnTo>
                    <a:lnTo>
                      <a:pt x="741" y="184"/>
                    </a:lnTo>
                    <a:lnTo>
                      <a:pt x="698" y="0"/>
                    </a:lnTo>
                    <a:lnTo>
                      <a:pt x="2299" y="407"/>
                    </a:lnTo>
                    <a:lnTo>
                      <a:pt x="2045" y="1663"/>
                    </a:lnTo>
                    <a:lnTo>
                      <a:pt x="1442" y="1521"/>
                    </a:lnTo>
                    <a:lnTo>
                      <a:pt x="972" y="1541"/>
                    </a:lnTo>
                    <a:lnTo>
                      <a:pt x="748" y="1518"/>
                    </a:lnTo>
                    <a:lnTo>
                      <a:pt x="562" y="1426"/>
                    </a:lnTo>
                    <a:lnTo>
                      <a:pt x="402" y="1454"/>
                    </a:lnTo>
                    <a:lnTo>
                      <a:pt x="291" y="1386"/>
                    </a:lnTo>
                    <a:lnTo>
                      <a:pt x="293" y="1181"/>
                    </a:lnTo>
                    <a:lnTo>
                      <a:pt x="159" y="1091"/>
                    </a:lnTo>
                    <a:lnTo>
                      <a:pt x="159" y="1074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09" name="Line 254"/>
              <p:cNvSpPr>
                <a:spLocks noChangeShapeType="1"/>
              </p:cNvSpPr>
              <p:nvPr/>
            </p:nvSpPr>
            <p:spPr bwMode="auto">
              <a:xfrm>
                <a:off x="2289" y="2660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10" name="Freeform 255"/>
              <p:cNvSpPr>
                <a:spLocks/>
              </p:cNvSpPr>
              <p:nvPr/>
            </p:nvSpPr>
            <p:spPr bwMode="auto">
              <a:xfrm>
                <a:off x="2173" y="2618"/>
                <a:ext cx="193" cy="193"/>
              </a:xfrm>
              <a:custGeom>
                <a:avLst/>
                <a:gdLst>
                  <a:gd name="T0" fmla="*/ 116 w 1547"/>
                  <a:gd name="T1" fmla="*/ 43 h 1545"/>
                  <a:gd name="T2" fmla="*/ 121 w 1547"/>
                  <a:gd name="T3" fmla="*/ 70 h 1545"/>
                  <a:gd name="T4" fmla="*/ 146 w 1547"/>
                  <a:gd name="T5" fmla="*/ 42 h 1545"/>
                  <a:gd name="T6" fmla="*/ 159 w 1547"/>
                  <a:gd name="T7" fmla="*/ 47 h 1545"/>
                  <a:gd name="T8" fmla="*/ 170 w 1547"/>
                  <a:gd name="T9" fmla="*/ 35 h 1545"/>
                  <a:gd name="T10" fmla="*/ 184 w 1547"/>
                  <a:gd name="T11" fmla="*/ 37 h 1545"/>
                  <a:gd name="T12" fmla="*/ 193 w 1547"/>
                  <a:gd name="T13" fmla="*/ 51 h 1545"/>
                  <a:gd name="T14" fmla="*/ 189 w 1547"/>
                  <a:gd name="T15" fmla="*/ 61 h 1545"/>
                  <a:gd name="T16" fmla="*/ 166 w 1547"/>
                  <a:gd name="T17" fmla="*/ 49 h 1545"/>
                  <a:gd name="T18" fmla="*/ 166 w 1547"/>
                  <a:gd name="T19" fmla="*/ 65 h 1545"/>
                  <a:gd name="T20" fmla="*/ 151 w 1547"/>
                  <a:gd name="T21" fmla="*/ 90 h 1545"/>
                  <a:gd name="T22" fmla="*/ 143 w 1547"/>
                  <a:gd name="T23" fmla="*/ 89 h 1545"/>
                  <a:gd name="T24" fmla="*/ 137 w 1547"/>
                  <a:gd name="T25" fmla="*/ 110 h 1545"/>
                  <a:gd name="T26" fmla="*/ 120 w 1547"/>
                  <a:gd name="T27" fmla="*/ 105 h 1545"/>
                  <a:gd name="T28" fmla="*/ 102 w 1547"/>
                  <a:gd name="T29" fmla="*/ 157 h 1545"/>
                  <a:gd name="T30" fmla="*/ 106 w 1547"/>
                  <a:gd name="T31" fmla="*/ 161 h 1545"/>
                  <a:gd name="T32" fmla="*/ 97 w 1547"/>
                  <a:gd name="T33" fmla="*/ 173 h 1545"/>
                  <a:gd name="T34" fmla="*/ 48 w 1547"/>
                  <a:gd name="T35" fmla="*/ 193 h 1545"/>
                  <a:gd name="T36" fmla="*/ 37 w 1547"/>
                  <a:gd name="T37" fmla="*/ 187 h 1545"/>
                  <a:gd name="T38" fmla="*/ 32 w 1547"/>
                  <a:gd name="T39" fmla="*/ 177 h 1545"/>
                  <a:gd name="T40" fmla="*/ 8 w 1547"/>
                  <a:gd name="T41" fmla="*/ 159 h 1545"/>
                  <a:gd name="T42" fmla="*/ 0 w 1547"/>
                  <a:gd name="T43" fmla="*/ 132 h 1545"/>
                  <a:gd name="T44" fmla="*/ 0 w 1547"/>
                  <a:gd name="T45" fmla="*/ 132 h 1545"/>
                  <a:gd name="T46" fmla="*/ 14 w 1547"/>
                  <a:gd name="T47" fmla="*/ 120 h 1545"/>
                  <a:gd name="T48" fmla="*/ 16 w 1547"/>
                  <a:gd name="T49" fmla="*/ 98 h 1545"/>
                  <a:gd name="T50" fmla="*/ 29 w 1547"/>
                  <a:gd name="T51" fmla="*/ 100 h 1545"/>
                  <a:gd name="T52" fmla="*/ 30 w 1547"/>
                  <a:gd name="T53" fmla="*/ 81 h 1545"/>
                  <a:gd name="T54" fmla="*/ 60 w 1547"/>
                  <a:gd name="T55" fmla="*/ 57 h 1545"/>
                  <a:gd name="T56" fmla="*/ 66 w 1547"/>
                  <a:gd name="T57" fmla="*/ 19 h 1545"/>
                  <a:gd name="T58" fmla="*/ 61 w 1547"/>
                  <a:gd name="T59" fmla="*/ 4 h 1545"/>
                  <a:gd name="T60" fmla="*/ 66 w 1547"/>
                  <a:gd name="T61" fmla="*/ 0 h 1545"/>
                  <a:gd name="T62" fmla="*/ 75 w 1547"/>
                  <a:gd name="T63" fmla="*/ 50 h 1545"/>
                  <a:gd name="T64" fmla="*/ 106 w 1547"/>
                  <a:gd name="T65" fmla="*/ 44 h 1545"/>
                  <a:gd name="T66" fmla="*/ 116 w 1547"/>
                  <a:gd name="T67" fmla="*/ 43 h 154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547"/>
                  <a:gd name="T103" fmla="*/ 0 h 1545"/>
                  <a:gd name="T104" fmla="*/ 1547 w 1547"/>
                  <a:gd name="T105" fmla="*/ 1545 h 1545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547" h="1545">
                    <a:moveTo>
                      <a:pt x="931" y="341"/>
                    </a:moveTo>
                    <a:lnTo>
                      <a:pt x="972" y="562"/>
                    </a:lnTo>
                    <a:lnTo>
                      <a:pt x="1174" y="339"/>
                    </a:lnTo>
                    <a:lnTo>
                      <a:pt x="1274" y="375"/>
                    </a:lnTo>
                    <a:lnTo>
                      <a:pt x="1360" y="283"/>
                    </a:lnTo>
                    <a:lnTo>
                      <a:pt x="1477" y="294"/>
                    </a:lnTo>
                    <a:lnTo>
                      <a:pt x="1547" y="405"/>
                    </a:lnTo>
                    <a:lnTo>
                      <a:pt x="1517" y="492"/>
                    </a:lnTo>
                    <a:lnTo>
                      <a:pt x="1330" y="389"/>
                    </a:lnTo>
                    <a:lnTo>
                      <a:pt x="1327" y="518"/>
                    </a:lnTo>
                    <a:lnTo>
                      <a:pt x="1212" y="718"/>
                    </a:lnTo>
                    <a:lnTo>
                      <a:pt x="1146" y="712"/>
                    </a:lnTo>
                    <a:lnTo>
                      <a:pt x="1101" y="880"/>
                    </a:lnTo>
                    <a:lnTo>
                      <a:pt x="961" y="844"/>
                    </a:lnTo>
                    <a:lnTo>
                      <a:pt x="816" y="1257"/>
                    </a:lnTo>
                    <a:lnTo>
                      <a:pt x="850" y="1290"/>
                    </a:lnTo>
                    <a:lnTo>
                      <a:pt x="780" y="1386"/>
                    </a:lnTo>
                    <a:lnTo>
                      <a:pt x="383" y="1545"/>
                    </a:lnTo>
                    <a:lnTo>
                      <a:pt x="294" y="1500"/>
                    </a:lnTo>
                    <a:lnTo>
                      <a:pt x="260" y="1414"/>
                    </a:lnTo>
                    <a:lnTo>
                      <a:pt x="62" y="1271"/>
                    </a:lnTo>
                    <a:lnTo>
                      <a:pt x="0" y="1056"/>
                    </a:lnTo>
                    <a:lnTo>
                      <a:pt x="4" y="1059"/>
                    </a:lnTo>
                    <a:lnTo>
                      <a:pt x="115" y="961"/>
                    </a:lnTo>
                    <a:lnTo>
                      <a:pt x="128" y="788"/>
                    </a:lnTo>
                    <a:lnTo>
                      <a:pt x="235" y="797"/>
                    </a:lnTo>
                    <a:lnTo>
                      <a:pt x="241" y="652"/>
                    </a:lnTo>
                    <a:lnTo>
                      <a:pt x="484" y="456"/>
                    </a:lnTo>
                    <a:lnTo>
                      <a:pt x="526" y="149"/>
                    </a:lnTo>
                    <a:lnTo>
                      <a:pt x="486" y="34"/>
                    </a:lnTo>
                    <a:lnTo>
                      <a:pt x="531" y="0"/>
                    </a:lnTo>
                    <a:lnTo>
                      <a:pt x="598" y="397"/>
                    </a:lnTo>
                    <a:lnTo>
                      <a:pt x="846" y="356"/>
                    </a:lnTo>
                    <a:lnTo>
                      <a:pt x="931" y="341"/>
                    </a:lnTo>
                    <a:close/>
                  </a:path>
                </a:pathLst>
              </a:custGeom>
              <a:solidFill>
                <a:srgbClr val="00FF00"/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11" name="Freeform 256"/>
              <p:cNvSpPr>
                <a:spLocks/>
              </p:cNvSpPr>
              <p:nvPr/>
            </p:nvSpPr>
            <p:spPr bwMode="auto">
              <a:xfrm>
                <a:off x="2173" y="2618"/>
                <a:ext cx="193" cy="193"/>
              </a:xfrm>
              <a:custGeom>
                <a:avLst/>
                <a:gdLst>
                  <a:gd name="T0" fmla="*/ 116 w 1547"/>
                  <a:gd name="T1" fmla="*/ 43 h 1545"/>
                  <a:gd name="T2" fmla="*/ 121 w 1547"/>
                  <a:gd name="T3" fmla="*/ 70 h 1545"/>
                  <a:gd name="T4" fmla="*/ 146 w 1547"/>
                  <a:gd name="T5" fmla="*/ 42 h 1545"/>
                  <a:gd name="T6" fmla="*/ 159 w 1547"/>
                  <a:gd name="T7" fmla="*/ 47 h 1545"/>
                  <a:gd name="T8" fmla="*/ 170 w 1547"/>
                  <a:gd name="T9" fmla="*/ 35 h 1545"/>
                  <a:gd name="T10" fmla="*/ 184 w 1547"/>
                  <a:gd name="T11" fmla="*/ 37 h 1545"/>
                  <a:gd name="T12" fmla="*/ 193 w 1547"/>
                  <a:gd name="T13" fmla="*/ 51 h 1545"/>
                  <a:gd name="T14" fmla="*/ 189 w 1547"/>
                  <a:gd name="T15" fmla="*/ 61 h 1545"/>
                  <a:gd name="T16" fmla="*/ 166 w 1547"/>
                  <a:gd name="T17" fmla="*/ 49 h 1545"/>
                  <a:gd name="T18" fmla="*/ 166 w 1547"/>
                  <a:gd name="T19" fmla="*/ 65 h 1545"/>
                  <a:gd name="T20" fmla="*/ 151 w 1547"/>
                  <a:gd name="T21" fmla="*/ 90 h 1545"/>
                  <a:gd name="T22" fmla="*/ 143 w 1547"/>
                  <a:gd name="T23" fmla="*/ 89 h 1545"/>
                  <a:gd name="T24" fmla="*/ 137 w 1547"/>
                  <a:gd name="T25" fmla="*/ 110 h 1545"/>
                  <a:gd name="T26" fmla="*/ 120 w 1547"/>
                  <a:gd name="T27" fmla="*/ 105 h 1545"/>
                  <a:gd name="T28" fmla="*/ 102 w 1547"/>
                  <a:gd name="T29" fmla="*/ 157 h 1545"/>
                  <a:gd name="T30" fmla="*/ 106 w 1547"/>
                  <a:gd name="T31" fmla="*/ 161 h 1545"/>
                  <a:gd name="T32" fmla="*/ 97 w 1547"/>
                  <a:gd name="T33" fmla="*/ 173 h 1545"/>
                  <a:gd name="T34" fmla="*/ 48 w 1547"/>
                  <a:gd name="T35" fmla="*/ 193 h 1545"/>
                  <a:gd name="T36" fmla="*/ 37 w 1547"/>
                  <a:gd name="T37" fmla="*/ 187 h 1545"/>
                  <a:gd name="T38" fmla="*/ 32 w 1547"/>
                  <a:gd name="T39" fmla="*/ 177 h 1545"/>
                  <a:gd name="T40" fmla="*/ 8 w 1547"/>
                  <a:gd name="T41" fmla="*/ 159 h 1545"/>
                  <a:gd name="T42" fmla="*/ 0 w 1547"/>
                  <a:gd name="T43" fmla="*/ 132 h 1545"/>
                  <a:gd name="T44" fmla="*/ 0 w 1547"/>
                  <a:gd name="T45" fmla="*/ 132 h 1545"/>
                  <a:gd name="T46" fmla="*/ 14 w 1547"/>
                  <a:gd name="T47" fmla="*/ 120 h 1545"/>
                  <a:gd name="T48" fmla="*/ 16 w 1547"/>
                  <a:gd name="T49" fmla="*/ 98 h 1545"/>
                  <a:gd name="T50" fmla="*/ 29 w 1547"/>
                  <a:gd name="T51" fmla="*/ 100 h 1545"/>
                  <a:gd name="T52" fmla="*/ 30 w 1547"/>
                  <a:gd name="T53" fmla="*/ 81 h 1545"/>
                  <a:gd name="T54" fmla="*/ 60 w 1547"/>
                  <a:gd name="T55" fmla="*/ 57 h 1545"/>
                  <a:gd name="T56" fmla="*/ 66 w 1547"/>
                  <a:gd name="T57" fmla="*/ 19 h 1545"/>
                  <a:gd name="T58" fmla="*/ 61 w 1547"/>
                  <a:gd name="T59" fmla="*/ 4 h 1545"/>
                  <a:gd name="T60" fmla="*/ 66 w 1547"/>
                  <a:gd name="T61" fmla="*/ 0 h 1545"/>
                  <a:gd name="T62" fmla="*/ 75 w 1547"/>
                  <a:gd name="T63" fmla="*/ 50 h 1545"/>
                  <a:gd name="T64" fmla="*/ 106 w 1547"/>
                  <a:gd name="T65" fmla="*/ 44 h 1545"/>
                  <a:gd name="T66" fmla="*/ 116 w 1547"/>
                  <a:gd name="T67" fmla="*/ 43 h 154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547"/>
                  <a:gd name="T103" fmla="*/ 0 h 1545"/>
                  <a:gd name="T104" fmla="*/ 1547 w 1547"/>
                  <a:gd name="T105" fmla="*/ 1545 h 1545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547" h="1545">
                    <a:moveTo>
                      <a:pt x="931" y="341"/>
                    </a:moveTo>
                    <a:lnTo>
                      <a:pt x="972" y="562"/>
                    </a:lnTo>
                    <a:lnTo>
                      <a:pt x="1174" y="339"/>
                    </a:lnTo>
                    <a:lnTo>
                      <a:pt x="1274" y="375"/>
                    </a:lnTo>
                    <a:lnTo>
                      <a:pt x="1360" y="283"/>
                    </a:lnTo>
                    <a:lnTo>
                      <a:pt x="1477" y="294"/>
                    </a:lnTo>
                    <a:lnTo>
                      <a:pt x="1547" y="405"/>
                    </a:lnTo>
                    <a:lnTo>
                      <a:pt x="1517" y="492"/>
                    </a:lnTo>
                    <a:lnTo>
                      <a:pt x="1330" y="389"/>
                    </a:lnTo>
                    <a:lnTo>
                      <a:pt x="1327" y="518"/>
                    </a:lnTo>
                    <a:lnTo>
                      <a:pt x="1212" y="718"/>
                    </a:lnTo>
                    <a:lnTo>
                      <a:pt x="1146" y="712"/>
                    </a:lnTo>
                    <a:lnTo>
                      <a:pt x="1101" y="880"/>
                    </a:lnTo>
                    <a:lnTo>
                      <a:pt x="961" y="844"/>
                    </a:lnTo>
                    <a:lnTo>
                      <a:pt x="816" y="1257"/>
                    </a:lnTo>
                    <a:lnTo>
                      <a:pt x="850" y="1290"/>
                    </a:lnTo>
                    <a:lnTo>
                      <a:pt x="780" y="1386"/>
                    </a:lnTo>
                    <a:lnTo>
                      <a:pt x="383" y="1545"/>
                    </a:lnTo>
                    <a:lnTo>
                      <a:pt x="294" y="1500"/>
                    </a:lnTo>
                    <a:lnTo>
                      <a:pt x="260" y="1414"/>
                    </a:lnTo>
                    <a:lnTo>
                      <a:pt x="62" y="1271"/>
                    </a:lnTo>
                    <a:lnTo>
                      <a:pt x="0" y="1056"/>
                    </a:lnTo>
                    <a:lnTo>
                      <a:pt x="4" y="1059"/>
                    </a:lnTo>
                    <a:lnTo>
                      <a:pt x="115" y="961"/>
                    </a:lnTo>
                    <a:lnTo>
                      <a:pt x="128" y="788"/>
                    </a:lnTo>
                    <a:lnTo>
                      <a:pt x="235" y="797"/>
                    </a:lnTo>
                    <a:lnTo>
                      <a:pt x="241" y="652"/>
                    </a:lnTo>
                    <a:lnTo>
                      <a:pt x="484" y="456"/>
                    </a:lnTo>
                    <a:lnTo>
                      <a:pt x="526" y="149"/>
                    </a:lnTo>
                    <a:lnTo>
                      <a:pt x="486" y="34"/>
                    </a:lnTo>
                    <a:lnTo>
                      <a:pt x="531" y="0"/>
                    </a:lnTo>
                    <a:lnTo>
                      <a:pt x="598" y="397"/>
                    </a:lnTo>
                    <a:lnTo>
                      <a:pt x="846" y="356"/>
                    </a:lnTo>
                    <a:lnTo>
                      <a:pt x="931" y="341"/>
                    </a:lnTo>
                  </a:path>
                </a:pathLst>
              </a:custGeom>
              <a:solidFill>
                <a:srgbClr val="FFC000"/>
              </a:solidFill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12" name="Line 257"/>
              <p:cNvSpPr>
                <a:spLocks noChangeShapeType="1"/>
              </p:cNvSpPr>
              <p:nvPr/>
            </p:nvSpPr>
            <p:spPr bwMode="auto">
              <a:xfrm>
                <a:off x="1821" y="2561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13" name="Freeform 220"/>
              <p:cNvSpPr>
                <a:spLocks/>
              </p:cNvSpPr>
              <p:nvPr/>
            </p:nvSpPr>
            <p:spPr bwMode="auto">
              <a:xfrm>
                <a:off x="1725" y="2323"/>
                <a:ext cx="229" cy="238"/>
              </a:xfrm>
              <a:custGeom>
                <a:avLst/>
                <a:gdLst/>
                <a:ahLst/>
                <a:cxnLst>
                  <a:cxn ang="0">
                    <a:pos x="771" y="1906"/>
                  </a:cxn>
                  <a:cxn ang="0">
                    <a:pos x="625" y="1795"/>
                  </a:cxn>
                  <a:cxn ang="0">
                    <a:pos x="587" y="1667"/>
                  </a:cxn>
                  <a:cxn ang="0">
                    <a:pos x="623" y="1586"/>
                  </a:cxn>
                  <a:cxn ang="0">
                    <a:pos x="565" y="1488"/>
                  </a:cxn>
                  <a:cxn ang="0">
                    <a:pos x="567" y="1480"/>
                  </a:cxn>
                  <a:cxn ang="0">
                    <a:pos x="565" y="1482"/>
                  </a:cxn>
                  <a:cxn ang="0">
                    <a:pos x="501" y="1286"/>
                  </a:cxn>
                  <a:cxn ang="0">
                    <a:pos x="51" y="966"/>
                  </a:cxn>
                  <a:cxn ang="0">
                    <a:pos x="84" y="670"/>
                  </a:cxn>
                  <a:cxn ang="0">
                    <a:pos x="0" y="591"/>
                  </a:cxn>
                  <a:cxn ang="0">
                    <a:pos x="56" y="471"/>
                  </a:cxn>
                  <a:cxn ang="0">
                    <a:pos x="184" y="390"/>
                  </a:cxn>
                  <a:cxn ang="0">
                    <a:pos x="177" y="139"/>
                  </a:cxn>
                  <a:cxn ang="0">
                    <a:pos x="218" y="103"/>
                  </a:cxn>
                  <a:cxn ang="0">
                    <a:pos x="318" y="126"/>
                  </a:cxn>
                  <a:cxn ang="0">
                    <a:pos x="609" y="0"/>
                  </a:cxn>
                  <a:cxn ang="0">
                    <a:pos x="589" y="145"/>
                  </a:cxn>
                  <a:cxn ang="0">
                    <a:pos x="746" y="153"/>
                  </a:cxn>
                  <a:cxn ang="0">
                    <a:pos x="838" y="245"/>
                  </a:cxn>
                  <a:cxn ang="0">
                    <a:pos x="1452" y="376"/>
                  </a:cxn>
                  <a:cxn ang="0">
                    <a:pos x="1558" y="471"/>
                  </a:cxn>
                  <a:cxn ang="0">
                    <a:pos x="1545" y="608"/>
                  </a:cxn>
                  <a:cxn ang="0">
                    <a:pos x="1603" y="602"/>
                  </a:cxn>
                  <a:cxn ang="0">
                    <a:pos x="1595" y="689"/>
                  </a:cxn>
                  <a:cxn ang="0">
                    <a:pos x="1648" y="719"/>
                  </a:cxn>
                  <a:cxn ang="0">
                    <a:pos x="1542" y="890"/>
                  </a:cxn>
                  <a:cxn ang="0">
                    <a:pos x="1564" y="968"/>
                  </a:cxn>
                  <a:cxn ang="0">
                    <a:pos x="1835" y="633"/>
                  </a:cxn>
                  <a:cxn ang="0">
                    <a:pos x="1659" y="1188"/>
                  </a:cxn>
                  <a:cxn ang="0">
                    <a:pos x="1620" y="1516"/>
                  </a:cxn>
                  <a:cxn ang="0">
                    <a:pos x="1678" y="1848"/>
                  </a:cxn>
                  <a:cxn ang="0">
                    <a:pos x="844" y="1904"/>
                  </a:cxn>
                  <a:cxn ang="0">
                    <a:pos x="771" y="1906"/>
                  </a:cxn>
                </a:cxnLst>
                <a:rect l="0" t="0" r="r" b="b"/>
                <a:pathLst>
                  <a:path w="1835" h="1906">
                    <a:moveTo>
                      <a:pt x="771" y="1906"/>
                    </a:moveTo>
                    <a:lnTo>
                      <a:pt x="625" y="1795"/>
                    </a:lnTo>
                    <a:lnTo>
                      <a:pt x="587" y="1667"/>
                    </a:lnTo>
                    <a:lnTo>
                      <a:pt x="623" y="1586"/>
                    </a:lnTo>
                    <a:lnTo>
                      <a:pt x="565" y="1488"/>
                    </a:lnTo>
                    <a:lnTo>
                      <a:pt x="567" y="1480"/>
                    </a:lnTo>
                    <a:lnTo>
                      <a:pt x="565" y="1482"/>
                    </a:lnTo>
                    <a:lnTo>
                      <a:pt x="501" y="1286"/>
                    </a:lnTo>
                    <a:lnTo>
                      <a:pt x="51" y="966"/>
                    </a:lnTo>
                    <a:lnTo>
                      <a:pt x="84" y="670"/>
                    </a:lnTo>
                    <a:lnTo>
                      <a:pt x="0" y="591"/>
                    </a:lnTo>
                    <a:lnTo>
                      <a:pt x="56" y="471"/>
                    </a:lnTo>
                    <a:lnTo>
                      <a:pt x="184" y="390"/>
                    </a:lnTo>
                    <a:lnTo>
                      <a:pt x="177" y="139"/>
                    </a:lnTo>
                    <a:lnTo>
                      <a:pt x="218" y="103"/>
                    </a:lnTo>
                    <a:lnTo>
                      <a:pt x="318" y="126"/>
                    </a:lnTo>
                    <a:lnTo>
                      <a:pt x="609" y="0"/>
                    </a:lnTo>
                    <a:lnTo>
                      <a:pt x="589" y="145"/>
                    </a:lnTo>
                    <a:lnTo>
                      <a:pt x="746" y="153"/>
                    </a:lnTo>
                    <a:lnTo>
                      <a:pt x="838" y="245"/>
                    </a:lnTo>
                    <a:lnTo>
                      <a:pt x="1452" y="376"/>
                    </a:lnTo>
                    <a:lnTo>
                      <a:pt x="1558" y="471"/>
                    </a:lnTo>
                    <a:lnTo>
                      <a:pt x="1545" y="608"/>
                    </a:lnTo>
                    <a:lnTo>
                      <a:pt x="1603" y="602"/>
                    </a:lnTo>
                    <a:lnTo>
                      <a:pt x="1595" y="689"/>
                    </a:lnTo>
                    <a:lnTo>
                      <a:pt x="1648" y="719"/>
                    </a:lnTo>
                    <a:lnTo>
                      <a:pt x="1542" y="890"/>
                    </a:lnTo>
                    <a:lnTo>
                      <a:pt x="1564" y="968"/>
                    </a:lnTo>
                    <a:lnTo>
                      <a:pt x="1835" y="633"/>
                    </a:lnTo>
                    <a:lnTo>
                      <a:pt x="1659" y="1188"/>
                    </a:lnTo>
                    <a:lnTo>
                      <a:pt x="1620" y="1516"/>
                    </a:lnTo>
                    <a:lnTo>
                      <a:pt x="1678" y="1848"/>
                    </a:lnTo>
                    <a:lnTo>
                      <a:pt x="844" y="1904"/>
                    </a:lnTo>
                    <a:lnTo>
                      <a:pt x="771" y="1906"/>
                    </a:lnTo>
                    <a:close/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14" name="Freeform 259"/>
              <p:cNvSpPr>
                <a:spLocks/>
              </p:cNvSpPr>
              <p:nvPr/>
            </p:nvSpPr>
            <p:spPr bwMode="auto">
              <a:xfrm>
                <a:off x="1725" y="2323"/>
                <a:ext cx="229" cy="238"/>
              </a:xfrm>
              <a:custGeom>
                <a:avLst/>
                <a:gdLst>
                  <a:gd name="T0" fmla="*/ 96 w 1835"/>
                  <a:gd name="T1" fmla="*/ 238 h 1906"/>
                  <a:gd name="T2" fmla="*/ 78 w 1835"/>
                  <a:gd name="T3" fmla="*/ 224 h 1906"/>
                  <a:gd name="T4" fmla="*/ 73 w 1835"/>
                  <a:gd name="T5" fmla="*/ 208 h 1906"/>
                  <a:gd name="T6" fmla="*/ 78 w 1835"/>
                  <a:gd name="T7" fmla="*/ 198 h 1906"/>
                  <a:gd name="T8" fmla="*/ 71 w 1835"/>
                  <a:gd name="T9" fmla="*/ 186 h 1906"/>
                  <a:gd name="T10" fmla="*/ 71 w 1835"/>
                  <a:gd name="T11" fmla="*/ 185 h 1906"/>
                  <a:gd name="T12" fmla="*/ 71 w 1835"/>
                  <a:gd name="T13" fmla="*/ 185 h 1906"/>
                  <a:gd name="T14" fmla="*/ 63 w 1835"/>
                  <a:gd name="T15" fmla="*/ 161 h 1906"/>
                  <a:gd name="T16" fmla="*/ 6 w 1835"/>
                  <a:gd name="T17" fmla="*/ 121 h 1906"/>
                  <a:gd name="T18" fmla="*/ 10 w 1835"/>
                  <a:gd name="T19" fmla="*/ 84 h 1906"/>
                  <a:gd name="T20" fmla="*/ 0 w 1835"/>
                  <a:gd name="T21" fmla="*/ 74 h 1906"/>
                  <a:gd name="T22" fmla="*/ 7 w 1835"/>
                  <a:gd name="T23" fmla="*/ 59 h 1906"/>
                  <a:gd name="T24" fmla="*/ 23 w 1835"/>
                  <a:gd name="T25" fmla="*/ 49 h 1906"/>
                  <a:gd name="T26" fmla="*/ 22 w 1835"/>
                  <a:gd name="T27" fmla="*/ 17 h 1906"/>
                  <a:gd name="T28" fmla="*/ 27 w 1835"/>
                  <a:gd name="T29" fmla="*/ 13 h 1906"/>
                  <a:gd name="T30" fmla="*/ 40 w 1835"/>
                  <a:gd name="T31" fmla="*/ 16 h 1906"/>
                  <a:gd name="T32" fmla="*/ 76 w 1835"/>
                  <a:gd name="T33" fmla="*/ 0 h 1906"/>
                  <a:gd name="T34" fmla="*/ 74 w 1835"/>
                  <a:gd name="T35" fmla="*/ 18 h 1906"/>
                  <a:gd name="T36" fmla="*/ 93 w 1835"/>
                  <a:gd name="T37" fmla="*/ 19 h 1906"/>
                  <a:gd name="T38" fmla="*/ 105 w 1835"/>
                  <a:gd name="T39" fmla="*/ 31 h 1906"/>
                  <a:gd name="T40" fmla="*/ 181 w 1835"/>
                  <a:gd name="T41" fmla="*/ 47 h 1906"/>
                  <a:gd name="T42" fmla="*/ 194 w 1835"/>
                  <a:gd name="T43" fmla="*/ 59 h 1906"/>
                  <a:gd name="T44" fmla="*/ 193 w 1835"/>
                  <a:gd name="T45" fmla="*/ 76 h 1906"/>
                  <a:gd name="T46" fmla="*/ 200 w 1835"/>
                  <a:gd name="T47" fmla="*/ 75 h 1906"/>
                  <a:gd name="T48" fmla="*/ 199 w 1835"/>
                  <a:gd name="T49" fmla="*/ 86 h 1906"/>
                  <a:gd name="T50" fmla="*/ 206 w 1835"/>
                  <a:gd name="T51" fmla="*/ 90 h 1906"/>
                  <a:gd name="T52" fmla="*/ 192 w 1835"/>
                  <a:gd name="T53" fmla="*/ 111 h 1906"/>
                  <a:gd name="T54" fmla="*/ 195 w 1835"/>
                  <a:gd name="T55" fmla="*/ 121 h 1906"/>
                  <a:gd name="T56" fmla="*/ 229 w 1835"/>
                  <a:gd name="T57" fmla="*/ 79 h 1906"/>
                  <a:gd name="T58" fmla="*/ 207 w 1835"/>
                  <a:gd name="T59" fmla="*/ 148 h 1906"/>
                  <a:gd name="T60" fmla="*/ 202 w 1835"/>
                  <a:gd name="T61" fmla="*/ 189 h 1906"/>
                  <a:gd name="T62" fmla="*/ 209 w 1835"/>
                  <a:gd name="T63" fmla="*/ 231 h 1906"/>
                  <a:gd name="T64" fmla="*/ 105 w 1835"/>
                  <a:gd name="T65" fmla="*/ 238 h 1906"/>
                  <a:gd name="T66" fmla="*/ 96 w 1835"/>
                  <a:gd name="T67" fmla="*/ 238 h 190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835"/>
                  <a:gd name="T103" fmla="*/ 0 h 1906"/>
                  <a:gd name="T104" fmla="*/ 1835 w 1835"/>
                  <a:gd name="T105" fmla="*/ 1906 h 190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835" h="1906">
                    <a:moveTo>
                      <a:pt x="771" y="1906"/>
                    </a:moveTo>
                    <a:lnTo>
                      <a:pt x="625" y="1795"/>
                    </a:lnTo>
                    <a:lnTo>
                      <a:pt x="587" y="1667"/>
                    </a:lnTo>
                    <a:lnTo>
                      <a:pt x="623" y="1586"/>
                    </a:lnTo>
                    <a:lnTo>
                      <a:pt x="565" y="1488"/>
                    </a:lnTo>
                    <a:lnTo>
                      <a:pt x="567" y="1480"/>
                    </a:lnTo>
                    <a:lnTo>
                      <a:pt x="565" y="1482"/>
                    </a:lnTo>
                    <a:lnTo>
                      <a:pt x="501" y="1286"/>
                    </a:lnTo>
                    <a:lnTo>
                      <a:pt x="51" y="966"/>
                    </a:lnTo>
                    <a:lnTo>
                      <a:pt x="84" y="670"/>
                    </a:lnTo>
                    <a:lnTo>
                      <a:pt x="0" y="591"/>
                    </a:lnTo>
                    <a:lnTo>
                      <a:pt x="56" y="471"/>
                    </a:lnTo>
                    <a:lnTo>
                      <a:pt x="184" y="390"/>
                    </a:lnTo>
                    <a:lnTo>
                      <a:pt x="177" y="139"/>
                    </a:lnTo>
                    <a:lnTo>
                      <a:pt x="218" y="103"/>
                    </a:lnTo>
                    <a:lnTo>
                      <a:pt x="318" y="126"/>
                    </a:lnTo>
                    <a:lnTo>
                      <a:pt x="609" y="0"/>
                    </a:lnTo>
                    <a:lnTo>
                      <a:pt x="589" y="145"/>
                    </a:lnTo>
                    <a:lnTo>
                      <a:pt x="746" y="153"/>
                    </a:lnTo>
                    <a:lnTo>
                      <a:pt x="838" y="245"/>
                    </a:lnTo>
                    <a:lnTo>
                      <a:pt x="1452" y="376"/>
                    </a:lnTo>
                    <a:lnTo>
                      <a:pt x="1558" y="471"/>
                    </a:lnTo>
                    <a:lnTo>
                      <a:pt x="1545" y="608"/>
                    </a:lnTo>
                    <a:lnTo>
                      <a:pt x="1603" y="602"/>
                    </a:lnTo>
                    <a:lnTo>
                      <a:pt x="1595" y="689"/>
                    </a:lnTo>
                    <a:lnTo>
                      <a:pt x="1648" y="719"/>
                    </a:lnTo>
                    <a:lnTo>
                      <a:pt x="1542" y="890"/>
                    </a:lnTo>
                    <a:lnTo>
                      <a:pt x="1564" y="968"/>
                    </a:lnTo>
                    <a:lnTo>
                      <a:pt x="1835" y="633"/>
                    </a:lnTo>
                    <a:lnTo>
                      <a:pt x="1659" y="1188"/>
                    </a:lnTo>
                    <a:lnTo>
                      <a:pt x="1620" y="1516"/>
                    </a:lnTo>
                    <a:lnTo>
                      <a:pt x="1678" y="1848"/>
                    </a:lnTo>
                    <a:lnTo>
                      <a:pt x="844" y="1904"/>
                    </a:lnTo>
                    <a:lnTo>
                      <a:pt x="771" y="1906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15" name="Line 260"/>
              <p:cNvSpPr>
                <a:spLocks noChangeShapeType="1"/>
              </p:cNvSpPr>
              <p:nvPr/>
            </p:nvSpPr>
            <p:spPr bwMode="auto">
              <a:xfrm>
                <a:off x="1288" y="2526"/>
                <a:ext cx="1" cy="1"/>
              </a:xfrm>
              <a:prstGeom prst="line">
                <a:avLst/>
              </a:prstGeom>
              <a:noFill/>
              <a:ln w="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16" name="Freeform 223"/>
              <p:cNvSpPr>
                <a:spLocks/>
              </p:cNvSpPr>
              <p:nvPr/>
            </p:nvSpPr>
            <p:spPr bwMode="auto">
              <a:xfrm>
                <a:off x="996" y="2386"/>
                <a:ext cx="302" cy="248"/>
              </a:xfrm>
              <a:custGeom>
                <a:avLst/>
                <a:gdLst/>
                <a:ahLst/>
                <a:cxnLst>
                  <a:cxn ang="0">
                    <a:pos x="2338" y="1123"/>
                  </a:cxn>
                  <a:cxn ang="0">
                    <a:pos x="2264" y="1988"/>
                  </a:cxn>
                  <a:cxn ang="0">
                    <a:pos x="645" y="1812"/>
                  </a:cxn>
                  <a:cxn ang="0">
                    <a:pos x="0" y="1715"/>
                  </a:cxn>
                  <a:cxn ang="0">
                    <a:pos x="69" y="1285"/>
                  </a:cxn>
                  <a:cxn ang="0">
                    <a:pos x="240" y="215"/>
                  </a:cxn>
                  <a:cxn ang="0">
                    <a:pos x="276" y="0"/>
                  </a:cxn>
                  <a:cxn ang="0">
                    <a:pos x="2416" y="260"/>
                  </a:cxn>
                  <a:cxn ang="0">
                    <a:pos x="2354" y="918"/>
                  </a:cxn>
                  <a:cxn ang="0">
                    <a:pos x="2338" y="1123"/>
                  </a:cxn>
                </a:cxnLst>
                <a:rect l="0" t="0" r="r" b="b"/>
                <a:pathLst>
                  <a:path w="2416" h="1988">
                    <a:moveTo>
                      <a:pt x="2338" y="1123"/>
                    </a:moveTo>
                    <a:lnTo>
                      <a:pt x="2264" y="1988"/>
                    </a:lnTo>
                    <a:lnTo>
                      <a:pt x="645" y="1812"/>
                    </a:lnTo>
                    <a:lnTo>
                      <a:pt x="0" y="1715"/>
                    </a:lnTo>
                    <a:lnTo>
                      <a:pt x="69" y="1285"/>
                    </a:lnTo>
                    <a:lnTo>
                      <a:pt x="240" y="215"/>
                    </a:lnTo>
                    <a:lnTo>
                      <a:pt x="276" y="0"/>
                    </a:lnTo>
                    <a:lnTo>
                      <a:pt x="2416" y="260"/>
                    </a:lnTo>
                    <a:lnTo>
                      <a:pt x="2354" y="918"/>
                    </a:lnTo>
                    <a:lnTo>
                      <a:pt x="2338" y="1123"/>
                    </a:lnTo>
                    <a:close/>
                  </a:path>
                </a:pathLst>
              </a:custGeom>
              <a:solidFill>
                <a:srgbClr val="C0504D">
                  <a:lumMod val="40000"/>
                  <a:lumOff val="60000"/>
                </a:srgbClr>
              </a:solidFill>
              <a:ln w="3175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17" name="Freeform 262"/>
              <p:cNvSpPr>
                <a:spLocks/>
              </p:cNvSpPr>
              <p:nvPr/>
            </p:nvSpPr>
            <p:spPr bwMode="auto">
              <a:xfrm>
                <a:off x="996" y="2386"/>
                <a:ext cx="302" cy="248"/>
              </a:xfrm>
              <a:custGeom>
                <a:avLst/>
                <a:gdLst>
                  <a:gd name="T0" fmla="*/ 292 w 2416"/>
                  <a:gd name="T1" fmla="*/ 140 h 1988"/>
                  <a:gd name="T2" fmla="*/ 283 w 2416"/>
                  <a:gd name="T3" fmla="*/ 248 h 1988"/>
                  <a:gd name="T4" fmla="*/ 81 w 2416"/>
                  <a:gd name="T5" fmla="*/ 226 h 1988"/>
                  <a:gd name="T6" fmla="*/ 0 w 2416"/>
                  <a:gd name="T7" fmla="*/ 214 h 1988"/>
                  <a:gd name="T8" fmla="*/ 9 w 2416"/>
                  <a:gd name="T9" fmla="*/ 160 h 1988"/>
                  <a:gd name="T10" fmla="*/ 30 w 2416"/>
                  <a:gd name="T11" fmla="*/ 27 h 1988"/>
                  <a:gd name="T12" fmla="*/ 35 w 2416"/>
                  <a:gd name="T13" fmla="*/ 0 h 1988"/>
                  <a:gd name="T14" fmla="*/ 302 w 2416"/>
                  <a:gd name="T15" fmla="*/ 32 h 1988"/>
                  <a:gd name="T16" fmla="*/ 294 w 2416"/>
                  <a:gd name="T17" fmla="*/ 115 h 1988"/>
                  <a:gd name="T18" fmla="*/ 292 w 2416"/>
                  <a:gd name="T19" fmla="*/ 140 h 198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16"/>
                  <a:gd name="T31" fmla="*/ 0 h 1988"/>
                  <a:gd name="T32" fmla="*/ 2416 w 2416"/>
                  <a:gd name="T33" fmla="*/ 1988 h 198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16" h="1988">
                    <a:moveTo>
                      <a:pt x="2338" y="1123"/>
                    </a:moveTo>
                    <a:lnTo>
                      <a:pt x="2264" y="1988"/>
                    </a:lnTo>
                    <a:lnTo>
                      <a:pt x="645" y="1812"/>
                    </a:lnTo>
                    <a:lnTo>
                      <a:pt x="0" y="1715"/>
                    </a:lnTo>
                    <a:lnTo>
                      <a:pt x="69" y="1285"/>
                    </a:lnTo>
                    <a:lnTo>
                      <a:pt x="240" y="215"/>
                    </a:lnTo>
                    <a:lnTo>
                      <a:pt x="276" y="0"/>
                    </a:lnTo>
                    <a:lnTo>
                      <a:pt x="2416" y="260"/>
                    </a:lnTo>
                    <a:lnTo>
                      <a:pt x="2354" y="918"/>
                    </a:lnTo>
                    <a:lnTo>
                      <a:pt x="2338" y="1123"/>
                    </a:lnTo>
                  </a:path>
                </a:pathLst>
              </a:custGeom>
              <a:noFill/>
              <a:ln w="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13" name="TextBox 263"/>
            <p:cNvSpPr txBox="1">
              <a:spLocks noChangeArrowheads="1"/>
            </p:cNvSpPr>
            <p:nvPr/>
          </p:nvSpPr>
          <p:spPr bwMode="auto">
            <a:xfrm>
              <a:off x="457200" y="5521063"/>
              <a:ext cx="8464019" cy="1231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cs typeface="Arial" charset="0"/>
                </a:rPr>
                <a:t>Census Region</a:t>
              </a: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Arial" charset="0"/>
                </a:rPr>
                <a:t>:          									                   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Arial" charset="0"/>
                </a:rPr>
                <a:t>		              West                                    Midwest                                      South                   	            Northeast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Arial" charset="0"/>
                </a:rPr>
                <a:t>				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charset="0"/>
              </a:endParaRPr>
            </a:p>
          </p:txBody>
        </p:sp>
        <p:sp>
          <p:nvSpPr>
            <p:cNvPr id="14" name="Diamond 13"/>
            <p:cNvSpPr/>
            <p:nvPr/>
          </p:nvSpPr>
          <p:spPr>
            <a:xfrm>
              <a:off x="1768558" y="3680786"/>
              <a:ext cx="112904" cy="121195"/>
            </a:xfrm>
            <a:prstGeom prst="diamond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Diamond 14"/>
            <p:cNvSpPr/>
            <p:nvPr/>
          </p:nvSpPr>
          <p:spPr>
            <a:xfrm>
              <a:off x="1510100" y="2777647"/>
              <a:ext cx="112904" cy="121195"/>
            </a:xfrm>
            <a:prstGeom prst="diamond">
              <a:avLst/>
            </a:prstGeom>
            <a:solidFill>
              <a:srgbClr val="FFFF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Diamond 15"/>
            <p:cNvSpPr/>
            <p:nvPr/>
          </p:nvSpPr>
          <p:spPr>
            <a:xfrm>
              <a:off x="1334896" y="2814873"/>
              <a:ext cx="112904" cy="121195"/>
            </a:xfrm>
            <a:prstGeom prst="diamond">
              <a:avLst/>
            </a:prstGeom>
            <a:solidFill>
              <a:srgbClr val="FFFF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Diamond 16"/>
            <p:cNvSpPr/>
            <p:nvPr/>
          </p:nvSpPr>
          <p:spPr>
            <a:xfrm>
              <a:off x="3493383" y="3083472"/>
              <a:ext cx="112904" cy="121195"/>
            </a:xfrm>
            <a:prstGeom prst="diamond">
              <a:avLst/>
            </a:prstGeom>
            <a:solidFill>
              <a:srgbClr val="FFFF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Diamond 17"/>
            <p:cNvSpPr/>
            <p:nvPr/>
          </p:nvSpPr>
          <p:spPr>
            <a:xfrm>
              <a:off x="7239000" y="2971800"/>
              <a:ext cx="112904" cy="121195"/>
            </a:xfrm>
            <a:prstGeom prst="diamond">
              <a:avLst/>
            </a:prstGeom>
            <a:solidFill>
              <a:srgbClr val="FFFF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Diamond 18"/>
            <p:cNvSpPr/>
            <p:nvPr/>
          </p:nvSpPr>
          <p:spPr>
            <a:xfrm>
              <a:off x="4953000" y="1936205"/>
              <a:ext cx="112904" cy="121195"/>
            </a:xfrm>
            <a:prstGeom prst="diamond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Diamond 19"/>
            <p:cNvSpPr/>
            <p:nvPr/>
          </p:nvSpPr>
          <p:spPr>
            <a:xfrm>
              <a:off x="6440296" y="3993605"/>
              <a:ext cx="112904" cy="121195"/>
            </a:xfrm>
            <a:prstGeom prst="diamond">
              <a:avLst/>
            </a:prstGeom>
            <a:solidFill>
              <a:srgbClr val="FFFF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Diamond 20"/>
            <p:cNvSpPr/>
            <p:nvPr/>
          </p:nvSpPr>
          <p:spPr>
            <a:xfrm>
              <a:off x="5468256" y="3240946"/>
              <a:ext cx="112904" cy="121195"/>
            </a:xfrm>
            <a:prstGeom prst="diamond">
              <a:avLst/>
            </a:prstGeom>
            <a:solidFill>
              <a:srgbClr val="FFFF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Diamond 21"/>
            <p:cNvSpPr/>
            <p:nvPr/>
          </p:nvSpPr>
          <p:spPr>
            <a:xfrm>
              <a:off x="7848600" y="2209800"/>
              <a:ext cx="112904" cy="121195"/>
            </a:xfrm>
            <a:prstGeom prst="diamond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Diamond 22"/>
            <p:cNvSpPr/>
            <p:nvPr/>
          </p:nvSpPr>
          <p:spPr>
            <a:xfrm>
              <a:off x="6324600" y="2469605"/>
              <a:ext cx="112904" cy="121195"/>
            </a:xfrm>
            <a:prstGeom prst="diamond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Diamond 23"/>
            <p:cNvSpPr/>
            <p:nvPr/>
          </p:nvSpPr>
          <p:spPr>
            <a:xfrm>
              <a:off x="7391400" y="2667000"/>
              <a:ext cx="112904" cy="121195"/>
            </a:xfrm>
            <a:prstGeom prst="diamond">
              <a:avLst/>
            </a:prstGeom>
            <a:solidFill>
              <a:srgbClr val="FFFF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Diamond 24"/>
            <p:cNvSpPr/>
            <p:nvPr/>
          </p:nvSpPr>
          <p:spPr>
            <a:xfrm>
              <a:off x="7562996" y="2438333"/>
              <a:ext cx="93707" cy="152467"/>
            </a:xfrm>
            <a:prstGeom prst="diamond">
              <a:avLst/>
            </a:prstGeom>
            <a:solidFill>
              <a:srgbClr val="FFFF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Diamond 25"/>
            <p:cNvSpPr/>
            <p:nvPr/>
          </p:nvSpPr>
          <p:spPr>
            <a:xfrm>
              <a:off x="6858000" y="2743200"/>
              <a:ext cx="112904" cy="121195"/>
            </a:xfrm>
            <a:prstGeom prst="diamond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Diamond 26"/>
            <p:cNvSpPr/>
            <p:nvPr/>
          </p:nvSpPr>
          <p:spPr>
            <a:xfrm>
              <a:off x="7318510" y="2667000"/>
              <a:ext cx="112904" cy="121195"/>
            </a:xfrm>
            <a:prstGeom prst="diamond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Diamond 27"/>
            <p:cNvSpPr/>
            <p:nvPr/>
          </p:nvSpPr>
          <p:spPr>
            <a:xfrm>
              <a:off x="7086600" y="3962400"/>
              <a:ext cx="112904" cy="121195"/>
            </a:xfrm>
            <a:prstGeom prst="diamond">
              <a:avLst/>
            </a:prstGeom>
            <a:solidFill>
              <a:srgbClr val="002060"/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Diamond 28"/>
            <p:cNvSpPr/>
            <p:nvPr/>
          </p:nvSpPr>
          <p:spPr>
            <a:xfrm>
              <a:off x="2743200" y="2698205"/>
              <a:ext cx="112904" cy="121195"/>
            </a:xfrm>
            <a:prstGeom prst="diamond">
              <a:avLst/>
            </a:prstGeom>
            <a:solidFill>
              <a:srgbClr val="FFFF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Diamond 29"/>
            <p:cNvSpPr/>
            <p:nvPr/>
          </p:nvSpPr>
          <p:spPr>
            <a:xfrm>
              <a:off x="1792096" y="1295400"/>
              <a:ext cx="112904" cy="121195"/>
            </a:xfrm>
            <a:prstGeom prst="diamond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Diamond 30"/>
            <p:cNvSpPr/>
            <p:nvPr/>
          </p:nvSpPr>
          <p:spPr>
            <a:xfrm>
              <a:off x="5602096" y="2362200"/>
              <a:ext cx="112904" cy="121195"/>
            </a:xfrm>
            <a:prstGeom prst="diamond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32877" y="1302619"/>
              <a:ext cx="77777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</a:t>
              </a:r>
              <a:r>
                <a:rPr kumimoji="0" lang="en-US" sz="800" b="0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Washington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80139" y="2662013"/>
              <a:ext cx="39786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kern="0" dirty="0">
                  <a:solidFill>
                    <a:prstClr val="black"/>
                  </a:solidFill>
                  <a:latin typeface="Calibri"/>
                </a:rPr>
                <a:t>UCSF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55990" y="3180493"/>
              <a:ext cx="65434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kern="0" noProof="0" dirty="0">
                  <a:solidFill>
                    <a:prstClr val="black"/>
                  </a:solidFill>
                  <a:latin typeface="Calibri"/>
                </a:rPr>
                <a:t>U Colorado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780139" y="3557803"/>
              <a:ext cx="40748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kern="0" dirty="0">
                  <a:solidFill>
                    <a:prstClr val="black"/>
                  </a:solidFill>
                  <a:latin typeface="Calibri"/>
                </a:rPr>
                <a:t>UCLA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419082" y="2611178"/>
              <a:ext cx="1321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UC</a:t>
              </a:r>
              <a:r>
                <a:rPr kumimoji="0" lang="en-US" sz="800" b="0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Davis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 flipH="1">
              <a:off x="2553724" y="2806235"/>
              <a:ext cx="57425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 Utah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675933" y="1709733"/>
              <a:ext cx="74571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 Minnesota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314252" y="2087458"/>
              <a:ext cx="8837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kern="0" dirty="0">
                  <a:solidFill>
                    <a:prstClr val="black"/>
                  </a:solidFill>
                  <a:latin typeface="Calibri"/>
                </a:rPr>
                <a:t>Med </a:t>
              </a:r>
              <a:r>
                <a:rPr lang="en-US" sz="800" kern="0" dirty="0" err="1">
                  <a:solidFill>
                    <a:prstClr val="black"/>
                  </a:solidFill>
                  <a:latin typeface="Calibri"/>
                </a:rPr>
                <a:t>Coll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Wisconsin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027094" y="3312234"/>
              <a:ext cx="117622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Washington </a:t>
              </a:r>
              <a:r>
                <a:rPr kumimoji="0" lang="en-US" sz="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Univ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996106" y="2300889"/>
              <a:ext cx="114228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kern="0" dirty="0">
                  <a:solidFill>
                    <a:prstClr val="black"/>
                  </a:solidFill>
                  <a:latin typeface="Calibri"/>
                </a:rPr>
                <a:t>Wayne State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085247" y="3196530"/>
              <a:ext cx="1130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 Cincinnati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63486" y="4059175"/>
              <a:ext cx="45236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kern="0" dirty="0">
                  <a:solidFill>
                    <a:prstClr val="black"/>
                  </a:solidFill>
                  <a:latin typeface="Calibri"/>
                </a:rPr>
                <a:t>Emory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088036" y="4004816"/>
              <a:ext cx="63350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MUSC DCC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53837" y="3061250"/>
              <a:ext cx="5229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Hopkins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858000" y="2633246"/>
              <a:ext cx="41710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</a:t>
              </a:r>
              <a:r>
                <a:rPr kumimoji="0" lang="en-US" sz="800" b="0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Pitt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423603" y="2644597"/>
              <a:ext cx="72487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Philadelphia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853162" y="2076401"/>
              <a:ext cx="4010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kern="0" dirty="0">
                  <a:solidFill>
                    <a:prstClr val="black"/>
                  </a:solidFill>
                  <a:latin typeface="Calibri"/>
                </a:rPr>
                <a:t>MGH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29847" y="2526021"/>
              <a:ext cx="49725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Temple</a:t>
              </a:r>
            </a:p>
          </p:txBody>
        </p:sp>
        <p:sp>
          <p:nvSpPr>
            <p:cNvPr id="50" name="Diamond 49"/>
            <p:cNvSpPr/>
            <p:nvPr/>
          </p:nvSpPr>
          <p:spPr>
            <a:xfrm>
              <a:off x="6268798" y="3087326"/>
              <a:ext cx="112904" cy="121195"/>
            </a:xfrm>
            <a:prstGeom prst="diamond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0830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878</TotalTime>
  <Words>646</Words>
  <Application>Microsoft Office PowerPoint</Application>
  <PresentationFormat>Widescreen</PresentationFormat>
  <Paragraphs>145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Corbel</vt:lpstr>
      <vt:lpstr>Times New Roman</vt:lpstr>
      <vt:lpstr>Parallax</vt:lpstr>
      <vt:lpstr>Strategies to Innovate EmeRgENcy Care Clinical Trials Network  SIREN</vt:lpstr>
      <vt:lpstr>SIREN Overview</vt:lpstr>
      <vt:lpstr>PowerPoint Presentation</vt:lpstr>
      <vt:lpstr>SIREN Overview</vt:lpstr>
      <vt:lpstr>SIREN Objectives</vt:lpstr>
      <vt:lpstr>SIREN New Trial  integrated logistics</vt:lpstr>
      <vt:lpstr>SIREN Staff at NIH &amp; DoD/USAMRMC</vt:lpstr>
      <vt:lpstr>  The SIREN Network</vt:lpstr>
      <vt:lpstr>SIREN Sites</vt:lpstr>
      <vt:lpstr>Pathway for New Trial</vt:lpstr>
      <vt:lpstr>Final NIH Policy on the Use of a Single Institutional  Review Board for Multi-Site Research</vt:lpstr>
      <vt:lpstr>New FOAs for Investigator-Initiated Phase II and Above Multi-site Clinical Trials (PAR-16-300 and PAR-16-301) - Frequently Asked Questions January 18,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Walicke, Patricia (NIH/NINDS) [C]</dc:creator>
  <cp:lastModifiedBy>Sopko, George (NIH/NHLBI) [E]</cp:lastModifiedBy>
  <cp:revision>45</cp:revision>
  <dcterms:created xsi:type="dcterms:W3CDTF">2016-03-23T04:28:59Z</dcterms:created>
  <dcterms:modified xsi:type="dcterms:W3CDTF">2017-06-14T15:43:01Z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