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1" r:id="rId3"/>
    <p:sldId id="340" r:id="rId4"/>
    <p:sldId id="344" r:id="rId5"/>
    <p:sldId id="349" r:id="rId6"/>
    <p:sldId id="350" r:id="rId7"/>
    <p:sldId id="339" r:id="rId8"/>
    <p:sldId id="356" r:id="rId9"/>
    <p:sldId id="357" r:id="rId10"/>
    <p:sldId id="352" r:id="rId11"/>
    <p:sldId id="345" r:id="rId12"/>
    <p:sldId id="351" r:id="rId13"/>
    <p:sldId id="342" r:id="rId14"/>
    <p:sldId id="337" r:id="rId15"/>
    <p:sldId id="358" r:id="rId16"/>
    <p:sldId id="347" r:id="rId17"/>
    <p:sldId id="355" r:id="rId18"/>
    <p:sldId id="353" r:id="rId19"/>
    <p:sldId id="269" r:id="rId20"/>
    <p:sldId id="348" r:id="rId21"/>
    <p:sldId id="307" r:id="rId22"/>
    <p:sldId id="259" r:id="rId23"/>
  </p:sldIdLst>
  <p:sldSz cx="9144000" cy="6858000" type="screen4x3"/>
  <p:notesSz cx="7026275" cy="9312275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56FF"/>
    <a:srgbClr val="FFCCFF"/>
    <a:srgbClr val="575A5D"/>
    <a:srgbClr val="FF7C80"/>
    <a:srgbClr val="C0143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1" autoAdjust="0"/>
    <p:restoredTop sz="94695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16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</a:lstStyle>
          <a:p>
            <a:fld id="{523781EB-4FB3-3648-A6F1-521C35AF4CD7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</a:lstStyle>
          <a:p>
            <a:fld id="{02F0F673-3FE3-4644-A0AD-C862DAC4A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8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</a:lstStyle>
          <a:p>
            <a:fld id="{EF91D6BE-35D6-7746-85CA-91EA11600B8F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8" rIns="93354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4" tIns="46678" rIns="93354" bIns="46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</a:lstStyle>
          <a:p>
            <a:fld id="{476D829D-6F50-6945-B415-7FF26FA41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3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6998" y="0"/>
            <a:ext cx="9159876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53" y="6224522"/>
            <a:ext cx="1894128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" y="6006580"/>
            <a:ext cx="693291" cy="6995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69327" y="3958755"/>
            <a:ext cx="838154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20" y="4098036"/>
            <a:ext cx="2400155" cy="559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E517-6BE5-4B50-8349-D444B29A90D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335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27" y="6093522"/>
            <a:ext cx="1873290" cy="4367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training.nih.gov/programs/career-developmen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wangwc@nhlbi.nih.gov" TargetMode="External"/><Relationship Id="rId7" Type="http://schemas.openxmlformats.org/officeDocument/2006/relationships/hyperlink" Target="mailto:silsbeel@nhlbi.nih.gov" TargetMode="External"/><Relationship Id="rId2" Type="http://schemas.openxmlformats.org/officeDocument/2006/relationships/hyperlink" Target="mailto:scottj2@nhlbi.nih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eadowst@nhlbi.nih.gov" TargetMode="External"/><Relationship Id="rId5" Type="http://schemas.openxmlformats.org/officeDocument/2006/relationships/hyperlink" Target="mailto:li-shin.huang@nih.gov" TargetMode="External"/><Relationship Id="rId4" Type="http://schemas.openxmlformats.org/officeDocument/2006/relationships/hyperlink" Target="mailto:carlsonde@nhlbi.nih.go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how-to-apply-application-guide/prepare-to-apply-and-register/understand-funding-opportunitie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298383" y="381000"/>
            <a:ext cx="8566484" cy="1822450"/>
          </a:xfrm>
        </p:spPr>
        <p:txBody>
          <a:bodyPr>
            <a:normAutofit/>
          </a:bodyPr>
          <a:lstStyle/>
          <a:p>
            <a:r>
              <a:rPr lang="en-US" sz="3600" dirty="0"/>
              <a:t>When and How to Talk to Project Officers</a:t>
            </a:r>
          </a:p>
          <a:p>
            <a:r>
              <a:rPr lang="en-US" sz="3600"/>
              <a:t>Part II</a:t>
            </a:r>
            <a:endParaRPr lang="en-US" sz="36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762" y="3271838"/>
            <a:ext cx="763647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143C"/>
                </a:solidFill>
                <a:cs typeface="Arial" pitchFamily="34" charset="0"/>
              </a:rPr>
              <a:t>Li-Shin Huang, Ph.D.</a:t>
            </a:r>
          </a:p>
          <a:p>
            <a:pPr algn="ctr"/>
            <a:r>
              <a:rPr lang="en-US" sz="2000" dirty="0">
                <a:cs typeface="Arial" pitchFamily="34" charset="0"/>
              </a:rPr>
              <a:t>Program Officer </a:t>
            </a:r>
          </a:p>
          <a:p>
            <a:pPr algn="ctr"/>
            <a:r>
              <a:rPr lang="en-US" sz="2000" dirty="0">
                <a:cs typeface="Arial"/>
              </a:rPr>
              <a:t>National Heart, Lung, and Blood Institute</a:t>
            </a:r>
          </a:p>
          <a:p>
            <a:pPr algn="ctr"/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rgbClr val="C0143C"/>
                </a:solidFill>
                <a:cs typeface="Arial" pitchFamily="34" charset="0"/>
              </a:rPr>
              <a:t>EMS Grant Workshop </a:t>
            </a:r>
          </a:p>
          <a:p>
            <a:pPr algn="ctr"/>
            <a:r>
              <a:rPr lang="en-US" sz="2000" dirty="0">
                <a:cs typeface="Arial" pitchFamily="34" charset="0"/>
              </a:rPr>
              <a:t>Health Resources and Service Administration</a:t>
            </a:r>
            <a:endParaRPr lang="en-US" sz="2000" dirty="0">
              <a:solidFill>
                <a:srgbClr val="C0143C"/>
              </a:solidFill>
              <a:cs typeface="Arial" pitchFamily="34" charset="0"/>
            </a:endParaRPr>
          </a:p>
          <a:p>
            <a:pPr algn="ctr"/>
            <a:r>
              <a:rPr lang="en-US" dirty="0">
                <a:cs typeface="Arial" pitchFamily="34" charset="0"/>
              </a:rPr>
              <a:t>Wednesday, June 14,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19693"/>
            <a:ext cx="8417859" cy="43543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Participating Institute/Centers (ICs)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IC-specific missions</a:t>
            </a:r>
          </a:p>
          <a:p>
            <a:r>
              <a:rPr lang="en-US" dirty="0"/>
              <a:t>IC-specific programs</a:t>
            </a:r>
          </a:p>
          <a:p>
            <a:pPr lvl="1"/>
            <a:r>
              <a:rPr lang="en-US" dirty="0"/>
              <a:t>e.g., NHLBI-specific diversity K01 (</a:t>
            </a:r>
            <a:r>
              <a:rPr lang="en-US" dirty="0">
                <a:solidFill>
                  <a:srgbClr val="0156FF"/>
                </a:solidFill>
              </a:rPr>
              <a:t>RFA-HL-006</a:t>
            </a:r>
            <a:r>
              <a:rPr lang="en-US" dirty="0"/>
              <a:t>)</a:t>
            </a:r>
          </a:p>
          <a:p>
            <a:r>
              <a:rPr lang="en-US" dirty="0"/>
              <a:t>IC-specific requirements </a:t>
            </a:r>
          </a:p>
          <a:p>
            <a:pPr lvl="1"/>
            <a:r>
              <a:rPr lang="en-US" dirty="0"/>
              <a:t>e.g., parent K01 (</a:t>
            </a:r>
            <a:r>
              <a:rPr lang="en-US" dirty="0">
                <a:solidFill>
                  <a:srgbClr val="0156FF"/>
                </a:solidFill>
              </a:rPr>
              <a:t>PA-16-190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Program Announcement </a:t>
            </a:r>
          </a:p>
        </p:txBody>
      </p:sp>
    </p:spTree>
    <p:extLst>
      <p:ext uri="{BB962C8B-B14F-4D97-AF65-F5344CB8AC3E}">
        <p14:creationId xmlns:p14="http://schemas.microsoft.com/office/powerpoint/2010/main" val="249204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Parent K01 (Basic Research)</a:t>
            </a:r>
          </a:p>
        </p:txBody>
      </p:sp>
      <p:sp>
        <p:nvSpPr>
          <p:cNvPr id="5" name="Oval 4"/>
          <p:cNvSpPr/>
          <p:nvPr/>
        </p:nvSpPr>
        <p:spPr>
          <a:xfrm>
            <a:off x="3789492" y="3517452"/>
            <a:ext cx="2897058" cy="425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nipping Tool"/>
          <p:cNvPicPr>
            <a:picLocks noChangeAspect="1"/>
          </p:cNvPicPr>
          <p:nvPr/>
        </p:nvPicPr>
        <p:blipFill rotWithShape="1">
          <a:blip r:embed="rId2"/>
          <a:srcRect l="10226" t="20480" r="12713" b="10878"/>
          <a:stretch/>
        </p:blipFill>
        <p:spPr>
          <a:xfrm>
            <a:off x="1534111" y="1096063"/>
            <a:ext cx="6069874" cy="4973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1177" y="3411989"/>
            <a:ext cx="4180115" cy="5295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5408" y="2008825"/>
            <a:ext cx="1685769" cy="595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Participating Organization(s)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0090" y="3358780"/>
            <a:ext cx="144192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Special Note: </a:t>
            </a:r>
          </a:p>
        </p:txBody>
      </p:sp>
    </p:spTree>
    <p:extLst>
      <p:ext uri="{BB962C8B-B14F-4D97-AF65-F5344CB8AC3E}">
        <p14:creationId xmlns:p14="http://schemas.microsoft.com/office/powerpoint/2010/main" val="96815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K01 (PA-16-190)</a:t>
            </a:r>
            <a:br>
              <a:rPr lang="en-US" dirty="0"/>
            </a:br>
            <a:r>
              <a:rPr lang="en-US" dirty="0"/>
              <a:t> </a:t>
            </a:r>
            <a:r>
              <a:rPr lang="en-US" sz="2000" dirty="0"/>
              <a:t>Table of IC-Specific </a:t>
            </a:r>
            <a:r>
              <a:rPr lang="en-US" sz="2000" dirty="0" err="1"/>
              <a:t>Informatin</a:t>
            </a:r>
            <a:r>
              <a:rPr lang="en-US" sz="2000" dirty="0"/>
              <a:t>, Requirements and Staff Contacts</a:t>
            </a:r>
          </a:p>
        </p:txBody>
      </p:sp>
      <p:pic>
        <p:nvPicPr>
          <p:cNvPr id="2" name="Picture 1" descr="Snipping Tool"/>
          <p:cNvPicPr>
            <a:picLocks noChangeAspect="1"/>
          </p:cNvPicPr>
          <p:nvPr/>
        </p:nvPicPr>
        <p:blipFill rotWithShape="1">
          <a:blip r:embed="rId2"/>
          <a:srcRect l="8870" t="21681" r="10423" b="14032"/>
          <a:stretch/>
        </p:blipFill>
        <p:spPr>
          <a:xfrm>
            <a:off x="421705" y="1076466"/>
            <a:ext cx="8513289" cy="51066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1705" y="1914113"/>
            <a:ext cx="2234410" cy="26578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Oval 11"/>
          <p:cNvSpPr/>
          <p:nvPr/>
        </p:nvSpPr>
        <p:spPr>
          <a:xfrm rot="590521">
            <a:off x="2115866" y="1714947"/>
            <a:ext cx="524744" cy="226600"/>
          </a:xfrm>
          <a:prstGeom prst="wedgeEllipseCallout">
            <a:avLst>
              <a:gd name="adj1" fmla="val -34757"/>
              <a:gd name="adj2" fmla="val 988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3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appropriate application form</a:t>
            </a:r>
          </a:p>
          <a:p>
            <a:pPr lvl="1"/>
            <a:r>
              <a:rPr lang="en-US" dirty="0"/>
              <a:t>SF424 Form D (as of today)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New Form for Clinical Trials (2018)</a:t>
            </a:r>
          </a:p>
          <a:p>
            <a:r>
              <a:rPr lang="en-US" dirty="0"/>
              <a:t>Read Instructions</a:t>
            </a:r>
          </a:p>
          <a:p>
            <a:pPr lvl="1"/>
            <a:r>
              <a:rPr lang="en-US" dirty="0"/>
              <a:t>Requirements are indicated in FOAs</a:t>
            </a:r>
          </a:p>
          <a:p>
            <a:pPr lvl="1"/>
            <a:r>
              <a:rPr lang="en-US" dirty="0"/>
              <a:t>Guidelines for format, page limits and others are in application form</a:t>
            </a:r>
          </a:p>
          <a:p>
            <a:r>
              <a:rPr lang="en-US" dirty="0"/>
              <a:t>Keep alert for new requirements: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373039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2" y="878902"/>
            <a:ext cx="9144000" cy="59790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Alert for New Requirements-1</a:t>
            </a:r>
          </a:p>
        </p:txBody>
      </p:sp>
    </p:spTree>
    <p:extLst>
      <p:ext uri="{BB962C8B-B14F-4D97-AF65-F5344CB8AC3E}">
        <p14:creationId xmlns:p14="http://schemas.microsoft.com/office/powerpoint/2010/main" val="284367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Alert for New Requirements-2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640"/>
            <a:ext cx="8920868" cy="34124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8" y="4502075"/>
            <a:ext cx="6825576" cy="219047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64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02"/>
            <a:ext cx="7988449" cy="879360"/>
          </a:xfrm>
        </p:spPr>
        <p:txBody>
          <a:bodyPr/>
          <a:lstStyle/>
          <a:p>
            <a:pPr>
              <a:defRPr/>
            </a:pPr>
            <a:r>
              <a:rPr lang="en-US" dirty="0"/>
              <a:t>Review Criteria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381000" y="1219200"/>
          <a:ext cx="8229600" cy="476124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Fellowships (Fs)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Career Development Awards (Ks)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Research Project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Grants (Rs)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40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Applicant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Candidate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Significance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Sponsors,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Collaborators, and Consultants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Career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Development/Career Goals &amp; Objectives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Investigator(s)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40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Research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Training Plan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Research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Innovation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48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Training Potential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Mentor(s),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Co-Mentor(s), Consultant(s), Collaborator(s)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Approach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162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Institutional Environment &amp; Commitment to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Environment &amp; Institutional Commitment to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the Candidate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Environment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91120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375853"/>
            <a:ext cx="8503921" cy="45198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Scoring criteria</a:t>
            </a:r>
          </a:p>
          <a:p>
            <a:pPr lvl="1"/>
            <a:r>
              <a:rPr lang="en-US" dirty="0"/>
              <a:t>Protection of Human Subjects</a:t>
            </a:r>
          </a:p>
          <a:p>
            <a:pPr lvl="1"/>
            <a:r>
              <a:rPr lang="en-US" dirty="0"/>
              <a:t>Inclusion of Women, Minorities and Children</a:t>
            </a:r>
          </a:p>
          <a:p>
            <a:pPr lvl="1"/>
            <a:r>
              <a:rPr lang="en-US" dirty="0"/>
              <a:t>Vertebrate Animals</a:t>
            </a:r>
          </a:p>
          <a:p>
            <a:pPr lvl="1"/>
            <a:r>
              <a:rPr lang="en-US" dirty="0"/>
              <a:t>Scientific Premises, Scientific Rigor</a:t>
            </a:r>
          </a:p>
          <a:p>
            <a:pPr lvl="1"/>
            <a:r>
              <a:rPr lang="en-US" dirty="0"/>
              <a:t>Sex and Other Biological Variables</a:t>
            </a:r>
          </a:p>
          <a:p>
            <a:pPr lvl="1"/>
            <a:r>
              <a:rPr lang="en-US" dirty="0"/>
              <a:t>Biohazard</a:t>
            </a:r>
          </a:p>
          <a:p>
            <a:pPr lvl="1"/>
            <a:r>
              <a:rPr lang="en-US" dirty="0"/>
              <a:t>Vertebrate Animals</a:t>
            </a:r>
          </a:p>
          <a:p>
            <a:r>
              <a:rPr lang="en-US" dirty="0"/>
              <a:t>Non-scoring criteria</a:t>
            </a:r>
          </a:p>
          <a:p>
            <a:pPr lvl="1"/>
            <a:r>
              <a:rPr lang="en-US" dirty="0"/>
              <a:t>Training in the Responsible Conduct of Research</a:t>
            </a:r>
          </a:p>
          <a:p>
            <a:pPr lvl="1"/>
            <a:r>
              <a:rPr lang="en-US" dirty="0"/>
              <a:t>Select Agent Research</a:t>
            </a:r>
          </a:p>
          <a:p>
            <a:pPr lvl="1"/>
            <a:r>
              <a:rPr lang="en-US" dirty="0"/>
              <a:t>Resource Sharing Plan</a:t>
            </a:r>
          </a:p>
          <a:p>
            <a:pPr lvl="1"/>
            <a:r>
              <a:rPr lang="en-US" dirty="0"/>
              <a:t>Authentication of Key Biological and/or Chemical Resources</a:t>
            </a:r>
          </a:p>
          <a:p>
            <a:pPr lvl="1"/>
            <a:r>
              <a:rPr lang="en-US" dirty="0"/>
              <a:t>Budget and Period of Support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68027"/>
            <a:ext cx="7930125" cy="944108"/>
          </a:xfrm>
        </p:spPr>
        <p:txBody>
          <a:bodyPr/>
          <a:lstStyle/>
          <a:p>
            <a:r>
              <a:rPr lang="en-US" dirty="0"/>
              <a:t>Additional Criteria for Review</a:t>
            </a:r>
          </a:p>
        </p:txBody>
      </p:sp>
    </p:spTree>
    <p:extLst>
      <p:ext uri="{BB962C8B-B14F-4D97-AF65-F5344CB8AC3E}">
        <p14:creationId xmlns:p14="http://schemas.microsoft.com/office/powerpoint/2010/main" val="1962767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45521"/>
            <a:ext cx="8441113" cy="40670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Start early</a:t>
            </a:r>
          </a:p>
          <a:p>
            <a:r>
              <a:rPr lang="en-US" dirty="0"/>
              <a:t>Read announcements thoroughly</a:t>
            </a:r>
          </a:p>
          <a:p>
            <a:r>
              <a:rPr lang="en-US" dirty="0"/>
              <a:t>Follow instructions carefully</a:t>
            </a:r>
          </a:p>
          <a:p>
            <a:r>
              <a:rPr lang="en-US" dirty="0"/>
              <a:t>Understand review criteria and work with your mentor(s)</a:t>
            </a:r>
          </a:p>
          <a:p>
            <a:r>
              <a:rPr lang="en-US" dirty="0"/>
              <a:t>Don’t overlook other criteria</a:t>
            </a:r>
          </a:p>
          <a:p>
            <a:r>
              <a:rPr lang="en-US" dirty="0"/>
              <a:t>Get critiques from your mentor(s) and colleagues</a:t>
            </a:r>
          </a:p>
          <a:p>
            <a:r>
              <a:rPr lang="en-US" dirty="0"/>
              <a:t>Be responsive to reviewers’ critiques for resubmissions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687" y="144463"/>
            <a:ext cx="8652626" cy="944108"/>
          </a:xfrm>
        </p:spPr>
        <p:txBody>
          <a:bodyPr/>
          <a:lstStyle/>
          <a:p>
            <a:r>
              <a:rPr lang="en-US" dirty="0"/>
              <a:t>Tips for Getting a Career Development Awards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8530" y="5620602"/>
            <a:ext cx="7990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56FF"/>
                </a:solidFill>
              </a:rPr>
              <a:t>http://www.asbmb.org/asbmbtoday/201612/ProfessionalDevelopment/</a:t>
            </a:r>
          </a:p>
        </p:txBody>
      </p:sp>
    </p:spTree>
    <p:extLst>
      <p:ext uri="{BB962C8B-B14F-4D97-AF65-F5344CB8AC3E}">
        <p14:creationId xmlns:p14="http://schemas.microsoft.com/office/powerpoint/2010/main" val="168993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3" y="152400"/>
            <a:ext cx="8207829" cy="920578"/>
          </a:xfrm>
        </p:spPr>
        <p:txBody>
          <a:bodyPr/>
          <a:lstStyle/>
          <a:p>
            <a:r>
              <a:rPr lang="en-US" sz="3600" dirty="0"/>
              <a:t>Summary of the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499074"/>
              </p:ext>
            </p:extLst>
          </p:nvPr>
        </p:nvGraphicFramePr>
        <p:xfrm>
          <a:off x="685800" y="1346886"/>
          <a:ext cx="76962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Primary Resources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Preparing an 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NIH and IC Web Sites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NIH</a:t>
                      </a:r>
                      <a:r>
                        <a:rPr lang="en-US" sz="1800" baseline="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 Program and Review Staff</a:t>
                      </a:r>
                      <a:endParaRPr lang="en-US" sz="18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Electronic Submission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Grants.Gov</a:t>
                      </a:r>
                      <a:r>
                        <a:rPr lang="en-US" sz="1800" baseline="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 and eRA Commons</a:t>
                      </a:r>
                    </a:p>
                    <a:p>
                      <a:pPr algn="ctr"/>
                      <a:r>
                        <a:rPr lang="en-US" sz="1800" baseline="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Web Sites</a:t>
                      </a:r>
                    </a:p>
                    <a:p>
                      <a:pPr algn="ctr"/>
                      <a:r>
                        <a:rPr lang="en-US" sz="1800" baseline="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Your Institutional Grants Office</a:t>
                      </a:r>
                      <a:endParaRPr lang="en-US" sz="18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After Submission until the Peer Review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Scientific</a:t>
                      </a:r>
                      <a:r>
                        <a:rPr lang="en-US" sz="1800" baseline="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 Review Officer</a:t>
                      </a:r>
                      <a:endParaRPr lang="en-US" sz="18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After Peer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Assigned Program Officer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Approval</a:t>
                      </a:r>
                      <a:r>
                        <a:rPr lang="en-US" sz="2000" baseline="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 by Council and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Inclusion in the Pay Plan</a:t>
                      </a:r>
                      <a:endParaRPr lang="en-US" sz="20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Assigned</a:t>
                      </a:r>
                      <a:r>
                        <a:rPr lang="en-US" sz="1800" baseline="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 Program Officer</a:t>
                      </a:r>
                    </a:p>
                    <a:p>
                      <a:pPr algn="ctr"/>
                      <a:r>
                        <a:rPr lang="en-US" sz="1800" baseline="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Assigned Grants Management </a:t>
                      </a:r>
                      <a:r>
                        <a:rPr lang="en-US" sz="180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Specialist</a:t>
                      </a:r>
                    </a:p>
                    <a:p>
                      <a:pPr algn="ctr"/>
                      <a:r>
                        <a:rPr lang="en-US" sz="1800" baseline="0" dirty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Your Institutional Grants Office</a:t>
                      </a:r>
                      <a:endParaRPr lang="en-US" sz="1800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peech Bubble: Oval 4"/>
          <p:cNvSpPr/>
          <p:nvPr/>
        </p:nvSpPr>
        <p:spPr>
          <a:xfrm rot="590521">
            <a:off x="8486790" y="3597326"/>
            <a:ext cx="524744" cy="226600"/>
          </a:xfrm>
          <a:prstGeom prst="wedgeEllipseCallout">
            <a:avLst>
              <a:gd name="adj1" fmla="val -34757"/>
              <a:gd name="adj2" fmla="val 988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Oval 5"/>
          <p:cNvSpPr/>
          <p:nvPr/>
        </p:nvSpPr>
        <p:spPr>
          <a:xfrm rot="590521">
            <a:off x="8488193" y="2043782"/>
            <a:ext cx="524744" cy="226600"/>
          </a:xfrm>
          <a:prstGeom prst="wedgeEllipseCallout">
            <a:avLst>
              <a:gd name="adj1" fmla="val -34757"/>
              <a:gd name="adj2" fmla="val 988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Oval 6"/>
          <p:cNvSpPr/>
          <p:nvPr/>
        </p:nvSpPr>
        <p:spPr>
          <a:xfrm rot="590521">
            <a:off x="8476533" y="4994388"/>
            <a:ext cx="524744" cy="226600"/>
          </a:xfrm>
          <a:prstGeom prst="wedgeEllipseCallout">
            <a:avLst>
              <a:gd name="adj1" fmla="val -34757"/>
              <a:gd name="adj2" fmla="val 988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Oval 7"/>
          <p:cNvSpPr/>
          <p:nvPr/>
        </p:nvSpPr>
        <p:spPr>
          <a:xfrm rot="590521">
            <a:off x="8488193" y="4350618"/>
            <a:ext cx="524744" cy="226600"/>
          </a:xfrm>
          <a:prstGeom prst="wedgeEllipseCallout">
            <a:avLst>
              <a:gd name="adj1" fmla="val -34757"/>
              <a:gd name="adj2" fmla="val 988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89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792" y="1491709"/>
            <a:ext cx="8229600" cy="4790757"/>
          </a:xfrm>
        </p:spPr>
        <p:txBody>
          <a:bodyPr>
            <a:normAutofit/>
          </a:bodyPr>
          <a:lstStyle/>
          <a:p>
            <a:r>
              <a:rPr lang="en-US" dirty="0"/>
              <a:t>Center for Scientific Review (CSR) versus other Institutes &amp; Centers (ICs)</a:t>
            </a:r>
          </a:p>
          <a:p>
            <a:r>
              <a:rPr lang="en-US" dirty="0"/>
              <a:t>Review versus Program</a:t>
            </a:r>
          </a:p>
          <a:p>
            <a:r>
              <a:rPr lang="en-US" dirty="0"/>
              <a:t>Source for Specific Review: PA, PAR, RFA. </a:t>
            </a:r>
          </a:p>
          <a:p>
            <a:r>
              <a:rPr lang="en-US" dirty="0"/>
              <a:t>Learn to Navigate the NIH Web Site</a:t>
            </a:r>
          </a:p>
          <a:p>
            <a:r>
              <a:rPr lang="en-US" dirty="0">
                <a:solidFill>
                  <a:srgbClr val="FF0000"/>
                </a:solidFill>
              </a:rPr>
              <a:t>Talk with NIH Staff</a:t>
            </a:r>
          </a:p>
          <a:p>
            <a:pPr lvl="1"/>
            <a:r>
              <a:rPr lang="en-US" dirty="0"/>
              <a:t>Scientific </a:t>
            </a:r>
            <a:r>
              <a:rPr lang="en-US" dirty="0">
                <a:solidFill>
                  <a:srgbClr val="FF0000"/>
                </a:solidFill>
              </a:rPr>
              <a:t>Review</a:t>
            </a:r>
            <a:r>
              <a:rPr lang="en-US" dirty="0"/>
              <a:t> Officer (</a:t>
            </a:r>
            <a:r>
              <a:rPr lang="en-US" dirty="0">
                <a:solidFill>
                  <a:srgbClr val="FF0000"/>
                </a:solidFill>
              </a:rPr>
              <a:t>SRO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Program</a:t>
            </a:r>
            <a:r>
              <a:rPr lang="en-US" dirty="0"/>
              <a:t> Officer (</a:t>
            </a:r>
            <a:r>
              <a:rPr lang="en-US" dirty="0">
                <a:solidFill>
                  <a:srgbClr val="FF0000"/>
                </a:solidFill>
              </a:rPr>
              <a:t>PO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NIH</a:t>
            </a:r>
          </a:p>
        </p:txBody>
      </p:sp>
      <p:sp>
        <p:nvSpPr>
          <p:cNvPr id="7" name="Speech Bubble: Oval 6"/>
          <p:cNvSpPr/>
          <p:nvPr/>
        </p:nvSpPr>
        <p:spPr>
          <a:xfrm rot="590521">
            <a:off x="4339220" y="4271202"/>
            <a:ext cx="524744" cy="226600"/>
          </a:xfrm>
          <a:prstGeom prst="wedgeEllipseCallout">
            <a:avLst>
              <a:gd name="adj1" fmla="val -34757"/>
              <a:gd name="adj2" fmla="val 988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95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NIH K-Kiosk, </a:t>
            </a:r>
            <a:r>
              <a:rPr lang="en-US" dirty="0">
                <a:hlinkClick r:id="rId2" tooltip="NIH K-Kiosk"/>
              </a:rPr>
              <a:t>https://researchtraining.nih.gov/programs/career-development</a:t>
            </a:r>
            <a:endParaRPr lang="en-US" dirty="0"/>
          </a:p>
          <a:p>
            <a:r>
              <a:rPr lang="en-US" dirty="0"/>
              <a:t>Houser, S. R., </a:t>
            </a:r>
            <a:r>
              <a:rPr lang="en-US" i="1" dirty="0"/>
              <a:t>Circ. Res.</a:t>
            </a:r>
            <a:r>
              <a:rPr lang="en-US" dirty="0"/>
              <a:t> </a:t>
            </a:r>
            <a:r>
              <a:rPr lang="en-US" b="1" dirty="0"/>
              <a:t>110</a:t>
            </a:r>
            <a:r>
              <a:rPr lang="en-US" dirty="0"/>
              <a:t>, 907–909 (2012).</a:t>
            </a:r>
          </a:p>
          <a:p>
            <a:r>
              <a:rPr lang="en-US" dirty="0"/>
              <a:t>Scott, J. D., &amp; D. E. Carlson, </a:t>
            </a:r>
            <a:r>
              <a:rPr lang="en-US" i="1" dirty="0"/>
              <a:t>Circ. Res.</a:t>
            </a:r>
            <a:r>
              <a:rPr lang="en-US" dirty="0"/>
              <a:t> </a:t>
            </a:r>
            <a:r>
              <a:rPr lang="en-US" b="1" dirty="0"/>
              <a:t>110,</a:t>
            </a:r>
            <a:r>
              <a:rPr lang="en-US" dirty="0"/>
              <a:t> 910–914 (2012)</a:t>
            </a:r>
          </a:p>
          <a:p>
            <a:r>
              <a:rPr lang="en-US" dirty="0" err="1"/>
              <a:t>Lindman</a:t>
            </a:r>
            <a:r>
              <a:rPr lang="en-US" dirty="0"/>
              <a:t>, B. R. </a:t>
            </a:r>
            <a:r>
              <a:rPr lang="en-US" i="1" dirty="0"/>
              <a:t>et al., J. Am. Coll. </a:t>
            </a:r>
            <a:r>
              <a:rPr lang="en-US" i="1" dirty="0" err="1"/>
              <a:t>Cardiol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66</a:t>
            </a:r>
            <a:r>
              <a:rPr lang="en-US" dirty="0"/>
              <a:t>, 1816–1827 (2015)</a:t>
            </a:r>
          </a:p>
          <a:p>
            <a:r>
              <a:rPr lang="en-US" dirty="0"/>
              <a:t>Carlson, D. E. </a:t>
            </a:r>
            <a:r>
              <a:rPr lang="en-US" i="1" dirty="0"/>
              <a:t>et al., Circ. Res.</a:t>
            </a:r>
            <a:r>
              <a:rPr lang="en-US" dirty="0"/>
              <a:t> </a:t>
            </a:r>
            <a:r>
              <a:rPr lang="en-US" b="1" dirty="0"/>
              <a:t>119</a:t>
            </a:r>
            <a:r>
              <a:rPr lang="en-US" dirty="0"/>
              <a:t>, 904–908 (2016)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334" y="144463"/>
            <a:ext cx="8907332" cy="769937"/>
          </a:xfrm>
        </p:spPr>
        <p:txBody>
          <a:bodyPr/>
          <a:lstStyle/>
          <a:p>
            <a:br>
              <a:rPr lang="en-US" i="1" dirty="0"/>
            </a:br>
            <a:r>
              <a:rPr lang="en-US" sz="2800" dirty="0"/>
              <a:t>Additional References for Career-Development Awards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766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8786" y="93631"/>
            <a:ext cx="8218842" cy="1005375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/>
              <a:t>Office of Research Training and Career Development</a:t>
            </a:r>
            <a:br>
              <a:rPr lang="en-US" sz="2600" dirty="0"/>
            </a:br>
            <a:r>
              <a:rPr lang="en-US" sz="2600" dirty="0"/>
              <a:t>Division of Cardiovascular Sciences (DCVS), NHLBI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086" y="1632957"/>
            <a:ext cx="7730060" cy="413243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2400" dirty="0"/>
              <a:t>Jane D. Scott, ScD, MSN – </a:t>
            </a:r>
            <a:r>
              <a:rPr lang="en-US" sz="2400" dirty="0">
                <a:hlinkClick r:id="rId2"/>
              </a:rPr>
              <a:t>scottj2@nhlbi.nih.gov</a:t>
            </a:r>
            <a:endParaRPr lang="en-US" sz="2400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2400" dirty="0"/>
              <a:t>Wayne Wang, PhD – </a:t>
            </a:r>
            <a:r>
              <a:rPr lang="en-US" sz="2400" dirty="0">
                <a:hlinkClick r:id="rId3"/>
              </a:rPr>
              <a:t>wangwc@nhlbi.nih.gov</a:t>
            </a:r>
            <a:endParaRPr lang="en-US" sz="2400" dirty="0"/>
          </a:p>
          <a:p>
            <a:pPr eaLnBrk="1" hangingPunct="1">
              <a:buClr>
                <a:srgbClr val="FF0000"/>
              </a:buClr>
              <a:defRPr/>
            </a:pPr>
            <a:r>
              <a:rPr lang="en-US" sz="2400" dirty="0"/>
              <a:t>Drew Carlson, PhD – </a:t>
            </a:r>
            <a:r>
              <a:rPr lang="en-US" sz="2400" dirty="0">
                <a:hlinkClick r:id="rId4"/>
              </a:rPr>
              <a:t>carlsonde@nhlbi.nih.gov</a:t>
            </a:r>
            <a:endParaRPr lang="en-US" sz="2400" dirty="0"/>
          </a:p>
          <a:p>
            <a:pPr>
              <a:buClr>
                <a:srgbClr val="FF0000"/>
              </a:buClr>
              <a:defRPr/>
            </a:pPr>
            <a:r>
              <a:rPr lang="en-US" sz="2400" dirty="0"/>
              <a:t>Li-Shin Huang, PhD - </a:t>
            </a:r>
            <a:r>
              <a:rPr lang="en-US" sz="2400" dirty="0">
                <a:solidFill>
                  <a:schemeClr val="tx2"/>
                </a:solidFill>
                <a:hlinkClick r:id="rId5"/>
              </a:rPr>
              <a:t>li-shin.huang@nih.gov</a:t>
            </a: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2400" dirty="0"/>
              <a:t>Tawanna Meadows, BS – </a:t>
            </a:r>
            <a:r>
              <a:rPr lang="en-US" sz="2400" dirty="0">
                <a:hlinkClick r:id="rId6"/>
              </a:rPr>
              <a:t>meadowst@nhlbi.nih.gov</a:t>
            </a:r>
            <a:endParaRPr lang="en-US" sz="2400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2400" dirty="0"/>
              <a:t>NIH, NHLBI, DCVS Training 301-435-0535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2400" dirty="0"/>
              <a:t>For Population-based work, Lorraine Silsbee  - </a:t>
            </a:r>
            <a:r>
              <a:rPr lang="en-US" sz="2400" dirty="0">
                <a:hlinkClick r:id="rId7"/>
              </a:rPr>
              <a:t>silsbeel@nhlbi.nih.gov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 your career stage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Grant Mechanism to Apply ?</a:t>
            </a:r>
          </a:p>
        </p:txBody>
      </p:sp>
    </p:spTree>
    <p:extLst>
      <p:ext uri="{BB962C8B-B14F-4D97-AF65-F5344CB8AC3E}">
        <p14:creationId xmlns:p14="http://schemas.microsoft.com/office/powerpoint/2010/main" val="251395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541" y="199575"/>
            <a:ext cx="8722295" cy="902674"/>
          </a:xfrm>
        </p:spPr>
        <p:txBody>
          <a:bodyPr/>
          <a:lstStyle/>
          <a:p>
            <a:r>
              <a:rPr lang="en-US" dirty="0"/>
              <a:t>Career Path for a Ph.D or M.D (or Equivalent)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8541" y="1819323"/>
            <a:ext cx="7958489" cy="4394230"/>
            <a:chOff x="385411" y="1546070"/>
            <a:chExt cx="7958489" cy="4394230"/>
          </a:xfrm>
        </p:grpSpPr>
        <p:sp>
          <p:nvSpPr>
            <p:cNvPr id="5" name="Down Arrow Callout 8"/>
            <p:cNvSpPr/>
            <p:nvPr/>
          </p:nvSpPr>
          <p:spPr>
            <a:xfrm>
              <a:off x="2476500" y="1546070"/>
              <a:ext cx="876300" cy="1546859"/>
            </a:xfrm>
            <a:prstGeom prst="downArrowCallout">
              <a:avLst/>
            </a:prstGeom>
            <a:solidFill>
              <a:srgbClr val="66FF66"/>
            </a:solidFill>
            <a:ln w="12700"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F32 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T32</a:t>
              </a:r>
            </a:p>
          </p:txBody>
        </p:sp>
        <p:sp>
          <p:nvSpPr>
            <p:cNvPr id="6" name="Down Arrow Callout 9"/>
            <p:cNvSpPr/>
            <p:nvPr/>
          </p:nvSpPr>
          <p:spPr>
            <a:xfrm>
              <a:off x="3600450" y="1546070"/>
              <a:ext cx="876300" cy="1569692"/>
            </a:xfrm>
            <a:prstGeom prst="downArrowCallout">
              <a:avLst/>
            </a:prstGeom>
            <a:solidFill>
              <a:srgbClr val="FFFF00"/>
            </a:solidFill>
            <a:ln w="12700"/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K99/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5411" y="3117097"/>
              <a:ext cx="1717267" cy="470536"/>
            </a:xfrm>
            <a:prstGeom prst="rect">
              <a:avLst/>
            </a:prstGeom>
            <a:solidFill>
              <a:srgbClr val="CCECFF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Graduate Student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Down Arrow Callout 11"/>
            <p:cNvSpPr/>
            <p:nvPr/>
          </p:nvSpPr>
          <p:spPr>
            <a:xfrm>
              <a:off x="6888922" y="1546070"/>
              <a:ext cx="1143000" cy="1555212"/>
            </a:xfrm>
            <a:prstGeom prst="downArrowCallou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575A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R01</a:t>
              </a:r>
            </a:p>
          </p:txBody>
        </p:sp>
        <p:sp>
          <p:nvSpPr>
            <p:cNvPr id="9" name="Down Arrow Callout 12"/>
            <p:cNvSpPr/>
            <p:nvPr/>
          </p:nvSpPr>
          <p:spPr>
            <a:xfrm>
              <a:off x="4724400" y="1546070"/>
              <a:ext cx="876300" cy="1555212"/>
            </a:xfrm>
            <a:prstGeom prst="downArrowCallout">
              <a:avLst>
                <a:gd name="adj1" fmla="val 25000"/>
                <a:gd name="adj2" fmla="val 25000"/>
                <a:gd name="adj3" fmla="val 26759"/>
                <a:gd name="adj4" fmla="val 64977"/>
              </a:avLst>
            </a:prstGeom>
            <a:solidFill>
              <a:srgbClr val="FFCC00"/>
            </a:solidFill>
            <a:ln w="12700"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K01 or K25</a:t>
              </a:r>
            </a:p>
          </p:txBody>
        </p:sp>
        <p:sp>
          <p:nvSpPr>
            <p:cNvPr id="10" name="Down Arrow Callout 16"/>
            <p:cNvSpPr/>
            <p:nvPr/>
          </p:nvSpPr>
          <p:spPr>
            <a:xfrm flipV="1">
              <a:off x="759098" y="4509136"/>
              <a:ext cx="861473" cy="1399197"/>
            </a:xfrm>
            <a:prstGeom prst="downArrowCallout">
              <a:avLst/>
            </a:prstGeom>
            <a:solidFill>
              <a:srgbClr val="CCFF33"/>
            </a:solidFill>
            <a:ln w="12700"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Down Arrow Callout 20"/>
            <p:cNvSpPr/>
            <p:nvPr/>
          </p:nvSpPr>
          <p:spPr>
            <a:xfrm flipV="1">
              <a:off x="4752975" y="4484834"/>
              <a:ext cx="847725" cy="1447800"/>
            </a:xfrm>
            <a:prstGeom prst="downArrowCallout">
              <a:avLst>
                <a:gd name="adj1" fmla="val 25000"/>
                <a:gd name="adj2" fmla="val 25000"/>
                <a:gd name="adj3" fmla="val 28318"/>
                <a:gd name="adj4" fmla="val 64977"/>
              </a:avLst>
            </a:prstGeom>
            <a:solidFill>
              <a:srgbClr val="FFCC00"/>
            </a:solidFill>
            <a:ln w="12700"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7989" y="5293969"/>
              <a:ext cx="582211" cy="369332"/>
            </a:xfrm>
            <a:prstGeom prst="rect">
              <a:avLst/>
            </a:prstGeom>
            <a:ln w="1270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T35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71127" y="5016970"/>
              <a:ext cx="695062" cy="923330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K08 or K23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5411" y="4038600"/>
              <a:ext cx="1717267" cy="470536"/>
            </a:xfrm>
            <a:prstGeom prst="rect">
              <a:avLst/>
            </a:prstGeom>
            <a:solidFill>
              <a:srgbClr val="CCECFF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Medical Student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Down Arrow 33"/>
            <p:cNvSpPr/>
            <p:nvPr/>
          </p:nvSpPr>
          <p:spPr>
            <a:xfrm>
              <a:off x="2724583" y="3269469"/>
              <a:ext cx="380134" cy="814420"/>
            </a:xfrm>
            <a:prstGeom prst="downArrow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37"/>
            <p:cNvSpPr/>
            <p:nvPr/>
          </p:nvSpPr>
          <p:spPr>
            <a:xfrm>
              <a:off x="3819284" y="3197388"/>
              <a:ext cx="400533" cy="886501"/>
            </a:xfrm>
            <a:prstGeom prst="downArrow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40"/>
            <p:cNvSpPr/>
            <p:nvPr/>
          </p:nvSpPr>
          <p:spPr>
            <a:xfrm>
              <a:off x="2169589" y="3835802"/>
              <a:ext cx="4421712" cy="888598"/>
            </a:xfrm>
            <a:prstGeom prst="rightArrow">
              <a:avLst/>
            </a:prstGeom>
            <a:gradFill flip="none" rotWithShape="1">
              <a:gsLst>
                <a:gs pos="0">
                  <a:srgbClr val="33CCFF">
                    <a:shade val="30000"/>
                    <a:satMod val="115000"/>
                  </a:srgbClr>
                </a:gs>
                <a:gs pos="50000">
                  <a:srgbClr val="33CCFF">
                    <a:shade val="67500"/>
                    <a:satMod val="115000"/>
                  </a:srgbClr>
                </a:gs>
                <a:gs pos="100000">
                  <a:srgbClr val="33CC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M.D.  Clinical Training   Faculty Position</a:t>
              </a:r>
            </a:p>
          </p:txBody>
        </p:sp>
        <p:sp>
          <p:nvSpPr>
            <p:cNvPr id="18" name="Right Arrow 41"/>
            <p:cNvSpPr/>
            <p:nvPr/>
          </p:nvSpPr>
          <p:spPr>
            <a:xfrm>
              <a:off x="2174193" y="2908066"/>
              <a:ext cx="4417107" cy="888598"/>
            </a:xfrm>
            <a:prstGeom prst="rightArrow">
              <a:avLst/>
            </a:prstGeom>
            <a:gradFill flip="none" rotWithShape="1">
              <a:gsLst>
                <a:gs pos="0">
                  <a:srgbClr val="33CCFF">
                    <a:shade val="30000"/>
                    <a:satMod val="115000"/>
                  </a:srgbClr>
                </a:gs>
                <a:gs pos="50000">
                  <a:srgbClr val="33CCFF">
                    <a:shade val="67500"/>
                    <a:satMod val="115000"/>
                  </a:srgbClr>
                </a:gs>
                <a:gs pos="100000">
                  <a:srgbClr val="33CC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Ph.D.                               Faculty Position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26633" y="3115762"/>
              <a:ext cx="1717267" cy="1608637"/>
            </a:xfrm>
            <a:prstGeom prst="rect">
              <a:avLst/>
            </a:prstGeom>
            <a:solidFill>
              <a:srgbClr val="0070C0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Independent PI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Down Arrow Callout 45"/>
            <p:cNvSpPr/>
            <p:nvPr/>
          </p:nvSpPr>
          <p:spPr>
            <a:xfrm>
              <a:off x="751684" y="1546070"/>
              <a:ext cx="876300" cy="1546859"/>
            </a:xfrm>
            <a:prstGeom prst="downArrowCallout">
              <a:avLst/>
            </a:prstGeom>
            <a:solidFill>
              <a:srgbClr val="CCFF33"/>
            </a:solidFill>
            <a:ln w="12700"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F31 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65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45521"/>
            <a:ext cx="8417859" cy="48261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Know your career stage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Fs, Ks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r>
              <a:rPr lang="en-US" dirty="0"/>
              <a:t>Identify appropriate funding opportunity announcements (</a:t>
            </a:r>
            <a:r>
              <a:rPr lang="en-US" dirty="0">
                <a:solidFill>
                  <a:srgbClr val="0156FF"/>
                </a:solidFill>
              </a:rPr>
              <a:t>FOAs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announcement (</a:t>
            </a:r>
            <a:r>
              <a:rPr lang="en-US" dirty="0">
                <a:solidFill>
                  <a:srgbClr val="0156FF"/>
                </a:solidFill>
              </a:rPr>
              <a:t>PA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 with special </a:t>
            </a:r>
            <a:r>
              <a:rPr lang="en-US" b="1" dirty="0"/>
              <a:t>receipt, referral and/or review</a:t>
            </a:r>
            <a:r>
              <a:rPr lang="en-US" dirty="0"/>
              <a:t> considerations (</a:t>
            </a:r>
            <a:r>
              <a:rPr lang="en-US" dirty="0">
                <a:solidFill>
                  <a:srgbClr val="0156FF"/>
                </a:solidFill>
              </a:rPr>
              <a:t>PAR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Request for Application (</a:t>
            </a:r>
            <a:r>
              <a:rPr lang="en-US" dirty="0">
                <a:solidFill>
                  <a:srgbClr val="0156FF"/>
                </a:solidFill>
              </a:rPr>
              <a:t>RFA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Grant Mechanism to Apply ?</a:t>
            </a:r>
          </a:p>
        </p:txBody>
      </p:sp>
      <p:sp>
        <p:nvSpPr>
          <p:cNvPr id="3" name="Rectangle 2"/>
          <p:cNvSpPr/>
          <p:nvPr/>
        </p:nvSpPr>
        <p:spPr>
          <a:xfrm>
            <a:off x="903379" y="5435286"/>
            <a:ext cx="7331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https://grants.nih.gov/grants/how-to-apply-application-guide/prepare-to-apply-and-register/understand-funding-opportunities.htm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2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19693"/>
            <a:ext cx="8417859" cy="4354388"/>
          </a:xfrm>
        </p:spPr>
        <p:txBody>
          <a:bodyPr>
            <a:normAutofit/>
          </a:bodyPr>
          <a:lstStyle/>
          <a:p>
            <a:r>
              <a:rPr lang="en-US" dirty="0"/>
              <a:t>Participating Institute/Centers (ICs)</a:t>
            </a:r>
          </a:p>
          <a:p>
            <a:pPr lvl="1"/>
            <a:r>
              <a:rPr lang="en-US" dirty="0"/>
              <a:t>IC-specific missions</a:t>
            </a:r>
          </a:p>
          <a:p>
            <a:pPr lvl="2"/>
            <a:r>
              <a:rPr lang="en-US" dirty="0"/>
              <a:t>NIH </a:t>
            </a:r>
            <a:r>
              <a:rPr lang="en-US" dirty="0" err="1"/>
              <a:t>RePORTER</a:t>
            </a:r>
            <a:endParaRPr lang="en-US" dirty="0"/>
          </a:p>
          <a:p>
            <a:pPr lvl="2"/>
            <a:r>
              <a:rPr lang="en-US" dirty="0">
                <a:solidFill>
                  <a:srgbClr val="FF0000"/>
                </a:solidFill>
              </a:rPr>
              <a:t>Contact NIH Staff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IC-specific programs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e.g., NHLBI-specific diversity K01 (RFA-HL-006)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IC-specific requirements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e.g., parent K01 (PA-16-190)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Program Announcement </a:t>
            </a:r>
          </a:p>
        </p:txBody>
      </p:sp>
      <p:sp>
        <p:nvSpPr>
          <p:cNvPr id="5" name="Speech Bubble: Oval 4"/>
          <p:cNvSpPr/>
          <p:nvPr/>
        </p:nvSpPr>
        <p:spPr>
          <a:xfrm rot="590521">
            <a:off x="4219590" y="2999749"/>
            <a:ext cx="524744" cy="226600"/>
          </a:xfrm>
          <a:prstGeom prst="wedgeEllipseCallout">
            <a:avLst>
              <a:gd name="adj1" fmla="val -34757"/>
              <a:gd name="adj2" fmla="val 988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7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57" y="144463"/>
            <a:ext cx="8485923" cy="846137"/>
          </a:xfrm>
        </p:spPr>
        <p:txBody>
          <a:bodyPr/>
          <a:lstStyle/>
          <a:p>
            <a:r>
              <a:rPr lang="en-US" sz="2800" dirty="0"/>
              <a:t>Use NIH Reporter (Example MATCHMAKER Tab)-1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257" y="1113244"/>
            <a:ext cx="8818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Ahn</a:t>
            </a:r>
            <a:r>
              <a:rPr lang="en-US" dirty="0"/>
              <a:t> JH, Jeon J, </a:t>
            </a:r>
            <a:r>
              <a:rPr lang="en-US" dirty="0" err="1"/>
              <a:t>Toh</a:t>
            </a:r>
            <a:r>
              <a:rPr lang="en-US" dirty="0"/>
              <a:t> HC, Noble VE, Kim JS, Kim YS, Do HH, Ha YR. </a:t>
            </a:r>
            <a:r>
              <a:rPr lang="en-US" b="1" dirty="0"/>
              <a:t>SEARCH 8Es: A novel point of care ultrasound protocol for patients with chest pain, dyspnea or symptomatic hypotension in the emergency department</a:t>
            </a:r>
            <a:r>
              <a:rPr lang="en-US" dirty="0"/>
              <a:t>. 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. 2017 Mar 29;12(3):e0174581. </a:t>
            </a:r>
            <a:r>
              <a:rPr lang="en-US" dirty="0" err="1"/>
              <a:t>doi</a:t>
            </a:r>
            <a:r>
              <a:rPr lang="en-US" dirty="0"/>
              <a:t>: 10.1371/journal.pone.0174581. </a:t>
            </a:r>
            <a:r>
              <a:rPr lang="en-US" dirty="0" err="1"/>
              <a:t>eCollection</a:t>
            </a:r>
            <a:r>
              <a:rPr lang="en-US" dirty="0"/>
              <a:t> 2017 Mar 29. PubMed PMID: 28355246</a:t>
            </a:r>
          </a:p>
        </p:txBody>
      </p:sp>
    </p:spTree>
    <p:extLst>
      <p:ext uri="{BB962C8B-B14F-4D97-AF65-F5344CB8AC3E}">
        <p14:creationId xmlns:p14="http://schemas.microsoft.com/office/powerpoint/2010/main" val="362371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57" y="144463"/>
            <a:ext cx="8637543" cy="846137"/>
          </a:xfrm>
        </p:spPr>
        <p:txBody>
          <a:bodyPr/>
          <a:lstStyle/>
          <a:p>
            <a:r>
              <a:rPr lang="en-US" sz="2800" dirty="0"/>
              <a:t>Use NIH Reporter (Example MATCHMAKER Tab)-2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257" y="1113244"/>
            <a:ext cx="8818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Ahn</a:t>
            </a:r>
            <a:r>
              <a:rPr lang="en-US" dirty="0"/>
              <a:t> JH, Jeon J, </a:t>
            </a:r>
            <a:r>
              <a:rPr lang="en-US" dirty="0" err="1"/>
              <a:t>Toh</a:t>
            </a:r>
            <a:r>
              <a:rPr lang="en-US" dirty="0"/>
              <a:t> HC, Noble VE, Kim JS, Kim YS, Do HH, Ha YR. </a:t>
            </a:r>
            <a:r>
              <a:rPr lang="en-US" b="1" dirty="0"/>
              <a:t>SEARCH 8Es: A novel point of care ultrasound protocol for patients with chest pain, dyspnea or symptomatic hypotension in the emergency department</a:t>
            </a:r>
            <a:r>
              <a:rPr lang="en-US" dirty="0"/>
              <a:t>. 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. 2017 Mar 29;12(3):e0174581. </a:t>
            </a:r>
            <a:r>
              <a:rPr lang="en-US" dirty="0" err="1"/>
              <a:t>doi</a:t>
            </a:r>
            <a:r>
              <a:rPr lang="en-US" dirty="0"/>
              <a:t>: 10.1371/journal.pone.0174581. </a:t>
            </a:r>
            <a:r>
              <a:rPr lang="en-US" dirty="0" err="1"/>
              <a:t>eCollection</a:t>
            </a:r>
            <a:r>
              <a:rPr lang="en-US" dirty="0"/>
              <a:t> 2017 Mar 29. PubMed PMID: 28355246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" y="2590572"/>
            <a:ext cx="9134375" cy="4410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00" y="1113244"/>
            <a:ext cx="8704900" cy="56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7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99" y="144463"/>
            <a:ext cx="8442892" cy="846137"/>
          </a:xfrm>
        </p:spPr>
        <p:txBody>
          <a:bodyPr/>
          <a:lstStyle/>
          <a:p>
            <a:r>
              <a:rPr lang="en-US" sz="2800" dirty="0"/>
              <a:t>Use NIH Reporter (Example MATCHMAKER Tab)-3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257" y="1113244"/>
            <a:ext cx="8818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Ahn</a:t>
            </a:r>
            <a:r>
              <a:rPr lang="en-US" dirty="0"/>
              <a:t> JH, Jeon J, </a:t>
            </a:r>
            <a:r>
              <a:rPr lang="en-US" dirty="0" err="1"/>
              <a:t>Toh</a:t>
            </a:r>
            <a:r>
              <a:rPr lang="en-US" dirty="0"/>
              <a:t> HC, Noble VE, Kim JS, Kim YS, Do HH, Ha YR. </a:t>
            </a:r>
            <a:r>
              <a:rPr lang="en-US" b="1" dirty="0"/>
              <a:t>SEARCH 8Es: A novel point of care ultrasound protocol for patients with chest pain, dyspnea or symptomatic hypotension in the emergency department</a:t>
            </a:r>
            <a:r>
              <a:rPr lang="en-US" dirty="0"/>
              <a:t>. 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. 2017 Mar 29;12(3):e0174581. </a:t>
            </a:r>
            <a:r>
              <a:rPr lang="en-US" dirty="0" err="1"/>
              <a:t>doi</a:t>
            </a:r>
            <a:r>
              <a:rPr lang="en-US" dirty="0"/>
              <a:t>: 10.1371/journal.pone.0174581. </a:t>
            </a:r>
            <a:r>
              <a:rPr lang="en-US" dirty="0" err="1"/>
              <a:t>eCollection</a:t>
            </a:r>
            <a:r>
              <a:rPr lang="en-US" dirty="0"/>
              <a:t> 2017 Mar 29. PubMed PMID: 28355246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" y="2590572"/>
            <a:ext cx="9134375" cy="44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72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7137</TotalTime>
  <Words>963</Words>
  <Application>Microsoft Office PowerPoint</Application>
  <PresentationFormat>On-screen Show (4:3)</PresentationFormat>
  <Paragraphs>165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Lucida Grande</vt:lpstr>
      <vt:lpstr>Wingdings</vt:lpstr>
      <vt:lpstr>Office Theme</vt:lpstr>
      <vt:lpstr>PowerPoint Presentation</vt:lpstr>
      <vt:lpstr>Know the NIH</vt:lpstr>
      <vt:lpstr>What Grant Mechanism to Apply ?</vt:lpstr>
      <vt:lpstr>Career Path for a Ph.D or M.D (or Equivalent)</vt:lpstr>
      <vt:lpstr>What Grant Mechanism to Apply ?</vt:lpstr>
      <vt:lpstr>Know the Program Announcement </vt:lpstr>
      <vt:lpstr>Use NIH Reporter (Example MATCHMAKER Tab)-1</vt:lpstr>
      <vt:lpstr>Use NIH Reporter (Example MATCHMAKER Tab)-2</vt:lpstr>
      <vt:lpstr>Use NIH Reporter (Example MATCHMAKER Tab)-3</vt:lpstr>
      <vt:lpstr>Know the Program Announcement </vt:lpstr>
      <vt:lpstr>Example: Parent K01 (Basic Research)</vt:lpstr>
      <vt:lpstr>Parent K01 (PA-16-190)  Table of IC-Specific Informatin, Requirements and Staff Contacts</vt:lpstr>
      <vt:lpstr>Preparing an Application</vt:lpstr>
      <vt:lpstr>Keep Alert for New Requirements-1</vt:lpstr>
      <vt:lpstr>Keep Alert for New Requirements-2</vt:lpstr>
      <vt:lpstr>Review Criteria</vt:lpstr>
      <vt:lpstr>Additional Criteria for Review</vt:lpstr>
      <vt:lpstr>Tips for Getting a Career Development Awards</vt:lpstr>
      <vt:lpstr>Summary of the Process</vt:lpstr>
      <vt:lpstr> Additional References for Career-Development Awards </vt:lpstr>
      <vt:lpstr>Office of Research Training and Career Development Division of Cardiovascular Sciences (DCVS), NHLBI</vt:lpstr>
      <vt:lpstr>PowerPoint Presentation</vt:lpstr>
    </vt:vector>
  </TitlesOfParts>
  <Company>vsb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Huang, Li-Shin (NIH/NHLBI) [E]</cp:lastModifiedBy>
  <cp:revision>372</cp:revision>
  <cp:lastPrinted>2017-06-13T22:37:23Z</cp:lastPrinted>
  <dcterms:created xsi:type="dcterms:W3CDTF">2010-08-11T18:34:18Z</dcterms:created>
  <dcterms:modified xsi:type="dcterms:W3CDTF">2017-06-15T20:55:53Z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