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3"/>
  </p:notesMasterIdLst>
  <p:sldIdLst>
    <p:sldId id="256" r:id="rId2"/>
    <p:sldId id="297" r:id="rId3"/>
    <p:sldId id="287" r:id="rId4"/>
    <p:sldId id="295" r:id="rId5"/>
    <p:sldId id="259" r:id="rId6"/>
    <p:sldId id="262" r:id="rId7"/>
    <p:sldId id="300" r:id="rId8"/>
    <p:sldId id="285" r:id="rId9"/>
    <p:sldId id="269" r:id="rId10"/>
    <p:sldId id="292" r:id="rId11"/>
    <p:sldId id="286" r:id="rId12"/>
    <p:sldId id="283" r:id="rId13"/>
    <p:sldId id="298" r:id="rId14"/>
    <p:sldId id="299" r:id="rId15"/>
    <p:sldId id="289" r:id="rId16"/>
    <p:sldId id="290" r:id="rId17"/>
    <p:sldId id="279" r:id="rId18"/>
    <p:sldId id="302" r:id="rId19"/>
    <p:sldId id="294" r:id="rId20"/>
    <p:sldId id="288" r:id="rId21"/>
    <p:sldId id="301" r:id="rId2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234"/>
    <a:srgbClr val="2C6EAA"/>
    <a:srgbClr val="5195D3"/>
    <a:srgbClr val="1E81EE"/>
    <a:srgbClr val="3F94F1"/>
    <a:srgbClr val="3E89CE"/>
    <a:srgbClr val="2C948F"/>
    <a:srgbClr val="418BCF"/>
    <a:srgbClr val="5EB08B"/>
    <a:srgbClr val="328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94711" autoAdjust="0"/>
  </p:normalViewPr>
  <p:slideViewPr>
    <p:cSldViewPr>
      <p:cViewPr>
        <p:scale>
          <a:sx n="87" d="100"/>
          <a:sy n="87" d="100"/>
        </p:scale>
        <p:origin x="-492" y="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69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37A77-E3E3-4F21-B480-BF9602C87B2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EB1AB-38EE-49FF-98C2-B2B782F74F63}">
      <dgm:prSet phldrT="[Text]"/>
      <dgm:spPr>
        <a:solidFill>
          <a:srgbClr val="2C6EAA"/>
        </a:solidFill>
      </dgm:spPr>
      <dgm:t>
        <a:bodyPr/>
        <a:lstStyle/>
        <a:p>
          <a:r>
            <a:rPr lang="en-US" dirty="0" smtClean="0"/>
            <a:t>Informatics</a:t>
          </a:r>
          <a:endParaRPr lang="en-US" dirty="0"/>
        </a:p>
      </dgm:t>
    </dgm:pt>
    <dgm:pt modelId="{502F378E-0655-43D4-808C-9D4054D7415D}" type="parTrans" cxnId="{0836F691-4377-42C8-8147-C594B7AF47AD}">
      <dgm:prSet/>
      <dgm:spPr/>
      <dgm:t>
        <a:bodyPr/>
        <a:lstStyle/>
        <a:p>
          <a:endParaRPr lang="en-US"/>
        </a:p>
      </dgm:t>
    </dgm:pt>
    <dgm:pt modelId="{56B58493-6D99-45CE-A960-E9B6DAB54472}" type="sibTrans" cxnId="{0836F691-4377-42C8-8147-C594B7AF47AD}">
      <dgm:prSet custT="1"/>
      <dgm:spPr>
        <a:solidFill>
          <a:srgbClr val="2C6EAA"/>
        </a:solidFill>
      </dgm:spPr>
      <dgm:t>
        <a:bodyPr/>
        <a:lstStyle/>
        <a:p>
          <a:r>
            <a:rPr lang="en-US" sz="1800" dirty="0" smtClean="0"/>
            <a:t>Funding Awards</a:t>
          </a:r>
          <a:endParaRPr lang="en-US" sz="1800" dirty="0"/>
        </a:p>
      </dgm:t>
    </dgm:pt>
    <dgm:pt modelId="{5512F12C-0C38-4980-BC23-91AC6595EA6F}">
      <dgm:prSet phldrT="[Text]"/>
      <dgm:spPr>
        <a:solidFill>
          <a:srgbClr val="2C6EAA"/>
        </a:solidFill>
      </dgm:spPr>
      <dgm:t>
        <a:bodyPr/>
        <a:lstStyle/>
        <a:p>
          <a:r>
            <a:rPr lang="en-US" dirty="0" smtClean="0"/>
            <a:t>Research Education</a:t>
          </a:r>
          <a:endParaRPr lang="en-US" dirty="0"/>
        </a:p>
      </dgm:t>
    </dgm:pt>
    <dgm:pt modelId="{746CE5AF-1713-4C1B-9DE7-14F4E3A04591}" type="parTrans" cxnId="{FE380985-66D0-4C23-9AFB-D41095AF09E5}">
      <dgm:prSet/>
      <dgm:spPr/>
      <dgm:t>
        <a:bodyPr/>
        <a:lstStyle/>
        <a:p>
          <a:endParaRPr lang="en-US"/>
        </a:p>
      </dgm:t>
    </dgm:pt>
    <dgm:pt modelId="{5643F5FF-700B-43EA-A9C9-D233724575FC}" type="sibTrans" cxnId="{FE380985-66D0-4C23-9AFB-D41095AF09E5}">
      <dgm:prSet custT="1"/>
      <dgm:spPr>
        <a:solidFill>
          <a:srgbClr val="2C6EAA"/>
        </a:solidFill>
      </dgm:spPr>
      <dgm:t>
        <a:bodyPr/>
        <a:lstStyle/>
        <a:p>
          <a:r>
            <a:rPr lang="en-US" sz="1800" dirty="0" smtClean="0"/>
            <a:t>Clinical Research Space</a:t>
          </a:r>
          <a:endParaRPr lang="en-US" sz="1800" dirty="0"/>
        </a:p>
      </dgm:t>
    </dgm:pt>
    <dgm:pt modelId="{D5AAC620-CA6F-4871-95B4-3B7633C697BA}">
      <dgm:prSet phldrT="[Text]"/>
      <dgm:spPr>
        <a:solidFill>
          <a:srgbClr val="2C6EAA"/>
        </a:solidFill>
      </dgm:spPr>
      <dgm:t>
        <a:bodyPr/>
        <a:lstStyle/>
        <a:p>
          <a:r>
            <a:rPr lang="en-US" dirty="0" smtClean="0"/>
            <a:t>Biostatistics</a:t>
          </a:r>
          <a:endParaRPr lang="en-US" dirty="0"/>
        </a:p>
      </dgm:t>
    </dgm:pt>
    <dgm:pt modelId="{443820A2-F09E-4051-ACAF-2643666DFC3A}" type="parTrans" cxnId="{64B7FC85-C319-4703-AC56-DE0BB9E034A9}">
      <dgm:prSet/>
      <dgm:spPr/>
      <dgm:t>
        <a:bodyPr/>
        <a:lstStyle/>
        <a:p>
          <a:endParaRPr lang="en-US"/>
        </a:p>
      </dgm:t>
    </dgm:pt>
    <dgm:pt modelId="{8D01086A-B06E-4BD7-B496-06CEDDD6C405}" type="sibTrans" cxnId="{64B7FC85-C319-4703-AC56-DE0BB9E034A9}">
      <dgm:prSet custT="1"/>
      <dgm:spPr>
        <a:solidFill>
          <a:srgbClr val="2C6EAA"/>
        </a:solidFill>
      </dgm:spPr>
      <dgm:t>
        <a:bodyPr/>
        <a:lstStyle/>
        <a:p>
          <a:r>
            <a:rPr lang="en-US" sz="1800" dirty="0" smtClean="0"/>
            <a:t>Regulatory Knowledge</a:t>
          </a:r>
          <a:endParaRPr lang="en-US" sz="1800" dirty="0"/>
        </a:p>
      </dgm:t>
    </dgm:pt>
    <dgm:pt modelId="{04E645D3-A399-4972-9A31-3CD618DE18C2}" type="pres">
      <dgm:prSet presAssocID="{4AE37A77-E3E3-4F21-B480-BF9602C87B2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8F76A0F-0A35-4BF7-9A2D-50A99DA76718}" type="pres">
      <dgm:prSet presAssocID="{921EB1AB-38EE-49FF-98C2-B2B782F74F63}" presName="composite" presStyleCnt="0"/>
      <dgm:spPr/>
    </dgm:pt>
    <dgm:pt modelId="{BF07429E-4689-47B4-BF8F-9F16FB20A9EA}" type="pres">
      <dgm:prSet presAssocID="{921EB1AB-38EE-49FF-98C2-B2B782F74F6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00BE-6319-4850-BBB9-1546BBA66E72}" type="pres">
      <dgm:prSet presAssocID="{921EB1AB-38EE-49FF-98C2-B2B782F74F6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7A456-F2B0-46C4-B42F-983E1F1223B2}" type="pres">
      <dgm:prSet presAssocID="{921EB1AB-38EE-49FF-98C2-B2B782F74F63}" presName="BalanceSpacing" presStyleCnt="0"/>
      <dgm:spPr/>
    </dgm:pt>
    <dgm:pt modelId="{05722DE4-DE00-446D-8F7C-B62ADE6ABECC}" type="pres">
      <dgm:prSet presAssocID="{921EB1AB-38EE-49FF-98C2-B2B782F74F63}" presName="BalanceSpacing1" presStyleCnt="0"/>
      <dgm:spPr/>
    </dgm:pt>
    <dgm:pt modelId="{CEE04F92-5337-49C2-A9A8-B5541666007B}" type="pres">
      <dgm:prSet presAssocID="{56B58493-6D99-45CE-A960-E9B6DAB54472}" presName="Accent1Text" presStyleLbl="node1" presStyleIdx="1" presStyleCnt="6"/>
      <dgm:spPr/>
      <dgm:t>
        <a:bodyPr/>
        <a:lstStyle/>
        <a:p>
          <a:endParaRPr lang="en-US"/>
        </a:p>
      </dgm:t>
    </dgm:pt>
    <dgm:pt modelId="{564A0918-2D79-4E86-8F1A-3554E8E4298C}" type="pres">
      <dgm:prSet presAssocID="{56B58493-6D99-45CE-A960-E9B6DAB54472}" presName="spaceBetweenRectangles" presStyleCnt="0"/>
      <dgm:spPr/>
    </dgm:pt>
    <dgm:pt modelId="{6D6B6CAB-C3A4-4498-B289-DDBAA2072797}" type="pres">
      <dgm:prSet presAssocID="{5512F12C-0C38-4980-BC23-91AC6595EA6F}" presName="composite" presStyleCnt="0"/>
      <dgm:spPr/>
    </dgm:pt>
    <dgm:pt modelId="{AC4B6065-886A-4964-BEA6-74C860CDA016}" type="pres">
      <dgm:prSet presAssocID="{5512F12C-0C38-4980-BC23-91AC6595EA6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E0F06-F610-479C-AB24-438EDC8D4443}" type="pres">
      <dgm:prSet presAssocID="{5512F12C-0C38-4980-BC23-91AC6595EA6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95DF5-A0CE-49F0-A824-B977FFDFD816}" type="pres">
      <dgm:prSet presAssocID="{5512F12C-0C38-4980-BC23-91AC6595EA6F}" presName="BalanceSpacing" presStyleCnt="0"/>
      <dgm:spPr/>
    </dgm:pt>
    <dgm:pt modelId="{CFD8AC94-8D52-4146-8F44-B573CD7DA2A3}" type="pres">
      <dgm:prSet presAssocID="{5512F12C-0C38-4980-BC23-91AC6595EA6F}" presName="BalanceSpacing1" presStyleCnt="0"/>
      <dgm:spPr/>
    </dgm:pt>
    <dgm:pt modelId="{5BF60A61-6235-4EAB-8D65-24BF2183EBF4}" type="pres">
      <dgm:prSet presAssocID="{5643F5FF-700B-43EA-A9C9-D233724575FC}" presName="Accent1Text" presStyleLbl="node1" presStyleIdx="3" presStyleCnt="6"/>
      <dgm:spPr/>
      <dgm:t>
        <a:bodyPr/>
        <a:lstStyle/>
        <a:p>
          <a:endParaRPr lang="en-US"/>
        </a:p>
      </dgm:t>
    </dgm:pt>
    <dgm:pt modelId="{8EB8CE83-BB71-47D7-81EC-D6AF13F4FEDB}" type="pres">
      <dgm:prSet presAssocID="{5643F5FF-700B-43EA-A9C9-D233724575FC}" presName="spaceBetweenRectangles" presStyleCnt="0"/>
      <dgm:spPr/>
    </dgm:pt>
    <dgm:pt modelId="{149C83C3-B812-4C3C-A123-B8A25FE761FD}" type="pres">
      <dgm:prSet presAssocID="{D5AAC620-CA6F-4871-95B4-3B7633C697BA}" presName="composite" presStyleCnt="0"/>
      <dgm:spPr/>
    </dgm:pt>
    <dgm:pt modelId="{84CD5515-E61A-4CD5-B1C3-2B837224D98F}" type="pres">
      <dgm:prSet presAssocID="{D5AAC620-CA6F-4871-95B4-3B7633C697B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724C-766E-4E71-B627-118AACA83D63}" type="pres">
      <dgm:prSet presAssocID="{D5AAC620-CA6F-4871-95B4-3B7633C697B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DC759-5B0D-4F3E-A3C2-7D66A3D43E11}" type="pres">
      <dgm:prSet presAssocID="{D5AAC620-CA6F-4871-95B4-3B7633C697BA}" presName="BalanceSpacing" presStyleCnt="0"/>
      <dgm:spPr/>
    </dgm:pt>
    <dgm:pt modelId="{0ECD5185-3786-4809-92C0-5E8C4993E2A0}" type="pres">
      <dgm:prSet presAssocID="{D5AAC620-CA6F-4871-95B4-3B7633C697BA}" presName="BalanceSpacing1" presStyleCnt="0"/>
      <dgm:spPr/>
    </dgm:pt>
    <dgm:pt modelId="{1752F911-4451-4DC3-83CA-50F911BC45C2}" type="pres">
      <dgm:prSet presAssocID="{8D01086A-B06E-4BD7-B496-06CEDDD6C40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B20131C2-A87E-4F9C-9FDF-41FDB6FA11AF}" type="presOf" srcId="{8D01086A-B06E-4BD7-B496-06CEDDD6C405}" destId="{1752F911-4451-4DC3-83CA-50F911BC45C2}" srcOrd="0" destOrd="0" presId="urn:microsoft.com/office/officeart/2008/layout/AlternatingHexagons"/>
    <dgm:cxn modelId="{1C58DB1B-0652-4F54-9DD9-CFDB44AED4A5}" type="presOf" srcId="{56B58493-6D99-45CE-A960-E9B6DAB54472}" destId="{CEE04F92-5337-49C2-A9A8-B5541666007B}" srcOrd="0" destOrd="0" presId="urn:microsoft.com/office/officeart/2008/layout/AlternatingHexagons"/>
    <dgm:cxn modelId="{442C92A3-B359-4992-9640-3BCD2CC5E4DE}" type="presOf" srcId="{921EB1AB-38EE-49FF-98C2-B2B782F74F63}" destId="{BF07429E-4689-47B4-BF8F-9F16FB20A9EA}" srcOrd="0" destOrd="0" presId="urn:microsoft.com/office/officeart/2008/layout/AlternatingHexagons"/>
    <dgm:cxn modelId="{0836F691-4377-42C8-8147-C594B7AF47AD}" srcId="{4AE37A77-E3E3-4F21-B480-BF9602C87B2A}" destId="{921EB1AB-38EE-49FF-98C2-B2B782F74F63}" srcOrd="0" destOrd="0" parTransId="{502F378E-0655-43D4-808C-9D4054D7415D}" sibTransId="{56B58493-6D99-45CE-A960-E9B6DAB54472}"/>
    <dgm:cxn modelId="{9390CCFF-57D7-4921-BF37-D76341FF2BD2}" type="presOf" srcId="{D5AAC620-CA6F-4871-95B4-3B7633C697BA}" destId="{84CD5515-E61A-4CD5-B1C3-2B837224D98F}" srcOrd="0" destOrd="0" presId="urn:microsoft.com/office/officeart/2008/layout/AlternatingHexagons"/>
    <dgm:cxn modelId="{41D5353A-0B78-497D-A12C-75FC681E59AC}" type="presOf" srcId="{5643F5FF-700B-43EA-A9C9-D233724575FC}" destId="{5BF60A61-6235-4EAB-8D65-24BF2183EBF4}" srcOrd="0" destOrd="0" presId="urn:microsoft.com/office/officeart/2008/layout/AlternatingHexagons"/>
    <dgm:cxn modelId="{FE380985-66D0-4C23-9AFB-D41095AF09E5}" srcId="{4AE37A77-E3E3-4F21-B480-BF9602C87B2A}" destId="{5512F12C-0C38-4980-BC23-91AC6595EA6F}" srcOrd="1" destOrd="0" parTransId="{746CE5AF-1713-4C1B-9DE7-14F4E3A04591}" sibTransId="{5643F5FF-700B-43EA-A9C9-D233724575FC}"/>
    <dgm:cxn modelId="{5CEACE9A-00B8-451F-8705-69948DC520A8}" type="presOf" srcId="{4AE37A77-E3E3-4F21-B480-BF9602C87B2A}" destId="{04E645D3-A399-4972-9A31-3CD618DE18C2}" srcOrd="0" destOrd="0" presId="urn:microsoft.com/office/officeart/2008/layout/AlternatingHexagons"/>
    <dgm:cxn modelId="{64B7FC85-C319-4703-AC56-DE0BB9E034A9}" srcId="{4AE37A77-E3E3-4F21-B480-BF9602C87B2A}" destId="{D5AAC620-CA6F-4871-95B4-3B7633C697BA}" srcOrd="2" destOrd="0" parTransId="{443820A2-F09E-4051-ACAF-2643666DFC3A}" sibTransId="{8D01086A-B06E-4BD7-B496-06CEDDD6C405}"/>
    <dgm:cxn modelId="{B7974C96-F2DD-401C-B2CE-65407913E2F7}" type="presOf" srcId="{5512F12C-0C38-4980-BC23-91AC6595EA6F}" destId="{AC4B6065-886A-4964-BEA6-74C860CDA016}" srcOrd="0" destOrd="0" presId="urn:microsoft.com/office/officeart/2008/layout/AlternatingHexagons"/>
    <dgm:cxn modelId="{F1643DA2-50E8-4438-8A77-DEF9CCDA80CD}" type="presParOf" srcId="{04E645D3-A399-4972-9A31-3CD618DE18C2}" destId="{08F76A0F-0A35-4BF7-9A2D-50A99DA76718}" srcOrd="0" destOrd="0" presId="urn:microsoft.com/office/officeart/2008/layout/AlternatingHexagons"/>
    <dgm:cxn modelId="{4216E01B-ED04-4471-976B-84CB5A5E24F9}" type="presParOf" srcId="{08F76A0F-0A35-4BF7-9A2D-50A99DA76718}" destId="{BF07429E-4689-47B4-BF8F-9F16FB20A9EA}" srcOrd="0" destOrd="0" presId="urn:microsoft.com/office/officeart/2008/layout/AlternatingHexagons"/>
    <dgm:cxn modelId="{FEFC0B33-9809-4E3A-BB1E-5004E81CCFFF}" type="presParOf" srcId="{08F76A0F-0A35-4BF7-9A2D-50A99DA76718}" destId="{F86900BE-6319-4850-BBB9-1546BBA66E72}" srcOrd="1" destOrd="0" presId="urn:microsoft.com/office/officeart/2008/layout/AlternatingHexagons"/>
    <dgm:cxn modelId="{421C0A55-AB36-4E03-9C9C-BE72F5049CD5}" type="presParOf" srcId="{08F76A0F-0A35-4BF7-9A2D-50A99DA76718}" destId="{B847A456-F2B0-46C4-B42F-983E1F1223B2}" srcOrd="2" destOrd="0" presId="urn:microsoft.com/office/officeart/2008/layout/AlternatingHexagons"/>
    <dgm:cxn modelId="{6AFAEEFF-60BF-414B-8C7E-BBE3AD4D8B54}" type="presParOf" srcId="{08F76A0F-0A35-4BF7-9A2D-50A99DA76718}" destId="{05722DE4-DE00-446D-8F7C-B62ADE6ABECC}" srcOrd="3" destOrd="0" presId="urn:microsoft.com/office/officeart/2008/layout/AlternatingHexagons"/>
    <dgm:cxn modelId="{B8E9C569-2588-4D13-9D38-3D2D74C096F3}" type="presParOf" srcId="{08F76A0F-0A35-4BF7-9A2D-50A99DA76718}" destId="{CEE04F92-5337-49C2-A9A8-B5541666007B}" srcOrd="4" destOrd="0" presId="urn:microsoft.com/office/officeart/2008/layout/AlternatingHexagons"/>
    <dgm:cxn modelId="{8F2BAE30-6ED9-41D9-8921-321BF2ECEE81}" type="presParOf" srcId="{04E645D3-A399-4972-9A31-3CD618DE18C2}" destId="{564A0918-2D79-4E86-8F1A-3554E8E4298C}" srcOrd="1" destOrd="0" presId="urn:microsoft.com/office/officeart/2008/layout/AlternatingHexagons"/>
    <dgm:cxn modelId="{69DAE5C0-D1D5-4437-9A14-315DEC06C0CB}" type="presParOf" srcId="{04E645D3-A399-4972-9A31-3CD618DE18C2}" destId="{6D6B6CAB-C3A4-4498-B289-DDBAA2072797}" srcOrd="2" destOrd="0" presId="urn:microsoft.com/office/officeart/2008/layout/AlternatingHexagons"/>
    <dgm:cxn modelId="{33206E77-11A8-4469-AA51-7FA8B4F1B242}" type="presParOf" srcId="{6D6B6CAB-C3A4-4498-B289-DDBAA2072797}" destId="{AC4B6065-886A-4964-BEA6-74C860CDA016}" srcOrd="0" destOrd="0" presId="urn:microsoft.com/office/officeart/2008/layout/AlternatingHexagons"/>
    <dgm:cxn modelId="{275DFEA8-6EBA-40E8-8CAD-3CEDAC10B5F7}" type="presParOf" srcId="{6D6B6CAB-C3A4-4498-B289-DDBAA2072797}" destId="{B10E0F06-F610-479C-AB24-438EDC8D4443}" srcOrd="1" destOrd="0" presId="urn:microsoft.com/office/officeart/2008/layout/AlternatingHexagons"/>
    <dgm:cxn modelId="{17B9BF35-BDEF-42B9-84CD-1E7010144E75}" type="presParOf" srcId="{6D6B6CAB-C3A4-4498-B289-DDBAA2072797}" destId="{3F195DF5-A0CE-49F0-A824-B977FFDFD816}" srcOrd="2" destOrd="0" presId="urn:microsoft.com/office/officeart/2008/layout/AlternatingHexagons"/>
    <dgm:cxn modelId="{3A77D0AD-9853-4142-BD75-169E9E47C73B}" type="presParOf" srcId="{6D6B6CAB-C3A4-4498-B289-DDBAA2072797}" destId="{CFD8AC94-8D52-4146-8F44-B573CD7DA2A3}" srcOrd="3" destOrd="0" presId="urn:microsoft.com/office/officeart/2008/layout/AlternatingHexagons"/>
    <dgm:cxn modelId="{4E1FE3FC-84CC-43E3-B14D-C7D2B550C319}" type="presParOf" srcId="{6D6B6CAB-C3A4-4498-B289-DDBAA2072797}" destId="{5BF60A61-6235-4EAB-8D65-24BF2183EBF4}" srcOrd="4" destOrd="0" presId="urn:microsoft.com/office/officeart/2008/layout/AlternatingHexagons"/>
    <dgm:cxn modelId="{3D154B01-0006-4743-98EE-8946D2123816}" type="presParOf" srcId="{04E645D3-A399-4972-9A31-3CD618DE18C2}" destId="{8EB8CE83-BB71-47D7-81EC-D6AF13F4FEDB}" srcOrd="3" destOrd="0" presId="urn:microsoft.com/office/officeart/2008/layout/AlternatingHexagons"/>
    <dgm:cxn modelId="{37995DAE-C6E4-42B5-9F9D-384DED823080}" type="presParOf" srcId="{04E645D3-A399-4972-9A31-3CD618DE18C2}" destId="{149C83C3-B812-4C3C-A123-B8A25FE761FD}" srcOrd="4" destOrd="0" presId="urn:microsoft.com/office/officeart/2008/layout/AlternatingHexagons"/>
    <dgm:cxn modelId="{8E510A45-5FB6-4FE7-948F-F5429F52AF56}" type="presParOf" srcId="{149C83C3-B812-4C3C-A123-B8A25FE761FD}" destId="{84CD5515-E61A-4CD5-B1C3-2B837224D98F}" srcOrd="0" destOrd="0" presId="urn:microsoft.com/office/officeart/2008/layout/AlternatingHexagons"/>
    <dgm:cxn modelId="{61C492F0-6A1D-4FB9-B719-0960A7174723}" type="presParOf" srcId="{149C83C3-B812-4C3C-A123-B8A25FE761FD}" destId="{A295724C-766E-4E71-B627-118AACA83D63}" srcOrd="1" destOrd="0" presId="urn:microsoft.com/office/officeart/2008/layout/AlternatingHexagons"/>
    <dgm:cxn modelId="{886BE983-8ADD-41F5-90C9-4E2633495BA1}" type="presParOf" srcId="{149C83C3-B812-4C3C-A123-B8A25FE761FD}" destId="{040DC759-5B0D-4F3E-A3C2-7D66A3D43E11}" srcOrd="2" destOrd="0" presId="urn:microsoft.com/office/officeart/2008/layout/AlternatingHexagons"/>
    <dgm:cxn modelId="{963A107C-7ADA-4029-BD68-47653D639877}" type="presParOf" srcId="{149C83C3-B812-4C3C-A123-B8A25FE761FD}" destId="{0ECD5185-3786-4809-92C0-5E8C4993E2A0}" srcOrd="3" destOrd="0" presId="urn:microsoft.com/office/officeart/2008/layout/AlternatingHexagons"/>
    <dgm:cxn modelId="{BB03040C-E3F5-450F-98CA-E6DDCB25214C}" type="presParOf" srcId="{149C83C3-B812-4C3C-A123-B8A25FE761FD}" destId="{1752F911-4451-4DC3-83CA-50F911BC45C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5C978-A6BF-4AEB-9324-2B3C98EB037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83ACE3C-9DA9-4EFA-97DD-3324B2134259}">
      <dgm:prSet phldrT="[Text]"/>
      <dgm:spPr/>
      <dgm:t>
        <a:bodyPr/>
        <a:lstStyle/>
        <a:p>
          <a:r>
            <a:rPr lang="en-US" dirty="0" smtClean="0"/>
            <a:t>Idea</a:t>
          </a:r>
          <a:endParaRPr lang="en-US" dirty="0"/>
        </a:p>
      </dgm:t>
    </dgm:pt>
    <dgm:pt modelId="{F56BF366-10F3-45E9-A673-6D6A3515C2F8}" type="parTrans" cxnId="{D2A5AD1C-C91B-4D9E-8B04-5E9F5EA504C7}">
      <dgm:prSet/>
      <dgm:spPr/>
      <dgm:t>
        <a:bodyPr/>
        <a:lstStyle/>
        <a:p>
          <a:endParaRPr lang="en-US"/>
        </a:p>
      </dgm:t>
    </dgm:pt>
    <dgm:pt modelId="{BDA0ED6A-8771-4EB4-AEE2-DEEAD772F643}" type="sibTrans" cxnId="{D2A5AD1C-C91B-4D9E-8B04-5E9F5EA504C7}">
      <dgm:prSet/>
      <dgm:spPr/>
      <dgm:t>
        <a:bodyPr/>
        <a:lstStyle/>
        <a:p>
          <a:endParaRPr lang="en-US"/>
        </a:p>
      </dgm:t>
    </dgm:pt>
    <dgm:pt modelId="{9D9BD246-E1BC-4D34-AB67-31C3F916A38F}">
      <dgm:prSet phldrT="[Text]"/>
      <dgm:spPr/>
      <dgm:t>
        <a:bodyPr/>
        <a:lstStyle/>
        <a:p>
          <a:r>
            <a:rPr lang="en-US" dirty="0" smtClean="0"/>
            <a:t>Early hypothesis test, explanatory study</a:t>
          </a:r>
          <a:endParaRPr lang="en-US" dirty="0"/>
        </a:p>
      </dgm:t>
    </dgm:pt>
    <dgm:pt modelId="{C9BA1D04-1DCA-4987-89B4-4D88BF47B536}" type="parTrans" cxnId="{9387693A-E623-4076-90A2-A804A0BD3DCD}">
      <dgm:prSet/>
      <dgm:spPr/>
      <dgm:t>
        <a:bodyPr/>
        <a:lstStyle/>
        <a:p>
          <a:endParaRPr lang="en-US"/>
        </a:p>
      </dgm:t>
    </dgm:pt>
    <dgm:pt modelId="{6C9DFBC2-B401-4645-A5E1-1B1E199B042D}" type="sibTrans" cxnId="{9387693A-E623-4076-90A2-A804A0BD3DCD}">
      <dgm:prSet/>
      <dgm:spPr/>
      <dgm:t>
        <a:bodyPr/>
        <a:lstStyle/>
        <a:p>
          <a:endParaRPr lang="en-US"/>
        </a:p>
      </dgm:t>
    </dgm:pt>
    <dgm:pt modelId="{05729629-F9E1-490D-9681-F74F583586F8}">
      <dgm:prSet phldrT="[Text]"/>
      <dgm:spPr/>
      <dgm:t>
        <a:bodyPr/>
        <a:lstStyle/>
        <a:p>
          <a:r>
            <a:rPr lang="en-US" dirty="0" smtClean="0"/>
            <a:t>Pilot or feasibility, planning grant</a:t>
          </a:r>
          <a:endParaRPr lang="en-US" dirty="0"/>
        </a:p>
      </dgm:t>
    </dgm:pt>
    <dgm:pt modelId="{89317200-C50B-4C46-841C-0A1E7E655AEF}" type="parTrans" cxnId="{E423F644-606D-4799-B2E4-10EBC4B41359}">
      <dgm:prSet/>
      <dgm:spPr/>
      <dgm:t>
        <a:bodyPr/>
        <a:lstStyle/>
        <a:p>
          <a:endParaRPr lang="en-US"/>
        </a:p>
      </dgm:t>
    </dgm:pt>
    <dgm:pt modelId="{86A05BB8-8374-4086-8167-4B0A60EEB3C3}" type="sibTrans" cxnId="{E423F644-606D-4799-B2E4-10EBC4B41359}">
      <dgm:prSet/>
      <dgm:spPr/>
      <dgm:t>
        <a:bodyPr/>
        <a:lstStyle/>
        <a:p>
          <a:endParaRPr lang="en-US"/>
        </a:p>
      </dgm:t>
    </dgm:pt>
    <dgm:pt modelId="{DE523E10-D726-4642-AF25-C5A9F6AB0EF5}">
      <dgm:prSet phldrT="[Text]"/>
      <dgm:spPr/>
      <dgm:t>
        <a:bodyPr/>
        <a:lstStyle/>
        <a:p>
          <a:r>
            <a:rPr lang="en-US" dirty="0" smtClean="0"/>
            <a:t>Pragmatic  or definitive clinical trial</a:t>
          </a:r>
          <a:endParaRPr lang="en-US" dirty="0"/>
        </a:p>
      </dgm:t>
    </dgm:pt>
    <dgm:pt modelId="{4E3204CA-6203-4E84-8593-B2A62F2B022B}" type="parTrans" cxnId="{F5F62C60-06F9-4D5B-BBAF-3DCB3C45F602}">
      <dgm:prSet/>
      <dgm:spPr/>
      <dgm:t>
        <a:bodyPr/>
        <a:lstStyle/>
        <a:p>
          <a:endParaRPr lang="en-US"/>
        </a:p>
      </dgm:t>
    </dgm:pt>
    <dgm:pt modelId="{0D3DBC2D-06E2-456B-875E-43E759D10123}" type="sibTrans" cxnId="{F5F62C60-06F9-4D5B-BBAF-3DCB3C45F602}">
      <dgm:prSet/>
      <dgm:spPr/>
      <dgm:t>
        <a:bodyPr/>
        <a:lstStyle/>
        <a:p>
          <a:endParaRPr lang="en-US"/>
        </a:p>
      </dgm:t>
    </dgm:pt>
    <dgm:pt modelId="{43FC9917-3441-493F-B775-08F71A03437B}" type="pres">
      <dgm:prSet presAssocID="{9865C978-A6BF-4AEB-9324-2B3C98EB037A}" presName="Name0" presStyleCnt="0">
        <dgm:presLayoutVars>
          <dgm:dir/>
          <dgm:animLvl val="lvl"/>
          <dgm:resizeHandles val="exact"/>
        </dgm:presLayoutVars>
      </dgm:prSet>
      <dgm:spPr/>
    </dgm:pt>
    <dgm:pt modelId="{FC4CC7A9-C2D1-4075-8462-0F06D5B406F0}" type="pres">
      <dgm:prSet presAssocID="{083ACE3C-9DA9-4EFA-97DD-3324B213425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63118-62CD-4F4D-A61E-D4576CEA2135}" type="pres">
      <dgm:prSet presAssocID="{BDA0ED6A-8771-4EB4-AEE2-DEEAD772F643}" presName="parTxOnlySpace" presStyleCnt="0"/>
      <dgm:spPr/>
    </dgm:pt>
    <dgm:pt modelId="{9601DB6D-499E-4A6D-BB85-3A394D2DFC4B}" type="pres">
      <dgm:prSet presAssocID="{9D9BD246-E1BC-4D34-AB67-31C3F916A38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FAE73-6105-40AD-BA61-FCE2F013E0FB}" type="pres">
      <dgm:prSet presAssocID="{6C9DFBC2-B401-4645-A5E1-1B1E199B042D}" presName="parTxOnlySpace" presStyleCnt="0"/>
      <dgm:spPr/>
    </dgm:pt>
    <dgm:pt modelId="{1A6E0C7F-935E-4545-A223-82B72276AF18}" type="pres">
      <dgm:prSet presAssocID="{05729629-F9E1-490D-9681-F74F583586F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9AEC2-CE4F-47FD-A6D3-ED0E0C1BF6F2}" type="pres">
      <dgm:prSet presAssocID="{86A05BB8-8374-4086-8167-4B0A60EEB3C3}" presName="parTxOnlySpace" presStyleCnt="0"/>
      <dgm:spPr/>
    </dgm:pt>
    <dgm:pt modelId="{F1716365-210E-42D7-A7FA-E6F951F7D095}" type="pres">
      <dgm:prSet presAssocID="{DE523E10-D726-4642-AF25-C5A9F6AB0EF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A9D13-B69C-4F94-BE5C-86219BF26E82}" type="presOf" srcId="{9865C978-A6BF-4AEB-9324-2B3C98EB037A}" destId="{43FC9917-3441-493F-B775-08F71A03437B}" srcOrd="0" destOrd="0" presId="urn:microsoft.com/office/officeart/2005/8/layout/chevron1"/>
    <dgm:cxn modelId="{1CCCD43B-D56F-4A6A-8DF6-0F02D118BBE5}" type="presOf" srcId="{DE523E10-D726-4642-AF25-C5A9F6AB0EF5}" destId="{F1716365-210E-42D7-A7FA-E6F951F7D095}" srcOrd="0" destOrd="0" presId="urn:microsoft.com/office/officeart/2005/8/layout/chevron1"/>
    <dgm:cxn modelId="{95FD6E72-0983-4A4C-B4DB-3F1CDE347AB8}" type="presOf" srcId="{083ACE3C-9DA9-4EFA-97DD-3324B2134259}" destId="{FC4CC7A9-C2D1-4075-8462-0F06D5B406F0}" srcOrd="0" destOrd="0" presId="urn:microsoft.com/office/officeart/2005/8/layout/chevron1"/>
    <dgm:cxn modelId="{21500BC6-DE93-4C61-91A9-8008AC0D312A}" type="presOf" srcId="{9D9BD246-E1BC-4D34-AB67-31C3F916A38F}" destId="{9601DB6D-499E-4A6D-BB85-3A394D2DFC4B}" srcOrd="0" destOrd="0" presId="urn:microsoft.com/office/officeart/2005/8/layout/chevron1"/>
    <dgm:cxn modelId="{F5F62C60-06F9-4D5B-BBAF-3DCB3C45F602}" srcId="{9865C978-A6BF-4AEB-9324-2B3C98EB037A}" destId="{DE523E10-D726-4642-AF25-C5A9F6AB0EF5}" srcOrd="3" destOrd="0" parTransId="{4E3204CA-6203-4E84-8593-B2A62F2B022B}" sibTransId="{0D3DBC2D-06E2-456B-875E-43E759D10123}"/>
    <dgm:cxn modelId="{81678A90-8AC3-4856-A2ED-8FFAAD29F54F}" type="presOf" srcId="{05729629-F9E1-490D-9681-F74F583586F8}" destId="{1A6E0C7F-935E-4545-A223-82B72276AF18}" srcOrd="0" destOrd="0" presId="urn:microsoft.com/office/officeart/2005/8/layout/chevron1"/>
    <dgm:cxn modelId="{9387693A-E623-4076-90A2-A804A0BD3DCD}" srcId="{9865C978-A6BF-4AEB-9324-2B3C98EB037A}" destId="{9D9BD246-E1BC-4D34-AB67-31C3F916A38F}" srcOrd="1" destOrd="0" parTransId="{C9BA1D04-1DCA-4987-89B4-4D88BF47B536}" sibTransId="{6C9DFBC2-B401-4645-A5E1-1B1E199B042D}"/>
    <dgm:cxn modelId="{D2A5AD1C-C91B-4D9E-8B04-5E9F5EA504C7}" srcId="{9865C978-A6BF-4AEB-9324-2B3C98EB037A}" destId="{083ACE3C-9DA9-4EFA-97DD-3324B2134259}" srcOrd="0" destOrd="0" parTransId="{F56BF366-10F3-45E9-A673-6D6A3515C2F8}" sibTransId="{BDA0ED6A-8771-4EB4-AEE2-DEEAD772F643}"/>
    <dgm:cxn modelId="{E423F644-606D-4799-B2E4-10EBC4B41359}" srcId="{9865C978-A6BF-4AEB-9324-2B3C98EB037A}" destId="{05729629-F9E1-490D-9681-F74F583586F8}" srcOrd="2" destOrd="0" parTransId="{89317200-C50B-4C46-841C-0A1E7E655AEF}" sibTransId="{86A05BB8-8374-4086-8167-4B0A60EEB3C3}"/>
    <dgm:cxn modelId="{3747C549-78A1-438B-BB3B-15FA49C27115}" type="presParOf" srcId="{43FC9917-3441-493F-B775-08F71A03437B}" destId="{FC4CC7A9-C2D1-4075-8462-0F06D5B406F0}" srcOrd="0" destOrd="0" presId="urn:microsoft.com/office/officeart/2005/8/layout/chevron1"/>
    <dgm:cxn modelId="{21B31D33-F59D-4C88-B05F-35F560FBDAEC}" type="presParOf" srcId="{43FC9917-3441-493F-B775-08F71A03437B}" destId="{4A163118-62CD-4F4D-A61E-D4576CEA2135}" srcOrd="1" destOrd="0" presId="urn:microsoft.com/office/officeart/2005/8/layout/chevron1"/>
    <dgm:cxn modelId="{E79807C5-C3F8-446F-BFAB-815FF8FDA77F}" type="presParOf" srcId="{43FC9917-3441-493F-B775-08F71A03437B}" destId="{9601DB6D-499E-4A6D-BB85-3A394D2DFC4B}" srcOrd="2" destOrd="0" presId="urn:microsoft.com/office/officeart/2005/8/layout/chevron1"/>
    <dgm:cxn modelId="{29F80E3D-E53C-429F-8D07-1934D364FE95}" type="presParOf" srcId="{43FC9917-3441-493F-B775-08F71A03437B}" destId="{BCDFAE73-6105-40AD-BA61-FCE2F013E0FB}" srcOrd="3" destOrd="0" presId="urn:microsoft.com/office/officeart/2005/8/layout/chevron1"/>
    <dgm:cxn modelId="{3EA785D6-0748-4FBB-90DA-85A4EF9A2B1E}" type="presParOf" srcId="{43FC9917-3441-493F-B775-08F71A03437B}" destId="{1A6E0C7F-935E-4545-A223-82B72276AF18}" srcOrd="4" destOrd="0" presId="urn:microsoft.com/office/officeart/2005/8/layout/chevron1"/>
    <dgm:cxn modelId="{49E045A8-A761-4BB6-B2BF-D5EED0E1A2EA}" type="presParOf" srcId="{43FC9917-3441-493F-B775-08F71A03437B}" destId="{9C79AEC2-CE4F-47FD-A6D3-ED0E0C1BF6F2}" srcOrd="5" destOrd="0" presId="urn:microsoft.com/office/officeart/2005/8/layout/chevron1"/>
    <dgm:cxn modelId="{7EEB823D-5429-416C-89E1-1B09834BC795}" type="presParOf" srcId="{43FC9917-3441-493F-B775-08F71A03437B}" destId="{F1716365-210E-42D7-A7FA-E6F951F7D09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D6D10-0BC8-4688-8203-E6FE9F7361A8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</dgm:pt>
    <dgm:pt modelId="{BA2D4847-C0D2-445B-91F9-E0F4174B1779}">
      <dgm:prSet phldrT="[Text]"/>
      <dgm:spPr/>
      <dgm:t>
        <a:bodyPr/>
        <a:lstStyle/>
        <a:p>
          <a:r>
            <a:rPr lang="en-US" dirty="0" smtClean="0"/>
            <a:t>Institutional </a:t>
          </a:r>
        </a:p>
        <a:p>
          <a:r>
            <a:rPr lang="en-US" dirty="0" smtClean="0"/>
            <a:t>CTSA</a:t>
          </a:r>
          <a:endParaRPr lang="en-US" dirty="0"/>
        </a:p>
      </dgm:t>
    </dgm:pt>
    <dgm:pt modelId="{272D48DD-34EE-4219-B759-71C2603AC8D5}" type="parTrans" cxnId="{06200692-FFBE-41C4-907E-F7178BDE4BED}">
      <dgm:prSet/>
      <dgm:spPr/>
      <dgm:t>
        <a:bodyPr/>
        <a:lstStyle/>
        <a:p>
          <a:endParaRPr lang="en-US"/>
        </a:p>
      </dgm:t>
    </dgm:pt>
    <dgm:pt modelId="{51D19104-9005-4188-8511-FCB8D53A1EA4}" type="sibTrans" cxnId="{06200692-FFBE-41C4-907E-F7178BDE4BED}">
      <dgm:prSet/>
      <dgm:spPr/>
      <dgm:t>
        <a:bodyPr/>
        <a:lstStyle/>
        <a:p>
          <a:endParaRPr lang="en-US"/>
        </a:p>
      </dgm:t>
    </dgm:pt>
    <dgm:pt modelId="{82AA7CDB-15D1-43AA-A718-A7AD13A163D4}">
      <dgm:prSet phldrT="[Text]"/>
      <dgm:spPr/>
      <dgm:t>
        <a:bodyPr/>
        <a:lstStyle/>
        <a:p>
          <a:r>
            <a:rPr lang="en-US" dirty="0" smtClean="0"/>
            <a:t>National CTSA Consortium - TIN</a:t>
          </a:r>
          <a:endParaRPr lang="en-US" dirty="0"/>
        </a:p>
      </dgm:t>
    </dgm:pt>
    <dgm:pt modelId="{AA32C03E-AB7A-46AB-9C89-5C8BE7674BE1}" type="parTrans" cxnId="{94C816B4-85B2-4DE6-92F3-3B78BE75380D}">
      <dgm:prSet/>
      <dgm:spPr/>
      <dgm:t>
        <a:bodyPr/>
        <a:lstStyle/>
        <a:p>
          <a:endParaRPr lang="en-US"/>
        </a:p>
      </dgm:t>
    </dgm:pt>
    <dgm:pt modelId="{F5673752-58C2-4823-BA55-04BF76259B6F}" type="sibTrans" cxnId="{94C816B4-85B2-4DE6-92F3-3B78BE75380D}">
      <dgm:prSet/>
      <dgm:spPr/>
      <dgm:t>
        <a:bodyPr/>
        <a:lstStyle/>
        <a:p>
          <a:endParaRPr lang="en-US"/>
        </a:p>
      </dgm:t>
    </dgm:pt>
    <dgm:pt modelId="{92D0CCA8-57DE-4E1C-B741-97C2F88BF136}" type="pres">
      <dgm:prSet presAssocID="{C2FD6D10-0BC8-4688-8203-E6FE9F7361A8}" presName="Name0" presStyleCnt="0">
        <dgm:presLayoutVars>
          <dgm:dir/>
          <dgm:animLvl val="lvl"/>
          <dgm:resizeHandles val="exact"/>
        </dgm:presLayoutVars>
      </dgm:prSet>
      <dgm:spPr/>
    </dgm:pt>
    <dgm:pt modelId="{7B9A4067-AC31-4603-A4AF-CFD683ED9B99}" type="pres">
      <dgm:prSet presAssocID="{C2FD6D10-0BC8-4688-8203-E6FE9F7361A8}" presName="dummy" presStyleCnt="0"/>
      <dgm:spPr/>
    </dgm:pt>
    <dgm:pt modelId="{D27821D6-B877-4DFE-8FE3-5687F7D28078}" type="pres">
      <dgm:prSet presAssocID="{C2FD6D10-0BC8-4688-8203-E6FE9F7361A8}" presName="linH" presStyleCnt="0"/>
      <dgm:spPr/>
    </dgm:pt>
    <dgm:pt modelId="{77443F29-94E2-4DBF-BA9E-D09CBEA15DC1}" type="pres">
      <dgm:prSet presAssocID="{C2FD6D10-0BC8-4688-8203-E6FE9F7361A8}" presName="padding1" presStyleCnt="0"/>
      <dgm:spPr/>
    </dgm:pt>
    <dgm:pt modelId="{4861132C-48D5-4BE6-A091-D0ECD6AA947A}" type="pres">
      <dgm:prSet presAssocID="{BA2D4847-C0D2-445B-91F9-E0F4174B1779}" presName="linV" presStyleCnt="0"/>
      <dgm:spPr/>
    </dgm:pt>
    <dgm:pt modelId="{48571375-A72E-4C0E-9110-92140A628E6D}" type="pres">
      <dgm:prSet presAssocID="{BA2D4847-C0D2-445B-91F9-E0F4174B1779}" presName="spVertical1" presStyleCnt="0"/>
      <dgm:spPr/>
    </dgm:pt>
    <dgm:pt modelId="{9560F323-0F34-423E-B13B-C06EC33D8F0C}" type="pres">
      <dgm:prSet presAssocID="{BA2D4847-C0D2-445B-91F9-E0F4174B1779}" presName="parTx" presStyleLbl="revTx" presStyleIdx="0" presStyleCnt="2" custScaleY="75118" custLinFactNeighborX="-14283" custLinFactNeighborY="62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8CBD4-21F3-4EB2-BA1A-6D88055DE20E}" type="pres">
      <dgm:prSet presAssocID="{BA2D4847-C0D2-445B-91F9-E0F4174B1779}" presName="spVertical2" presStyleCnt="0"/>
      <dgm:spPr/>
    </dgm:pt>
    <dgm:pt modelId="{2B54EBB0-1F1D-4F25-B6BD-AAE310341080}" type="pres">
      <dgm:prSet presAssocID="{BA2D4847-C0D2-445B-91F9-E0F4174B1779}" presName="spVertical3" presStyleCnt="0"/>
      <dgm:spPr/>
    </dgm:pt>
    <dgm:pt modelId="{1F194F73-B9BC-4FFA-A7BD-D446D94F380E}" type="pres">
      <dgm:prSet presAssocID="{51D19104-9005-4188-8511-FCB8D53A1EA4}" presName="space" presStyleCnt="0"/>
      <dgm:spPr/>
    </dgm:pt>
    <dgm:pt modelId="{D965A070-F112-49D7-A398-E2703A1D89CE}" type="pres">
      <dgm:prSet presAssocID="{82AA7CDB-15D1-43AA-A718-A7AD13A163D4}" presName="linV" presStyleCnt="0"/>
      <dgm:spPr/>
    </dgm:pt>
    <dgm:pt modelId="{26A9B234-7263-4756-A4A5-D894F04353AE}" type="pres">
      <dgm:prSet presAssocID="{82AA7CDB-15D1-43AA-A718-A7AD13A163D4}" presName="spVertical1" presStyleCnt="0"/>
      <dgm:spPr/>
    </dgm:pt>
    <dgm:pt modelId="{537715F2-FECA-4C4E-AF16-9634D3FC4BFD}" type="pres">
      <dgm:prSet presAssocID="{82AA7CDB-15D1-43AA-A718-A7AD13A163D4}" presName="parTx" presStyleLbl="revTx" presStyleIdx="1" presStyleCnt="2" custLinFactNeighborX="90" custLinFactNeighborY="337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B623B-0F20-4E39-B503-7D3E92C062A7}" type="pres">
      <dgm:prSet presAssocID="{82AA7CDB-15D1-43AA-A718-A7AD13A163D4}" presName="spVertical2" presStyleCnt="0"/>
      <dgm:spPr/>
    </dgm:pt>
    <dgm:pt modelId="{DA807F26-2807-47F6-B3FB-AC26361D7FC9}" type="pres">
      <dgm:prSet presAssocID="{82AA7CDB-15D1-43AA-A718-A7AD13A163D4}" presName="spVertical3" presStyleCnt="0"/>
      <dgm:spPr/>
    </dgm:pt>
    <dgm:pt modelId="{62D7F9E2-9968-4D24-AF30-61B009A8FCC9}" type="pres">
      <dgm:prSet presAssocID="{C2FD6D10-0BC8-4688-8203-E6FE9F7361A8}" presName="padding2" presStyleCnt="0"/>
      <dgm:spPr/>
    </dgm:pt>
    <dgm:pt modelId="{FD4B255C-5E41-4EED-941B-9A499F516F81}" type="pres">
      <dgm:prSet presAssocID="{C2FD6D10-0BC8-4688-8203-E6FE9F7361A8}" presName="negArrow" presStyleCnt="0"/>
      <dgm:spPr/>
    </dgm:pt>
    <dgm:pt modelId="{0F354F8B-DA60-4FDF-92ED-9D29B3AACD9E}" type="pres">
      <dgm:prSet presAssocID="{C2FD6D10-0BC8-4688-8203-E6FE9F7361A8}" presName="backgroundArrow" presStyleLbl="node1" presStyleIdx="0" presStyleCnt="1" custScaleY="52046" custLinFactNeighborY="31220"/>
      <dgm:spPr/>
    </dgm:pt>
  </dgm:ptLst>
  <dgm:cxnLst>
    <dgm:cxn modelId="{FAA39600-9F78-4510-A50A-AB28E32C1D39}" type="presOf" srcId="{BA2D4847-C0D2-445B-91F9-E0F4174B1779}" destId="{9560F323-0F34-423E-B13B-C06EC33D8F0C}" srcOrd="0" destOrd="0" presId="urn:microsoft.com/office/officeart/2005/8/layout/hProcess3"/>
    <dgm:cxn modelId="{196826AC-F30D-4702-8C20-062A4635FCFC}" type="presOf" srcId="{82AA7CDB-15D1-43AA-A718-A7AD13A163D4}" destId="{537715F2-FECA-4C4E-AF16-9634D3FC4BFD}" srcOrd="0" destOrd="0" presId="urn:microsoft.com/office/officeart/2005/8/layout/hProcess3"/>
    <dgm:cxn modelId="{F2194074-1249-4964-AE26-6CE7DDC80DA6}" type="presOf" srcId="{C2FD6D10-0BC8-4688-8203-E6FE9F7361A8}" destId="{92D0CCA8-57DE-4E1C-B741-97C2F88BF136}" srcOrd="0" destOrd="0" presId="urn:microsoft.com/office/officeart/2005/8/layout/hProcess3"/>
    <dgm:cxn modelId="{06200692-FFBE-41C4-907E-F7178BDE4BED}" srcId="{C2FD6D10-0BC8-4688-8203-E6FE9F7361A8}" destId="{BA2D4847-C0D2-445B-91F9-E0F4174B1779}" srcOrd="0" destOrd="0" parTransId="{272D48DD-34EE-4219-B759-71C2603AC8D5}" sibTransId="{51D19104-9005-4188-8511-FCB8D53A1EA4}"/>
    <dgm:cxn modelId="{94C816B4-85B2-4DE6-92F3-3B78BE75380D}" srcId="{C2FD6D10-0BC8-4688-8203-E6FE9F7361A8}" destId="{82AA7CDB-15D1-43AA-A718-A7AD13A163D4}" srcOrd="1" destOrd="0" parTransId="{AA32C03E-AB7A-46AB-9C89-5C8BE7674BE1}" sibTransId="{F5673752-58C2-4823-BA55-04BF76259B6F}"/>
    <dgm:cxn modelId="{8523BEAC-631D-4C32-8083-CC26F6416E76}" type="presParOf" srcId="{92D0CCA8-57DE-4E1C-B741-97C2F88BF136}" destId="{7B9A4067-AC31-4603-A4AF-CFD683ED9B99}" srcOrd="0" destOrd="0" presId="urn:microsoft.com/office/officeart/2005/8/layout/hProcess3"/>
    <dgm:cxn modelId="{CEF2D6D6-57ED-4A9E-90EA-DF53F2D1913B}" type="presParOf" srcId="{92D0CCA8-57DE-4E1C-B741-97C2F88BF136}" destId="{D27821D6-B877-4DFE-8FE3-5687F7D28078}" srcOrd="1" destOrd="0" presId="urn:microsoft.com/office/officeart/2005/8/layout/hProcess3"/>
    <dgm:cxn modelId="{53C21685-1F94-4B02-834D-96A02479DCDF}" type="presParOf" srcId="{D27821D6-B877-4DFE-8FE3-5687F7D28078}" destId="{77443F29-94E2-4DBF-BA9E-D09CBEA15DC1}" srcOrd="0" destOrd="0" presId="urn:microsoft.com/office/officeart/2005/8/layout/hProcess3"/>
    <dgm:cxn modelId="{1DE2B498-B12C-47FE-991D-4725E7953F6B}" type="presParOf" srcId="{D27821D6-B877-4DFE-8FE3-5687F7D28078}" destId="{4861132C-48D5-4BE6-A091-D0ECD6AA947A}" srcOrd="1" destOrd="0" presId="urn:microsoft.com/office/officeart/2005/8/layout/hProcess3"/>
    <dgm:cxn modelId="{74D40094-319E-4519-987F-55A6FD149939}" type="presParOf" srcId="{4861132C-48D5-4BE6-A091-D0ECD6AA947A}" destId="{48571375-A72E-4C0E-9110-92140A628E6D}" srcOrd="0" destOrd="0" presId="urn:microsoft.com/office/officeart/2005/8/layout/hProcess3"/>
    <dgm:cxn modelId="{DDE5B0C2-5DA3-4C95-AC68-2C18168363FE}" type="presParOf" srcId="{4861132C-48D5-4BE6-A091-D0ECD6AA947A}" destId="{9560F323-0F34-423E-B13B-C06EC33D8F0C}" srcOrd="1" destOrd="0" presId="urn:microsoft.com/office/officeart/2005/8/layout/hProcess3"/>
    <dgm:cxn modelId="{A6C73D3A-18A2-4106-94A0-FB2B73D96A3C}" type="presParOf" srcId="{4861132C-48D5-4BE6-A091-D0ECD6AA947A}" destId="{93C8CBD4-21F3-4EB2-BA1A-6D88055DE20E}" srcOrd="2" destOrd="0" presId="urn:microsoft.com/office/officeart/2005/8/layout/hProcess3"/>
    <dgm:cxn modelId="{6776DF75-AC97-4476-8E0F-1F66A6FB6D69}" type="presParOf" srcId="{4861132C-48D5-4BE6-A091-D0ECD6AA947A}" destId="{2B54EBB0-1F1D-4F25-B6BD-AAE310341080}" srcOrd="3" destOrd="0" presId="urn:microsoft.com/office/officeart/2005/8/layout/hProcess3"/>
    <dgm:cxn modelId="{F8F9E95E-0120-4077-AD8E-3D4B3545E21D}" type="presParOf" srcId="{D27821D6-B877-4DFE-8FE3-5687F7D28078}" destId="{1F194F73-B9BC-4FFA-A7BD-D446D94F380E}" srcOrd="2" destOrd="0" presId="urn:microsoft.com/office/officeart/2005/8/layout/hProcess3"/>
    <dgm:cxn modelId="{DF927319-C9FA-43E0-84C9-4BDF704DC208}" type="presParOf" srcId="{D27821D6-B877-4DFE-8FE3-5687F7D28078}" destId="{D965A070-F112-49D7-A398-E2703A1D89CE}" srcOrd="3" destOrd="0" presId="urn:microsoft.com/office/officeart/2005/8/layout/hProcess3"/>
    <dgm:cxn modelId="{B2262811-5B95-4A29-8831-C6866173FDC9}" type="presParOf" srcId="{D965A070-F112-49D7-A398-E2703A1D89CE}" destId="{26A9B234-7263-4756-A4A5-D894F04353AE}" srcOrd="0" destOrd="0" presId="urn:microsoft.com/office/officeart/2005/8/layout/hProcess3"/>
    <dgm:cxn modelId="{E5344A14-CEFB-4E9A-A70C-34FF9690FE1B}" type="presParOf" srcId="{D965A070-F112-49D7-A398-E2703A1D89CE}" destId="{537715F2-FECA-4C4E-AF16-9634D3FC4BFD}" srcOrd="1" destOrd="0" presId="urn:microsoft.com/office/officeart/2005/8/layout/hProcess3"/>
    <dgm:cxn modelId="{6ECEE752-91AF-4256-9BF1-7B4160F1BED6}" type="presParOf" srcId="{D965A070-F112-49D7-A398-E2703A1D89CE}" destId="{ABFB623B-0F20-4E39-B503-7D3E92C062A7}" srcOrd="2" destOrd="0" presId="urn:microsoft.com/office/officeart/2005/8/layout/hProcess3"/>
    <dgm:cxn modelId="{DF975DB7-7448-4170-9E3B-BB53925B86EE}" type="presParOf" srcId="{D965A070-F112-49D7-A398-E2703A1D89CE}" destId="{DA807F26-2807-47F6-B3FB-AC26361D7FC9}" srcOrd="3" destOrd="0" presId="urn:microsoft.com/office/officeart/2005/8/layout/hProcess3"/>
    <dgm:cxn modelId="{1369AE12-068D-4AFD-8626-23B10DFA7460}" type="presParOf" srcId="{D27821D6-B877-4DFE-8FE3-5687F7D28078}" destId="{62D7F9E2-9968-4D24-AF30-61B009A8FCC9}" srcOrd="4" destOrd="0" presId="urn:microsoft.com/office/officeart/2005/8/layout/hProcess3"/>
    <dgm:cxn modelId="{B7084B39-E75E-4BB6-9908-1E18BEB451C0}" type="presParOf" srcId="{D27821D6-B877-4DFE-8FE3-5687F7D28078}" destId="{FD4B255C-5E41-4EED-941B-9A499F516F81}" srcOrd="5" destOrd="0" presId="urn:microsoft.com/office/officeart/2005/8/layout/hProcess3"/>
    <dgm:cxn modelId="{DC9F13A0-22CC-40D6-83B0-9BB0D0BC8EB0}" type="presParOf" srcId="{D27821D6-B877-4DFE-8FE3-5687F7D28078}" destId="{0F354F8B-DA60-4FDF-92ED-9D29B3AACD9E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E3107-0A27-40DF-8384-83EAB113915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208597-CA05-4ADD-8C52-5FB564315822}">
      <dgm:prSet phldrT="[Text]"/>
      <dgm:spPr/>
      <dgm:t>
        <a:bodyPr/>
        <a:lstStyle/>
        <a:p>
          <a:r>
            <a:rPr lang="en-US" dirty="0" smtClean="0"/>
            <a:t>TIN</a:t>
          </a:r>
          <a:endParaRPr lang="en-US" dirty="0"/>
        </a:p>
      </dgm:t>
    </dgm:pt>
    <dgm:pt modelId="{47DFEFEE-758E-4BC2-824C-90406C754004}" type="parTrans" cxnId="{D2242427-96C2-40A1-B39D-BECEF55C5975}">
      <dgm:prSet/>
      <dgm:spPr/>
      <dgm:t>
        <a:bodyPr/>
        <a:lstStyle/>
        <a:p>
          <a:endParaRPr lang="en-US"/>
        </a:p>
      </dgm:t>
    </dgm:pt>
    <dgm:pt modelId="{EAA4F9CC-B70A-4A05-ADFE-61047CBCEB5C}" type="sibTrans" cxnId="{D2242427-96C2-40A1-B39D-BECEF55C5975}">
      <dgm:prSet/>
      <dgm:spPr/>
      <dgm:t>
        <a:bodyPr/>
        <a:lstStyle/>
        <a:p>
          <a:endParaRPr lang="en-US"/>
        </a:p>
      </dgm:t>
    </dgm:pt>
    <dgm:pt modelId="{37288620-FCBB-409E-85C2-F1473B4120DD}">
      <dgm:prSet phldrT="[Text]"/>
      <dgm:spPr/>
      <dgm:t>
        <a:bodyPr/>
        <a:lstStyle/>
        <a:p>
          <a:r>
            <a:rPr lang="en-US" dirty="0" smtClean="0"/>
            <a:t>Other CTSA sites</a:t>
          </a:r>
          <a:endParaRPr lang="en-US" dirty="0"/>
        </a:p>
      </dgm:t>
    </dgm:pt>
    <dgm:pt modelId="{D856BC42-C626-4740-A915-D98358D20F23}" type="parTrans" cxnId="{557E8486-4328-4E55-8219-F974E7FA688B}">
      <dgm:prSet/>
      <dgm:spPr/>
      <dgm:t>
        <a:bodyPr/>
        <a:lstStyle/>
        <a:p>
          <a:endParaRPr lang="en-US"/>
        </a:p>
      </dgm:t>
    </dgm:pt>
    <dgm:pt modelId="{F94A66E5-A064-44B4-AB31-F648625597DF}" type="sibTrans" cxnId="{557E8486-4328-4E55-8219-F974E7FA688B}">
      <dgm:prSet/>
      <dgm:spPr/>
      <dgm:t>
        <a:bodyPr/>
        <a:lstStyle/>
        <a:p>
          <a:endParaRPr lang="en-US"/>
        </a:p>
      </dgm:t>
    </dgm:pt>
    <dgm:pt modelId="{157C871D-A73A-495A-BC47-D9D475B28F6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Investigator</a:t>
          </a:r>
          <a:endParaRPr lang="en-US" dirty="0">
            <a:solidFill>
              <a:srgbClr val="FF0000"/>
            </a:solidFill>
          </a:endParaRPr>
        </a:p>
      </dgm:t>
    </dgm:pt>
    <dgm:pt modelId="{CD7556D5-A86E-48C4-9FDF-A4EDBCECEFBB}" type="parTrans" cxnId="{ABE3BD95-5031-4B72-A463-CF3BE5EFD3CA}">
      <dgm:prSet/>
      <dgm:spPr/>
      <dgm:t>
        <a:bodyPr/>
        <a:lstStyle/>
        <a:p>
          <a:endParaRPr lang="en-US"/>
        </a:p>
      </dgm:t>
    </dgm:pt>
    <dgm:pt modelId="{E5CD0EED-F631-4DED-8633-2E16556E0399}" type="sibTrans" cxnId="{ABE3BD95-5031-4B72-A463-CF3BE5EFD3CA}">
      <dgm:prSet/>
      <dgm:spPr/>
      <dgm:t>
        <a:bodyPr/>
        <a:lstStyle/>
        <a:p>
          <a:endParaRPr lang="en-US"/>
        </a:p>
      </dgm:t>
    </dgm:pt>
    <dgm:pt modelId="{29888C4D-9626-4637-8C1E-58DCDAC9E9A6}" type="pres">
      <dgm:prSet presAssocID="{776E3107-0A27-40DF-8384-83EAB11391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8D7481-6D98-4DB3-A100-5D462ABC15EB}" type="pres">
      <dgm:prSet presAssocID="{72208597-CA05-4ADD-8C52-5FB5643158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8228-52B5-47CD-950E-17A5E1A9CAD9}" type="pres">
      <dgm:prSet presAssocID="{EAA4F9CC-B70A-4A05-ADFE-61047CBCEB5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EB283BF-CFDE-452B-8812-8ADFC4D6A9DC}" type="pres">
      <dgm:prSet presAssocID="{EAA4F9CC-B70A-4A05-ADFE-61047CBCEB5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080F075-0980-4590-84DE-5B44586E9266}" type="pres">
      <dgm:prSet presAssocID="{37288620-FCBB-409E-85C2-F1473B4120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C8F9-B547-466B-8AD4-56FB62AE9891}" type="pres">
      <dgm:prSet presAssocID="{F94A66E5-A064-44B4-AB31-F648625597D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79CABF9-A6C5-42E0-B36C-C621DABFABA3}" type="pres">
      <dgm:prSet presAssocID="{F94A66E5-A064-44B4-AB31-F648625597D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E305FCB-77EB-429C-9E62-3747A27D36DB}" type="pres">
      <dgm:prSet presAssocID="{157C871D-A73A-495A-BC47-D9D475B28F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BBF00-DFF6-454B-BF17-C2EF792109DE}" type="pres">
      <dgm:prSet presAssocID="{E5CD0EED-F631-4DED-8633-2E16556E039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A635A5B-84ED-4BBB-BCFA-B69078CEFDF7}" type="pres">
      <dgm:prSet presAssocID="{E5CD0EED-F631-4DED-8633-2E16556E039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EAE108B-D3BA-4F45-A4E2-93C32562B4FE}" type="presOf" srcId="{72208597-CA05-4ADD-8C52-5FB564315822}" destId="{848D7481-6D98-4DB3-A100-5D462ABC15EB}" srcOrd="0" destOrd="0" presId="urn:microsoft.com/office/officeart/2005/8/layout/cycle7"/>
    <dgm:cxn modelId="{D2865AD5-CF8A-4DE0-B8E1-758BF54A2F9C}" type="presOf" srcId="{37288620-FCBB-409E-85C2-F1473B4120DD}" destId="{D080F075-0980-4590-84DE-5B44586E9266}" srcOrd="0" destOrd="0" presId="urn:microsoft.com/office/officeart/2005/8/layout/cycle7"/>
    <dgm:cxn modelId="{92C411D6-2FEC-4EA0-B883-7BDA1EB6D9FD}" type="presOf" srcId="{F94A66E5-A064-44B4-AB31-F648625597DF}" destId="{EA5BC8F9-B547-466B-8AD4-56FB62AE9891}" srcOrd="0" destOrd="0" presId="urn:microsoft.com/office/officeart/2005/8/layout/cycle7"/>
    <dgm:cxn modelId="{492EE02C-9768-429E-860E-D647F190A56E}" type="presOf" srcId="{EAA4F9CC-B70A-4A05-ADFE-61047CBCEB5C}" destId="{CEB283BF-CFDE-452B-8812-8ADFC4D6A9DC}" srcOrd="1" destOrd="0" presId="urn:microsoft.com/office/officeart/2005/8/layout/cycle7"/>
    <dgm:cxn modelId="{C4BE160A-1AB8-42F6-851E-87A1013FDFB1}" type="presOf" srcId="{157C871D-A73A-495A-BC47-D9D475B28F68}" destId="{4E305FCB-77EB-429C-9E62-3747A27D36DB}" srcOrd="0" destOrd="0" presId="urn:microsoft.com/office/officeart/2005/8/layout/cycle7"/>
    <dgm:cxn modelId="{BD14B6B4-FB2A-4B42-94B8-552FAC915EF6}" type="presOf" srcId="{E5CD0EED-F631-4DED-8633-2E16556E0399}" destId="{8A635A5B-84ED-4BBB-BCFA-B69078CEFDF7}" srcOrd="1" destOrd="0" presId="urn:microsoft.com/office/officeart/2005/8/layout/cycle7"/>
    <dgm:cxn modelId="{90F16292-DF8F-4064-A93B-359D8CFDD3DA}" type="presOf" srcId="{E5CD0EED-F631-4DED-8633-2E16556E0399}" destId="{5AEBBF00-DFF6-454B-BF17-C2EF792109DE}" srcOrd="0" destOrd="0" presId="urn:microsoft.com/office/officeart/2005/8/layout/cycle7"/>
    <dgm:cxn modelId="{D2242427-96C2-40A1-B39D-BECEF55C5975}" srcId="{776E3107-0A27-40DF-8384-83EAB113915F}" destId="{72208597-CA05-4ADD-8C52-5FB564315822}" srcOrd="0" destOrd="0" parTransId="{47DFEFEE-758E-4BC2-824C-90406C754004}" sibTransId="{EAA4F9CC-B70A-4A05-ADFE-61047CBCEB5C}"/>
    <dgm:cxn modelId="{93B3C195-2E83-4D6B-A40C-BCD9C258A91D}" type="presOf" srcId="{F94A66E5-A064-44B4-AB31-F648625597DF}" destId="{479CABF9-A6C5-42E0-B36C-C621DABFABA3}" srcOrd="1" destOrd="0" presId="urn:microsoft.com/office/officeart/2005/8/layout/cycle7"/>
    <dgm:cxn modelId="{E688E69C-EC1C-44EF-93E8-26C89D8C01E8}" type="presOf" srcId="{776E3107-0A27-40DF-8384-83EAB113915F}" destId="{29888C4D-9626-4637-8C1E-58DCDAC9E9A6}" srcOrd="0" destOrd="0" presId="urn:microsoft.com/office/officeart/2005/8/layout/cycle7"/>
    <dgm:cxn modelId="{557E8486-4328-4E55-8219-F974E7FA688B}" srcId="{776E3107-0A27-40DF-8384-83EAB113915F}" destId="{37288620-FCBB-409E-85C2-F1473B4120DD}" srcOrd="1" destOrd="0" parTransId="{D856BC42-C626-4740-A915-D98358D20F23}" sibTransId="{F94A66E5-A064-44B4-AB31-F648625597DF}"/>
    <dgm:cxn modelId="{37BDA056-9326-4376-87CA-04EC9673810D}" type="presOf" srcId="{EAA4F9CC-B70A-4A05-ADFE-61047CBCEB5C}" destId="{E9858228-52B5-47CD-950E-17A5E1A9CAD9}" srcOrd="0" destOrd="0" presId="urn:microsoft.com/office/officeart/2005/8/layout/cycle7"/>
    <dgm:cxn modelId="{ABE3BD95-5031-4B72-A463-CF3BE5EFD3CA}" srcId="{776E3107-0A27-40DF-8384-83EAB113915F}" destId="{157C871D-A73A-495A-BC47-D9D475B28F68}" srcOrd="2" destOrd="0" parTransId="{CD7556D5-A86E-48C4-9FDF-A4EDBCECEFBB}" sibTransId="{E5CD0EED-F631-4DED-8633-2E16556E0399}"/>
    <dgm:cxn modelId="{47C16AC5-4E4F-49F3-AD63-9933FB51305B}" type="presParOf" srcId="{29888C4D-9626-4637-8C1E-58DCDAC9E9A6}" destId="{848D7481-6D98-4DB3-A100-5D462ABC15EB}" srcOrd="0" destOrd="0" presId="urn:microsoft.com/office/officeart/2005/8/layout/cycle7"/>
    <dgm:cxn modelId="{3EB00375-7F58-4A5B-9882-7FD163763EDE}" type="presParOf" srcId="{29888C4D-9626-4637-8C1E-58DCDAC9E9A6}" destId="{E9858228-52B5-47CD-950E-17A5E1A9CAD9}" srcOrd="1" destOrd="0" presId="urn:microsoft.com/office/officeart/2005/8/layout/cycle7"/>
    <dgm:cxn modelId="{3903344F-2831-4318-B8A1-CB0C3647164E}" type="presParOf" srcId="{E9858228-52B5-47CD-950E-17A5E1A9CAD9}" destId="{CEB283BF-CFDE-452B-8812-8ADFC4D6A9DC}" srcOrd="0" destOrd="0" presId="urn:microsoft.com/office/officeart/2005/8/layout/cycle7"/>
    <dgm:cxn modelId="{7E12F8E7-BB09-4D4E-A371-E0A1F611586A}" type="presParOf" srcId="{29888C4D-9626-4637-8C1E-58DCDAC9E9A6}" destId="{D080F075-0980-4590-84DE-5B44586E9266}" srcOrd="2" destOrd="0" presId="urn:microsoft.com/office/officeart/2005/8/layout/cycle7"/>
    <dgm:cxn modelId="{50F13FCA-92B9-43FD-909F-696B20D6E352}" type="presParOf" srcId="{29888C4D-9626-4637-8C1E-58DCDAC9E9A6}" destId="{EA5BC8F9-B547-466B-8AD4-56FB62AE9891}" srcOrd="3" destOrd="0" presId="urn:microsoft.com/office/officeart/2005/8/layout/cycle7"/>
    <dgm:cxn modelId="{C12AE809-18D0-4164-A9AB-91F853D3FC26}" type="presParOf" srcId="{EA5BC8F9-B547-466B-8AD4-56FB62AE9891}" destId="{479CABF9-A6C5-42E0-B36C-C621DABFABA3}" srcOrd="0" destOrd="0" presId="urn:microsoft.com/office/officeart/2005/8/layout/cycle7"/>
    <dgm:cxn modelId="{0E8C79FD-E74F-41A9-B736-A78A68446A78}" type="presParOf" srcId="{29888C4D-9626-4637-8C1E-58DCDAC9E9A6}" destId="{4E305FCB-77EB-429C-9E62-3747A27D36DB}" srcOrd="4" destOrd="0" presId="urn:microsoft.com/office/officeart/2005/8/layout/cycle7"/>
    <dgm:cxn modelId="{9F45131C-5D07-434F-B8C8-B7798ACF9698}" type="presParOf" srcId="{29888C4D-9626-4637-8C1E-58DCDAC9E9A6}" destId="{5AEBBF00-DFF6-454B-BF17-C2EF792109DE}" srcOrd="5" destOrd="0" presId="urn:microsoft.com/office/officeart/2005/8/layout/cycle7"/>
    <dgm:cxn modelId="{0D14AE91-FBD9-4D28-9BAA-2D36C04A3DBF}" type="presParOf" srcId="{5AEBBF00-DFF6-454B-BF17-C2EF792109DE}" destId="{8A635A5B-84ED-4BBB-BCFA-B69078CEFD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7429E-4689-47B4-BF8F-9F16FB20A9EA}">
      <dsp:nvSpPr>
        <dsp:cNvPr id="0" name=""/>
        <dsp:cNvSpPr/>
      </dsp:nvSpPr>
      <dsp:spPr>
        <a:xfrm rot="5400000">
          <a:off x="3139500" y="131022"/>
          <a:ext cx="2005045" cy="1744389"/>
        </a:xfrm>
        <a:prstGeom prst="hexagon">
          <a:avLst>
            <a:gd name="adj" fmla="val 25000"/>
            <a:gd name="vf" fmla="val 115470"/>
          </a:avLst>
        </a:prstGeom>
        <a:solidFill>
          <a:srgbClr val="2C6E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Informatics</a:t>
          </a:r>
          <a:endParaRPr lang="en-US" sz="1700" kern="1200" dirty="0"/>
        </a:p>
      </dsp:txBody>
      <dsp:txXfrm rot="-5400000">
        <a:off x="3541662" y="313147"/>
        <a:ext cx="1200721" cy="1380139"/>
      </dsp:txXfrm>
    </dsp:sp>
    <dsp:sp modelId="{F86900BE-6319-4850-BBB9-1546BBA66E72}">
      <dsp:nvSpPr>
        <dsp:cNvPr id="0" name=""/>
        <dsp:cNvSpPr/>
      </dsp:nvSpPr>
      <dsp:spPr>
        <a:xfrm>
          <a:off x="5067151" y="401703"/>
          <a:ext cx="2237630" cy="120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04F92-5337-49C2-A9A8-B5541666007B}">
      <dsp:nvSpPr>
        <dsp:cNvPr id="0" name=""/>
        <dsp:cNvSpPr/>
      </dsp:nvSpPr>
      <dsp:spPr>
        <a:xfrm rot="5400000">
          <a:off x="1255559" y="131022"/>
          <a:ext cx="2005045" cy="1744389"/>
        </a:xfrm>
        <a:prstGeom prst="hexagon">
          <a:avLst>
            <a:gd name="adj" fmla="val 25000"/>
            <a:gd name="vf" fmla="val 115470"/>
          </a:avLst>
        </a:prstGeom>
        <a:solidFill>
          <a:srgbClr val="2C6E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Funding Awards</a:t>
          </a:r>
          <a:endParaRPr lang="en-US" sz="1800" kern="1200" dirty="0"/>
        </a:p>
      </dsp:txBody>
      <dsp:txXfrm rot="-5400000">
        <a:off x="1657721" y="313147"/>
        <a:ext cx="1200721" cy="1380139"/>
      </dsp:txXfrm>
    </dsp:sp>
    <dsp:sp modelId="{AC4B6065-886A-4964-BEA6-74C860CDA016}">
      <dsp:nvSpPr>
        <dsp:cNvPr id="0" name=""/>
        <dsp:cNvSpPr/>
      </dsp:nvSpPr>
      <dsp:spPr>
        <a:xfrm rot="5400000">
          <a:off x="2193920" y="1832905"/>
          <a:ext cx="2005045" cy="1744389"/>
        </a:xfrm>
        <a:prstGeom prst="hexagon">
          <a:avLst>
            <a:gd name="adj" fmla="val 25000"/>
            <a:gd name="vf" fmla="val 115470"/>
          </a:avLst>
        </a:prstGeom>
        <a:solidFill>
          <a:srgbClr val="2C6E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Research Education</a:t>
          </a:r>
          <a:endParaRPr lang="en-US" sz="1700" kern="1200" dirty="0"/>
        </a:p>
      </dsp:txBody>
      <dsp:txXfrm rot="-5400000">
        <a:off x="2596082" y="2015030"/>
        <a:ext cx="1200721" cy="1380139"/>
      </dsp:txXfrm>
    </dsp:sp>
    <dsp:sp modelId="{B10E0F06-F610-479C-AB24-438EDC8D4443}">
      <dsp:nvSpPr>
        <dsp:cNvPr id="0" name=""/>
        <dsp:cNvSpPr/>
      </dsp:nvSpPr>
      <dsp:spPr>
        <a:xfrm>
          <a:off x="86617" y="2103586"/>
          <a:ext cx="2165449" cy="120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60A61-6235-4EAB-8D65-24BF2183EBF4}">
      <dsp:nvSpPr>
        <dsp:cNvPr id="0" name=""/>
        <dsp:cNvSpPr/>
      </dsp:nvSpPr>
      <dsp:spPr>
        <a:xfrm rot="5400000">
          <a:off x="4077861" y="1832905"/>
          <a:ext cx="2005045" cy="1744389"/>
        </a:xfrm>
        <a:prstGeom prst="hexagon">
          <a:avLst>
            <a:gd name="adj" fmla="val 25000"/>
            <a:gd name="vf" fmla="val 115470"/>
          </a:avLst>
        </a:prstGeom>
        <a:solidFill>
          <a:srgbClr val="2C6E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Clinical Research Space</a:t>
          </a:r>
          <a:endParaRPr lang="en-US" sz="1800" kern="1200" dirty="0"/>
        </a:p>
      </dsp:txBody>
      <dsp:txXfrm rot="-5400000">
        <a:off x="4480023" y="2015030"/>
        <a:ext cx="1200721" cy="1380139"/>
      </dsp:txXfrm>
    </dsp:sp>
    <dsp:sp modelId="{84CD5515-E61A-4CD5-B1C3-2B837224D98F}">
      <dsp:nvSpPr>
        <dsp:cNvPr id="0" name=""/>
        <dsp:cNvSpPr/>
      </dsp:nvSpPr>
      <dsp:spPr>
        <a:xfrm rot="5400000">
          <a:off x="3139500" y="3534787"/>
          <a:ext cx="2005045" cy="1744389"/>
        </a:xfrm>
        <a:prstGeom prst="hexagon">
          <a:avLst>
            <a:gd name="adj" fmla="val 25000"/>
            <a:gd name="vf" fmla="val 115470"/>
          </a:avLst>
        </a:prstGeom>
        <a:solidFill>
          <a:srgbClr val="2C6E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Biostatistics</a:t>
          </a:r>
          <a:endParaRPr lang="en-US" sz="1700" kern="1200" dirty="0"/>
        </a:p>
      </dsp:txBody>
      <dsp:txXfrm rot="-5400000">
        <a:off x="3541662" y="3716912"/>
        <a:ext cx="1200721" cy="1380139"/>
      </dsp:txXfrm>
    </dsp:sp>
    <dsp:sp modelId="{A295724C-766E-4E71-B627-118AACA83D63}">
      <dsp:nvSpPr>
        <dsp:cNvPr id="0" name=""/>
        <dsp:cNvSpPr/>
      </dsp:nvSpPr>
      <dsp:spPr>
        <a:xfrm>
          <a:off x="5067151" y="3805469"/>
          <a:ext cx="2237630" cy="1203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2F911-4451-4DC3-83CA-50F911BC45C2}">
      <dsp:nvSpPr>
        <dsp:cNvPr id="0" name=""/>
        <dsp:cNvSpPr/>
      </dsp:nvSpPr>
      <dsp:spPr>
        <a:xfrm rot="5400000">
          <a:off x="1255559" y="3534787"/>
          <a:ext cx="2005045" cy="1744389"/>
        </a:xfrm>
        <a:prstGeom prst="hexagon">
          <a:avLst>
            <a:gd name="adj" fmla="val 25000"/>
            <a:gd name="vf" fmla="val 115470"/>
          </a:avLst>
        </a:prstGeom>
        <a:solidFill>
          <a:srgbClr val="2C6E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Regulatory Knowledge</a:t>
          </a:r>
          <a:endParaRPr lang="en-US" sz="1800" kern="1200" dirty="0"/>
        </a:p>
      </dsp:txBody>
      <dsp:txXfrm rot="-5400000">
        <a:off x="1657721" y="3716912"/>
        <a:ext cx="1200721" cy="1380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CC7A9-C2D1-4075-8462-0F06D5B406F0}">
      <dsp:nvSpPr>
        <dsp:cNvPr id="0" name=""/>
        <dsp:cNvSpPr/>
      </dsp:nvSpPr>
      <dsp:spPr>
        <a:xfrm>
          <a:off x="3852" y="770654"/>
          <a:ext cx="2242728" cy="89709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Idea</a:t>
          </a:r>
          <a:endParaRPr lang="en-US" sz="1500" kern="1200" dirty="0"/>
        </a:p>
      </dsp:txBody>
      <dsp:txXfrm>
        <a:off x="452398" y="770654"/>
        <a:ext cx="1345637" cy="897091"/>
      </dsp:txXfrm>
    </dsp:sp>
    <dsp:sp modelId="{9601DB6D-499E-4A6D-BB85-3A394D2DFC4B}">
      <dsp:nvSpPr>
        <dsp:cNvPr id="0" name=""/>
        <dsp:cNvSpPr/>
      </dsp:nvSpPr>
      <dsp:spPr>
        <a:xfrm>
          <a:off x="2022308" y="770654"/>
          <a:ext cx="2242728" cy="897091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Early hypothesis test, explanatory study</a:t>
          </a:r>
          <a:endParaRPr lang="en-US" sz="1500" kern="1200" dirty="0"/>
        </a:p>
      </dsp:txBody>
      <dsp:txXfrm>
        <a:off x="2470854" y="770654"/>
        <a:ext cx="1345637" cy="897091"/>
      </dsp:txXfrm>
    </dsp:sp>
    <dsp:sp modelId="{1A6E0C7F-935E-4545-A223-82B72276AF18}">
      <dsp:nvSpPr>
        <dsp:cNvPr id="0" name=""/>
        <dsp:cNvSpPr/>
      </dsp:nvSpPr>
      <dsp:spPr>
        <a:xfrm>
          <a:off x="4040763" y="770654"/>
          <a:ext cx="2242728" cy="897091"/>
        </a:xfrm>
        <a:prstGeom prst="chevron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Pilot or feasibility, planning grant</a:t>
          </a:r>
          <a:endParaRPr lang="en-US" sz="1500" kern="1200" dirty="0"/>
        </a:p>
      </dsp:txBody>
      <dsp:txXfrm>
        <a:off x="4489309" y="770654"/>
        <a:ext cx="1345637" cy="897091"/>
      </dsp:txXfrm>
    </dsp:sp>
    <dsp:sp modelId="{F1716365-210E-42D7-A7FA-E6F951F7D095}">
      <dsp:nvSpPr>
        <dsp:cNvPr id="0" name=""/>
        <dsp:cNvSpPr/>
      </dsp:nvSpPr>
      <dsp:spPr>
        <a:xfrm>
          <a:off x="6059218" y="770654"/>
          <a:ext cx="2242728" cy="897091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Pragmatic  or definitive clinical trial</a:t>
          </a:r>
          <a:endParaRPr lang="en-US" sz="1500" kern="1200" dirty="0"/>
        </a:p>
      </dsp:txBody>
      <dsp:txXfrm>
        <a:off x="6507764" y="770654"/>
        <a:ext cx="1345637" cy="897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54F8B-DA60-4FDF-92ED-9D29B3AACD9E}">
      <dsp:nvSpPr>
        <dsp:cNvPr id="0" name=""/>
        <dsp:cNvSpPr/>
      </dsp:nvSpPr>
      <dsp:spPr>
        <a:xfrm>
          <a:off x="0" y="1427077"/>
          <a:ext cx="8229600" cy="1676453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715F2-FECA-4C4E-AF16-9634D3FC4BFD}">
      <dsp:nvSpPr>
        <dsp:cNvPr id="0" name=""/>
        <dsp:cNvSpPr/>
      </dsp:nvSpPr>
      <dsp:spPr>
        <a:xfrm>
          <a:off x="4343391" y="1498601"/>
          <a:ext cx="3066008" cy="161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National CTSA Consortium - TIN</a:t>
          </a:r>
          <a:endParaRPr lang="en-US" sz="2200" kern="1200" dirty="0"/>
        </a:p>
      </dsp:txBody>
      <dsp:txXfrm>
        <a:off x="4343391" y="1498601"/>
        <a:ext cx="3066008" cy="1610549"/>
      </dsp:txXfrm>
    </dsp:sp>
    <dsp:sp modelId="{9560F323-0F34-423E-B13B-C06EC33D8F0C}">
      <dsp:nvSpPr>
        <dsp:cNvPr id="0" name=""/>
        <dsp:cNvSpPr/>
      </dsp:nvSpPr>
      <dsp:spPr>
        <a:xfrm>
          <a:off x="223504" y="1729546"/>
          <a:ext cx="3066008" cy="120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Institutional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CTSA</a:t>
          </a:r>
          <a:endParaRPr lang="en-US" sz="2200" kern="1200" dirty="0"/>
        </a:p>
      </dsp:txBody>
      <dsp:txXfrm>
        <a:off x="223504" y="1729546"/>
        <a:ext cx="3066008" cy="1209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D7481-6D98-4DB3-A100-5D462ABC15EB}">
      <dsp:nvSpPr>
        <dsp:cNvPr id="0" name=""/>
        <dsp:cNvSpPr/>
      </dsp:nvSpPr>
      <dsp:spPr>
        <a:xfrm>
          <a:off x="1323331" y="700"/>
          <a:ext cx="1146455" cy="573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TIN</a:t>
          </a:r>
          <a:endParaRPr lang="en-US" sz="1500" kern="1200" dirty="0"/>
        </a:p>
      </dsp:txBody>
      <dsp:txXfrm>
        <a:off x="1340120" y="17489"/>
        <a:ext cx="1112877" cy="539649"/>
      </dsp:txXfrm>
    </dsp:sp>
    <dsp:sp modelId="{E9858228-52B5-47CD-950E-17A5E1A9CAD9}">
      <dsp:nvSpPr>
        <dsp:cNvPr id="0" name=""/>
        <dsp:cNvSpPr/>
      </dsp:nvSpPr>
      <dsp:spPr>
        <a:xfrm rot="3600000">
          <a:off x="2071096" y="1006966"/>
          <a:ext cx="597742" cy="2006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31285" y="1047092"/>
        <a:ext cx="477364" cy="120377"/>
      </dsp:txXfrm>
    </dsp:sp>
    <dsp:sp modelId="{D080F075-0980-4590-84DE-5B44586E9266}">
      <dsp:nvSpPr>
        <dsp:cNvPr id="0" name=""/>
        <dsp:cNvSpPr/>
      </dsp:nvSpPr>
      <dsp:spPr>
        <a:xfrm>
          <a:off x="2270147" y="1640634"/>
          <a:ext cx="1146455" cy="573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Other CTSA sites</a:t>
          </a:r>
          <a:endParaRPr lang="en-US" sz="1500" kern="1200" dirty="0"/>
        </a:p>
      </dsp:txBody>
      <dsp:txXfrm>
        <a:off x="2286936" y="1657423"/>
        <a:ext cx="1112877" cy="539649"/>
      </dsp:txXfrm>
    </dsp:sp>
    <dsp:sp modelId="{EA5BC8F9-B547-466B-8AD4-56FB62AE9891}">
      <dsp:nvSpPr>
        <dsp:cNvPr id="0" name=""/>
        <dsp:cNvSpPr/>
      </dsp:nvSpPr>
      <dsp:spPr>
        <a:xfrm rot="10800000">
          <a:off x="1597687" y="1826933"/>
          <a:ext cx="597742" cy="2006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657876" y="1867059"/>
        <a:ext cx="477364" cy="120377"/>
      </dsp:txXfrm>
    </dsp:sp>
    <dsp:sp modelId="{4E305FCB-77EB-429C-9E62-3747A27D36DB}">
      <dsp:nvSpPr>
        <dsp:cNvPr id="0" name=""/>
        <dsp:cNvSpPr/>
      </dsp:nvSpPr>
      <dsp:spPr>
        <a:xfrm>
          <a:off x="376514" y="1640634"/>
          <a:ext cx="1146455" cy="57322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0000"/>
              </a:solidFill>
            </a:rPr>
            <a:t>Investigator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393303" y="1657423"/>
        <a:ext cx="1112877" cy="539649"/>
      </dsp:txXfrm>
    </dsp:sp>
    <dsp:sp modelId="{5AEBBF00-DFF6-454B-BF17-C2EF792109DE}">
      <dsp:nvSpPr>
        <dsp:cNvPr id="0" name=""/>
        <dsp:cNvSpPr/>
      </dsp:nvSpPr>
      <dsp:spPr>
        <a:xfrm rot="18000000">
          <a:off x="1124279" y="1006966"/>
          <a:ext cx="597742" cy="2006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184468" y="1047092"/>
        <a:ext cx="477364" cy="12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840435-08A9-47CD-9A3A-500E86E8CB27}" type="datetimeFigureOut">
              <a:rPr lang="en-US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690402-1E9E-47EE-B73F-E7FD2D7CE8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8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90402-1E9E-47EE-B73F-E7FD2D7CE8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8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OHSU’s Clinical and Translational Science Institute</a:t>
            </a:r>
          </a:p>
          <a:p>
            <a:r>
              <a:rPr lang="en-US" dirty="0" smtClean="0"/>
              <a:t>Recipient of a Clinical and Translational Science Award (CTSA)</a:t>
            </a:r>
          </a:p>
          <a:p>
            <a:r>
              <a:rPr lang="en-US" dirty="0" smtClean="0"/>
              <a:t>Mission to enhance and support clinical and translational research</a:t>
            </a:r>
          </a:p>
          <a:p>
            <a:endParaRPr lang="en-US" dirty="0" smtClean="0"/>
          </a:p>
          <a:p>
            <a:r>
              <a:rPr lang="en-US" dirty="0" smtClean="0"/>
              <a:t>Some examples of support and services</a:t>
            </a:r>
            <a:r>
              <a:rPr lang="en-US" baseline="0" dirty="0" smtClean="0"/>
              <a:t> provided by CTSAs include – Research Navigator, sometimes called Concierge or Front Door, a dedicated office to help guide researchers to resources and answer questions about conducting research.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Cohort Discovery or i2B2 – a web based tool set up for investigators to query the electronic health record and return a number of people within the HER that meet their criteria. This is very useful for feasibility assessment and can be used for recruitment as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CTSAs administer a web based data management software called REDCap. This is a user friendly platform that researchers can use to build flexible data collection forms and organize their study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CTSIs also have a clinical unit dedicated to research. This may include nursing staff, lab facilities in addition to the exam rooms and inpatient unit.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Additionally, most CTSA sites administer an award program that releases targeted RFAs aimed at boosting research innovation.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90402-1E9E-47EE-B73F-E7FD2D7CE8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to leverage </a:t>
            </a:r>
            <a:r>
              <a:rPr lang="en-US" dirty="0"/>
              <a:t>partnerships between NIH Institutions and Centers </a:t>
            </a:r>
            <a:r>
              <a:rPr lang="en-US" dirty="0" smtClean="0"/>
              <a:t>and</a:t>
            </a:r>
            <a:r>
              <a:rPr lang="en-US" baseline="0" dirty="0" smtClean="0"/>
              <a:t> to bring </a:t>
            </a:r>
            <a:r>
              <a:rPr lang="en-US" dirty="0" smtClean="0"/>
              <a:t>together </a:t>
            </a:r>
            <a:r>
              <a:rPr lang="en-US" dirty="0"/>
              <a:t>CTSA sites around the nation. </a:t>
            </a:r>
            <a:endParaRPr lang="en-US" dirty="0" smtClean="0"/>
          </a:p>
          <a:p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Intended for Multi-site, NIH funded</a:t>
            </a:r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, Clinical Trials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90402-1E9E-47EE-B73F-E7FD2D7CE88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2356" marR="300885" indent="-349415">
              <a:spcBef>
                <a:spcPts val="484"/>
              </a:spcBef>
              <a:buClr>
                <a:srgbClr val="4C4C4C"/>
              </a:buClr>
              <a:buSzPct val="75000"/>
              <a:buFont typeface="Arial" panose="020B0604020202020204" pitchFamily="34" charset="0"/>
              <a:buChar char="•"/>
              <a:tabLst>
                <a:tab pos="771301" algn="l"/>
              </a:tabLst>
            </a:pPr>
            <a:r>
              <a:rPr lang="en-US" dirty="0" smtClean="0"/>
              <a:t>Types of requests include - Level 1 or ala carte requests: </a:t>
            </a:r>
          </a:p>
          <a:p>
            <a:pPr marL="362356" marR="300885" indent="-349415">
              <a:spcBef>
                <a:spcPts val="484"/>
              </a:spcBef>
              <a:buClr>
                <a:srgbClr val="4C4C4C"/>
              </a:buClr>
              <a:buSzPct val="75000"/>
              <a:buFont typeface="Arial" panose="020B0604020202020204" pitchFamily="34" charset="0"/>
              <a:buChar char="•"/>
              <a:tabLst>
                <a:tab pos="771301" algn="l"/>
              </a:tabLst>
            </a:pPr>
            <a:r>
              <a:rPr lang="en-US" dirty="0">
                <a:latin typeface="Trebuchet MS"/>
                <a:cs typeface="Trebuchet MS"/>
              </a:rPr>
              <a:t>Operationalize Master Agreements</a:t>
            </a:r>
            <a:endParaRPr lang="en-US" sz="1400" u="sng" dirty="0">
              <a:latin typeface="Trebuchet MS"/>
              <a:cs typeface="Trebuchet MS"/>
            </a:endParaRPr>
          </a:p>
          <a:p>
            <a:pPr marL="362356" marR="300885" indent="-349415">
              <a:spcBef>
                <a:spcPts val="484"/>
              </a:spcBef>
              <a:buClr>
                <a:srgbClr val="4C4C4C"/>
              </a:buClr>
              <a:buSzPct val="75000"/>
              <a:buFont typeface="Arial" panose="020B0604020202020204" pitchFamily="34" charset="0"/>
              <a:buChar char="•"/>
              <a:tabLst>
                <a:tab pos="771301" algn="l"/>
              </a:tabLst>
            </a:pPr>
            <a:r>
              <a:rPr lang="en-US" dirty="0">
                <a:latin typeface="Trebuchet MS"/>
                <a:cs typeface="Trebuchet MS"/>
              </a:rPr>
              <a:t>Operationalize Single IRB</a:t>
            </a:r>
            <a:endParaRPr lang="en-US" sz="1400" u="sng" dirty="0">
              <a:latin typeface="Trebuchet MS"/>
              <a:cs typeface="Trebuchet MS"/>
            </a:endParaRPr>
          </a:p>
          <a:p>
            <a:pPr marL="362356" marR="300885" indent="-349415">
              <a:spcBef>
                <a:spcPts val="484"/>
              </a:spcBef>
              <a:buClr>
                <a:srgbClr val="4C4C4C"/>
              </a:buClr>
              <a:buSzPct val="75000"/>
              <a:buFont typeface="Arial" panose="020B0604020202020204" pitchFamily="34" charset="0"/>
              <a:buChar char="•"/>
              <a:tabLst>
                <a:tab pos="771301" algn="l"/>
              </a:tabLst>
            </a:pPr>
            <a:r>
              <a:rPr lang="en-US" dirty="0">
                <a:latin typeface="Trebuchet MS"/>
                <a:cs typeface="Trebuchet MS"/>
              </a:rPr>
              <a:t>Study Design Consultation</a:t>
            </a:r>
            <a:endParaRPr lang="en-US" sz="1400" u="sng" dirty="0">
              <a:latin typeface="Trebuchet MS"/>
              <a:cs typeface="Trebuchet MS"/>
            </a:endParaRPr>
          </a:p>
          <a:p>
            <a:pPr marL="362356" marR="300885" indent="-349415">
              <a:spcBef>
                <a:spcPts val="484"/>
              </a:spcBef>
              <a:buClr>
                <a:srgbClr val="4C4C4C"/>
              </a:buClr>
              <a:buSzPct val="75000"/>
              <a:buFont typeface="Arial" panose="020B0604020202020204" pitchFamily="34" charset="0"/>
              <a:buChar char="•"/>
              <a:tabLst>
                <a:tab pos="771301" algn="l"/>
              </a:tabLst>
            </a:pPr>
            <a:r>
              <a:rPr lang="en-US" dirty="0">
                <a:latin typeface="Trebuchet MS"/>
                <a:cs typeface="Trebuchet MS"/>
              </a:rPr>
              <a:t>Study Budget Consultation</a:t>
            </a:r>
            <a:endParaRPr lang="en-US" sz="1400" u="sng" dirty="0">
              <a:latin typeface="Trebuchet MS"/>
              <a:cs typeface="Trebuchet MS"/>
            </a:endParaRPr>
          </a:p>
          <a:p>
            <a:pPr marL="362356" marR="300885" indent="-349415">
              <a:spcBef>
                <a:spcPts val="484"/>
              </a:spcBef>
              <a:buClr>
                <a:srgbClr val="4C4C4C"/>
              </a:buClr>
              <a:buSzPct val="75000"/>
              <a:buFont typeface="Arial" panose="020B0604020202020204" pitchFamily="34" charset="0"/>
              <a:buChar char="•"/>
              <a:tabLst>
                <a:tab pos="771301" algn="l"/>
              </a:tabLst>
            </a:pPr>
            <a:r>
              <a:rPr lang="en-US" dirty="0">
                <a:latin typeface="Trebuchet MS"/>
                <a:cs typeface="Trebuchet MS"/>
              </a:rPr>
              <a:t>Site Identification Consultation</a:t>
            </a:r>
            <a:endParaRPr lang="en-US" sz="1400" u="sng" dirty="0">
              <a:latin typeface="Trebuchet MS"/>
              <a:cs typeface="Trebuchet MS"/>
            </a:endParaRPr>
          </a:p>
          <a:p>
            <a:pPr marL="362356" marR="300885" indent="-349415">
              <a:spcBef>
                <a:spcPts val="484"/>
              </a:spcBef>
              <a:buClr>
                <a:srgbClr val="4C4C4C"/>
              </a:buClr>
              <a:buSzPct val="75000"/>
              <a:buFont typeface="Arial" panose="020B0604020202020204" pitchFamily="34" charset="0"/>
              <a:buChar char="•"/>
              <a:tabLst>
                <a:tab pos="771301" algn="l"/>
              </a:tabLst>
            </a:pPr>
            <a:r>
              <a:rPr lang="en-US" dirty="0">
                <a:latin typeface="Trebuchet MS"/>
                <a:cs typeface="Trebuchet MS"/>
              </a:rPr>
              <a:t>Recruitment Consultation</a:t>
            </a:r>
            <a:endParaRPr lang="en-US" sz="1400" u="sng" dirty="0">
              <a:latin typeface="Trebuchet MS"/>
              <a:cs typeface="Trebuchet MS"/>
            </a:endParaRPr>
          </a:p>
          <a:p>
            <a:pPr marL="362356" marR="300885" indent="-349415">
              <a:spcBef>
                <a:spcPts val="484"/>
              </a:spcBef>
              <a:buClr>
                <a:srgbClr val="4C4C4C"/>
              </a:buClr>
              <a:buSzPct val="75000"/>
              <a:buFont typeface="Arial" panose="020B0604020202020204" pitchFamily="34" charset="0"/>
              <a:buChar char="•"/>
              <a:tabLst>
                <a:tab pos="771301" algn="l"/>
              </a:tabLst>
            </a:pPr>
            <a:r>
              <a:rPr lang="en-US" dirty="0">
                <a:latin typeface="Trebuchet MS"/>
                <a:cs typeface="Trebuchet MS"/>
              </a:rPr>
              <a:t>Recruitment Materials</a:t>
            </a:r>
            <a:endParaRPr lang="en-US" sz="1400" u="sng" dirty="0">
              <a:latin typeface="Trebuchet MS"/>
              <a:cs typeface="Trebuchet MS"/>
            </a:endParaRPr>
          </a:p>
          <a:p>
            <a:pPr marL="362356" marR="300885" indent="-349415">
              <a:spcBef>
                <a:spcPts val="484"/>
              </a:spcBef>
              <a:buClr>
                <a:srgbClr val="4C4C4C"/>
              </a:buClr>
              <a:buSzPct val="75000"/>
              <a:buFont typeface="Arial" panose="020B0604020202020204" pitchFamily="34" charset="0"/>
              <a:buChar char="•"/>
              <a:tabLst>
                <a:tab pos="771301" algn="l"/>
              </a:tabLst>
            </a:pPr>
            <a:r>
              <a:rPr lang="en-US" dirty="0">
                <a:latin typeface="Trebuchet MS"/>
                <a:cs typeface="Trebuchet MS"/>
              </a:rPr>
              <a:t>Patient Engagement Studio </a:t>
            </a:r>
          </a:p>
          <a:p>
            <a:r>
              <a:rPr lang="en-US" dirty="0" smtClean="0"/>
              <a:t>Level 2 or Comprehensive </a:t>
            </a:r>
            <a:r>
              <a:rPr lang="en-US" baseline="0" dirty="0" smtClean="0"/>
              <a:t>Requests:</a:t>
            </a:r>
          </a:p>
          <a:p>
            <a:pPr marL="757066" lvl="1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Comprehensive Protocol Development</a:t>
            </a:r>
          </a:p>
          <a:p>
            <a:pPr marL="1222953" lvl="2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Project planning </a:t>
            </a:r>
          </a:p>
          <a:p>
            <a:pPr marL="1222953" lvl="2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Development of study and site budgets </a:t>
            </a:r>
          </a:p>
          <a:p>
            <a:pPr marL="1222953" lvl="2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Site selection/assessment </a:t>
            </a:r>
          </a:p>
          <a:p>
            <a:pPr marL="1222953" lvl="2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Data Safety and Monitoring Plan </a:t>
            </a:r>
          </a:p>
          <a:p>
            <a:pPr marL="1222953" lvl="2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Statistical Analysis </a:t>
            </a:r>
          </a:p>
          <a:p>
            <a:pPr marL="1222953" lvl="2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Risk Based Monitoring Plan </a:t>
            </a:r>
          </a:p>
          <a:p>
            <a:pPr marL="1222953" lvl="2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Regulatory Support for FDA Submission </a:t>
            </a:r>
          </a:p>
          <a:p>
            <a:pPr marL="1222953" lvl="2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Development of Recruitment Plan/Feasibility </a:t>
            </a:r>
          </a:p>
          <a:p>
            <a:pPr marL="1222953" lvl="2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Assessment of Informatics Tool Consultation/Recruitment Training</a:t>
            </a:r>
          </a:p>
          <a:p>
            <a:pPr marL="757066" lvl="1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endParaRPr lang="en-US" sz="2000" spc="-5" dirty="0">
              <a:latin typeface="Trebuchet MS"/>
              <a:cs typeface="Trebuchet MS"/>
            </a:endParaRPr>
          </a:p>
          <a:p>
            <a:pPr marL="757066" lvl="1" indent="-291179">
              <a:spcBef>
                <a:spcPts val="25"/>
              </a:spcBef>
              <a:buClr>
                <a:srgbClr val="4C4C4C"/>
              </a:buClr>
              <a:buFont typeface="Arial" panose="020B0604020202020204" pitchFamily="34" charset="0"/>
              <a:buChar char="•"/>
            </a:pPr>
            <a:r>
              <a:rPr lang="en-US" sz="2000" spc="-5" dirty="0">
                <a:latin typeface="Trebuchet MS"/>
                <a:cs typeface="Trebuchet MS"/>
              </a:rPr>
              <a:t>Implementation of clinical trial/act as coordinating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90402-1E9E-47EE-B73F-E7FD2D7CE8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8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1C48-C0CD-4BFF-83F4-CCC0272B5A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2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6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8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9144000" cy="914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6033296"/>
            <a:ext cx="2647950" cy="7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2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8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3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9144000" cy="914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6033296"/>
            <a:ext cx="2647950" cy="7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2000">
              <a:schemeClr val="bg1"/>
            </a:gs>
            <a:gs pos="91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0693"/>
            <a:ext cx="3182258" cy="883613"/>
          </a:xfrm>
          <a:prstGeom prst="rect">
            <a:avLst/>
          </a:prstGeom>
        </p:spPr>
      </p:pic>
      <p:sp>
        <p:nvSpPr>
          <p:cNvPr id="8" name="object 121"/>
          <p:cNvSpPr/>
          <p:nvPr/>
        </p:nvSpPr>
        <p:spPr>
          <a:xfrm>
            <a:off x="4953000" y="5689646"/>
            <a:ext cx="3429000" cy="826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1524000"/>
            <a:ext cx="9002394" cy="270843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algn="ctr">
              <a:lnSpc>
                <a:spcPct val="100200"/>
              </a:lnSpc>
            </a:pPr>
            <a:r>
              <a:rPr lang="en-US" sz="4400" spc="-90" dirty="0" smtClean="0">
                <a:latin typeface="Calibri" panose="020F0502020204030204" pitchFamily="34" charset="0"/>
              </a:rPr>
              <a:t>An Investigator’s Guide to the Clinical and Translational Science Awards and the</a:t>
            </a:r>
            <a:br>
              <a:rPr lang="en-US" sz="4400" spc="-90" dirty="0" smtClean="0">
                <a:latin typeface="Calibri" panose="020F0502020204030204" pitchFamily="34" charset="0"/>
              </a:rPr>
            </a:br>
            <a:r>
              <a:rPr sz="4400" spc="-90" dirty="0" smtClean="0">
                <a:latin typeface="Calibri" panose="020F0502020204030204" pitchFamily="34" charset="0"/>
              </a:rPr>
              <a:t>Trial </a:t>
            </a:r>
            <a:r>
              <a:rPr sz="4400" dirty="0">
                <a:latin typeface="Calibri" panose="020F0502020204030204" pitchFamily="34" charset="0"/>
              </a:rPr>
              <a:t>Innovation</a:t>
            </a:r>
            <a:r>
              <a:rPr sz="4400" spc="-45" dirty="0">
                <a:latin typeface="Calibri" panose="020F0502020204030204" pitchFamily="34" charset="0"/>
              </a:rPr>
              <a:t> </a:t>
            </a:r>
            <a:r>
              <a:rPr sz="4400" spc="5" dirty="0">
                <a:latin typeface="Calibri" panose="020F0502020204030204" pitchFamily="34" charset="0"/>
              </a:rPr>
              <a:t>Network (TIN)</a:t>
            </a:r>
            <a:br>
              <a:rPr sz="4400" spc="5" dirty="0">
                <a:latin typeface="Calibri" panose="020F0502020204030204" pitchFamily="34" charset="0"/>
              </a:rPr>
            </a:br>
            <a:r>
              <a:rPr sz="4400" spc="5" dirty="0">
                <a:latin typeface="Calibri" panose="020F0502020204030204" pitchFamily="34" charset="0"/>
              </a:rPr>
              <a:t> </a:t>
            </a:r>
            <a:r>
              <a:rPr lang="en-US" i="1" dirty="0" smtClean="0">
                <a:latin typeface="Calibri" panose="020F0502020204030204" pitchFamily="34" charset="0"/>
                <a:cs typeface="Trebuchet-BoldItalic"/>
              </a:rPr>
              <a:t>What can we do for you?</a:t>
            </a:r>
            <a:endParaRPr sz="4400" i="1" dirty="0">
              <a:latin typeface="Calibri" panose="020F0502020204030204" pitchFamily="34" charset="0"/>
              <a:cs typeface="Trebuchet-Bold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600" y="6418674"/>
            <a:ext cx="4201795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223770" algn="r">
              <a:lnSpc>
                <a:spcPct val="100000"/>
              </a:lnSpc>
              <a:spcBef>
                <a:spcPts val="480"/>
              </a:spcBef>
            </a:pPr>
            <a:r>
              <a:rPr lang="en-US" sz="2000" b="1" spc="-5" dirty="0" smtClean="0">
                <a:cs typeface="Trebuchet MS"/>
              </a:rPr>
              <a:t>May </a:t>
            </a:r>
            <a:r>
              <a:rPr sz="2000" b="1" dirty="0" smtClean="0">
                <a:cs typeface="Trebuchet MS"/>
              </a:rPr>
              <a:t>201</a:t>
            </a:r>
            <a:r>
              <a:rPr lang="en-US" sz="2000" b="1" dirty="0">
                <a:cs typeface="Trebuchet MS"/>
              </a:rPr>
              <a:t>7</a:t>
            </a:r>
            <a:endParaRPr lang="en-US" sz="2000" dirty="0"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9" y="68900"/>
            <a:ext cx="8686801" cy="9694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3200" b="1" dirty="0" smtClean="0">
                <a:latin typeface="Trebuchet-BoldItalic"/>
                <a:cs typeface="Trebuchet-BoldItalic"/>
              </a:rPr>
              <a:t>How </a:t>
            </a:r>
            <a:r>
              <a:rPr sz="3200" b="1" dirty="0">
                <a:latin typeface="Trebuchet-BoldItalic"/>
                <a:cs typeface="Trebuchet-BoldItalic"/>
              </a:rPr>
              <a:t>can TIN </a:t>
            </a:r>
            <a:r>
              <a:rPr sz="3200" b="1" dirty="0" smtClean="0">
                <a:latin typeface="Trebuchet-BoldItalic"/>
                <a:cs typeface="Trebuchet-BoldItalic"/>
              </a:rPr>
              <a:t>help?</a:t>
            </a:r>
            <a:r>
              <a:rPr lang="en-US" sz="3200" b="1" dirty="0" smtClean="0">
                <a:latin typeface="Trebuchet-BoldItalic"/>
                <a:cs typeface="Trebuchet-BoldItalic"/>
              </a:rPr>
              <a:t> </a:t>
            </a:r>
            <a:r>
              <a:rPr lang="en-US" sz="2000" b="1" i="1" dirty="0" smtClean="0">
                <a:latin typeface="Trebuchet-BoldItalic"/>
                <a:cs typeface="Trebuchet-BoldItalic"/>
              </a:rPr>
              <a:t>Operational Excellence</a:t>
            </a:r>
            <a:r>
              <a:rPr sz="3100" dirty="0">
                <a:solidFill>
                  <a:schemeClr val="tx1"/>
                </a:solidFill>
                <a:latin typeface="Trebuchet-BoldItalic"/>
                <a:cs typeface="Trebuchet-BoldItalic"/>
              </a:rPr>
              <a:t/>
            </a:r>
            <a:br>
              <a:rPr sz="3100" dirty="0">
                <a:solidFill>
                  <a:schemeClr val="tx1"/>
                </a:solidFill>
                <a:latin typeface="Trebuchet-BoldItalic"/>
                <a:cs typeface="Trebuchet-BoldItalic"/>
              </a:rPr>
            </a:br>
            <a:endParaRPr sz="3100" dirty="0">
              <a:solidFill>
                <a:schemeClr val="tx1"/>
              </a:solidFill>
              <a:latin typeface="Trebuchet-BoldItalic"/>
              <a:cs typeface="Trebuchet-BoldItalic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52399" y="595460"/>
            <a:ext cx="8686801" cy="471340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Trial Execution (Funded or Submitted)</a:t>
            </a:r>
            <a:endParaRPr lang="en-US" sz="3200" dirty="0"/>
          </a:p>
        </p:txBody>
      </p:sp>
      <p:sp>
        <p:nvSpPr>
          <p:cNvPr id="8" name="object 3"/>
          <p:cNvSpPr txBox="1"/>
          <p:nvPr/>
        </p:nvSpPr>
        <p:spPr>
          <a:xfrm>
            <a:off x="304799" y="1070610"/>
            <a:ext cx="8534401" cy="47551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3 Academic Central IRBs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Standard Agreements Used Across Network:</a:t>
            </a:r>
          </a:p>
          <a:p>
            <a:pPr marR="37465" lvl="2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Federal Demonstration Partnership – Clinical Trials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Subaward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Agreement (FDP-CTSA)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CTSA Program Recruitment Sites with local TIN teams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Streamlined Case Report Forms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Site Selection, Initiation, Training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Enrollment Metrics &amp; Performance Accountability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Recruitment Plans and Tools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Data Management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DSMB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685" y="5486400"/>
            <a:ext cx="401151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8867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What is the Local Hub role? OCTRI as an Example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630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OCTRI’s Clinical Research Development Team: </a:t>
            </a:r>
            <a:r>
              <a:rPr lang="en-US" dirty="0" smtClean="0"/>
              <a:t>Goal is to help investigators at all stages of developing and troubleshooting ongoing clinical research. </a:t>
            </a:r>
          </a:p>
          <a:p>
            <a:pPr lvl="1"/>
            <a:r>
              <a:rPr lang="en-US" dirty="0" smtClean="0"/>
              <a:t>These can be </a:t>
            </a:r>
            <a:r>
              <a:rPr lang="en-US" b="1" i="1" u="sng" dirty="0" smtClean="0"/>
              <a:t>single or multi-site </a:t>
            </a:r>
            <a:r>
              <a:rPr lang="en-US" dirty="0" smtClean="0"/>
              <a:t>research projects. </a:t>
            </a:r>
          </a:p>
          <a:p>
            <a:pPr lvl="1"/>
            <a:r>
              <a:rPr lang="en-US" dirty="0" smtClean="0"/>
              <a:t>Includes expertise in informatics, recruitment, study design, regulatory knowledge &amp; clinical study implementation.</a:t>
            </a:r>
          </a:p>
          <a:p>
            <a:endParaRPr lang="en-US" dirty="0"/>
          </a:p>
          <a:p>
            <a:r>
              <a:rPr lang="en-US" dirty="0" smtClean="0"/>
              <a:t>Help investigators identify what aspects of the TIN may be useful to them and assist in the application process. </a:t>
            </a:r>
          </a:p>
          <a:p>
            <a:endParaRPr lang="en-US" dirty="0"/>
          </a:p>
          <a:p>
            <a:r>
              <a:rPr lang="en-US" dirty="0" smtClean="0"/>
              <a:t>Help identify potential investigators at OHSU for multi-site research originating at other CTSA sites. </a:t>
            </a:r>
          </a:p>
          <a:p>
            <a:endParaRPr lang="en-US" dirty="0"/>
          </a:p>
          <a:p>
            <a:r>
              <a:rPr lang="en-US" dirty="0" smtClean="0"/>
              <a:t>Can help identifying local tools, methods and services available at OHSU. </a:t>
            </a:r>
          </a:p>
          <a:p>
            <a:pPr lvl="1"/>
            <a:r>
              <a:rPr lang="en-US" dirty="0" smtClean="0"/>
              <a:t>Ex: Cohort Discovery; Research Data Warehouse; Epic Workbench, </a:t>
            </a:r>
            <a:r>
              <a:rPr lang="en-US" dirty="0" err="1" smtClean="0"/>
              <a:t>MyChart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Data Coordination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4792" y="6014413"/>
            <a:ext cx="422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OCTRI’s Research Team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63251" y="2037312"/>
            <a:ext cx="2804549" cy="1376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TIN Request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10800000">
            <a:off x="6629400" y="2774615"/>
            <a:ext cx="1752600" cy="2391783"/>
          </a:xfrm>
          <a:prstGeom prst="bentArrow">
            <a:avLst/>
          </a:prstGeom>
          <a:solidFill>
            <a:srgbClr val="5195D3"/>
          </a:solidFill>
          <a:ln cap="rnd">
            <a:noFill/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8689029">
            <a:off x="2489942" y="2952177"/>
            <a:ext cx="1214521" cy="498604"/>
          </a:xfrm>
          <a:prstGeom prst="leftArrow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3412316" y="4378196"/>
            <a:ext cx="1083484" cy="498604"/>
          </a:xfrm>
          <a:prstGeom prst="leftArrow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04087" y="2197420"/>
            <a:ext cx="2396603" cy="1056230"/>
          </a:xfrm>
          <a:prstGeom prst="roundRect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Investigator and </a:t>
            </a:r>
          </a:p>
          <a:p>
            <a:pPr algn="ctr"/>
            <a:r>
              <a:rPr lang="en-US" sz="1700" b="1" u="sng" dirty="0" smtClean="0">
                <a:solidFill>
                  <a:schemeClr val="tx1"/>
                </a:solidFill>
              </a:rPr>
              <a:t>OCTRI CRDT 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determine next steps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343718" y="1100184"/>
            <a:ext cx="723208" cy="915985"/>
          </a:xfrm>
          <a:prstGeom prst="downArrow">
            <a:avLst/>
          </a:prstGeom>
          <a:solidFill>
            <a:srgbClr val="5195D3"/>
          </a:solidFill>
          <a:ln cap="rnd">
            <a:solidFill>
              <a:srgbClr val="7EC234"/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6577778" y="472440"/>
            <a:ext cx="2468880" cy="822960"/>
          </a:xfrm>
          <a:prstGeom prst="roundRect">
            <a:avLst/>
          </a:prstGeom>
          <a:solidFill>
            <a:srgbClr val="5195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Investigator and OCTRI submit proposal to the Trial Innovation Network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206618" y="472440"/>
            <a:ext cx="2468880" cy="822960"/>
          </a:xfrm>
          <a:prstGeom prst="roundRect">
            <a:avLst/>
          </a:prstGeom>
          <a:solidFill>
            <a:srgbClr val="5195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Develop study with </a:t>
            </a:r>
            <a:r>
              <a:rPr lang="en-US" sz="1700" b="1" u="sng" dirty="0" smtClean="0">
                <a:solidFill>
                  <a:schemeClr val="tx1"/>
                </a:solidFill>
              </a:rPr>
              <a:t>OCTRI Clinical Research Development Team</a:t>
            </a:r>
            <a:endParaRPr lang="en-US" sz="1700" b="1" u="sng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>
            <a:spLocks noChangeAspect="1"/>
          </p:cNvSpPr>
          <p:nvPr/>
        </p:nvSpPr>
        <p:spPr>
          <a:xfrm>
            <a:off x="3371430" y="472440"/>
            <a:ext cx="2468880" cy="822960"/>
          </a:xfrm>
          <a:prstGeom prst="roundRect">
            <a:avLst/>
          </a:prstGeom>
          <a:solidFill>
            <a:srgbClr val="5195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u="sng" dirty="0" smtClean="0">
                <a:solidFill>
                  <a:schemeClr val="tx1"/>
                </a:solidFill>
              </a:rPr>
              <a:t>OCTRI CRDT </a:t>
            </a:r>
            <a:r>
              <a:rPr lang="en-US" sz="1700" dirty="0" smtClean="0">
                <a:solidFill>
                  <a:schemeClr val="tx1"/>
                </a:solidFill>
              </a:rPr>
              <a:t>helps identify national &amp; local services </a:t>
            </a:r>
            <a:r>
              <a:rPr lang="en-US" sz="1700" dirty="0">
                <a:solidFill>
                  <a:schemeClr val="tx1"/>
                </a:solidFill>
              </a:rPr>
              <a:t>&amp;</a:t>
            </a:r>
            <a:r>
              <a:rPr lang="en-US" sz="1700" dirty="0" smtClean="0">
                <a:solidFill>
                  <a:schemeClr val="tx1"/>
                </a:solidFill>
              </a:rPr>
              <a:t> support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895398" y="1295400"/>
            <a:ext cx="761943" cy="848015"/>
          </a:xfrm>
          <a:prstGeom prst="downArrow">
            <a:avLst>
              <a:gd name="adj1" fmla="val 50000"/>
              <a:gd name="adj2" fmla="val 49115"/>
            </a:avLst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40310" y="508860"/>
            <a:ext cx="737468" cy="710340"/>
          </a:xfrm>
          <a:prstGeom prst="rightArrow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370969" y="2493203"/>
            <a:ext cx="1620632" cy="554797"/>
          </a:xfrm>
          <a:prstGeom prst="roundRect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Accepted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349498" y="2514600"/>
            <a:ext cx="925489" cy="533400"/>
          </a:xfrm>
          <a:prstGeom prst="roundRect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Declined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800690" y="2549397"/>
            <a:ext cx="548808" cy="498604"/>
          </a:xfrm>
          <a:prstGeom prst="leftArrow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633962" y="584294"/>
            <a:ext cx="737468" cy="558706"/>
          </a:xfrm>
          <a:prstGeom prst="rightArrow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72022" y="3657600"/>
            <a:ext cx="1800178" cy="1555868"/>
          </a:xfrm>
          <a:prstGeom prst="ellipse">
            <a:avLst/>
          </a:prstGeom>
          <a:solidFill>
            <a:srgbClr val="5195D3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116344"/>
              <a:satOff val="-5086"/>
              <a:lumOff val="13882"/>
              <a:alphaOff val="0"/>
            </a:schemeClr>
          </a:fillRef>
          <a:effectRef idx="3">
            <a:schemeClr val="accent6">
              <a:shade val="50000"/>
              <a:hueOff val="116344"/>
              <a:satOff val="-5086"/>
              <a:lumOff val="1388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OHSU Investigator Project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810000" y="4892973"/>
            <a:ext cx="2971800" cy="912847"/>
          </a:xfrm>
          <a:prstGeom prst="roundRect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Trial Innovation Network (TIN) Service(s) &amp; Support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351080" y="4660047"/>
            <a:ext cx="1897320" cy="382562"/>
          </a:xfrm>
          <a:prstGeom prst="roundRect">
            <a:avLst/>
          </a:prstGeom>
          <a:solidFill>
            <a:srgbClr val="5195D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OCTRI Research Team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04087" y="6014413"/>
            <a:ext cx="564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Example OHSU Investigator Project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914401" y="3649980"/>
            <a:ext cx="2438400" cy="1844196"/>
          </a:xfrm>
          <a:prstGeom prst="star32">
            <a:avLst/>
          </a:prstGeom>
          <a:solidFill>
            <a:srgbClr val="5195D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Successful Clinical Trial!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057400"/>
            <a:ext cx="1850784" cy="626826"/>
          </a:xfrm>
          <a:prstGeom prst="roundRect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Investigator Ideas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1066800" y="1524000"/>
            <a:ext cx="609600" cy="685800"/>
          </a:xfrm>
          <a:prstGeom prst="upArrow">
            <a:avLst/>
          </a:prstGeom>
          <a:solidFill>
            <a:srgbClr val="51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184" y="137131"/>
            <a:ext cx="205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National Assistance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3442180" y="18727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Local Assistance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Case Study: Part 2 - Proposal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944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Smith – Junior Investigator; has pilot data and is applying for an NIH grant.</a:t>
            </a:r>
          </a:p>
          <a:p>
            <a:r>
              <a:rPr lang="en-US" dirty="0" smtClean="0"/>
              <a:t>The proposal will need multiple sites and a single IRB of record (</a:t>
            </a:r>
            <a:r>
              <a:rPr lang="en-US" b="1" u="sng" dirty="0" smtClean="0"/>
              <a:t>per policy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CTSA Help:</a:t>
            </a:r>
          </a:p>
          <a:p>
            <a:pPr marL="0" indent="0">
              <a:buNone/>
            </a:pPr>
            <a:r>
              <a:rPr lang="en-US" dirty="0" smtClean="0"/>
              <a:t>1) Local CTSA Clinical Research Design Team meets to review the study and identify resources available.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Together with the PI submits a request to the TIN for </a:t>
            </a:r>
            <a:r>
              <a:rPr lang="en-US" dirty="0" smtClean="0">
                <a:solidFill>
                  <a:srgbClr val="FF0000"/>
                </a:solidFill>
              </a:rPr>
              <a:t>Central IRB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Master Contracts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Identification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Feasibility Assessment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3) TIN Accepts the proposal and provides Assessment and Connects PI to sites.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Researcher includes the Trial Innovation Network provided information and resources in the proposal to NIH.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1524000" y="662781"/>
            <a:ext cx="5334000" cy="49530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FUNDED!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5" y="-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Case Study: Part 3 - Implementation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944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Smith – Junior Investigator; is NIH funded and ready to begin the trial.</a:t>
            </a:r>
          </a:p>
          <a:p>
            <a:r>
              <a:rPr lang="en-US" dirty="0" smtClean="0"/>
              <a:t>The proposal has been accepted by the Trial Innovation Network.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smtClean="0"/>
              <a:t>CTSA Help:</a:t>
            </a:r>
          </a:p>
          <a:p>
            <a:pPr marL="0" indent="0">
              <a:buNone/>
            </a:pPr>
            <a:r>
              <a:rPr lang="en-US" dirty="0" smtClean="0"/>
              <a:t>1) TIN assigns a Central IRB. The Central IRB initiates contact with the 	Investigator to begin the IRB review process. 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All participating sites IRB’s sign on to agree to waive IRB review to the TIN central IRB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Local site Contracting group initiates sub contracts with sites per the 	</a:t>
            </a:r>
          </a:p>
          <a:p>
            <a:pPr marL="0" indent="0">
              <a:buNone/>
            </a:pPr>
            <a:r>
              <a:rPr lang="en-US" dirty="0" smtClean="0"/>
              <a:t>Federal Demonstration Partnership Clinical Trial Standard Agreement (FDP-CTSA)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4) TIN provided recruitment plan is implemented at each site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32-Point Star 4"/>
          <p:cNvSpPr/>
          <p:nvPr/>
        </p:nvSpPr>
        <p:spPr>
          <a:xfrm>
            <a:off x="2743200" y="1676400"/>
            <a:ext cx="4114800" cy="3059852"/>
          </a:xfrm>
          <a:prstGeom prst="star32">
            <a:avLst/>
          </a:prstGeom>
          <a:solidFill>
            <a:srgbClr val="5195D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Successful Clinical Trial!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574"/>
            <a:ext cx="7886700" cy="9144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How does TIN provide Single IRB review?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5825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TIN uses the SMART IRB system – including the “Exchange” platform</a:t>
            </a:r>
          </a:p>
          <a:p>
            <a:pPr lvl="1"/>
            <a:r>
              <a:rPr lang="en-US" sz="2400" dirty="0" smtClean="0"/>
              <a:t>Provides a method that can be used to facilitate single IRB review agreements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TIN approved requests can use SMART IRB to rely on one of the TIN designated central IRBs</a:t>
            </a:r>
            <a:r>
              <a:rPr lang="en-US" sz="2400" dirty="0"/>
              <a:t> </a:t>
            </a:r>
            <a:endParaRPr lang="en-US" sz="2400" dirty="0" smtClean="0"/>
          </a:p>
          <a:p>
            <a:pPr lvl="4"/>
            <a:r>
              <a:rPr lang="en-US" sz="2000" dirty="0" smtClean="0"/>
              <a:t>Johns Hopkins, </a:t>
            </a:r>
          </a:p>
          <a:p>
            <a:pPr lvl="4"/>
            <a:r>
              <a:rPr lang="en-US" sz="2000" dirty="0" smtClean="0"/>
              <a:t>University of Utah</a:t>
            </a:r>
          </a:p>
          <a:p>
            <a:pPr lvl="4"/>
            <a:r>
              <a:rPr lang="en-US" sz="2000" dirty="0" smtClean="0"/>
              <a:t>Vanderbilt</a:t>
            </a:r>
          </a:p>
          <a:p>
            <a:endParaRPr lang="en-US" sz="2400" dirty="0"/>
          </a:p>
          <a:p>
            <a:r>
              <a:rPr lang="en-US" sz="2400" dirty="0" smtClean="0"/>
              <a:t>All participating sites must “join” SMART IRB</a:t>
            </a:r>
          </a:p>
          <a:p>
            <a:endParaRPr lang="en-US" sz="2400" dirty="0"/>
          </a:p>
          <a:p>
            <a:r>
              <a:rPr lang="en-US" sz="2400" dirty="0" smtClean="0"/>
              <a:t>Not all participating sites need to be at CTSA 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19800"/>
            <a:ext cx="2762250" cy="7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13"/>
            <a:ext cx="7886700" cy="1325563"/>
          </a:xfrm>
        </p:spPr>
        <p:txBody>
          <a:bodyPr/>
          <a:lstStyle/>
          <a:p>
            <a:r>
              <a:rPr lang="en-US" dirty="0" smtClean="0"/>
              <a:t>How does TIN interact with other Networks?</a:t>
            </a:r>
            <a:endParaRPr lang="en-US" dirty="0"/>
          </a:p>
        </p:txBody>
      </p:sp>
      <p:sp>
        <p:nvSpPr>
          <p:cNvPr id="6" name="AutoShape 6" descr="Image result for image for puzzle piec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55014" y="997851"/>
            <a:ext cx="3105150" cy="209158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Which pieces fit? </a:t>
            </a:r>
          </a:p>
          <a:p>
            <a:endParaRPr lang="en-US" dirty="0" smtClean="0"/>
          </a:p>
          <a:p>
            <a:r>
              <a:rPr lang="en-US" dirty="0" smtClean="0"/>
              <a:t>Where do the needs of the project match up with TIN resources?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82117" y="1121296"/>
            <a:ext cx="1913833" cy="1917022"/>
            <a:chOff x="3482117" y="1121296"/>
            <a:chExt cx="1913833" cy="1917022"/>
          </a:xfrm>
        </p:grpSpPr>
        <p:pic>
          <p:nvPicPr>
            <p:cNvPr id="9" name="Picture 2" descr="Image result for image for puzzle pieces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4679">
              <a:off x="3482117" y="1121296"/>
              <a:ext cx="1913833" cy="191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79049" y="1842964"/>
              <a:ext cx="1367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Feasibility Assessment</a:t>
              </a:r>
              <a:endParaRPr lang="en-US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81306" y="3273277"/>
            <a:ext cx="1856684" cy="1859778"/>
            <a:chOff x="5781306" y="3273277"/>
            <a:chExt cx="1856684" cy="1859778"/>
          </a:xfrm>
        </p:grpSpPr>
        <p:pic>
          <p:nvPicPr>
            <p:cNvPr id="11" name="Picture 2" descr="Image result for image for puzzle pieces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781306" y="3273277"/>
              <a:ext cx="1856684" cy="185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107149" y="3717130"/>
              <a:ext cx="1471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Recruitment Consultation</a:t>
              </a: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02245" y="3592576"/>
            <a:ext cx="1856684" cy="1859778"/>
            <a:chOff x="2202245" y="3592576"/>
            <a:chExt cx="1856684" cy="1859778"/>
          </a:xfrm>
        </p:grpSpPr>
        <p:pic>
          <p:nvPicPr>
            <p:cNvPr id="10" name="Picture 2" descr="Image result for image for puzzle pieces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69401">
              <a:off x="2202245" y="3592576"/>
              <a:ext cx="1856684" cy="185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571116" y="4448238"/>
              <a:ext cx="1367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Single IRB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4182" y="4831618"/>
            <a:ext cx="1856684" cy="1859778"/>
            <a:chOff x="4704182" y="4831618"/>
            <a:chExt cx="1856684" cy="1859778"/>
          </a:xfrm>
        </p:grpSpPr>
        <p:pic>
          <p:nvPicPr>
            <p:cNvPr id="7" name="Picture 2" descr="Image result for image for puzzle pieces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182" y="4831618"/>
              <a:ext cx="1856684" cy="185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097492" y="5556487"/>
              <a:ext cx="1367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Master Contracting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06588" y="2895451"/>
            <a:ext cx="1859778" cy="1856684"/>
            <a:chOff x="4306588" y="2895451"/>
            <a:chExt cx="1859778" cy="1856684"/>
          </a:xfrm>
        </p:grpSpPr>
        <p:pic>
          <p:nvPicPr>
            <p:cNvPr id="1026" name="Picture 2" descr="Image result for image for puzzle piec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308135" y="2893904"/>
              <a:ext cx="1856684" cy="185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62227" y="3513342"/>
              <a:ext cx="140510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Trial Network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6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943600"/>
            <a:ext cx="9144000" cy="914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2209926" y="468376"/>
            <a:ext cx="472440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65" dirty="0">
                <a:latin typeface="Trebuchet MS"/>
                <a:cs typeface="Trebuchet MS"/>
              </a:rPr>
              <a:t>Trial </a:t>
            </a:r>
            <a:r>
              <a:rPr sz="3200" b="1" dirty="0">
                <a:latin typeface="Trebuchet MS"/>
                <a:cs typeface="Trebuchet MS"/>
              </a:rPr>
              <a:t>Innovation</a:t>
            </a:r>
            <a:r>
              <a:rPr sz="3200" b="1" spc="-65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Network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32" y="1209216"/>
            <a:ext cx="7977188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dirty="0">
                <a:latin typeface="Trebuchet MS" panose="020B0603020202020204" pitchFamily="34" charset="0"/>
              </a:rPr>
              <a:t>Questions? </a:t>
            </a:r>
            <a:endParaRPr lang="en-US" sz="3200" dirty="0" smtClean="0">
              <a:latin typeface="Trebuchet MS" panose="020B0603020202020204" pitchFamily="34" charset="0"/>
            </a:endParaRPr>
          </a:p>
          <a:p>
            <a:pPr algn="ctr"/>
            <a:endParaRPr lang="en-US" sz="3200" dirty="0">
              <a:latin typeface="Trebuchet MS" panose="020B0603020202020204" pitchFamily="34" charset="0"/>
            </a:endParaRPr>
          </a:p>
          <a:p>
            <a:pPr algn="ctr"/>
            <a:endParaRPr lang="en-US" sz="3200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669004"/>
            <a:ext cx="673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https://trialinnovationnetwork.org/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958164"/>
            <a:ext cx="2647950" cy="735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06" y="1994046"/>
            <a:ext cx="5554188" cy="153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24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/>
          <p:cNvSpPr/>
          <p:nvPr/>
        </p:nvSpPr>
        <p:spPr>
          <a:xfrm>
            <a:off x="210511" y="2742342"/>
            <a:ext cx="8911609" cy="159138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74" y="3104689"/>
            <a:ext cx="5360270" cy="78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4" name="Group 113"/>
          <p:cNvGrpSpPr/>
          <p:nvPr/>
        </p:nvGrpSpPr>
        <p:grpSpPr>
          <a:xfrm>
            <a:off x="1825014" y="3965335"/>
            <a:ext cx="1775806" cy="1939723"/>
            <a:chOff x="2817979" y="3988538"/>
            <a:chExt cx="2367741" cy="2586297"/>
          </a:xfrm>
        </p:grpSpPr>
        <p:cxnSp>
          <p:nvCxnSpPr>
            <p:cNvPr id="27" name="Straight Arrow Connector 26"/>
            <p:cNvCxnSpPr>
              <a:stCxn id="26" idx="0"/>
            </p:cNvCxnSpPr>
            <p:nvPr/>
          </p:nvCxnSpPr>
          <p:spPr>
            <a:xfrm flipV="1">
              <a:off x="4001850" y="3988538"/>
              <a:ext cx="3586" cy="585406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2817979" y="4573944"/>
              <a:ext cx="2367741" cy="2000891"/>
              <a:chOff x="2817979" y="4573944"/>
              <a:chExt cx="2367741" cy="2000891"/>
            </a:xfrm>
          </p:grpSpPr>
          <p:sp>
            <p:nvSpPr>
              <p:cNvPr id="26" name="Flowchart: Alternate Process 25"/>
              <p:cNvSpPr/>
              <p:nvPr/>
            </p:nvSpPr>
            <p:spPr>
              <a:xfrm>
                <a:off x="2817979" y="4573944"/>
                <a:ext cx="2367741" cy="1488181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Site IRB POC </a:t>
                </a:r>
              </a:p>
              <a:p>
                <a:pPr algn="ctr" defTabSz="6858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logs in to access study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Calibri" panose="020F0502020204030204"/>
                  </a:rPr>
                  <a:t>info + documents</a:t>
                </a: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8435" y="5959392"/>
                <a:ext cx="1286640" cy="61544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24" name="Group 123"/>
          <p:cNvGrpSpPr/>
          <p:nvPr/>
        </p:nvGrpSpPr>
        <p:grpSpPr>
          <a:xfrm>
            <a:off x="3694929" y="3963592"/>
            <a:ext cx="1493819" cy="2025140"/>
            <a:chOff x="5361541" y="4005263"/>
            <a:chExt cx="1991759" cy="2700187"/>
          </a:xfrm>
        </p:grpSpPr>
        <p:cxnSp>
          <p:nvCxnSpPr>
            <p:cNvPr id="52" name="Straight Arrow Connector 51"/>
            <p:cNvCxnSpPr>
              <a:stCxn id="30" idx="0"/>
            </p:cNvCxnSpPr>
            <p:nvPr/>
          </p:nvCxnSpPr>
          <p:spPr>
            <a:xfrm flipH="1" flipV="1">
              <a:off x="6357420" y="4005263"/>
              <a:ext cx="1" cy="634034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/>
            <p:cNvGrpSpPr/>
            <p:nvPr/>
          </p:nvGrpSpPr>
          <p:grpSpPr>
            <a:xfrm>
              <a:off x="5361541" y="4639297"/>
              <a:ext cx="1991759" cy="2066153"/>
              <a:chOff x="5361541" y="4639297"/>
              <a:chExt cx="1991759" cy="2066153"/>
            </a:xfrm>
          </p:grpSpPr>
          <p:sp>
            <p:nvSpPr>
              <p:cNvPr id="30" name="Flowchart: Alternate Process 29"/>
              <p:cNvSpPr/>
              <p:nvPr/>
            </p:nvSpPr>
            <p:spPr>
              <a:xfrm>
                <a:off x="5361541" y="4639297"/>
                <a:ext cx="1991759" cy="1276358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Site IRB POC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Calibri" panose="020F0502020204030204"/>
                  </a:rPr>
                  <a:t>indicates cede review  decision</a:t>
                </a: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9111" l="0" r="100000">
                            <a14:foregroundMark x1="56889" y1="50667" x2="56889" y2="50667"/>
                            <a14:foregroundMark x1="46222" y1="64000" x2="46222" y2="64000"/>
                            <a14:foregroundMark x1="37333" y1="61333" x2="37333" y2="61333"/>
                            <a14:foregroundMark x1="64000" y1="46222" x2="64000" y2="46222"/>
                            <a14:foregroundMark x1="64000" y1="46222" x2="64000" y2="46222"/>
                            <a14:foregroundMark x1="66222" y1="43111" x2="66222" y2="43111"/>
                            <a14:foregroundMark x1="66667" y1="41333" x2="66667" y2="41333"/>
                            <a14:foregroundMark x1="60889" y1="48889" x2="60889" y2="48889"/>
                            <a14:foregroundMark x1="54667" y1="54667" x2="54667" y2="54667"/>
                            <a14:foregroundMark x1="50667" y1="57778" x2="50667" y2="57778"/>
                            <a14:foregroundMark x1="47556" y1="61778" x2="47556" y2="61778"/>
                            <a14:foregroundMark x1="40889" y1="64000" x2="40889" y2="64000"/>
                            <a14:foregroundMark x1="36889" y1="57333" x2="36889" y2="57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6993" y="5866874"/>
                <a:ext cx="838576" cy="83857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38" name="Group 137"/>
          <p:cNvGrpSpPr/>
          <p:nvPr/>
        </p:nvGrpSpPr>
        <p:grpSpPr>
          <a:xfrm>
            <a:off x="91923" y="1022327"/>
            <a:ext cx="1610737" cy="2090584"/>
            <a:chOff x="267709" y="93102"/>
            <a:chExt cx="2147649" cy="2787445"/>
          </a:xfrm>
        </p:grpSpPr>
        <p:cxnSp>
          <p:nvCxnSpPr>
            <p:cNvPr id="7" name="Straight Arrow Connector 6"/>
            <p:cNvCxnSpPr>
              <a:stCxn id="40" idx="2"/>
            </p:cNvCxnSpPr>
            <p:nvPr/>
          </p:nvCxnSpPr>
          <p:spPr>
            <a:xfrm flipH="1">
              <a:off x="1341533" y="2151655"/>
              <a:ext cx="1" cy="728892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267709" y="93102"/>
              <a:ext cx="2147649" cy="2058553"/>
              <a:chOff x="473235" y="-400989"/>
              <a:chExt cx="2147649" cy="205855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3235" y="312997"/>
                <a:ext cx="2147649" cy="134456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Reviewing IRB creates study in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IRB Exchange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96569">
                            <a14:foregroundMark x1="73039" y1="32353" x2="73039" y2="32353"/>
                            <a14:foregroundMark x1="76961" y1="21569" x2="76961" y2="21569"/>
                            <a14:foregroundMark x1="77451" y1="41667" x2="77451" y2="41667"/>
                            <a14:foregroundMark x1="75490" y1="32843" x2="75490" y2="32843"/>
                            <a14:foregroundMark x1="77941" y1="56863" x2="77941" y2="568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638" y="-400989"/>
                <a:ext cx="958370" cy="9583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35" name="Group 134"/>
          <p:cNvGrpSpPr/>
          <p:nvPr/>
        </p:nvGrpSpPr>
        <p:grpSpPr>
          <a:xfrm>
            <a:off x="25965" y="3943907"/>
            <a:ext cx="1715849" cy="2089133"/>
            <a:chOff x="208787" y="3988538"/>
            <a:chExt cx="2287799" cy="2785508"/>
          </a:xfrm>
        </p:grpSpPr>
        <p:grpSp>
          <p:nvGrpSpPr>
            <p:cNvPr id="104" name="Group 103"/>
            <p:cNvGrpSpPr/>
            <p:nvPr/>
          </p:nvGrpSpPr>
          <p:grpSpPr>
            <a:xfrm>
              <a:off x="208787" y="3988538"/>
              <a:ext cx="2287799" cy="1927116"/>
              <a:chOff x="290216" y="3907627"/>
              <a:chExt cx="2287799" cy="1927116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432495" y="3907627"/>
                <a:ext cx="1621" cy="624315"/>
              </a:xfrm>
              <a:prstGeom prst="straightConnector1">
                <a:avLst/>
              </a:prstGeom>
              <a:ln w="38100">
                <a:solidFill>
                  <a:srgbClr val="B41E3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/>
              <p:cNvSpPr/>
              <p:nvPr/>
            </p:nvSpPr>
            <p:spPr>
              <a:xfrm>
                <a:off x="290216" y="4558385"/>
                <a:ext cx="2287799" cy="127635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B41E3B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Exchange notifies sites’ IRB POCs of study via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email 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56" y="5831669"/>
              <a:ext cx="997019" cy="942377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7000645" y="830650"/>
            <a:ext cx="2076721" cy="2308958"/>
            <a:chOff x="9334193" y="-35464"/>
            <a:chExt cx="2768961" cy="3078608"/>
          </a:xfrm>
        </p:grpSpPr>
        <p:cxnSp>
          <p:nvCxnSpPr>
            <p:cNvPr id="94" name="Straight Arrow Connector 93"/>
            <p:cNvCxnSpPr>
              <a:stCxn id="56" idx="2"/>
            </p:cNvCxnSpPr>
            <p:nvPr/>
          </p:nvCxnSpPr>
          <p:spPr>
            <a:xfrm flipH="1">
              <a:off x="10718672" y="2256196"/>
              <a:ext cx="2" cy="786948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9334193" y="1001894"/>
              <a:ext cx="2768961" cy="12543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Reviewing IRB uploads </a:t>
              </a:r>
              <a:r>
                <a:rPr lang="en-US" sz="1600" dirty="0" smtClean="0">
                  <a:solidFill>
                    <a:prstClr val="black"/>
                  </a:solidFill>
                </a:rPr>
                <a:t>approval documents  for Relying </a:t>
              </a:r>
              <a:r>
                <a:rPr lang="en-US" sz="1600" dirty="0">
                  <a:solidFill>
                    <a:prstClr val="black"/>
                  </a:solidFill>
                </a:rPr>
                <a:t>Site’s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65333" y1="88393" x2="65333" y2="88393"/>
                          <a14:foregroundMark x1="80889" y1="87500" x2="80889" y2="87500"/>
                          <a14:foregroundMark x1="87556" y1="81696" x2="87556" y2="81696"/>
                          <a14:foregroundMark x1="48444" y1="9821" x2="48444" y2="9821"/>
                          <a14:foregroundMark x1="62222" y1="7589" x2="62222" y2="7589"/>
                          <a14:foregroundMark x1="28444" y1="72321" x2="28444" y2="72321"/>
                          <a14:foregroundMark x1="26222" y1="95982" x2="26222" y2="95982"/>
                          <a14:foregroundMark x1="27111" y1="97768" x2="27111" y2="97768"/>
                          <a14:foregroundMark x1="38222" y1="93304" x2="38222" y2="93304"/>
                          <a14:foregroundMark x1="92889" y1="88839" x2="92889" y2="88839"/>
                          <a14:foregroundMark x1="91556" y1="88393" x2="91556" y2="88393"/>
                          <a14:foregroundMark x1="95556" y1="83929" x2="95556" y2="83929"/>
                          <a14:foregroundMark x1="95556" y1="88839" x2="95556" y2="88839"/>
                          <a14:foregroundMark x1="97333" y1="89286" x2="97333" y2="89286"/>
                          <a14:backgroundMark x1="97778" y1="78571" x2="97778" y2="78571"/>
                          <a14:backgroundMark x1="97333" y1="80804" x2="97333" y2="80804"/>
                          <a14:backgroundMark x1="96444" y1="83036" x2="96444" y2="83036"/>
                          <a14:backgroundMark x1="96444" y1="84821" x2="96444" y2="84821"/>
                          <a14:backgroundMark x1="98222" y1="91964" x2="98222" y2="919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0740" y="-35464"/>
              <a:ext cx="1076189" cy="107140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5" name="Group 144"/>
          <p:cNvGrpSpPr/>
          <p:nvPr/>
        </p:nvGrpSpPr>
        <p:grpSpPr>
          <a:xfrm>
            <a:off x="5310068" y="999412"/>
            <a:ext cx="1655779" cy="5029499"/>
            <a:chOff x="7084975" y="152510"/>
            <a:chExt cx="2207705" cy="6705998"/>
          </a:xfrm>
        </p:grpSpPr>
        <p:grpSp>
          <p:nvGrpSpPr>
            <p:cNvPr id="144" name="Group 143"/>
            <p:cNvGrpSpPr/>
            <p:nvPr/>
          </p:nvGrpSpPr>
          <p:grpSpPr>
            <a:xfrm>
              <a:off x="7084975" y="152510"/>
              <a:ext cx="2207705" cy="2763634"/>
              <a:chOff x="6957885" y="80101"/>
              <a:chExt cx="2334795" cy="2763634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6957885" y="734679"/>
                <a:ext cx="2334795" cy="145676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B41E3B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Exchange sends confirmation of reliance to Reviewing IRB</a:t>
                </a:r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3299" y="80101"/>
                <a:ext cx="997019" cy="942376"/>
              </a:xfrm>
              <a:prstGeom prst="rect">
                <a:avLst/>
              </a:prstGeom>
            </p:spPr>
          </p:pic>
          <p:cxnSp>
            <p:nvCxnSpPr>
              <p:cNvPr id="61" name="Straight Arrow Connector 60"/>
              <p:cNvCxnSpPr>
                <a:endCxn id="55" idx="2"/>
              </p:cNvCxnSpPr>
              <p:nvPr/>
            </p:nvCxnSpPr>
            <p:spPr>
              <a:xfrm flipV="1">
                <a:off x="8121559" y="2191443"/>
                <a:ext cx="3724" cy="652292"/>
              </a:xfrm>
              <a:prstGeom prst="straightConnector1">
                <a:avLst/>
              </a:prstGeom>
              <a:ln w="38100">
                <a:solidFill>
                  <a:srgbClr val="B41E3B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7084976" y="4026638"/>
              <a:ext cx="2207704" cy="2831870"/>
              <a:chOff x="7326728" y="3988538"/>
              <a:chExt cx="2207704" cy="2831870"/>
            </a:xfrm>
          </p:grpSpPr>
          <p:cxnSp>
            <p:nvCxnSpPr>
              <p:cNvPr id="68" name="Straight Arrow Connector 67"/>
              <p:cNvCxnSpPr>
                <a:endCxn id="66" idx="0"/>
              </p:cNvCxnSpPr>
              <p:nvPr/>
            </p:nvCxnSpPr>
            <p:spPr>
              <a:xfrm>
                <a:off x="8430580" y="3988538"/>
                <a:ext cx="0" cy="583575"/>
              </a:xfrm>
              <a:prstGeom prst="straightConnector1">
                <a:avLst/>
              </a:prstGeom>
              <a:ln w="38100">
                <a:solidFill>
                  <a:srgbClr val="B41E3B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ounded Rectangle 65"/>
              <p:cNvSpPr/>
              <p:nvPr/>
            </p:nvSpPr>
            <p:spPr>
              <a:xfrm>
                <a:off x="7326728" y="4572113"/>
                <a:ext cx="2207704" cy="149001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B41E3B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Exchange sends confirmation of reliance to </a:t>
                </a:r>
              </a:p>
              <a:p>
                <a:pPr lvl="0" algn="ctr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Site IRB POC </a:t>
                </a:r>
              </a:p>
            </p:txBody>
          </p:sp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4578" y="5878032"/>
                <a:ext cx="997019" cy="942376"/>
              </a:xfrm>
              <a:prstGeom prst="rect">
                <a:avLst/>
              </a:prstGeom>
            </p:spPr>
          </p:pic>
        </p:grpSp>
      </p:grpSp>
      <p:grpSp>
        <p:nvGrpSpPr>
          <p:cNvPr id="158" name="Group 157"/>
          <p:cNvGrpSpPr/>
          <p:nvPr/>
        </p:nvGrpSpPr>
        <p:grpSpPr>
          <a:xfrm>
            <a:off x="7019655" y="3943904"/>
            <a:ext cx="2076721" cy="2139738"/>
            <a:chOff x="9359539" y="4115538"/>
            <a:chExt cx="2768961" cy="2852982"/>
          </a:xfrm>
        </p:grpSpPr>
        <p:cxnSp>
          <p:nvCxnSpPr>
            <p:cNvPr id="98" name="Straight Arrow Connector 97"/>
            <p:cNvCxnSpPr/>
            <p:nvPr/>
          </p:nvCxnSpPr>
          <p:spPr>
            <a:xfrm>
              <a:off x="10728418" y="4115538"/>
              <a:ext cx="1526" cy="585406"/>
            </a:xfrm>
            <a:prstGeom prst="straightConnector1">
              <a:avLst/>
            </a:prstGeom>
            <a:ln w="38100">
              <a:solidFill>
                <a:srgbClr val="B41E3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147"/>
            <p:cNvGrpSpPr/>
            <p:nvPr/>
          </p:nvGrpSpPr>
          <p:grpSpPr>
            <a:xfrm>
              <a:off x="9359539" y="4729519"/>
              <a:ext cx="2768961" cy="2239001"/>
              <a:chOff x="9359539" y="4602519"/>
              <a:chExt cx="2768961" cy="2239001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9359539" y="4602519"/>
                <a:ext cx="2768961" cy="138544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B41E3B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Exchange notifies Site IRB POC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+ </a:t>
                </a:r>
                <a:r>
                  <a:rPr lang="en-US" sz="1600" dirty="0">
                    <a:solidFill>
                      <a:prstClr val="black"/>
                    </a:solidFill>
                  </a:rPr>
                  <a:t>study team with approval documents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29910" y="5899145"/>
                <a:ext cx="997019" cy="942375"/>
              </a:xfrm>
              <a:prstGeom prst="rect">
                <a:avLst/>
              </a:prstGeom>
            </p:spPr>
          </p:pic>
        </p:grpSp>
      </p:grpSp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-338663" y="20514"/>
            <a:ext cx="9254063" cy="132115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Trial Innovation Network (TIN) Workflow for </a:t>
            </a:r>
            <a:br>
              <a:rPr lang="en-US" b="1" dirty="0" smtClean="0"/>
            </a:br>
            <a:r>
              <a:rPr lang="en-US" b="1" dirty="0" smtClean="0"/>
              <a:t>SMART IRB EXCHANGE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75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35442"/>
            <a:ext cx="8515350" cy="1325563"/>
          </a:xfrm>
        </p:spPr>
        <p:txBody>
          <a:bodyPr/>
          <a:lstStyle/>
          <a:p>
            <a:r>
              <a:rPr lang="en-US" dirty="0" smtClean="0"/>
              <a:t>Clinical and Translational Science Award Program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524000"/>
            <a:ext cx="5600700" cy="3667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549" y="1524000"/>
            <a:ext cx="3048000" cy="2585323"/>
          </a:xfrm>
          <a:prstGeom prst="rect">
            <a:avLst/>
          </a:prstGeom>
          <a:noFill/>
          <a:ln w="539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Funded by NCATS</a:t>
            </a:r>
          </a:p>
          <a:p>
            <a:endParaRPr lang="en-US" dirty="0"/>
          </a:p>
          <a:p>
            <a:r>
              <a:rPr lang="en-US" dirty="0" smtClean="0"/>
              <a:t>Approximately 60 Academic Medical Institutions</a:t>
            </a:r>
          </a:p>
          <a:p>
            <a:endParaRPr lang="en-US" dirty="0"/>
          </a:p>
          <a:p>
            <a:r>
              <a:rPr lang="en-US" dirty="0" smtClean="0"/>
              <a:t>Created to accelerate discoveries and improve clinical and translational research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06575782"/>
              </p:ext>
            </p:extLst>
          </p:nvPr>
        </p:nvGraphicFramePr>
        <p:xfrm>
          <a:off x="2286000" y="990600"/>
          <a:ext cx="7391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241005" y="35442"/>
            <a:ext cx="8747051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Examples of CTSA Resources at Each Institution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New NIH Policy on Clinical Trials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Final rules go into effect Sept, 2017</a:t>
            </a:r>
          </a:p>
          <a:p>
            <a:r>
              <a:rPr lang="en-US" dirty="0" smtClean="0"/>
              <a:t>RCTs must go through an FOA specifically designed for clinical trials</a:t>
            </a:r>
          </a:p>
          <a:p>
            <a:r>
              <a:rPr lang="en-US" dirty="0" smtClean="0"/>
              <a:t>Focus </a:t>
            </a:r>
            <a:r>
              <a:rPr lang="en-US" dirty="0"/>
              <a:t>on the rationale, design, and operational and analysis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Must submit summary results to ClinicalTrials.gov no more than 12 months after the trial ends</a:t>
            </a:r>
          </a:p>
          <a:p>
            <a:r>
              <a:rPr lang="en-US" dirty="0" smtClean="0"/>
              <a:t>Must submit protocol and final statistical analysis plan</a:t>
            </a:r>
          </a:p>
          <a:p>
            <a:r>
              <a:rPr lang="en-US" b="1" u="sng" dirty="0" smtClean="0"/>
              <a:t>Single IRB required</a:t>
            </a:r>
          </a:p>
          <a:p>
            <a:r>
              <a:rPr lang="en-US" dirty="0" smtClean="0"/>
              <a:t>Many institutes use the R34 or U34 mechanism for RCT planning</a:t>
            </a:r>
          </a:p>
          <a:p>
            <a:r>
              <a:rPr lang="en-US" dirty="0" smtClean="0"/>
              <a:t>Many institutes require paired applications:  UG3/UH3 for a clinical coordinating center, and a U24 for a data coordinating center</a:t>
            </a:r>
          </a:p>
          <a:p>
            <a:r>
              <a:rPr lang="en-US" dirty="0" smtClean="0"/>
              <a:t>Request approval for any trials with &gt;$500K direct costs in any one year; special procedure if &gt;$1.5M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6871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Who is the Trial Innovation Network for?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Planning a multi-site clinical research </a:t>
            </a:r>
            <a:r>
              <a:rPr lang="en-US" sz="2800" u="sng" dirty="0"/>
              <a:t>p</a:t>
            </a:r>
            <a:r>
              <a:rPr lang="en-US" sz="2800" u="sng" dirty="0" smtClean="0"/>
              <a:t>roposal</a:t>
            </a:r>
          </a:p>
          <a:p>
            <a:endParaRPr lang="en-US" sz="2800" dirty="0" smtClean="0"/>
          </a:p>
          <a:p>
            <a:r>
              <a:rPr lang="en-US" sz="2800" dirty="0" smtClean="0"/>
              <a:t>Have an already </a:t>
            </a:r>
            <a:r>
              <a:rPr lang="en-US" sz="2800" u="sng" dirty="0" smtClean="0"/>
              <a:t>funded</a:t>
            </a:r>
            <a:r>
              <a:rPr lang="en-US" sz="2800" dirty="0" smtClean="0"/>
              <a:t> multi-site clinical research project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81050" y="3657600"/>
            <a:ext cx="7581900" cy="1815882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OCTRI – </a:t>
            </a:r>
          </a:p>
          <a:p>
            <a:endParaRPr lang="en-US" sz="2800" dirty="0" smtClean="0"/>
          </a:p>
          <a:p>
            <a:r>
              <a:rPr lang="en-US" sz="2800" dirty="0" smtClean="0"/>
              <a:t>Planning </a:t>
            </a:r>
            <a:r>
              <a:rPr lang="en-US" sz="2800" dirty="0"/>
              <a:t>or implementing a single site study that may lead to a larger multi-site study in the </a:t>
            </a:r>
            <a:r>
              <a:rPr lang="en-US" sz="2800" u="sng" dirty="0"/>
              <a:t>future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1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911" y="671176"/>
            <a:ext cx="7150103" cy="649404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What does this mean to you?</a:t>
            </a:r>
            <a:endParaRPr lang="en-US" sz="36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644" y="1223878"/>
            <a:ext cx="860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are here to support the research community!</a:t>
            </a:r>
            <a:endParaRPr lang="en-US" sz="3200" dirty="0"/>
          </a:p>
        </p:txBody>
      </p:sp>
      <p:sp>
        <p:nvSpPr>
          <p:cNvPr id="4" name="AutoShape 2" descr="https://ohsu.app.box.com/representation/file_version_100733683626/image_2048_jpg/1.jpg"/>
          <p:cNvSpPr>
            <a:spLocks noChangeAspect="1" noChangeArrowheads="1"/>
          </p:cNvSpPr>
          <p:nvPr/>
        </p:nvSpPr>
        <p:spPr bwMode="auto">
          <a:xfrm>
            <a:off x="-152400" y="-802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23" y="1837730"/>
            <a:ext cx="4403152" cy="379037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670770" y="1997043"/>
            <a:ext cx="3558378" cy="3495675"/>
            <a:chOff x="1109305" y="2732697"/>
            <a:chExt cx="3558378" cy="34956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05" y="2732697"/>
              <a:ext cx="3558378" cy="349567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Rectangle 25"/>
            <p:cNvSpPr/>
            <p:nvPr/>
          </p:nvSpPr>
          <p:spPr>
            <a:xfrm>
              <a:off x="1264710" y="4966488"/>
              <a:ext cx="3247568" cy="12618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Research Navigator</a:t>
              </a:r>
            </a:p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(Concierge or Front Door)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59939" y="3456073"/>
            <a:ext cx="4124672" cy="3333750"/>
            <a:chOff x="4959939" y="3456073"/>
            <a:chExt cx="4124672" cy="333375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861" y="3456073"/>
              <a:ext cx="3333750" cy="33337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959939" y="5901689"/>
              <a:ext cx="334237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Funding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7734" y="100136"/>
            <a:ext cx="3795427" cy="2533650"/>
            <a:chOff x="2710288" y="370502"/>
            <a:chExt cx="3795427" cy="253365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288" y="370502"/>
              <a:ext cx="3795427" cy="253365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2876198" y="1960823"/>
              <a:ext cx="3494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Clinic Space</a:t>
              </a:r>
              <a:endPara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36" y="4861776"/>
            <a:ext cx="3506500" cy="189076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713343" y="22151"/>
            <a:ext cx="3352800" cy="3336612"/>
            <a:chOff x="928979" y="1159921"/>
            <a:chExt cx="3352800" cy="3336612"/>
          </a:xfrm>
        </p:grpSpPr>
        <p:sp>
          <p:nvSpPr>
            <p:cNvPr id="11" name="Rectangle 10"/>
            <p:cNvSpPr/>
            <p:nvPr/>
          </p:nvSpPr>
          <p:spPr>
            <a:xfrm>
              <a:off x="928979" y="1159921"/>
              <a:ext cx="3352800" cy="33366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Cohort Discovery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284522" y="1674065"/>
              <a:ext cx="2689808" cy="2751766"/>
              <a:chOff x="1272138" y="1678937"/>
              <a:chExt cx="2689808" cy="2751766"/>
            </a:xfrm>
          </p:grpSpPr>
          <p:sp>
            <p:nvSpPr>
              <p:cNvPr id="12" name="Flowchart: Magnetic Disk 11"/>
              <p:cNvSpPr/>
              <p:nvPr/>
            </p:nvSpPr>
            <p:spPr>
              <a:xfrm>
                <a:off x="1667977" y="1678937"/>
                <a:ext cx="1998044" cy="105787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Electronic Medical Record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72138" y="2833099"/>
                <a:ext cx="15917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Researcher Query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" name="Straight Arrow Connector 15"/>
              <p:cNvCxnSpPr>
                <a:stCxn id="12" idx="3"/>
                <a:endCxn id="18" idx="0"/>
              </p:cNvCxnSpPr>
              <p:nvPr/>
            </p:nvCxnSpPr>
            <p:spPr>
              <a:xfrm>
                <a:off x="2666999" y="2736807"/>
                <a:ext cx="0" cy="931013"/>
              </a:xfrm>
              <a:prstGeom prst="straightConnector1">
                <a:avLst/>
              </a:prstGeom>
              <a:ln w="47625">
                <a:solidFill>
                  <a:schemeClr val="bg1"/>
                </a:solidFill>
                <a:headEnd w="lg" len="lg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1372051" y="3667820"/>
                <a:ext cx="2589895" cy="7628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Number of Possible Participants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Limited dataset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84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99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Case Study: Part 1 CTSA assistance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944"/>
            <a:ext cx="9144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Dr. Smith – Junior Investigator; unfunded; needs pilot data in preparation for grant proposal.</a:t>
            </a:r>
          </a:p>
          <a:p>
            <a:r>
              <a:rPr lang="en-US" dirty="0" smtClean="0"/>
              <a:t>The pilot data will be </a:t>
            </a:r>
            <a:r>
              <a:rPr lang="en-US" u="sng" dirty="0" smtClean="0"/>
              <a:t>single site </a:t>
            </a:r>
            <a:r>
              <a:rPr lang="en-US" dirty="0" smtClean="0"/>
              <a:t>and involve stress relief intervention in patients with high blood pressure who are not on a medication.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Local CTSA Help:</a:t>
            </a:r>
          </a:p>
          <a:p>
            <a:pPr marL="0" indent="0">
              <a:buNone/>
            </a:pPr>
            <a:r>
              <a:rPr lang="en-US" dirty="0" smtClean="0"/>
              <a:t>	1) Navigator helps determine applicable resources &amp; costs for Pilot Study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2</a:t>
            </a:r>
            <a:r>
              <a:rPr lang="en-US" dirty="0" smtClean="0"/>
              <a:t>) Use of </a:t>
            </a:r>
            <a:r>
              <a:rPr lang="en-US" u="sng" dirty="0" smtClean="0">
                <a:solidFill>
                  <a:srgbClr val="FF0000"/>
                </a:solidFill>
              </a:rPr>
              <a:t>COHORT DISCOVERY </a:t>
            </a:r>
            <a:r>
              <a:rPr lang="en-US" dirty="0" smtClean="0"/>
              <a:t>to identify subjects for recruitment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3) Use of </a:t>
            </a:r>
            <a:r>
              <a:rPr lang="en-US" u="sng" dirty="0" smtClean="0">
                <a:solidFill>
                  <a:srgbClr val="FF0000"/>
                </a:solidFill>
              </a:rPr>
              <a:t>REDCap</a:t>
            </a:r>
            <a:r>
              <a:rPr lang="en-US" dirty="0" smtClean="0"/>
              <a:t> for data management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4</a:t>
            </a:r>
            <a:r>
              <a:rPr lang="en-US" dirty="0" smtClean="0"/>
              <a:t>) Researcher enrolls and completes data collection.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5) Consults with CTSA experts: review pilot data, study design.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143000" y="1295437"/>
            <a:ext cx="7543800" cy="3429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NEXT STEPS: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Pilot data show that this study will need to be a Multi-site Clinical Trial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Possible Barriers to Overcome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73" y="1524000"/>
            <a:ext cx="3753944" cy="397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22115" y="5451157"/>
            <a:ext cx="57020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3200" dirty="0">
                <a:solidFill>
                  <a:srgbClr val="C00000"/>
                </a:solidFill>
                <a:latin typeface="+mn-lt"/>
              </a:rPr>
              <a:t>Clinical</a:t>
            </a:r>
            <a:r>
              <a:rPr sz="3200" spc="-170" dirty="0">
                <a:solidFill>
                  <a:srgbClr val="C00000"/>
                </a:solidFill>
                <a:latin typeface="+mn-lt"/>
              </a:rPr>
              <a:t> </a:t>
            </a:r>
            <a:r>
              <a:rPr sz="3200" spc="-55" dirty="0" smtClean="0">
                <a:solidFill>
                  <a:srgbClr val="C00000"/>
                </a:solidFill>
                <a:latin typeface="+mn-lt"/>
              </a:rPr>
              <a:t>Trial</a:t>
            </a:r>
            <a:r>
              <a:rPr lang="en-US" sz="3200" spc="-55" dirty="0" smtClean="0">
                <a:solidFill>
                  <a:srgbClr val="C00000"/>
                </a:solidFill>
                <a:latin typeface="+mn-lt"/>
              </a:rPr>
              <a:t> Key </a:t>
            </a:r>
            <a:r>
              <a:rPr lang="en-US" sz="3200" spc="-55" dirty="0">
                <a:solidFill>
                  <a:srgbClr val="C00000"/>
                </a:solidFill>
                <a:latin typeface="+mn-lt"/>
              </a:rPr>
              <a:t>Roadblocks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82160" y="1699316"/>
            <a:ext cx="770492" cy="336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0163" y="1893957"/>
            <a:ext cx="770493" cy="33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0787" y="3110423"/>
            <a:ext cx="770493" cy="33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2729" y="4161404"/>
            <a:ext cx="770493" cy="336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52490" y="3080472"/>
            <a:ext cx="14420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</a:pPr>
            <a:r>
              <a:rPr sz="1400" kern="0" dirty="0" smtClean="0">
                <a:latin typeface="Noto Serif" charset="0"/>
                <a:ea typeface="Noto Serif" charset="0"/>
                <a:cs typeface="Noto Serif" charset="0"/>
              </a:rPr>
              <a:t>Recruitment</a:t>
            </a:r>
            <a:endParaRPr lang="en-US" sz="1400" kern="0" dirty="0" smtClean="0">
              <a:latin typeface="Noto Serif" charset="0"/>
              <a:ea typeface="Noto Serif" charset="0"/>
              <a:cs typeface="Noto Serif" charset="0"/>
            </a:endParaRPr>
          </a:p>
          <a:p>
            <a:pPr marL="106680" marR="5080" indent="-94615">
              <a:lnSpc>
                <a:spcPct val="100000"/>
              </a:lnSpc>
            </a:pPr>
            <a:r>
              <a:rPr sz="1400" kern="0" dirty="0" smtClean="0">
                <a:latin typeface="Noto Serif" charset="0"/>
                <a:ea typeface="Noto Serif" charset="0"/>
                <a:cs typeface="Noto Serif" charset="0"/>
              </a:rPr>
              <a:t>challenges</a:t>
            </a:r>
            <a:endParaRPr sz="1400" kern="0" dirty="0">
              <a:latin typeface="Noto Serif" charset="0"/>
              <a:ea typeface="Noto Serif" charset="0"/>
              <a:cs typeface="Noto Serif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08855" y="5089463"/>
            <a:ext cx="969516" cy="38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6127" y="3055697"/>
            <a:ext cx="770492" cy="33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2407" y="1777430"/>
            <a:ext cx="292601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175" algn="r">
              <a:lnSpc>
                <a:spcPct val="100000"/>
              </a:lnSpc>
            </a:pPr>
            <a:r>
              <a:rPr sz="1400" kern="0" dirty="0">
                <a:latin typeface="Noto Serif" charset="0"/>
                <a:ea typeface="Noto Serif" charset="0"/>
                <a:cs typeface="Noto Serif" charset="0"/>
              </a:rPr>
              <a:t>Entry criteria and  study budgets not  vetted with sites  before funding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17729" y="1687630"/>
            <a:ext cx="27453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kern="0" dirty="0">
                <a:latin typeface="Noto Serif" charset="0"/>
                <a:ea typeface="Noto Serif" charset="0"/>
                <a:cs typeface="Noto Serif" charset="0"/>
              </a:rPr>
              <a:t>Fragmented operating</a:t>
            </a:r>
            <a:r>
              <a:rPr lang="en-US" sz="1400" kern="0" dirty="0">
                <a:latin typeface="Noto Serif" charset="0"/>
                <a:ea typeface="Noto Serif" charset="0"/>
                <a:cs typeface="Noto Serif" charset="0"/>
              </a:rPr>
              <a:t> models</a:t>
            </a:r>
            <a:endParaRPr sz="1400" kern="0" dirty="0">
              <a:latin typeface="Noto Serif" charset="0"/>
              <a:ea typeface="Noto Serif" charset="0"/>
              <a:cs typeface="Noto Serif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1128" y="4171168"/>
            <a:ext cx="12007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kern="0" dirty="0">
                <a:latin typeface="Noto Serif" charset="0"/>
                <a:ea typeface="Noto Serif" charset="0"/>
                <a:cs typeface="Noto Serif" charset="0"/>
              </a:rPr>
              <a:t>High costs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24835" y="3005802"/>
            <a:ext cx="10972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 algn="just">
              <a:lnSpc>
                <a:spcPct val="100000"/>
              </a:lnSpc>
            </a:pPr>
            <a:r>
              <a:rPr sz="1400" kern="0" dirty="0">
                <a:latin typeface="Noto Serif" charset="0"/>
                <a:ea typeface="Noto Serif" charset="0"/>
                <a:cs typeface="Noto Serif" charset="0"/>
              </a:rPr>
              <a:t>Complex  protocols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88691" y="3864747"/>
            <a:ext cx="2421310" cy="12926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6220" marR="47625" indent="-223520">
              <a:lnSpc>
                <a:spcPct val="100000"/>
              </a:lnSpc>
              <a:buFont typeface="Arial"/>
              <a:buChar char="•"/>
              <a:tabLst>
                <a:tab pos="236220" algn="l"/>
                <a:tab pos="236854" algn="l"/>
              </a:tabLst>
            </a:pPr>
            <a:r>
              <a:rPr sz="1400" b="1" spc="-130" dirty="0">
                <a:latin typeface="Noto Serif" charset="0"/>
                <a:cs typeface="Arial-BoldItalicMT"/>
              </a:rPr>
              <a:t>Fewer </a:t>
            </a:r>
            <a:r>
              <a:rPr sz="1400" b="1" spc="-80" dirty="0">
                <a:latin typeface="Noto Serif" charset="0"/>
                <a:cs typeface="Arial-BoldItalicMT"/>
              </a:rPr>
              <a:t>trials </a:t>
            </a:r>
            <a:r>
              <a:rPr sz="1400" b="1" spc="-125" dirty="0">
                <a:latin typeface="Noto Serif" charset="0"/>
                <a:cs typeface="Arial-BoldItalicMT"/>
              </a:rPr>
              <a:t>completed </a:t>
            </a:r>
            <a:r>
              <a:rPr sz="1400" b="1" spc="-140" dirty="0">
                <a:latin typeface="Noto Serif" charset="0"/>
                <a:cs typeface="Arial-BoldItalicMT"/>
              </a:rPr>
              <a:t>on </a:t>
            </a:r>
            <a:r>
              <a:rPr sz="1400" b="1" spc="-75" dirty="0">
                <a:latin typeface="Noto Serif" charset="0"/>
                <a:cs typeface="Arial-BoldItalicMT"/>
              </a:rPr>
              <a:t>time  </a:t>
            </a:r>
            <a:r>
              <a:rPr sz="1400" b="1" spc="-110" dirty="0">
                <a:latin typeface="Noto Serif" charset="0"/>
                <a:cs typeface="Arial-BoldItalicMT"/>
              </a:rPr>
              <a:t>and </a:t>
            </a:r>
            <a:r>
              <a:rPr sz="1400" b="1" spc="-70" dirty="0">
                <a:latin typeface="Noto Serif" charset="0"/>
                <a:cs typeface="Arial-BoldItalicMT"/>
              </a:rPr>
              <a:t>within</a:t>
            </a:r>
            <a:r>
              <a:rPr sz="1400" b="1" spc="-185" dirty="0">
                <a:latin typeface="Noto Serif" charset="0"/>
                <a:cs typeface="Arial-BoldItalicMT"/>
              </a:rPr>
              <a:t> </a:t>
            </a:r>
            <a:r>
              <a:rPr sz="1400" b="1" spc="-110" dirty="0">
                <a:latin typeface="Noto Serif" charset="0"/>
                <a:ea typeface="Noto Serif" charset="0"/>
                <a:cs typeface="Noto Serif" charset="0"/>
              </a:rPr>
              <a:t>budget</a:t>
            </a:r>
            <a:endParaRPr sz="1400" dirty="0">
              <a:latin typeface="Noto Serif" charset="0"/>
              <a:ea typeface="Noto Serif" charset="0"/>
              <a:cs typeface="Noto Serif" charset="0"/>
            </a:endParaRPr>
          </a:p>
          <a:p>
            <a:pPr marL="236220" indent="-223520">
              <a:lnSpc>
                <a:spcPct val="100000"/>
              </a:lnSpc>
              <a:buFont typeface="Arial"/>
              <a:buChar char="•"/>
              <a:tabLst>
                <a:tab pos="236220" algn="l"/>
                <a:tab pos="236854" algn="l"/>
              </a:tabLst>
            </a:pPr>
            <a:r>
              <a:rPr sz="1400" b="1" spc="-140" dirty="0">
                <a:latin typeface="Noto Serif" charset="0"/>
                <a:cs typeface="Arial-BoldItalicMT"/>
              </a:rPr>
              <a:t>Decreased </a:t>
            </a:r>
            <a:r>
              <a:rPr sz="1400" b="1" spc="-130" dirty="0">
                <a:latin typeface="Noto Serif" charset="0"/>
                <a:cs typeface="Arial-BoldItalicMT"/>
              </a:rPr>
              <a:t>public </a:t>
            </a:r>
            <a:r>
              <a:rPr sz="1400" b="1" spc="-80" dirty="0">
                <a:latin typeface="Noto Serif" charset="0"/>
                <a:cs typeface="Arial-BoldItalicMT"/>
              </a:rPr>
              <a:t>health</a:t>
            </a:r>
            <a:r>
              <a:rPr sz="1400" b="1" spc="-70" dirty="0">
                <a:latin typeface="Noto Serif" charset="0"/>
                <a:cs typeface="Arial-BoldItalicMT"/>
              </a:rPr>
              <a:t> </a:t>
            </a:r>
            <a:r>
              <a:rPr sz="1400" b="1" spc="-105" dirty="0">
                <a:latin typeface="Noto Serif" charset="0"/>
                <a:cs typeface="Arial-BoldItalicMT"/>
              </a:rPr>
              <a:t>impact</a:t>
            </a:r>
            <a:endParaRPr sz="1400" dirty="0">
              <a:latin typeface="Noto Serif" charset="0"/>
              <a:cs typeface="Arial-BoldItalicMT"/>
            </a:endParaRPr>
          </a:p>
          <a:p>
            <a:pPr marL="236220" marR="180340" indent="-223520">
              <a:lnSpc>
                <a:spcPct val="100000"/>
              </a:lnSpc>
              <a:buFont typeface="Arial"/>
              <a:buChar char="•"/>
              <a:tabLst>
                <a:tab pos="236220" algn="l"/>
                <a:tab pos="236854" algn="l"/>
              </a:tabLst>
            </a:pPr>
            <a:r>
              <a:rPr sz="1400" b="1" spc="-140" dirty="0">
                <a:latin typeface="Noto Serif" charset="0"/>
                <a:cs typeface="Arial-BoldItalicMT"/>
              </a:rPr>
              <a:t>Decreased </a:t>
            </a:r>
            <a:r>
              <a:rPr sz="1400" b="1" spc="-85" dirty="0">
                <a:latin typeface="Noto Serif" charset="0"/>
                <a:cs typeface="Arial-BoldItalicMT"/>
              </a:rPr>
              <a:t>return </a:t>
            </a:r>
            <a:r>
              <a:rPr sz="1400" b="1" spc="-140" dirty="0">
                <a:latin typeface="Noto Serif" charset="0"/>
                <a:cs typeface="Arial-BoldItalicMT"/>
              </a:rPr>
              <a:t>on </a:t>
            </a:r>
            <a:r>
              <a:rPr sz="1400" b="1" spc="-135" dirty="0">
                <a:latin typeface="Noto Serif" charset="0"/>
                <a:cs typeface="Arial-BoldItalicMT"/>
              </a:rPr>
              <a:t>research  </a:t>
            </a:r>
            <a:r>
              <a:rPr sz="1400" b="1" spc="-130" dirty="0">
                <a:latin typeface="Noto Serif" charset="0"/>
                <a:cs typeface="Arial-BoldItalicMT"/>
              </a:rPr>
              <a:t>investments</a:t>
            </a:r>
            <a:endParaRPr sz="1400" dirty="0">
              <a:latin typeface="Noto Serif" charset="0"/>
              <a:cs typeface="Arial-BoldItalicMT"/>
            </a:endParaRPr>
          </a:p>
        </p:txBody>
      </p:sp>
      <p:sp>
        <p:nvSpPr>
          <p:cNvPr id="21" name="AutoShape 10" descr="Related image"/>
          <p:cNvSpPr>
            <a:spLocks noChangeAspect="1" noChangeArrowheads="1"/>
          </p:cNvSpPr>
          <p:nvPr/>
        </p:nvSpPr>
        <p:spPr bwMode="auto">
          <a:xfrm>
            <a:off x="155574" y="-979491"/>
            <a:ext cx="1139825" cy="11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2" name="Picture 34" descr="Image result for free you are her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56" y="3887202"/>
            <a:ext cx="1550431" cy="170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330847" y="213642"/>
            <a:ext cx="6507879" cy="9853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smtClean="0">
                <a:latin typeface="+mn-lt"/>
              </a:rPr>
              <a:t>What Barriers?</a:t>
            </a:r>
            <a:br>
              <a:rPr lang="en-US" sz="4100" b="1" dirty="0" smtClean="0">
                <a:latin typeface="+mn-lt"/>
              </a:rPr>
            </a:b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Clinical Trials Advance Healthcare </a:t>
            </a: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But are Slow</a:t>
            </a:r>
            <a:endParaRPr lang="en-US" sz="1800" b="1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Trial </a:t>
            </a:r>
            <a:r>
              <a:rPr dirty="0"/>
              <a:t>Innovation</a:t>
            </a:r>
            <a:r>
              <a:rPr spc="-60" dirty="0"/>
              <a:t> </a:t>
            </a:r>
            <a:r>
              <a:rPr spc="-5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061" y="122179"/>
            <a:ext cx="89916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b="1" spc="-30" dirty="0" smtClean="0">
                <a:cs typeface="Trebuchet-BoldItalic"/>
              </a:rPr>
              <a:t>CTSA Trial Innovation Network </a:t>
            </a:r>
          </a:p>
          <a:p>
            <a:pPr marL="12700" algn="ctr">
              <a:lnSpc>
                <a:spcPct val="100000"/>
              </a:lnSpc>
            </a:pPr>
            <a:r>
              <a:rPr lang="en-US" sz="3200" b="1" spc="-30" dirty="0" smtClean="0">
                <a:solidFill>
                  <a:srgbClr val="C00000"/>
                </a:solidFill>
                <a:cs typeface="Trebuchet-BoldItalic"/>
              </a:rPr>
              <a:t>A possible solution</a:t>
            </a:r>
            <a:endParaRPr sz="3200" dirty="0">
              <a:solidFill>
                <a:srgbClr val="C00000"/>
              </a:solidFill>
              <a:cs typeface="Trebuchet-BoldIt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5466" y="1413726"/>
            <a:ext cx="6502400" cy="4881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5283200"/>
            <a:ext cx="3777215" cy="1215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9637" y="5278437"/>
            <a:ext cx="3787140" cy="1225550"/>
          </a:xfrm>
          <a:custGeom>
            <a:avLst/>
            <a:gdLst/>
            <a:ahLst/>
            <a:cxnLst/>
            <a:rect l="l" t="t" r="r" b="b"/>
            <a:pathLst>
              <a:path w="3787140" h="1225550">
                <a:moveTo>
                  <a:pt x="0" y="0"/>
                </a:moveTo>
                <a:lnTo>
                  <a:pt x="3786746" y="0"/>
                </a:lnTo>
                <a:lnTo>
                  <a:pt x="3786746" y="1224991"/>
                </a:lnTo>
                <a:lnTo>
                  <a:pt x="0" y="12249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1413726"/>
            <a:ext cx="3567111" cy="485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3100" y="1401025"/>
            <a:ext cx="3592829" cy="511175"/>
          </a:xfrm>
          <a:custGeom>
            <a:avLst/>
            <a:gdLst/>
            <a:ahLst/>
            <a:cxnLst/>
            <a:rect l="l" t="t" r="r" b="b"/>
            <a:pathLst>
              <a:path w="3592829" h="511175">
                <a:moveTo>
                  <a:pt x="0" y="0"/>
                </a:moveTo>
                <a:lnTo>
                  <a:pt x="3592512" y="0"/>
                </a:lnTo>
                <a:lnTo>
                  <a:pt x="3592512" y="510616"/>
                </a:lnTo>
                <a:lnTo>
                  <a:pt x="0" y="51061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30175"/>
            <a:ext cx="9144000" cy="5627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2977981" y="1361613"/>
            <a:ext cx="3609340" cy="462280"/>
          </a:xfrm>
          <a:prstGeom prst="rect">
            <a:avLst/>
          </a:prstGeom>
          <a:solidFill>
            <a:srgbClr val="000066"/>
          </a:solidFill>
        </p:spPr>
        <p:txBody>
          <a:bodyPr vert="horz" wrap="square" lIns="0" tIns="254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200"/>
              </a:spcBef>
            </a:pPr>
            <a:r>
              <a:rPr sz="2400" b="1" i="1" spc="-280" dirty="0">
                <a:solidFill>
                  <a:srgbClr val="FFFFFF"/>
                </a:solidFill>
                <a:latin typeface="Arial-BoldItalicMT"/>
                <a:cs typeface="Arial-BoldItalicMT"/>
              </a:rPr>
              <a:t>A </a:t>
            </a:r>
            <a:r>
              <a:rPr sz="2400" b="1" i="1" spc="-185" dirty="0">
                <a:solidFill>
                  <a:srgbClr val="FFFFFF"/>
                </a:solidFill>
                <a:latin typeface="Arial-BoldItalicMT"/>
                <a:cs typeface="Arial-BoldItalicMT"/>
              </a:rPr>
              <a:t>Clinical </a:t>
            </a:r>
            <a:r>
              <a:rPr sz="2400" b="1" i="1" spc="-180" dirty="0">
                <a:solidFill>
                  <a:srgbClr val="FFFFFF"/>
                </a:solidFill>
                <a:latin typeface="Arial-BoldItalicMT"/>
                <a:cs typeface="Arial-BoldItalicMT"/>
              </a:rPr>
              <a:t>Trials</a:t>
            </a:r>
            <a:r>
              <a:rPr sz="2400" b="1" i="1" spc="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2400" b="1" i="1" spc="-155" dirty="0">
                <a:solidFill>
                  <a:srgbClr val="FFFFFF"/>
                </a:solidFill>
                <a:latin typeface="Arial-BoldItalicMT"/>
                <a:cs typeface="Arial-BoldItalicMT"/>
              </a:rPr>
              <a:t>Highway</a:t>
            </a:r>
            <a:endParaRPr sz="2400">
              <a:latin typeface="Arial-BoldItalicMT"/>
              <a:cs typeface="Arial-BoldItalicMT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105400" y="6150889"/>
            <a:ext cx="2057399" cy="317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22" name="Straight Connector 121"/>
          <p:cNvCxnSpPr/>
          <p:nvPr/>
        </p:nvCxnSpPr>
        <p:spPr>
          <a:xfrm flipH="1">
            <a:off x="1143000" y="1752600"/>
            <a:ext cx="169332" cy="14634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405466" y="1739341"/>
            <a:ext cx="739805" cy="139635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140882" y="1964313"/>
            <a:ext cx="1004389" cy="118408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2209800" y="3210118"/>
            <a:ext cx="990600" cy="35195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72756" y="3025734"/>
            <a:ext cx="1572515" cy="14922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06500" y="3199189"/>
            <a:ext cx="1538771" cy="3107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1" name="object 9"/>
          <p:cNvSpPr/>
          <p:nvPr/>
        </p:nvSpPr>
        <p:spPr>
          <a:xfrm>
            <a:off x="0" y="1307924"/>
            <a:ext cx="9144000" cy="5627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42" name="Straight Connector 141"/>
          <p:cNvCxnSpPr/>
          <p:nvPr/>
        </p:nvCxnSpPr>
        <p:spPr>
          <a:xfrm flipH="1">
            <a:off x="1143000" y="1830349"/>
            <a:ext cx="169332" cy="14634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405466" y="1817090"/>
            <a:ext cx="739805" cy="139635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140882" y="2042062"/>
            <a:ext cx="1004389" cy="118408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209800" y="3287867"/>
            <a:ext cx="990600" cy="35195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72756" y="3103483"/>
            <a:ext cx="1572515" cy="14922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606500" y="3276938"/>
            <a:ext cx="1538771" cy="3107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806555" y="3300841"/>
            <a:ext cx="1338716" cy="85261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862588" y="3300841"/>
            <a:ext cx="1282683" cy="91011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903374" y="3287867"/>
            <a:ext cx="1297930" cy="99958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536053" y="3243347"/>
            <a:ext cx="1546196" cy="24698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536053" y="2047259"/>
            <a:ext cx="552696" cy="10285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959407" y="3250046"/>
            <a:ext cx="1226650" cy="113474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924999" y="3301465"/>
            <a:ext cx="1259936" cy="117970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27977" y="3575335"/>
            <a:ext cx="185444" cy="52599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479622" y="3162211"/>
            <a:ext cx="15362" cy="29886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122493" y="2074286"/>
            <a:ext cx="1697827" cy="233177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889473" y="3687955"/>
            <a:ext cx="2310927" cy="81119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05378" y="3615598"/>
            <a:ext cx="2595022" cy="6186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2858013" y="3717574"/>
            <a:ext cx="342387" cy="68675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405466" y="1768292"/>
            <a:ext cx="3699934" cy="107529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2238533" y="2891429"/>
            <a:ext cx="2866867" cy="39632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172269" y="2046407"/>
            <a:ext cx="4026265" cy="88957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181883" y="2074175"/>
            <a:ext cx="3633783" cy="172916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141856" y="2065273"/>
            <a:ext cx="4149812" cy="123556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2230254" y="3278434"/>
            <a:ext cx="3042612" cy="4958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288271" y="3681188"/>
            <a:ext cx="1494380" cy="1571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2854064" y="3848688"/>
            <a:ext cx="1951797" cy="60304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2871796" y="4481167"/>
            <a:ext cx="1782747" cy="43017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2229631" y="3307384"/>
            <a:ext cx="3043235" cy="133686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238190" y="3279305"/>
            <a:ext cx="2577476" cy="55902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2222855" y="3287253"/>
            <a:ext cx="2441493" cy="163113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868323" y="4480829"/>
            <a:ext cx="1384588" cy="132400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4267618" y="5016503"/>
            <a:ext cx="451620" cy="77396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V="1">
            <a:off x="4703465" y="4730149"/>
            <a:ext cx="569401" cy="28000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4259485" y="5673956"/>
            <a:ext cx="459753" cy="14875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4272525" y="5757692"/>
            <a:ext cx="539847" cy="6151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4898102" y="4723124"/>
            <a:ext cx="412901" cy="99113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974330" y="4477252"/>
            <a:ext cx="4321803" cy="19775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905980" y="4314621"/>
            <a:ext cx="1864162" cy="13005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3248751" y="3120289"/>
            <a:ext cx="2367518" cy="58910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2869292" y="3339869"/>
            <a:ext cx="2426841" cy="112109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234979" y="3292976"/>
            <a:ext cx="3413626" cy="64295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5380055" y="4264711"/>
            <a:ext cx="914018" cy="37954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4900417" y="3862235"/>
            <a:ext cx="1387849" cy="35435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376698" y="3341580"/>
            <a:ext cx="871702" cy="84538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5384802" y="3331313"/>
            <a:ext cx="836330" cy="33935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5294883" y="2911683"/>
            <a:ext cx="334787" cy="17525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5720099" y="3112480"/>
            <a:ext cx="568167" cy="107448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 flipV="1">
            <a:off x="6282810" y="3747730"/>
            <a:ext cx="70390" cy="46120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5911524" y="3110867"/>
            <a:ext cx="376742" cy="107609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6044700" y="3097206"/>
            <a:ext cx="315060" cy="20622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V="1">
            <a:off x="5973046" y="3087272"/>
            <a:ext cx="380153" cy="1099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5720099" y="2425625"/>
            <a:ext cx="2361572" cy="64985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868098" y="3225057"/>
            <a:ext cx="6000158" cy="99357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1378998" y="1851559"/>
            <a:ext cx="4279379" cy="20590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V="1">
            <a:off x="5354656" y="4077893"/>
            <a:ext cx="1944736" cy="62282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6366699" y="3748660"/>
            <a:ext cx="220622" cy="43815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6353199" y="3265648"/>
            <a:ext cx="511896" cy="93387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6376935" y="3880422"/>
            <a:ext cx="282617" cy="29866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6375208" y="3558819"/>
            <a:ext cx="456025" cy="63038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V="1">
            <a:off x="6364972" y="3286775"/>
            <a:ext cx="811582" cy="89384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V="1">
            <a:off x="6366699" y="3687955"/>
            <a:ext cx="1429711" cy="54013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6354914" y="4266628"/>
            <a:ext cx="27828" cy="42962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6375208" y="4244793"/>
            <a:ext cx="470329" cy="31552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6325944" y="4266629"/>
            <a:ext cx="1062117" cy="10219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V="1">
            <a:off x="4812372" y="4763831"/>
            <a:ext cx="1547388" cy="87893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4729030" y="4989621"/>
            <a:ext cx="2663496" cy="3243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6450497" y="4720667"/>
            <a:ext cx="1564299" cy="117026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V="1">
            <a:off x="4823396" y="4629853"/>
            <a:ext cx="2001946" cy="34052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4850660" y="5351733"/>
            <a:ext cx="2573737" cy="29219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V="1">
            <a:off x="5410294" y="4658145"/>
            <a:ext cx="2243572" cy="6161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6353198" y="4257644"/>
            <a:ext cx="1669168" cy="159890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V="1">
            <a:off x="6962407" y="2954904"/>
            <a:ext cx="225375" cy="24514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V="1">
            <a:off x="7239628" y="2437517"/>
            <a:ext cx="850160" cy="45391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flipV="1">
            <a:off x="7181136" y="2531244"/>
            <a:ext cx="1198433" cy="40888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V="1">
            <a:off x="7248595" y="2615655"/>
            <a:ext cx="1130974" cy="32401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V="1">
            <a:off x="6305537" y="2460911"/>
            <a:ext cx="1783334" cy="121892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7883386" y="2602876"/>
            <a:ext cx="502883" cy="10677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flipV="1">
            <a:off x="7796410" y="2613136"/>
            <a:ext cx="531877" cy="4651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V="1">
            <a:off x="7287290" y="2834967"/>
            <a:ext cx="646154" cy="38926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7950715" y="2911631"/>
            <a:ext cx="40884" cy="18557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V="1">
            <a:off x="7880299" y="2623568"/>
            <a:ext cx="553578" cy="67529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flipV="1">
            <a:off x="7392526" y="2452796"/>
            <a:ext cx="699381" cy="154298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7181136" y="3299414"/>
            <a:ext cx="156797" cy="69536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V="1">
            <a:off x="7248595" y="3169552"/>
            <a:ext cx="468515" cy="5542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7757308" y="3150090"/>
            <a:ext cx="23044" cy="2388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>
            <a:off x="7832691" y="3149226"/>
            <a:ext cx="89530" cy="49730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7258017" y="3282708"/>
            <a:ext cx="495913" cy="63500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6707697" y="3861011"/>
            <a:ext cx="588990" cy="2132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 flipV="1">
            <a:off x="7392526" y="4087374"/>
            <a:ext cx="230745" cy="5342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7689153" y="4034792"/>
            <a:ext cx="107257" cy="58682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flipV="1">
            <a:off x="7410657" y="3747730"/>
            <a:ext cx="420154" cy="29400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V="1">
            <a:off x="5716201" y="3925245"/>
            <a:ext cx="2012653" cy="3354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V="1">
            <a:off x="7466960" y="3724972"/>
            <a:ext cx="338748" cy="158903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586292" y="3090121"/>
            <a:ext cx="4287866" cy="26486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1141568" y="2040946"/>
            <a:ext cx="5079564" cy="213000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70857" y="4517571"/>
            <a:ext cx="3395072" cy="134124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3424237"/>
            <a:ext cx="19050" cy="952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304800" y="609600"/>
          <a:ext cx="8305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810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753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325563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+mn-lt"/>
              </a:rPr>
              <a:t>The Trial Innovation Network</a:t>
            </a:r>
            <a:br>
              <a:rPr lang="en-US" sz="4000" b="1" dirty="0" smtClean="0">
                <a:latin typeface="+mn-lt"/>
              </a:rPr>
            </a:b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Each CTSA site is a Hub</a:t>
            </a:r>
            <a:endParaRPr lang="en-US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19200"/>
            <a:ext cx="8763000" cy="4114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5210" y="1249361"/>
            <a:ext cx="7714861" cy="1535597"/>
            <a:chOff x="514738" y="1752600"/>
            <a:chExt cx="7714861" cy="1535597"/>
          </a:xfrm>
        </p:grpSpPr>
        <p:sp>
          <p:nvSpPr>
            <p:cNvPr id="4" name="Flowchart: Stored Data 3"/>
            <p:cNvSpPr/>
            <p:nvPr/>
          </p:nvSpPr>
          <p:spPr>
            <a:xfrm>
              <a:off x="514738" y="1752600"/>
              <a:ext cx="2914261" cy="533400"/>
            </a:xfrm>
            <a:prstGeom prst="flowChartOnlineStorag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Duke/</a:t>
              </a:r>
            </a:p>
            <a:p>
              <a:pPr algn="ctr"/>
              <a:r>
                <a:rPr lang="en-US" dirty="0" smtClean="0"/>
                <a:t>Vanderbilt</a:t>
              </a:r>
              <a:endParaRPr lang="en-US" dirty="0"/>
            </a:p>
          </p:txBody>
        </p:sp>
        <p:sp>
          <p:nvSpPr>
            <p:cNvPr id="5" name="Flowchart: Stored Data 4"/>
            <p:cNvSpPr/>
            <p:nvPr/>
          </p:nvSpPr>
          <p:spPr>
            <a:xfrm>
              <a:off x="2895600" y="1752600"/>
              <a:ext cx="2760306" cy="533400"/>
            </a:xfrm>
            <a:prstGeom prst="flowChartOnlineStorage">
              <a:avLst/>
            </a:prstGeom>
            <a:solidFill>
              <a:srgbClr val="2C6E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University of Utah</a:t>
              </a:r>
              <a:endParaRPr lang="en-US" dirty="0"/>
            </a:p>
          </p:txBody>
        </p:sp>
        <p:sp>
          <p:nvSpPr>
            <p:cNvPr id="6" name="Flowchart: Stored Data 5"/>
            <p:cNvSpPr/>
            <p:nvPr/>
          </p:nvSpPr>
          <p:spPr>
            <a:xfrm>
              <a:off x="5181600" y="1752600"/>
              <a:ext cx="3047999" cy="533400"/>
            </a:xfrm>
            <a:prstGeom prst="flowChartOnlineStorage">
              <a:avLst/>
            </a:prstGeom>
            <a:solidFill>
              <a:srgbClr val="3E89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Johns Hopkins/</a:t>
              </a:r>
            </a:p>
            <a:p>
              <a:pPr algn="ctr"/>
              <a:r>
                <a:rPr lang="en-US" dirty="0" smtClean="0"/>
                <a:t>Tufts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44087" y="2297582"/>
              <a:ext cx="7010400" cy="228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Trial Innovation Network</a:t>
              </a:r>
              <a:endParaRPr lang="en-US" dirty="0"/>
            </a:p>
          </p:txBody>
        </p:sp>
        <p:sp>
          <p:nvSpPr>
            <p:cNvPr id="16" name="Teardrop 15"/>
            <p:cNvSpPr/>
            <p:nvPr/>
          </p:nvSpPr>
          <p:spPr>
            <a:xfrm>
              <a:off x="1057468" y="2526182"/>
              <a:ext cx="914400" cy="7620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CTSA Site</a:t>
              </a:r>
              <a:endParaRPr lang="en-US" sz="1400" dirty="0"/>
            </a:p>
          </p:txBody>
        </p:sp>
        <p:sp>
          <p:nvSpPr>
            <p:cNvPr id="18" name="Teardrop 17"/>
            <p:cNvSpPr/>
            <p:nvPr/>
          </p:nvSpPr>
          <p:spPr>
            <a:xfrm>
              <a:off x="2267336" y="2526197"/>
              <a:ext cx="914400" cy="7620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CTSA Site</a:t>
              </a:r>
              <a:endParaRPr lang="en-US" sz="1400" dirty="0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3421405" y="2526189"/>
              <a:ext cx="914400" cy="7620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CTSA Site</a:t>
              </a:r>
              <a:endParaRPr lang="en-US" sz="1400" dirty="0"/>
            </a:p>
          </p:txBody>
        </p:sp>
        <p:sp>
          <p:nvSpPr>
            <p:cNvPr id="20" name="Teardrop 19"/>
            <p:cNvSpPr/>
            <p:nvPr/>
          </p:nvSpPr>
          <p:spPr>
            <a:xfrm>
              <a:off x="4648200" y="2514600"/>
              <a:ext cx="914400" cy="762000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OCTRI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ardrop 20"/>
            <p:cNvSpPr/>
            <p:nvPr/>
          </p:nvSpPr>
          <p:spPr>
            <a:xfrm>
              <a:off x="5874995" y="2514600"/>
              <a:ext cx="914400" cy="7620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CTSA Site</a:t>
              </a:r>
              <a:endParaRPr lang="en-US" sz="1400" dirty="0"/>
            </a:p>
          </p:txBody>
        </p:sp>
        <p:sp>
          <p:nvSpPr>
            <p:cNvPr id="22" name="Teardrop 21"/>
            <p:cNvSpPr/>
            <p:nvPr/>
          </p:nvSpPr>
          <p:spPr>
            <a:xfrm>
              <a:off x="6958677" y="2515200"/>
              <a:ext cx="914400" cy="7620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CTSA Site</a:t>
              </a:r>
              <a:endParaRPr lang="en-US" sz="1400" dirty="0"/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89829242"/>
              </p:ext>
            </p:extLst>
          </p:nvPr>
        </p:nvGraphicFramePr>
        <p:xfrm>
          <a:off x="2386082" y="3663723"/>
          <a:ext cx="3793118" cy="221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3715" y="4432285"/>
            <a:ext cx="339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TIN asks CTSA sites to participate in a study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1866" y="4447838"/>
            <a:ext cx="339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Investigators may seek TIN Services and Consults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08731" y="3042524"/>
            <a:ext cx="610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Reciprocal Relationship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15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500" y="1265432"/>
            <a:ext cx="8610600" cy="60170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Protocol Design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Study and Budget Feasibility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Statistical Analysis Plan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Risk Assessment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Engagement and Recruitment Plans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Patient Engagement Studio (focus groups)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b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Find Sites!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Cohort Discovery Leveraging EHR</a:t>
            </a:r>
            <a:endParaRPr lang="en-US" sz="2400" b="1" u="sng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Recruitment Training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Access to unique populations &amp; rare diseases</a:t>
            </a:r>
          </a:p>
          <a:p>
            <a:pPr marR="37465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Clinical Expertise</a:t>
            </a:r>
            <a:endParaRPr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200" b="1" dirty="0">
              <a:latin typeface="Trebuchet MS"/>
              <a:cs typeface="Arial"/>
            </a:endParaRPr>
          </a:p>
          <a:p>
            <a:pPr marL="469900" lvl="1">
              <a:spcBef>
                <a:spcPts val="960"/>
              </a:spcBef>
              <a:tabLst>
                <a:tab pos="354965" algn="l"/>
                <a:tab pos="355600" algn="l"/>
              </a:tabLst>
            </a:pPr>
            <a:endParaRPr sz="3200" b="1" dirty="0">
              <a:solidFill>
                <a:srgbClr val="205867"/>
              </a:solidFill>
              <a:latin typeface="Trebuchet MS"/>
              <a:cs typeface="Arial"/>
            </a:endParaRPr>
          </a:p>
          <a:p>
            <a:pPr marL="355600" indent="-342900"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200" b="1" dirty="0">
              <a:latin typeface="Trebuchet MS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3200" b="1" dirty="0" smtClean="0">
                <a:latin typeface="Trebuchet-BoldItalic"/>
                <a:cs typeface="Trebuchet-BoldItalic"/>
              </a:rPr>
              <a:t>How </a:t>
            </a:r>
            <a:r>
              <a:rPr sz="3200" b="1" dirty="0">
                <a:latin typeface="Trebuchet-BoldItalic"/>
                <a:cs typeface="Trebuchet-BoldItalic"/>
              </a:rPr>
              <a:t>can TIN </a:t>
            </a:r>
            <a:r>
              <a:rPr sz="3200" b="1" dirty="0" smtClean="0">
                <a:latin typeface="Trebuchet-BoldItalic"/>
                <a:cs typeface="Trebuchet-BoldItalic"/>
              </a:rPr>
              <a:t>help?</a:t>
            </a:r>
            <a:r>
              <a:rPr lang="en-US" sz="3200" b="1" dirty="0" smtClean="0">
                <a:latin typeface="Trebuchet-BoldItalic"/>
                <a:cs typeface="Trebuchet-BoldItalic"/>
              </a:rPr>
              <a:t> </a:t>
            </a:r>
            <a:r>
              <a:rPr lang="en-US" sz="2000" b="1" i="1" dirty="0" smtClean="0">
                <a:latin typeface="Trebuchet-BoldItalic"/>
                <a:cs typeface="Trebuchet-BoldItalic"/>
              </a:rPr>
              <a:t>Operational Excellence</a:t>
            </a:r>
            <a:endParaRPr sz="3100" dirty="0">
              <a:solidFill>
                <a:schemeClr val="tx1"/>
              </a:solidFill>
              <a:latin typeface="Trebuchet-BoldItalic"/>
              <a:cs typeface="Trebuchet-BoldItalic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52400" y="685800"/>
            <a:ext cx="8610600" cy="557861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Trial Planning</a:t>
            </a:r>
            <a:endParaRPr lang="en-US" sz="3200" dirty="0"/>
          </a:p>
        </p:txBody>
      </p:sp>
      <p:sp>
        <p:nvSpPr>
          <p:cNvPr id="9" name="Folded Corner 8"/>
          <p:cNvSpPr/>
          <p:nvPr/>
        </p:nvSpPr>
        <p:spPr>
          <a:xfrm>
            <a:off x="4800600" y="5486400"/>
            <a:ext cx="3962400" cy="106680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 this time services and consults are at no cost to the investigator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14864</TotalTime>
  <Words>1419</Words>
  <Application>Microsoft Office PowerPoint</Application>
  <PresentationFormat>On-screen Show (4:3)</PresentationFormat>
  <Paragraphs>275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 Investigator’s Guide to the Clinical and Translational Science Awards and the Trial Innovation Network (TIN)  What can we do for you?</vt:lpstr>
      <vt:lpstr>Clinical and Translational Science Award Program</vt:lpstr>
      <vt:lpstr>What does this mean to you?</vt:lpstr>
      <vt:lpstr>Case Study: Part 1 CTSA assistance</vt:lpstr>
      <vt:lpstr>Clinical Trial Key Roadblocks</vt:lpstr>
      <vt:lpstr>Trial Innovation Network</vt:lpstr>
      <vt:lpstr>PowerPoint Presentation</vt:lpstr>
      <vt:lpstr>The Trial Innovation Network Each CTSA site is a Hub</vt:lpstr>
      <vt:lpstr>How can TIN help? Operational Excellence</vt:lpstr>
      <vt:lpstr>How can TIN help? Operational Excellence </vt:lpstr>
      <vt:lpstr>What is the Local Hub role? OCTRI as an Example</vt:lpstr>
      <vt:lpstr>PowerPoint Presentation</vt:lpstr>
      <vt:lpstr>Case Study: Part 2 - Proposal</vt:lpstr>
      <vt:lpstr>Case Study: Part 3 - Implementation</vt:lpstr>
      <vt:lpstr>How does TIN provide Single IRB review?</vt:lpstr>
      <vt:lpstr>How does TIN interact with other Networks?</vt:lpstr>
      <vt:lpstr>PowerPoint Presentation</vt:lpstr>
      <vt:lpstr>PowerPoint Presentation</vt:lpstr>
      <vt:lpstr>Trial Innovation Network (TIN) Workflow for  SMART IRB EXCHANGE</vt:lpstr>
      <vt:lpstr>New NIH Policy on Clinical Trials</vt:lpstr>
      <vt:lpstr>Who is the Trial Innovation Network for?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ekrebbs</dc:creator>
  <cp:lastModifiedBy>bfarrell</cp:lastModifiedBy>
  <cp:revision>223</cp:revision>
  <cp:lastPrinted>2017-03-09T23:52:39Z</cp:lastPrinted>
  <dcterms:created xsi:type="dcterms:W3CDTF">2017-01-12T09:10:12Z</dcterms:created>
  <dcterms:modified xsi:type="dcterms:W3CDTF">2017-06-23T18:41:56Z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2016-11-28T00:00:00Z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2017-01-12T00:00:00Z</vt:filetime>
  </property>
</Properties>
</file>