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09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293" r:id="rId53"/>
  </p:sldIdLst>
  <p:sldSz cx="6858000" cy="5143500"/>
  <p:notesSz cx="6858000" cy="9144000"/>
  <p:embeddedFontLst>
    <p:embeddedFont>
      <p:font typeface="Average" pitchFamily="2" charset="77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013F5-B106-1740-8C09-896289F60C49}" v="1" dt="2024-07-08T22:22:57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1936" y="20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a58620e9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a58620e9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a58620e9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a58620e9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- compression stockings, tongue depressor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 - blood pressure cuff, syringe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 - Inspire, artificial heart valve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a58620e9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6a58620e9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- compression stockings, tongue depressor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 - blood pressure cuff, syringe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 - Inspire, artificial heart valve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a58620e9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a58620e9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ECG app on apple is FDA approved for afib detection and logging afib history for people age 22 years or older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- compression stockings, tongue depressor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 - blood pressure cuff, syringe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 - Inspire, artificial heart valve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a58620e9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6a58620e9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ECG app on apple is FDA approved for afib detection and logging afib history for people age 22 years or older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- compression stockings, tongue depressor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 - blood pressure cuff, syringe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 - Inspire, artificial heart valve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a869b7b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a869b7b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ECG app on apple is FDA approved for afib detection and logging afib history for people age 22 years or older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- compression stockings, tongue depressor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 - blood pressure cuff, syringe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 - Inspire, artificial heart valve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a869b7b4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6a869b7b4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ECG app on apple is FDA approved for afib detection and logging afib history for people age 22 years or older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- compression stockings, tongue depressor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 - blood pressure cuff, syringe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 - Inspire, artificial heart valve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a869b7b4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6a869b7b4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a869b7b4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6a869b7b4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a869b7b4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a869b7b4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154d54c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154d54c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a869b7b4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6a869b7b4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a869b7b4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6a869b7b4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a869b7b4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6a869b7b4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a869b7b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6a869b7b4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a869b7b4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a869b7b4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a869b7b4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a869b7b4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a869b7b4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a869b7b4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6a869b7b4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6a869b7b4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a869b7b4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a869b7b4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a869b7b4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6a869b7b4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a58620e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a58620e9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a869b7b4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6a869b7b4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6a869b7b4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6a869b7b4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a869b7b4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6a869b7b4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6a869b7b4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6a869b7b4e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a869b7b4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6a869b7b4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a869b7b4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6a869b7b4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072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a897b4b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6a897b4b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a897b4b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6a897b4b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6a897b4b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6a897b4b8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a897b4b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6a897b4b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a58620e9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a58620e9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a897b4b8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6a897b4b8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6a869b7b4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6a869b7b4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a897b4b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6a897b4b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6a897b4b8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6a897b4b8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6a897b4b8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6a897b4b8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6a897b4b8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6a897b4b8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6a869b7b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6a869b7b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6a897b4b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6a897b4b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ac34d172d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2ac34d172d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ac34d172d7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2ac34d172d7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a58620e9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a58620e9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ac34d172d7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ac34d172d7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ac34d172d7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ac34d172d7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877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a869b7b4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6a869b7b4e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a58620e9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a58620e9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58620e9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a58620e9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02316563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02316563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a58620e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a58620e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>
            <a:lvl1pPr>
              <a:defRPr>
                <a:solidFill>
                  <a:srgbClr val="B8C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4914313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61980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971551"/>
            <a:ext cx="1543050" cy="36230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971551"/>
            <a:ext cx="4514850" cy="362307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783279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41275760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78C0BB-E4BE-4AC3-9766-B589BFD97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July 28-30, 2024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6965397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5832622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3827366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43101"/>
            <a:ext cx="3028950" cy="2651522"/>
          </a:xfrm>
        </p:spPr>
        <p:txBody>
          <a:bodyPr/>
          <a:lstStyle>
            <a:lvl1pPr>
              <a:defRPr sz="1575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125">
                <a:solidFill>
                  <a:schemeClr val="tx1"/>
                </a:solidFill>
              </a:defRPr>
            </a:lvl3pPr>
            <a:lvl4pPr>
              <a:defRPr sz="1013">
                <a:solidFill>
                  <a:schemeClr val="tx1"/>
                </a:solidFill>
              </a:defRPr>
            </a:lvl4pPr>
            <a:lvl5pPr>
              <a:defRPr sz="1013">
                <a:solidFill>
                  <a:schemeClr val="tx1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43101"/>
            <a:ext cx="3028950" cy="2651522"/>
          </a:xfrm>
        </p:spPr>
        <p:txBody>
          <a:bodyPr/>
          <a:lstStyle>
            <a:lvl1pPr>
              <a:defRPr sz="1575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125">
                <a:solidFill>
                  <a:schemeClr val="tx1"/>
                </a:solidFill>
              </a:defRPr>
            </a:lvl3pPr>
            <a:lvl4pPr>
              <a:defRPr sz="1013">
                <a:solidFill>
                  <a:schemeClr val="tx1"/>
                </a:solidFill>
              </a:defRPr>
            </a:lvl4pPr>
            <a:lvl5pPr>
              <a:defRPr sz="1013">
                <a:solidFill>
                  <a:schemeClr val="tx1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8907628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943100"/>
            <a:ext cx="3030141" cy="2651522"/>
          </a:xfrm>
        </p:spPr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defRPr sz="1013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943100"/>
            <a:ext cx="3031331" cy="2651522"/>
          </a:xfrm>
        </p:spPr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defRPr sz="1013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4237533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2613266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6093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1028700"/>
            <a:ext cx="2256235" cy="5286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1028700"/>
            <a:ext cx="3833813" cy="356592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75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125">
                <a:solidFill>
                  <a:schemeClr val="bg1"/>
                </a:solidFill>
              </a:defRPr>
            </a:lvl4pPr>
            <a:lvl5pPr>
              <a:defRPr sz="1125">
                <a:solidFill>
                  <a:schemeClr val="bg1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543051"/>
            <a:ext cx="2256235" cy="305157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9572629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971555"/>
            <a:ext cx="4114800" cy="2574131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788">
                <a:solidFill>
                  <a:schemeClr val="tx1"/>
                </a:solidFill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85950" y="4669630"/>
            <a:ext cx="3086100" cy="273844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86224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0"/>
            <a:ext cx="6172200" cy="3143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457700"/>
            <a:ext cx="6858000" cy="0"/>
          </a:xfrm>
          <a:prstGeom prst="line">
            <a:avLst/>
          </a:prstGeom>
          <a:ln>
            <a:solidFill>
              <a:srgbClr val="8A9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828800" y="466963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8A949C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July 28-30, 2024  |   The American Club   |   Kohler, WI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2" y="4572000"/>
            <a:ext cx="958773" cy="469106"/>
          </a:xfrm>
          <a:prstGeom prst="rect">
            <a:avLst/>
          </a:prstGeom>
        </p:spPr>
      </p:pic>
      <p:pic>
        <p:nvPicPr>
          <p:cNvPr id="13" name="Picture 7" descr="MCW logo - transparent.png"/>
          <p:cNvPicPr>
            <a:picLocks noChangeAspect="1"/>
          </p:cNvPicPr>
          <p:nvPr/>
        </p:nvPicPr>
        <p:blipFill>
          <a:blip r:embed="rId16" cstate="email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466" y="4555977"/>
            <a:ext cx="630637" cy="5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15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514337" rtl="0" eaLnBrk="1" latinLnBrk="0" hangingPunct="1">
        <a:spcBef>
          <a:spcPct val="0"/>
        </a:spcBef>
        <a:buNone/>
        <a:defRPr sz="2475" kern="1200" baseline="0">
          <a:solidFill>
            <a:srgbClr val="B8CE48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192876" indent="-192876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417899" indent="-160731" algn="l" defTabSz="514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642922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900091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1157259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03437" y="1812894"/>
            <a:ext cx="5851125" cy="5614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pPr>
              <a:spcBef>
                <a:spcPts val="0"/>
              </a:spcBef>
              <a:buSzPts val="4800"/>
            </a:pPr>
            <a:r>
              <a:rPr lang="en-US" sz="2800" dirty="0"/>
              <a:t>Wearables and Sleep/Wellness</a:t>
            </a:r>
            <a:endParaRPr sz="28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028699" y="3336071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SzPts val="2100"/>
            </a:pPr>
            <a:r>
              <a:rPr lang="en" sz="2000" dirty="0"/>
              <a:t>Axel Shum</a:t>
            </a:r>
            <a:endParaRPr sz="2000" dirty="0"/>
          </a:p>
          <a:p>
            <a:pPr>
              <a:spcBef>
                <a:spcPts val="0"/>
              </a:spcBef>
              <a:buSzPts val="2100"/>
            </a:pPr>
            <a:r>
              <a:rPr lang="en-US" sz="2000" dirty="0"/>
              <a:t>July 30, 2024</a:t>
            </a:r>
            <a:endParaRPr sz="2000" dirty="0"/>
          </a:p>
          <a:p>
            <a:pPr>
              <a:spcBef>
                <a:spcPts val="0"/>
              </a:spcBef>
              <a:buSzPts val="2100"/>
            </a:pPr>
            <a:r>
              <a:rPr lang="en-US" sz="2000" dirty="0"/>
              <a:t>Best Evidence ENT</a:t>
            </a:r>
          </a:p>
          <a:p>
            <a:pPr>
              <a:spcBef>
                <a:spcPts val="0"/>
              </a:spcBef>
              <a:buSzPts val="2100"/>
            </a:pPr>
            <a:endParaRPr sz="2000" dirty="0"/>
          </a:p>
          <a:p>
            <a:pPr algn="l">
              <a:spcBef>
                <a:spcPts val="0"/>
              </a:spcBef>
              <a:buSzPts val="2100"/>
            </a:pPr>
            <a:endParaRPr sz="2000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Introduction: Wearable Technology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194019" y="771518"/>
            <a:ext cx="3258329" cy="25587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/>
              <a:t>Photoplethysmography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Accelerometry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Pulse oximetry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Heart rate variability data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Computational advances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Artificial intelligence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Machine learning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“Deep Learning”</a:t>
            </a:r>
            <a:endParaRPr sz="2000" dirty="0"/>
          </a:p>
          <a:p>
            <a:pPr marL="342892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4294967295"/>
          </p:nvPr>
        </p:nvSpPr>
        <p:spPr>
          <a:xfrm>
            <a:off x="3541289" y="649274"/>
            <a:ext cx="3365901" cy="246459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0">
              <a:spcBef>
                <a:spcPts val="0"/>
              </a:spcBef>
              <a:buNone/>
            </a:pPr>
            <a:r>
              <a:rPr lang="en" sz="2000" dirty="0">
                <a:solidFill>
                  <a:srgbClr val="F9CB9C"/>
                </a:solidFill>
              </a:rPr>
              <a:t>Lack of regulatory oversight</a:t>
            </a:r>
            <a:endParaRPr sz="2000" dirty="0">
              <a:solidFill>
                <a:srgbClr val="F9CB9C"/>
              </a:solidFill>
            </a:endParaRPr>
          </a:p>
          <a:p>
            <a:pPr marL="342892" indent="0">
              <a:spcBef>
                <a:spcPts val="0"/>
              </a:spcBef>
              <a:buNone/>
            </a:pPr>
            <a:endParaRPr sz="2000" dirty="0">
              <a:solidFill>
                <a:srgbClr val="F9CB9C"/>
              </a:solidFill>
            </a:endParaRPr>
          </a:p>
          <a:p>
            <a:pPr marL="342892" indent="0">
              <a:spcBef>
                <a:spcPts val="0"/>
              </a:spcBef>
              <a:buNone/>
            </a:pPr>
            <a:r>
              <a:rPr lang="en" sz="2000" dirty="0">
                <a:solidFill>
                  <a:srgbClr val="F9CB9C"/>
                </a:solidFill>
              </a:rPr>
              <a:t>Lack of third-party performance assessments</a:t>
            </a:r>
            <a:endParaRPr sz="2000" dirty="0">
              <a:solidFill>
                <a:srgbClr val="F9CB9C"/>
              </a:solidFill>
            </a:endParaRPr>
          </a:p>
          <a:p>
            <a:pPr marL="342892" indent="0">
              <a:spcBef>
                <a:spcPts val="0"/>
              </a:spcBef>
              <a:buNone/>
            </a:pPr>
            <a:endParaRPr sz="2000" dirty="0">
              <a:solidFill>
                <a:srgbClr val="F9CB9C"/>
              </a:solidFill>
            </a:endParaRPr>
          </a:p>
          <a:p>
            <a:pPr marL="342892" indent="0">
              <a:spcBef>
                <a:spcPts val="0"/>
              </a:spcBef>
              <a:buNone/>
            </a:pPr>
            <a:r>
              <a:rPr lang="en" sz="2000" dirty="0">
                <a:solidFill>
                  <a:srgbClr val="F9CB9C"/>
                </a:solidFill>
              </a:rPr>
              <a:t>Opaque consumer wearable algorithms/terminology</a:t>
            </a:r>
            <a:endParaRPr sz="2000" dirty="0">
              <a:solidFill>
                <a:srgbClr val="F9CB9C"/>
              </a:solidFill>
            </a:endParaRPr>
          </a:p>
          <a:p>
            <a:pPr marL="342892" indent="0">
              <a:spcBef>
                <a:spcPts val="0"/>
              </a:spcBef>
              <a:buNone/>
            </a:pPr>
            <a:r>
              <a:rPr lang="en" sz="2000" dirty="0">
                <a:solidFill>
                  <a:srgbClr val="F9CB9C"/>
                </a:solidFill>
              </a:rPr>
              <a:t>(</a:t>
            </a:r>
            <a:r>
              <a:rPr lang="en" sz="2000" i="1" dirty="0">
                <a:solidFill>
                  <a:srgbClr val="F9CB9C"/>
                </a:solidFill>
              </a:rPr>
              <a:t>e.g.</a:t>
            </a:r>
            <a:r>
              <a:rPr lang="en" sz="2000" dirty="0">
                <a:solidFill>
                  <a:srgbClr val="F9CB9C"/>
                </a:solidFill>
              </a:rPr>
              <a:t>, “sleep score”, etc.)</a:t>
            </a:r>
            <a:endParaRPr sz="2000" dirty="0">
              <a:solidFill>
                <a:srgbClr val="F9CB9C"/>
              </a:solidFill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3034575" y="1684987"/>
            <a:ext cx="788850" cy="78885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Medical-grade </a:t>
            </a:r>
            <a:r>
              <a:rPr lang="en" i="1" dirty="0"/>
              <a:t>vs.</a:t>
            </a:r>
            <a:r>
              <a:rPr lang="en" dirty="0"/>
              <a:t> Consumer-grade</a:t>
            </a:r>
            <a:endParaRPr dirty="0"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249678" y="675863"/>
            <a:ext cx="6524775" cy="288494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/>
              <a:t>Medical-grade: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Cleared by the U.S. Food &amp; Drug Administration (</a:t>
            </a:r>
            <a:r>
              <a:rPr lang="en" sz="2000" dirty="0">
                <a:solidFill>
                  <a:srgbClr val="F9CB9C"/>
                </a:solidFill>
              </a:rPr>
              <a:t>FDA</a:t>
            </a:r>
            <a:r>
              <a:rPr lang="en" sz="2000" dirty="0"/>
              <a:t>)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Paper specifies “class II device” – more on this later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Cost of 510(k) clearance for class II device in 2022: $30,000-44,000</a:t>
            </a:r>
            <a:endParaRPr sz="18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More difficult lately to distinguish due to increasing acceptance of overwhelming barrage of (often high-quality) consumer devices</a:t>
            </a:r>
            <a:endParaRPr sz="2000" dirty="0"/>
          </a:p>
          <a:p>
            <a:pPr marL="342892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72" name="Google Shape;172;p26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FDA Classifications (for Devices)</a:t>
            </a:r>
            <a:endParaRPr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133063" y="1152623"/>
            <a:ext cx="3339225" cy="25587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/>
              <a:t>Class </a:t>
            </a:r>
            <a:r>
              <a:rPr lang="en" sz="2000" dirty="0">
                <a:solidFill>
                  <a:srgbClr val="FFE599"/>
                </a:solidFill>
              </a:rPr>
              <a:t>1</a:t>
            </a:r>
            <a:r>
              <a:rPr lang="en" sz="2000" dirty="0"/>
              <a:t> - low risk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Tongue depressor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Compression stockings</a:t>
            </a:r>
            <a:endParaRPr sz="16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Class </a:t>
            </a:r>
            <a:r>
              <a:rPr lang="en" sz="2000" dirty="0">
                <a:solidFill>
                  <a:srgbClr val="F9CB9C"/>
                </a:solidFill>
              </a:rPr>
              <a:t>2</a:t>
            </a:r>
            <a:r>
              <a:rPr lang="en" sz="2000" dirty="0"/>
              <a:t> - medium risk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Blood pressure cuff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Syringe</a:t>
            </a:r>
            <a:endParaRPr sz="16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Class </a:t>
            </a:r>
            <a:r>
              <a:rPr lang="en" sz="2000" dirty="0">
                <a:solidFill>
                  <a:srgbClr val="F9CB9C"/>
                </a:solidFill>
              </a:rPr>
              <a:t>3</a:t>
            </a:r>
            <a:r>
              <a:rPr lang="en" sz="2000" dirty="0"/>
              <a:t> - high risk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Inspire II nerve stimulator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Artificial heart valve</a:t>
            </a:r>
            <a:endParaRPr sz="1600" dirty="0"/>
          </a:p>
          <a:p>
            <a:pPr marL="342892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4294967295"/>
          </p:nvPr>
        </p:nvSpPr>
        <p:spPr>
          <a:xfrm>
            <a:off x="3288703" y="1322653"/>
            <a:ext cx="2237184" cy="51077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/>
              <a:t>FDA-</a:t>
            </a:r>
            <a:r>
              <a:rPr lang="en" sz="2000" dirty="0">
                <a:solidFill>
                  <a:srgbClr val="F9CB9C"/>
                </a:solidFill>
              </a:rPr>
              <a:t>listed</a:t>
            </a:r>
            <a:r>
              <a:rPr lang="en" sz="2000" dirty="0"/>
              <a:t> or </a:t>
            </a:r>
            <a:r>
              <a:rPr lang="en" sz="2000" dirty="0">
                <a:solidFill>
                  <a:srgbClr val="F9CB9C"/>
                </a:solidFill>
              </a:rPr>
              <a:t>registered</a:t>
            </a:r>
            <a:endParaRPr sz="2000" dirty="0">
              <a:solidFill>
                <a:srgbClr val="F9CB9C"/>
              </a:solidFill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4294967295"/>
          </p:nvPr>
        </p:nvSpPr>
        <p:spPr>
          <a:xfrm>
            <a:off x="3331597" y="2119515"/>
            <a:ext cx="2235994" cy="51196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/>
              <a:t>FDA-</a:t>
            </a:r>
            <a:r>
              <a:rPr lang="en" sz="2000" dirty="0">
                <a:solidFill>
                  <a:srgbClr val="F9CB9C"/>
                </a:solidFill>
              </a:rPr>
              <a:t>cleared</a:t>
            </a:r>
            <a:endParaRPr sz="2000" dirty="0">
              <a:solidFill>
                <a:srgbClr val="F9CB9C"/>
              </a:solidFill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4294967295"/>
          </p:nvPr>
        </p:nvSpPr>
        <p:spPr>
          <a:xfrm>
            <a:off x="3252083" y="2920610"/>
            <a:ext cx="2237184" cy="51077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/>
              <a:t>FDA-</a:t>
            </a:r>
            <a:r>
              <a:rPr lang="en" sz="2000" dirty="0">
                <a:solidFill>
                  <a:srgbClr val="F9CB9C"/>
                </a:solidFill>
              </a:rPr>
              <a:t>approved</a:t>
            </a:r>
            <a:endParaRPr sz="2000" dirty="0">
              <a:solidFill>
                <a:srgbClr val="F9CB9C"/>
              </a:solidFill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4294967295"/>
          </p:nvPr>
        </p:nvSpPr>
        <p:spPr>
          <a:xfrm>
            <a:off x="5152926" y="1071010"/>
            <a:ext cx="1495737" cy="51077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/>
              <a:t>General wellness or sports use</a:t>
            </a:r>
            <a:endParaRPr sz="2000" dirty="0">
              <a:solidFill>
                <a:srgbClr val="F9CB9C"/>
              </a:solidFill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4294967295"/>
          </p:nvPr>
        </p:nvSpPr>
        <p:spPr>
          <a:xfrm>
            <a:off x="5095885" y="2917568"/>
            <a:ext cx="1568411" cy="104298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/>
              <a:t>Rigorous diagnostics or treatment</a:t>
            </a:r>
            <a:endParaRPr sz="2000" dirty="0">
              <a:solidFill>
                <a:srgbClr val="F9CB9C"/>
              </a:solidFill>
            </a:endParaRPr>
          </a:p>
        </p:txBody>
      </p:sp>
      <p:cxnSp>
        <p:nvCxnSpPr>
          <p:cNvPr id="182" name="Google Shape;182;p27"/>
          <p:cNvCxnSpPr>
            <a:cxnSpLocks/>
          </p:cNvCxnSpPr>
          <p:nvPr/>
        </p:nvCxnSpPr>
        <p:spPr>
          <a:xfrm flipH="1">
            <a:off x="2445587" y="1521147"/>
            <a:ext cx="806496" cy="0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27"/>
          <p:cNvCxnSpPr>
            <a:cxnSpLocks/>
          </p:cNvCxnSpPr>
          <p:nvPr/>
        </p:nvCxnSpPr>
        <p:spPr>
          <a:xfrm flipH="1">
            <a:off x="3003897" y="2333430"/>
            <a:ext cx="327700" cy="0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27"/>
          <p:cNvCxnSpPr>
            <a:cxnSpLocks/>
          </p:cNvCxnSpPr>
          <p:nvPr/>
        </p:nvCxnSpPr>
        <p:spPr>
          <a:xfrm flipH="1">
            <a:off x="2578794" y="3130293"/>
            <a:ext cx="673289" cy="1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7"/>
          <p:cNvCxnSpPr/>
          <p:nvPr/>
        </p:nvCxnSpPr>
        <p:spPr>
          <a:xfrm rot="10800000">
            <a:off x="5758557" y="2323237"/>
            <a:ext cx="3600" cy="497025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233776" y="228904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Medical-grade </a:t>
            </a:r>
            <a:r>
              <a:rPr lang="en" i="1" dirty="0"/>
              <a:t>vs.</a:t>
            </a:r>
            <a:r>
              <a:rPr lang="en" dirty="0"/>
              <a:t> Consumer-grade</a:t>
            </a:r>
            <a:endParaRPr dirty="0"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233776" y="851876"/>
            <a:ext cx="6524775" cy="321792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/>
              <a:t>Mixed medical/consumer-grade within a single device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FDA clearance for arrhythmia detection is becoming more common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FDA clearance for (non-fingertip) pulse ox is less common</a:t>
            </a:r>
            <a:endParaRPr sz="1800" dirty="0"/>
          </a:p>
          <a:p>
            <a:pPr marL="0" indent="0">
              <a:spcBef>
                <a:spcPts val="1200"/>
              </a:spcBef>
              <a:buNone/>
            </a:pPr>
            <a:endParaRPr sz="2000" dirty="0"/>
          </a:p>
          <a:p>
            <a:pPr marL="342892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94" name="Google Shape;194;p28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450" y="2552332"/>
            <a:ext cx="792450" cy="142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2402447" y="2353220"/>
            <a:ext cx="3631725" cy="161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500" dirty="0">
                <a:latin typeface="Average"/>
                <a:ea typeface="Average"/>
                <a:cs typeface="Average"/>
                <a:sym typeface="Average"/>
              </a:rPr>
              <a:t>For example, Apple Watch comes with 8 health-related apps pre-installed, but only the ECG app is FDA-cleared (and two 3rd party apps are FDA-cleared: </a:t>
            </a:r>
            <a:r>
              <a:rPr lang="en" sz="1500" dirty="0" err="1">
                <a:latin typeface="Average"/>
                <a:ea typeface="Average"/>
                <a:cs typeface="Average"/>
                <a:sym typeface="Average"/>
              </a:rPr>
              <a:t>StrivePD</a:t>
            </a:r>
            <a:r>
              <a:rPr lang="en" sz="1500" dirty="0">
                <a:latin typeface="Average"/>
                <a:ea typeface="Average"/>
                <a:cs typeface="Average"/>
                <a:sym typeface="Average"/>
              </a:rPr>
              <a:t> and </a:t>
            </a:r>
            <a:r>
              <a:rPr lang="en" sz="1500" dirty="0" err="1">
                <a:latin typeface="Average"/>
                <a:ea typeface="Average"/>
                <a:cs typeface="Average"/>
                <a:sym typeface="Average"/>
              </a:rPr>
              <a:t>NaturalCycles</a:t>
            </a:r>
            <a:r>
              <a:rPr lang="en" sz="1500" dirty="0">
                <a:latin typeface="Average"/>
                <a:ea typeface="Average"/>
                <a:cs typeface="Average"/>
                <a:sym typeface="Average"/>
              </a:rPr>
              <a:t>)</a:t>
            </a:r>
            <a:endParaRPr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233775" y="285887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Medical-grade </a:t>
            </a:r>
            <a:r>
              <a:rPr lang="en" i="1" dirty="0"/>
              <a:t>vs.</a:t>
            </a:r>
            <a:r>
              <a:rPr lang="en" dirty="0"/>
              <a:t> Consumer-grade</a:t>
            </a: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122459" y="938254"/>
            <a:ext cx="6524775" cy="313154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/>
              <a:t>FDA registration </a:t>
            </a:r>
            <a:r>
              <a:rPr lang="en" sz="2000" i="1" dirty="0"/>
              <a:t>vs.</a:t>
            </a:r>
            <a:r>
              <a:rPr lang="en" sz="2000" dirty="0"/>
              <a:t> FDA clearance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FDA-registered class I devices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General wellness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Sports use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FDA-</a:t>
            </a:r>
            <a:r>
              <a:rPr lang="en" sz="2000" dirty="0">
                <a:solidFill>
                  <a:srgbClr val="F9CB9C"/>
                </a:solidFill>
              </a:rPr>
              <a:t>cleared </a:t>
            </a:r>
            <a:r>
              <a:rPr lang="en" sz="2000" dirty="0"/>
              <a:t>class II devices</a:t>
            </a:r>
            <a:endParaRPr sz="2000" dirty="0">
              <a:solidFill>
                <a:srgbClr val="F9CB9C"/>
              </a:solidFill>
            </a:endParaRPr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Diagnostics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Treatment of disease</a:t>
            </a:r>
            <a:endParaRPr sz="2000" dirty="0"/>
          </a:p>
          <a:p>
            <a:pPr marL="342892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203" name="Google Shape;203;p29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4519693" y="1659593"/>
            <a:ext cx="2250000" cy="100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2000" dirty="0">
                <a:latin typeface="Average"/>
                <a:ea typeface="Average"/>
                <a:cs typeface="Average"/>
                <a:sym typeface="Average"/>
              </a:rPr>
              <a:t>Relatively easy to achieve</a:t>
            </a:r>
            <a:endParaRPr sz="2000" dirty="0"/>
          </a:p>
        </p:txBody>
      </p:sp>
      <p:sp>
        <p:nvSpPr>
          <p:cNvPr id="205" name="Google Shape;205;p29"/>
          <p:cNvSpPr txBox="1"/>
          <p:nvPr/>
        </p:nvSpPr>
        <p:spPr>
          <a:xfrm>
            <a:off x="4406624" y="2574989"/>
            <a:ext cx="2250000" cy="13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2000" dirty="0">
                <a:latin typeface="Average"/>
                <a:ea typeface="Average"/>
                <a:cs typeface="Average"/>
                <a:sym typeface="Average"/>
              </a:rPr>
              <a:t>Requires </a:t>
            </a:r>
            <a:r>
              <a:rPr lang="e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rigorous</a:t>
            </a:r>
            <a:r>
              <a:rPr lang="en" sz="2000" dirty="0">
                <a:latin typeface="Average"/>
                <a:ea typeface="Average"/>
                <a:cs typeface="Average"/>
                <a:sym typeface="Average"/>
              </a:rPr>
              <a:t> testing against “gold standard”</a:t>
            </a:r>
            <a:endParaRPr sz="2000" dirty="0"/>
          </a:p>
        </p:txBody>
      </p:sp>
      <p:cxnSp>
        <p:nvCxnSpPr>
          <p:cNvPr id="206" name="Google Shape;206;p29"/>
          <p:cNvCxnSpPr>
            <a:cxnSpLocks/>
          </p:cNvCxnSpPr>
          <p:nvPr/>
        </p:nvCxnSpPr>
        <p:spPr>
          <a:xfrm flipH="1" flipV="1">
            <a:off x="4241763" y="1688025"/>
            <a:ext cx="277930" cy="214295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29"/>
          <p:cNvCxnSpPr>
            <a:cxnSpLocks/>
          </p:cNvCxnSpPr>
          <p:nvPr/>
        </p:nvCxnSpPr>
        <p:spPr>
          <a:xfrm flipH="1" flipV="1">
            <a:off x="3985643" y="2568511"/>
            <a:ext cx="420981" cy="314176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233775" y="186209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Medical-grade </a:t>
            </a:r>
            <a:r>
              <a:rPr lang="en" i="1" dirty="0"/>
              <a:t>vs.</a:t>
            </a:r>
            <a:r>
              <a:rPr lang="en" dirty="0"/>
              <a:t> Consumer-grade</a:t>
            </a:r>
            <a:endParaRPr dirty="0"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166612" y="450963"/>
            <a:ext cx="6524775" cy="27929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FDA registration </a:t>
            </a:r>
            <a:r>
              <a:rPr lang="en" sz="2000" i="1" dirty="0">
                <a:solidFill>
                  <a:schemeClr val="tx1">
                    <a:lumMod val="75000"/>
                  </a:schemeClr>
                </a:solidFill>
              </a:rPr>
              <a:t>vs.</a:t>
            </a: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 FDA clearance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FDA-registered class I devices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General wellness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Sports use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FDA-cleared class II devices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Diagnostics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>
                <a:solidFill>
                  <a:schemeClr val="tx1">
                    <a:lumMod val="75000"/>
                  </a:schemeClr>
                </a:solidFill>
              </a:rPr>
              <a:t>Treatment of disease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892" indent="0">
              <a:spcBef>
                <a:spcPts val="0"/>
              </a:spcBef>
              <a:buNone/>
            </a:pPr>
            <a:r>
              <a:rPr lang="en" sz="2000" dirty="0"/>
              <a:t>“...it is appropriate for an FDA-registered CWST to explore, track, and record sleep as part of a healthy lifestyle, but unfitting for the device to diagnose or treat a disease/condition.”</a:t>
            </a:r>
            <a:endParaRPr sz="2000" dirty="0"/>
          </a:p>
        </p:txBody>
      </p:sp>
      <p:sp>
        <p:nvSpPr>
          <p:cNvPr id="214" name="Google Shape;214;p30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233775" y="157342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Medical-grade </a:t>
            </a:r>
            <a:r>
              <a:rPr lang="en" i="1" dirty="0"/>
              <a:t>vs.</a:t>
            </a:r>
            <a:r>
              <a:rPr lang="en" dirty="0"/>
              <a:t> Consumer-grade</a:t>
            </a:r>
            <a:endParaRPr dirty="0"/>
          </a:p>
        </p:txBody>
      </p:sp>
      <p:sp>
        <p:nvSpPr>
          <p:cNvPr id="224" name="Google Shape;224;p31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23" y="631670"/>
            <a:ext cx="4965354" cy="34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42900" y="347868"/>
            <a:ext cx="65151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Hardware Advances: Sensor Miniaturization</a:t>
            </a:r>
            <a:endParaRPr dirty="0"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42900" y="926343"/>
            <a:ext cx="6352098" cy="31432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Multi-sensor CWSTs usually rely primarily on: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Photoplethysmography (PPG) - IR light absorption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3-axis accelerometer - physical acceleration/gravity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They may also contain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Gyroscope(s) - rotation/orientation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Temperature sensor</a:t>
            </a:r>
            <a:endParaRPr sz="2000" dirty="0"/>
          </a:p>
        </p:txBody>
      </p:sp>
      <p:sp>
        <p:nvSpPr>
          <p:cNvPr id="232" name="Google Shape;232;p32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342900" y="188845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Software Advances: Beyond “If-Then”</a:t>
            </a:r>
            <a:endParaRPr dirty="0"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342900" y="659466"/>
            <a:ext cx="6172200" cy="31432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Artificial intelligence (AI)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Machine learning (ML)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Deep learning (DL) neural networks</a:t>
            </a:r>
            <a:endParaRPr sz="2000" dirty="0"/>
          </a:p>
          <a:p>
            <a:pPr marL="0" indent="0">
              <a:spcBef>
                <a:spcPts val="0"/>
              </a:spcBef>
              <a:buNone/>
            </a:pP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Smaller/cheaper CWST sensors → large datasets → ability to extrapolate findings from more subtle and complex input signals using AI/ML/DL retraining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“AI/ML/DL algorithms using PPG signals can enable sleep stage classification, OSA detection, and apnea severity categorization.”</a:t>
            </a:r>
            <a:endParaRPr sz="2000" dirty="0"/>
          </a:p>
        </p:txBody>
      </p:sp>
      <p:sp>
        <p:nvSpPr>
          <p:cNvPr id="239" name="Google Shape;239;p33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Software Advances: Beyond “If-Then”</a:t>
            </a: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16" y="779229"/>
            <a:ext cx="6057167" cy="322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Overview: Motivation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42900" y="937757"/>
            <a:ext cx="6172200" cy="31432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Increasing </a:t>
            </a:r>
            <a:r>
              <a:rPr lang="en-US" sz="2000" dirty="0"/>
              <a:t>acceptance/usage of consumer wearable technology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-US" sz="2000" dirty="0"/>
              <a:t>Patient questions and potential clinical utility of consumer wearables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Lack of training on the clinical strengths/weaknesses of wearables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CWSTs and Sleep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342900" y="842342"/>
            <a:ext cx="6172200" cy="240974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“...medical-grade actigraphy devices tend to:...”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Overestimate sleep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Sensitivity 0.91-0.96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Underestimate wakefulness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Specificity for sleep 0.34-0.63</a:t>
            </a:r>
            <a:endParaRPr sz="2000" dirty="0"/>
          </a:p>
        </p:txBody>
      </p:sp>
      <p:sp>
        <p:nvSpPr>
          <p:cNvPr id="253" name="Google Shape;253;p35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CWSTs and Sleep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233775" y="820500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CWSTs that rely on accelerometer (Fitbit, Jawbone) function similarly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SN 0.97-0.98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SP 0.20-0.42</a:t>
            </a:r>
            <a:endParaRPr sz="16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Wrist/hand-worn accelerometers perform closer to clinical actigraphy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Wrist (Apple Watch, Fitbit Charge, Alta HR)</a:t>
            </a:r>
            <a:endParaRPr sz="16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400" dirty="0"/>
              <a:t>SN 0.93-0.98</a:t>
            </a:r>
            <a:endParaRPr sz="14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400" dirty="0"/>
              <a:t>SP 0.51-0.69</a:t>
            </a:r>
            <a:endParaRPr sz="14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Ring (Oura)</a:t>
            </a:r>
            <a:endParaRPr sz="16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400" dirty="0"/>
              <a:t>SN 0.96</a:t>
            </a:r>
            <a:endParaRPr sz="14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400" dirty="0"/>
              <a:t>SP 0.41-0.48</a:t>
            </a:r>
            <a:endParaRPr sz="1400" dirty="0"/>
          </a:p>
        </p:txBody>
      </p:sp>
      <p:sp>
        <p:nvSpPr>
          <p:cNvPr id="260" name="Google Shape;260;p36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CWSTs and Sleep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1"/>
          </p:nvPr>
        </p:nvSpPr>
        <p:spPr>
          <a:xfrm>
            <a:off x="233774" y="804597"/>
            <a:ext cx="6493029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Combining actigraphy with PPG (Apple Watch 6+, Garmin Forerunner, Polar Vantage V, Oura ring 2+, Whoop 3+, </a:t>
            </a:r>
            <a:r>
              <a:rPr lang="en" sz="2000" dirty="0" err="1"/>
              <a:t>Somfit</a:t>
            </a:r>
            <a:r>
              <a:rPr lang="en" sz="2000" dirty="0"/>
              <a:t>) - study of n=53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SN 0.90-0.97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SP 0.26-0.51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Variability between devices 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 err="1"/>
              <a:t>κ</a:t>
            </a:r>
            <a:r>
              <a:rPr lang="en" sz="2000" dirty="0"/>
              <a:t> = 0.30-0.51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Wide variability in total sleep time accuracy</a:t>
            </a:r>
            <a:endParaRPr sz="2000" dirty="0"/>
          </a:p>
        </p:txBody>
      </p:sp>
      <p:sp>
        <p:nvSpPr>
          <p:cNvPr id="267" name="Google Shape;267;p37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342900" y="228600"/>
            <a:ext cx="6172200" cy="69375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Analyses of CWSTs Worn during PSG</a:t>
            </a:r>
            <a:endParaRPr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233775" y="805595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400" dirty="0" err="1"/>
              <a:t>Chinoy</a:t>
            </a:r>
            <a:r>
              <a:rPr lang="en" sz="2400" dirty="0"/>
              <a:t> et al., 2022</a:t>
            </a:r>
            <a:endParaRPr sz="24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4 CWSTs: Fatigue Science </a:t>
            </a:r>
            <a:r>
              <a:rPr lang="en" sz="1800" dirty="0" err="1"/>
              <a:t>Readiband</a:t>
            </a:r>
            <a:r>
              <a:rPr lang="en" sz="1800" dirty="0"/>
              <a:t>, Fitbit Alta HR, Garmin Fenix 5S, Garmin </a:t>
            </a:r>
            <a:r>
              <a:rPr lang="en" sz="1800" dirty="0" err="1"/>
              <a:t>Vivosmart</a:t>
            </a:r>
            <a:r>
              <a:rPr lang="en" sz="1800" dirty="0"/>
              <a:t> 3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High sensitivity in detecting sleep</a:t>
            </a:r>
            <a:endParaRPr sz="16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Low specificity (poor wake detection), SP 0.18-0.54</a:t>
            </a:r>
            <a:endParaRPr sz="1600" dirty="0"/>
          </a:p>
        </p:txBody>
      </p:sp>
      <p:sp>
        <p:nvSpPr>
          <p:cNvPr id="274" name="Google Shape;274;p38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Analyses of CWSTs Worn during PSG</a:t>
            </a:r>
            <a:endParaRPr dirty="0"/>
          </a:p>
        </p:txBody>
      </p:sp>
      <p:sp>
        <p:nvSpPr>
          <p:cNvPr id="280" name="Google Shape;280;p39"/>
          <p:cNvSpPr txBox="1">
            <a:spLocks noGrp="1"/>
          </p:cNvSpPr>
          <p:nvPr>
            <p:ph type="body" idx="1"/>
          </p:nvPr>
        </p:nvSpPr>
        <p:spPr>
          <a:xfrm>
            <a:off x="0" y="766722"/>
            <a:ext cx="6857999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 err="1"/>
              <a:t>Chinoy</a:t>
            </a:r>
            <a:r>
              <a:rPr lang="en" sz="2000" dirty="0"/>
              <a:t> et al., 2022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4 CWSTs: Fatigue Science </a:t>
            </a:r>
            <a:r>
              <a:rPr lang="en" sz="2000" dirty="0" err="1"/>
              <a:t>Readiband</a:t>
            </a:r>
            <a:r>
              <a:rPr lang="en" sz="2000" dirty="0"/>
              <a:t>, Fitbit Alta HR, Garmin Fenix 5S, Garmin </a:t>
            </a:r>
            <a:r>
              <a:rPr lang="en" sz="2000" dirty="0" err="1"/>
              <a:t>Vivosmart</a:t>
            </a:r>
            <a:r>
              <a:rPr lang="en" sz="2000" dirty="0"/>
              <a:t> 3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High sensitivity in detecting sleep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Low specificity (poor wake detection), SP 0.18-0.54</a:t>
            </a:r>
            <a:endParaRPr sz="2000" dirty="0"/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4294967295"/>
          </p:nvPr>
        </p:nvSpPr>
        <p:spPr>
          <a:xfrm>
            <a:off x="3904091" y="2770233"/>
            <a:ext cx="3009573" cy="51196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/>
              <a:t>Fitbit Alta HR, SP = 0.54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r>
              <a:rPr lang="en" dirty="0" err="1"/>
              <a:t>ActiWatch</a:t>
            </a:r>
            <a:r>
              <a:rPr lang="en" dirty="0"/>
              <a:t>, SP = 0.35-0.39</a:t>
            </a:r>
            <a:endParaRPr dirty="0"/>
          </a:p>
        </p:txBody>
      </p:sp>
      <p:sp>
        <p:nvSpPr>
          <p:cNvPr id="281" name="Google Shape;281;p39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83" name="Google Shape;283;p39"/>
          <p:cNvCxnSpPr>
            <a:cxnSpLocks/>
          </p:cNvCxnSpPr>
          <p:nvPr/>
        </p:nvCxnSpPr>
        <p:spPr>
          <a:xfrm flipV="1">
            <a:off x="6217920" y="2355056"/>
            <a:ext cx="297179" cy="491511"/>
          </a:xfrm>
          <a:prstGeom prst="straightConnector1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Analyses of CWSTs Worn during PSG</a:t>
            </a:r>
            <a:endParaRPr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1"/>
          </p:nvPr>
        </p:nvSpPr>
        <p:spPr>
          <a:xfrm>
            <a:off x="0" y="764846"/>
            <a:ext cx="685800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 err="1"/>
              <a:t>Chinoy</a:t>
            </a:r>
            <a:r>
              <a:rPr lang="en" sz="2000" dirty="0"/>
              <a:t> et al., 2022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4 CWSTs: Fatigue Science </a:t>
            </a:r>
            <a:r>
              <a:rPr lang="en" sz="2000" dirty="0" err="1"/>
              <a:t>Readiband</a:t>
            </a:r>
            <a:r>
              <a:rPr lang="en" sz="2000" dirty="0"/>
              <a:t>, Fitbit Alta HR, Garmin Fenix 5S, Garmin </a:t>
            </a:r>
            <a:r>
              <a:rPr lang="en" sz="2000" dirty="0" err="1"/>
              <a:t>Vivosmart</a:t>
            </a:r>
            <a:r>
              <a:rPr lang="en" sz="2000" dirty="0"/>
              <a:t> 3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High sensitivity in detecting sleep</a:t>
            </a:r>
            <a:endParaRPr sz="20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Low specificity (poor wake detection), SP 0.18-0.54</a:t>
            </a:r>
            <a:endParaRPr sz="2000" dirty="0"/>
          </a:p>
          <a:p>
            <a:pPr marL="0" indent="0">
              <a:spcBef>
                <a:spcPts val="0"/>
              </a:spcBef>
              <a:buNone/>
            </a:pP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Epoch by epoch (EBE) detection/agreement N1+N2 </a:t>
            </a:r>
            <a:r>
              <a:rPr lang="en" sz="2000" i="1" dirty="0"/>
              <a:t>vs.</a:t>
            </a:r>
            <a:r>
              <a:rPr lang="en" sz="2000" dirty="0"/>
              <a:t> N3 </a:t>
            </a:r>
            <a:r>
              <a:rPr lang="en" sz="2000" i="1" dirty="0"/>
              <a:t>vs.</a:t>
            </a:r>
            <a:r>
              <a:rPr lang="en" sz="2000" dirty="0"/>
              <a:t> REM ~ 50s-60s% accurate, with some reports from newer devices in the 70s% to low 80s%</a:t>
            </a:r>
            <a:endParaRPr sz="2000" dirty="0"/>
          </a:p>
        </p:txBody>
      </p:sp>
      <p:sp>
        <p:nvSpPr>
          <p:cNvPr id="290" name="Google Shape;290;p40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42900" y="204747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Performance in Assessing Sleep Disorders</a:t>
            </a:r>
            <a:endParaRPr dirty="0"/>
          </a:p>
        </p:txBody>
      </p:sp>
      <p:sp>
        <p:nvSpPr>
          <p:cNvPr id="296" name="Google Shape;296;p41"/>
          <p:cNvSpPr txBox="1">
            <a:spLocks noGrp="1"/>
          </p:cNvSpPr>
          <p:nvPr>
            <p:ph type="body" idx="1"/>
          </p:nvPr>
        </p:nvSpPr>
        <p:spPr>
          <a:xfrm>
            <a:off x="170559" y="717136"/>
            <a:ext cx="6516882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700" dirty="0"/>
              <a:t>Sleep </a:t>
            </a:r>
            <a:r>
              <a:rPr lang="en" sz="1700" i="1" dirty="0"/>
              <a:t>vs.</a:t>
            </a:r>
            <a:r>
              <a:rPr lang="en" sz="1700" dirty="0"/>
              <a:t> wake CWST performance is at best 50s-60s% accurate in healthy young adults, and they tend to miss fragmentation</a:t>
            </a:r>
            <a:endParaRPr sz="17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700" dirty="0"/>
              <a:t>We therefore expect poorer performance in fragmented/disturbed sleep</a:t>
            </a:r>
            <a:endParaRPr sz="1700" dirty="0"/>
          </a:p>
          <a:p>
            <a:pPr marL="0" indent="0">
              <a:spcBef>
                <a:spcPts val="0"/>
              </a:spcBef>
              <a:buNone/>
            </a:pPr>
            <a:endParaRPr sz="17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700" dirty="0"/>
              <a:t>Adults with insomnia - poorer performance than healthy subjects</a:t>
            </a:r>
            <a:endParaRPr sz="17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700" dirty="0"/>
              <a:t>Children with OSA - “comparable to </a:t>
            </a:r>
            <a:r>
              <a:rPr lang="en" sz="1700" dirty="0" err="1"/>
              <a:t>Actiwatch</a:t>
            </a:r>
            <a:r>
              <a:rPr lang="en" sz="1700" dirty="0"/>
              <a:t> 2” referring to sleep/wake detection, overall poor performance</a:t>
            </a:r>
            <a:endParaRPr sz="17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700" dirty="0"/>
              <a:t>Hypersomnia - AASM actigraphy CPG indicates that even medical actigraphy cannot even be used to replace PSG prior to MSLT</a:t>
            </a:r>
            <a:endParaRPr sz="1700" dirty="0"/>
          </a:p>
        </p:txBody>
      </p:sp>
      <p:sp>
        <p:nvSpPr>
          <p:cNvPr id="297" name="Google Shape;297;p41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Pulse Oximetry</a:t>
            </a:r>
            <a:endParaRPr/>
          </a:p>
        </p:txBody>
      </p:sp>
      <p:sp>
        <p:nvSpPr>
          <p:cNvPr id="303" name="Google Shape;303;p42"/>
          <p:cNvSpPr txBox="1">
            <a:spLocks noGrp="1"/>
          </p:cNvSpPr>
          <p:nvPr>
            <p:ph type="body" idx="1"/>
          </p:nvPr>
        </p:nvSpPr>
        <p:spPr>
          <a:xfrm>
            <a:off x="233775" y="820500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Fingertip has more vascular distribution–better for SPO2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Back of wrist – worse for accuracy, better for convenience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More variability in vasculature, less in general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Poorer contact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More sweat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More hair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Thicker skin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Possible tattoos</a:t>
            </a:r>
            <a:endParaRPr sz="18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Technology for pulse ox improved during COVID-19 due to demand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4" name="Google Shape;304;p42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Pulse Oximetry: Skin Pigmentation</a:t>
            </a:r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233775" y="852306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550" dirty="0"/>
              <a:t>Pulse ox is less accurate on darker skin pigmentation</a:t>
            </a:r>
            <a:endParaRPr sz="155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550" dirty="0"/>
              <a:t>2013 FDA guidance: &gt;15% darkly pigmented premarket participants</a:t>
            </a:r>
            <a:endParaRPr sz="155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550" dirty="0"/>
              <a:t>CWSTs (usually) use green light, PPG-based devices use IR or red light</a:t>
            </a:r>
            <a:endParaRPr sz="1550" dirty="0"/>
          </a:p>
          <a:p>
            <a:pPr marL="0" indent="0">
              <a:spcBef>
                <a:spcPts val="0"/>
              </a:spcBef>
              <a:buNone/>
            </a:pPr>
            <a:endParaRPr sz="155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550" dirty="0" err="1"/>
              <a:t>Sjoding</a:t>
            </a:r>
            <a:r>
              <a:rPr lang="en" sz="1550" dirty="0"/>
              <a:t> et al. retrospectively found in 2 large cohorts that “black patients had nearly three times the frequency of occult hypoxemia” (defined as SaO2 of &lt;88% despite SpO2 of 92%-96% on finger pulse oximetry) </a:t>
            </a:r>
            <a:endParaRPr sz="155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1550" dirty="0"/>
              <a:t>2021 FDA guidance to emphasize the limitations of FDA-cleared pulse oximeters (best at 90%, worst &lt;80%, affected by skin pigmentation)</a:t>
            </a:r>
            <a:endParaRPr sz="1550" dirty="0"/>
          </a:p>
          <a:p>
            <a:pPr marL="0" indent="0">
              <a:spcBef>
                <a:spcPts val="0"/>
              </a:spcBef>
              <a:buNone/>
            </a:pPr>
            <a:endParaRPr sz="1550" dirty="0"/>
          </a:p>
        </p:txBody>
      </p:sp>
      <p:sp>
        <p:nvSpPr>
          <p:cNvPr id="311" name="Google Shape;311;p43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8" y="780030"/>
            <a:ext cx="6629403" cy="293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120" y="757241"/>
            <a:ext cx="2721767" cy="362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959" y="942866"/>
            <a:ext cx="2817956" cy="158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0004" y="2523132"/>
            <a:ext cx="1368731" cy="176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810" y="700558"/>
            <a:ext cx="1368732" cy="21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281" y="2341951"/>
            <a:ext cx="1636218" cy="204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Pulse Oximetry: Skin Pigmentation</a:t>
            </a:r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body" idx="1"/>
          </p:nvPr>
        </p:nvSpPr>
        <p:spPr>
          <a:xfrm>
            <a:off x="233775" y="836403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Only 1 device (</a:t>
            </a:r>
            <a:r>
              <a:rPr lang="en" dirty="0" err="1"/>
              <a:t>Withings</a:t>
            </a:r>
            <a:r>
              <a:rPr lang="en" dirty="0"/>
              <a:t> </a:t>
            </a:r>
            <a:r>
              <a:rPr lang="en" dirty="0" err="1"/>
              <a:t>ScanWatch</a:t>
            </a:r>
            <a:r>
              <a:rPr lang="en" dirty="0"/>
              <a:t>) has FDA-clearance for pulse ox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ODIs should be interpreted with this in mind</a:t>
            </a:r>
            <a:endParaRPr sz="18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SLEEPON Go2sleep is a fingertip device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No part of the device is FDA-cleared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Smartphone app reports an “AHI”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No guidance from manufacturer about how this is calculated or how to use it. 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4" name="Google Shape;324;p45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Heart Rate Variability</a:t>
            </a:r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233775" y="820500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R-R interval on ECG, can be estimated by the peak-peak interval on PPG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Indirect measurement of autonomic nervous system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Depends on: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Age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Gender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Physical fitness</a:t>
            </a:r>
            <a:endParaRPr sz="1800" dirty="0"/>
          </a:p>
          <a:p>
            <a:pPr marL="1028675" lvl="2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“Overall health” - low HRV associated with all-cause death and cardiovascular events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1" name="Google Shape;331;p46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Heart Rate Variability</a:t>
            </a:r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body" idx="1"/>
          </p:nvPr>
        </p:nvSpPr>
        <p:spPr>
          <a:xfrm>
            <a:off x="233775" y="756890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HRV and pulse rate variability (PRV) are not the same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Clinical studies specifically use HRV, which is affected by QRS complex morphology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“</a:t>
            </a:r>
            <a:r>
              <a:rPr lang="en" sz="1800" dirty="0">
                <a:solidFill>
                  <a:srgbClr val="F9CB9C"/>
                </a:solidFill>
              </a:rPr>
              <a:t>Few studies have examined the correlation between CWST PRV and ECG HRV metrics, and even fewer have investigated PRV during sleep.</a:t>
            </a:r>
            <a:r>
              <a:rPr lang="en" sz="1800" dirty="0"/>
              <a:t>”</a:t>
            </a:r>
            <a:endParaRPr sz="18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Clinical research on HRV has identified a number of associations to small changes, unclear utility as a clinical target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HRV is affected by many variables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8" name="Google Shape;338;p47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>
            <a:spLocks noGrp="1"/>
          </p:cNvSpPr>
          <p:nvPr>
            <p:ph type="title"/>
          </p:nvPr>
        </p:nvSpPr>
        <p:spPr>
          <a:xfrm>
            <a:off x="342900" y="1729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Heart Rate Variability</a:t>
            </a:r>
            <a:endParaRPr dirty="0"/>
          </a:p>
        </p:txBody>
      </p:sp>
      <p:sp>
        <p:nvSpPr>
          <p:cNvPr id="344" name="Google Shape;344;p48"/>
          <p:cNvSpPr txBox="1">
            <a:spLocks noGrp="1"/>
          </p:cNvSpPr>
          <p:nvPr>
            <p:ph type="body" idx="1"/>
          </p:nvPr>
        </p:nvSpPr>
        <p:spPr>
          <a:xfrm>
            <a:off x="233775" y="657225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HRV and pulse rate variability (PRV) are not the same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Clinical studies specifically use HRV, which is affected by QRS complex morphology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“</a:t>
            </a:r>
            <a:r>
              <a:rPr lang="en" dirty="0">
                <a:solidFill>
                  <a:srgbClr val="F9CB9C"/>
                </a:solidFill>
              </a:rPr>
              <a:t>Few studies have examined the correlation between CWST PRV and ECG HRV metrics, and even fewer have investigated PRV during sleep.</a:t>
            </a:r>
            <a:r>
              <a:rPr lang="en" dirty="0"/>
              <a:t>”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“PRV was a poor surrogate for HRV under free-living conditions”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“HRV-PRV difference may increase with OSA and vascular aging.”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Clinical research on HRV has identified a number of associations to small changes, unclear utility as a clinical target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5" name="Google Shape;345;p48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Heart Rate Variability</a:t>
            </a:r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body" idx="1"/>
          </p:nvPr>
        </p:nvSpPr>
        <p:spPr>
          <a:xfrm>
            <a:off x="233775" y="788695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PRV however is acceptably accurate, even with noise in PPG signal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More CWST data: many hours every day, compared to 5-minute average (or overnight average)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2" name="Google Shape;352;p49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Heart Rate Variability</a:t>
            </a:r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body" idx="1"/>
          </p:nvPr>
        </p:nvSpPr>
        <p:spPr>
          <a:xfrm>
            <a:off x="233775" y="788695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Growing body of research on associations to </a:t>
            </a:r>
            <a:r>
              <a:rPr lang="en-US" dirty="0">
                <a:solidFill>
                  <a:srgbClr val="FFFF00"/>
                </a:solidFill>
              </a:rPr>
              <a:t>sub-components of HRV</a:t>
            </a:r>
            <a:r>
              <a:rPr lang="en-US" dirty="0"/>
              <a:t>:</a:t>
            </a:r>
          </a:p>
          <a:p>
            <a:pPr marL="567915" lvl="1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Standard deviation of beat-to-beat intervals over 24 </a:t>
            </a:r>
            <a:r>
              <a:rPr lang="en-US" dirty="0" err="1"/>
              <a:t>hrs</a:t>
            </a:r>
            <a:r>
              <a:rPr lang="en-US" dirty="0"/>
              <a:t> (SDNN) is associated with lower all-cause morbidity and mortality</a:t>
            </a:r>
          </a:p>
          <a:p>
            <a:pPr marL="567915" lvl="1" indent="-266693">
              <a:spcBef>
                <a:spcPts val="0"/>
              </a:spcBef>
              <a:buSzPts val="2000"/>
              <a:buChar char="-"/>
            </a:pPr>
            <a:r>
              <a:rPr lang="en-US" dirty="0">
                <a:solidFill>
                  <a:srgbClr val="FFFF00"/>
                </a:solidFill>
              </a:rPr>
              <a:t>Multiple measures associated with parasympathetic activity</a:t>
            </a:r>
            <a:r>
              <a:rPr lang="en-US" dirty="0"/>
              <a:t>:</a:t>
            </a:r>
          </a:p>
          <a:p>
            <a:pPr marL="792938" lvl="2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Root mean square of successive differences (RMSDD)</a:t>
            </a:r>
          </a:p>
          <a:p>
            <a:pPr marL="792938" lvl="2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Fraction of beat-to-beat intervals that differ by &gt;50 </a:t>
            </a:r>
            <a:r>
              <a:rPr lang="en-US" dirty="0" err="1"/>
              <a:t>ms</a:t>
            </a:r>
            <a:r>
              <a:rPr lang="en-US" dirty="0"/>
              <a:t> (PNN50)</a:t>
            </a:r>
          </a:p>
          <a:p>
            <a:pPr marL="792938" lvl="2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Spectral density of “high frequency” beats (0.15 to 0.4 Hz)</a:t>
            </a:r>
          </a:p>
          <a:p>
            <a:pPr marL="567915" lvl="1" indent="-266693">
              <a:spcBef>
                <a:spcPts val="0"/>
              </a:spcBef>
              <a:buSzPts val="2000"/>
              <a:buChar char="-"/>
            </a:pPr>
            <a:r>
              <a:rPr lang="en-US" dirty="0">
                <a:solidFill>
                  <a:srgbClr val="FFFF00"/>
                </a:solidFill>
              </a:rPr>
              <a:t>Others seem related to sympathetic activity</a:t>
            </a:r>
          </a:p>
          <a:p>
            <a:pPr marL="792938" lvl="2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Spectral density of “low frequency” beats (0.04 to 0.15 Hz)</a:t>
            </a:r>
          </a:p>
          <a:p>
            <a:pPr marL="567915" lvl="1" indent="-266693">
              <a:spcBef>
                <a:spcPts val="0"/>
              </a:spcBef>
              <a:buSzPts val="2000"/>
              <a:buChar char="-"/>
            </a:pPr>
            <a:r>
              <a:rPr lang="en-US" dirty="0"/>
              <a:t>Still others have been associated with baroreflex activity and the function of the renin-angiotensin system, but mostly they are associated with the </a:t>
            </a:r>
            <a:r>
              <a:rPr lang="en-US" dirty="0">
                <a:solidFill>
                  <a:srgbClr val="FFFF00"/>
                </a:solidFill>
              </a:rPr>
              <a:t>autonomic nervous system</a:t>
            </a:r>
          </a:p>
          <a:p>
            <a:pPr marL="792938" lvl="2" indent="-266693">
              <a:spcBef>
                <a:spcPts val="0"/>
              </a:spcBef>
              <a:buSzPts val="2000"/>
              <a:buChar char="-"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2" name="Google Shape;352;p49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77076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Use Cases: Healthy Patient Sleep Tracking/Log</a:t>
            </a:r>
            <a:endParaRPr/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233775" y="139299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Consumer-initiated (more accessible or obtained for non-sleep reason)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This indication would be consistent with FDA classification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Small but significant improvement in PROMIS score w/ use of Whoop 2</a:t>
            </a: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Google Shape;365;p51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Use Cases: Sleep Disorder Tracking - </a:t>
            </a:r>
            <a:r>
              <a:rPr lang="en">
                <a:solidFill>
                  <a:srgbClr val="F9CB9C"/>
                </a:solidFill>
              </a:rPr>
              <a:t>Independent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371" name="Google Shape;371;p52"/>
          <p:cNvSpPr txBox="1">
            <a:spLocks noGrp="1"/>
          </p:cNvSpPr>
          <p:nvPr>
            <p:ph type="body" idx="1"/>
          </p:nvPr>
        </p:nvSpPr>
        <p:spPr>
          <a:xfrm>
            <a:off x="233775" y="139299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Consumer-initiated, with implication that adjustments would be made based on findings from CWST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This would be inconsistent with FDA recommendation for consumer devices (not restricted to general wellness)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Prevalence of this scenario has not been investigated</a:t>
            </a: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Google Shape;372;p52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Use Cases: Sleep Disorder Tracking - Guided</a:t>
            </a:r>
            <a:endParaRPr dirty="0"/>
          </a:p>
        </p:txBody>
      </p:sp>
      <p:sp>
        <p:nvSpPr>
          <p:cNvPr id="378" name="Google Shape;378;p53"/>
          <p:cNvSpPr txBox="1">
            <a:spLocks noGrp="1"/>
          </p:cNvSpPr>
          <p:nvPr>
            <p:ph type="body" idx="1"/>
          </p:nvPr>
        </p:nvSpPr>
        <p:spPr>
          <a:xfrm>
            <a:off x="233775" y="139299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Consumer-initiated, with data shared with clinician who can contextualize findings with patient’s medical assessment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Orthosomnia:</a:t>
            </a:r>
            <a:endParaRPr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/>
              <a:t>excessive preoccupation with improving/perfecting CWST data</a:t>
            </a:r>
            <a:endParaRPr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/>
              <a:t>Can be a barrier to effective CBT-I (negative perception of sleep)</a:t>
            </a: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Google Shape;379;p53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Use Cases: Sleep Disorder Tracking - </a:t>
            </a:r>
            <a:r>
              <a:rPr lang="en">
                <a:solidFill>
                  <a:srgbClr val="F9CB9C"/>
                </a:solidFill>
              </a:rPr>
              <a:t>Directed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385" name="Google Shape;385;p54"/>
          <p:cNvSpPr txBox="1">
            <a:spLocks noGrp="1"/>
          </p:cNvSpPr>
          <p:nvPr>
            <p:ph type="body" idx="1"/>
          </p:nvPr>
        </p:nvSpPr>
        <p:spPr>
          <a:xfrm>
            <a:off x="233775" y="139299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Clinician-initiated or researcher-initiated, with patient collaboration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i="1"/>
              <a:t>E.g</a:t>
            </a:r>
            <a:r>
              <a:rPr lang="en"/>
              <a:t>., Philips Actiwatch series discontinuation after December 29, 2022</a:t>
            </a: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Google Shape;386;p54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120" y="757241"/>
            <a:ext cx="2721767" cy="362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959" y="942866"/>
            <a:ext cx="2817956" cy="158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0004" y="2523132"/>
            <a:ext cx="1368731" cy="176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810" y="700558"/>
            <a:ext cx="1368732" cy="21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281" y="2341951"/>
            <a:ext cx="1636218" cy="2044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-127221" y="0"/>
            <a:ext cx="7227736" cy="4442942"/>
          </a:xfrm>
          <a:prstGeom prst="rect">
            <a:avLst/>
          </a:prstGeom>
          <a:solidFill>
            <a:srgbClr val="37474F">
              <a:alpha val="626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35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" y="632139"/>
            <a:ext cx="1902443" cy="385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5171" y="2140503"/>
            <a:ext cx="2285401" cy="228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Use Cases: Medical-Grade Wearable Use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392" name="Google Shape;392;p55"/>
          <p:cNvSpPr txBox="1">
            <a:spLocks noGrp="1"/>
          </p:cNvSpPr>
          <p:nvPr>
            <p:ph type="body" idx="1"/>
          </p:nvPr>
        </p:nvSpPr>
        <p:spPr>
          <a:xfrm>
            <a:off x="233775" y="139299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Usually clinician-initiated or researcher-initiated</a:t>
            </a:r>
            <a:endParaRPr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/>
              <a:t>Approval of commercial devices with FDA:</a:t>
            </a:r>
            <a:endParaRPr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/>
              <a:t>Software as medical devices (SaMDs) for OSA detection</a:t>
            </a:r>
            <a:endParaRPr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/>
              <a:t>Updates to software for devices with appropriate sensor technology</a:t>
            </a: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Google Shape;393;p55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8" y="735132"/>
            <a:ext cx="6629403" cy="271909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6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Recommendations: Areas of Concern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405" name="Google Shape;405;p57"/>
          <p:cNvSpPr txBox="1">
            <a:spLocks noGrp="1"/>
          </p:cNvSpPr>
          <p:nvPr>
            <p:ph type="body" idx="1"/>
          </p:nvPr>
        </p:nvSpPr>
        <p:spPr>
          <a:xfrm>
            <a:off x="233775" y="72508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“...line between consumer-grade and medical-grade devices is blurry at best” as technology becomes more “sophisticated”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“Performance analysis for individual devices is time-consuming”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Device validation testing/research continues to lag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2018 SLEEP meeting included a workshop recommending guidelines for performing/interpreting results from wearable device research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Unintended consequences for health disparity (</a:t>
            </a:r>
            <a:r>
              <a:rPr lang="en" i="1" dirty="0"/>
              <a:t>e.g.</a:t>
            </a:r>
            <a:r>
              <a:rPr lang="en" dirty="0"/>
              <a:t>, access to medical care vs. CWST, access to quality CWST, target audiences/consumers)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6" name="Google Shape;406;p57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Recommendations: Clinician Use of CWSTs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412" name="Google Shape;412;p58"/>
          <p:cNvSpPr txBox="1">
            <a:spLocks noGrp="1"/>
          </p:cNvSpPr>
          <p:nvPr>
            <p:ph type="body" idx="1"/>
          </p:nvPr>
        </p:nvSpPr>
        <p:spPr>
          <a:xfrm>
            <a:off x="233775" y="780744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Barriers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CWST data interpretation training/accuracy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Malpractice liability related to use of nonmedical devices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Lack of reimbursement for interpretation of CWST data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Cybersecurity, privacy, and incorporation of CWST data into EMR</a:t>
            </a:r>
            <a:endParaRPr sz="16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Benefits (not listed in paper)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Patient engagement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Data from more natural environment</a:t>
            </a:r>
            <a:endParaRPr sz="16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600" dirty="0"/>
              <a:t>Often more aggregate data</a:t>
            </a:r>
            <a:endParaRPr sz="1600" dirty="0"/>
          </a:p>
          <a:p>
            <a:pPr marL="0" indent="0">
              <a:spcBef>
                <a:spcPts val="0"/>
              </a:spcBef>
              <a:buNone/>
            </a:pPr>
            <a:endParaRPr sz="2000" dirty="0"/>
          </a:p>
          <a:p>
            <a:pPr marL="0" indent="0">
              <a:spcBef>
                <a:spcPts val="0"/>
              </a:spcBef>
              <a:buNone/>
            </a:pPr>
            <a:endParaRPr sz="2000" dirty="0"/>
          </a:p>
          <a:p>
            <a:pPr marL="0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413" name="Google Shape;413;p58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Recommendations: Future Trends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419" name="Google Shape;419;p59"/>
          <p:cNvSpPr txBox="1">
            <a:spLocks noGrp="1"/>
          </p:cNvSpPr>
          <p:nvPr>
            <p:ph type="body" idx="1"/>
          </p:nvPr>
        </p:nvSpPr>
        <p:spPr>
          <a:xfrm>
            <a:off x="233775" y="939770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Happy Ring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Electrodermal activity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PPG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Accelerometry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Temperature data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Wakefulness SP 0.70 (general) and 0.83 (personalized)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Evie ring - seeking FDA clearance for pulse ox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 err="1"/>
              <a:t>Earables</a:t>
            </a:r>
            <a:r>
              <a:rPr lang="en" dirty="0"/>
              <a:t> - sensor advantage using external auditory canal (over wrist)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0" name="Google Shape;420;p59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Recommendations: Summary</a:t>
            </a:r>
            <a:endParaRPr>
              <a:solidFill>
                <a:srgbClr val="F9CB9C"/>
              </a:solidFill>
            </a:endParaRPr>
          </a:p>
        </p:txBody>
      </p:sp>
      <p:sp>
        <p:nvSpPr>
          <p:cNvPr id="426" name="Google Shape;426;p60"/>
          <p:cNvSpPr txBox="1">
            <a:spLocks noGrp="1"/>
          </p:cNvSpPr>
          <p:nvPr>
            <p:ph type="body" idx="1"/>
          </p:nvPr>
        </p:nvSpPr>
        <p:spPr>
          <a:xfrm>
            <a:off x="233775" y="979526"/>
            <a:ext cx="63904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CWST use in healthy individuals may be an adjunct for general wellness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They cannot diagnose or treat disease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Be alert for “</a:t>
            </a:r>
            <a:r>
              <a:rPr lang="en" dirty="0" err="1"/>
              <a:t>orthosomnia</a:t>
            </a:r>
            <a:r>
              <a:rPr lang="en" dirty="0"/>
              <a:t>”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Their accuracy is low in patients with sleep disorders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7" name="Google Shape;427;p60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Discussion</a:t>
            </a:r>
            <a:endParaRPr dirty="0"/>
          </a:p>
        </p:txBody>
      </p:sp>
      <p:sp>
        <p:nvSpPr>
          <p:cNvPr id="433" name="Google Shape;433;p61"/>
          <p:cNvSpPr txBox="1">
            <a:spLocks noGrp="1"/>
          </p:cNvSpPr>
          <p:nvPr>
            <p:ph type="body" idx="1"/>
          </p:nvPr>
        </p:nvSpPr>
        <p:spPr>
          <a:xfrm>
            <a:off x="63611" y="864952"/>
            <a:ext cx="6663192" cy="31432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Post-market data collection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i="1" dirty="0">
                <a:solidFill>
                  <a:srgbClr val="F9CB9C"/>
                </a:solidFill>
              </a:rPr>
              <a:t>We</a:t>
            </a:r>
            <a:r>
              <a:rPr lang="en" dirty="0"/>
              <a:t> have the potential to review PSG/HST data and CWST data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What data from CWSTs is high quality?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Short sleep time (high sensitivity for detecting sleep w/ actigraphy)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Inconsistent sleep schedule (same way we tend to use actigraphy)</a:t>
            </a:r>
            <a:endParaRPr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What data from CWSTs is likely to be misleading?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Oxygen desaturations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ODI</a:t>
            </a:r>
            <a:endParaRPr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dirty="0"/>
              <a:t>AHI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Discussion</a:t>
            </a:r>
            <a:endParaRPr/>
          </a:p>
        </p:txBody>
      </p:sp>
      <p:sp>
        <p:nvSpPr>
          <p:cNvPr id="439" name="Google Shape;439;p62"/>
          <p:cNvSpPr txBox="1">
            <a:spLocks noGrp="1"/>
          </p:cNvSpPr>
          <p:nvPr>
            <p:ph type="body" idx="1"/>
          </p:nvPr>
        </p:nvSpPr>
        <p:spPr>
          <a:xfrm>
            <a:off x="342900" y="898000"/>
            <a:ext cx="6172200" cy="31432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400" dirty="0"/>
              <a:t>Additional Items:</a:t>
            </a:r>
            <a:endParaRPr sz="24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 err="1"/>
              <a:t>SnoreLab</a:t>
            </a:r>
            <a:r>
              <a:rPr lang="en" sz="1800" dirty="0"/>
              <a:t> and similar apps (simple microphone, aggregate data can be easily applied to assessing different interventions)</a:t>
            </a:r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Simple finger pulse ox monitoring (</a:t>
            </a:r>
            <a:r>
              <a:rPr lang="en" sz="1800" dirty="0" err="1"/>
              <a:t>Lookee</a:t>
            </a:r>
            <a:r>
              <a:rPr lang="en" sz="1800" dirty="0"/>
              <a:t> devices)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Consumer EEG devices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Consumer-modified devices</a:t>
            </a:r>
            <a:endParaRPr sz="18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1800" dirty="0"/>
              <a:t>When CWSTs “outperform” medical-grade devices</a:t>
            </a:r>
            <a:endParaRPr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>
            <a:spLocks noGrp="1"/>
          </p:cNvSpPr>
          <p:nvPr>
            <p:ph type="title"/>
          </p:nvPr>
        </p:nvSpPr>
        <p:spPr>
          <a:xfrm>
            <a:off x="233775" y="299354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  <a:buSzPts val="3000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References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45" name="Google Shape;445;p63"/>
          <p:cNvSpPr txBox="1">
            <a:spLocks noGrp="1"/>
          </p:cNvSpPr>
          <p:nvPr>
            <p:ph type="body" idx="1"/>
          </p:nvPr>
        </p:nvSpPr>
        <p:spPr>
          <a:xfrm>
            <a:off x="233775" y="811058"/>
            <a:ext cx="6390450" cy="256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900" dirty="0"/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/>
              <a:t>doi.org</a:t>
            </a:r>
            <a:r>
              <a:rPr lang="en" sz="900" dirty="0"/>
              <a:t>/10.1016/j.jsmc.2023.05.005</a:t>
            </a:r>
            <a:endParaRPr sz="1050" dirty="0">
              <a:solidFill>
                <a:schemeClr val="dk1"/>
              </a:solidFill>
            </a:endParaRPr>
          </a:p>
          <a:p>
            <a:pPr marL="0" indent="342892">
              <a:spcBef>
                <a:spcPts val="750"/>
              </a:spcBef>
              <a:buNone/>
            </a:pPr>
            <a:endParaRPr sz="10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>
            <a:spLocks noGrp="1"/>
          </p:cNvSpPr>
          <p:nvPr>
            <p:ph type="title"/>
          </p:nvPr>
        </p:nvSpPr>
        <p:spPr>
          <a:xfrm>
            <a:off x="233775" y="2142226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SzPts val="3000"/>
            </a:pPr>
            <a:r>
              <a:rPr lang="en"/>
              <a:t>Questions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&amp; Discussion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120" y="757241"/>
            <a:ext cx="2721767" cy="362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959" y="942866"/>
            <a:ext cx="2817956" cy="158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0004" y="2523132"/>
            <a:ext cx="1368731" cy="176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810" y="700558"/>
            <a:ext cx="1368732" cy="21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281" y="2341951"/>
            <a:ext cx="1636218" cy="2044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-14401" y="7145"/>
            <a:ext cx="7035403" cy="4435798"/>
          </a:xfrm>
          <a:prstGeom prst="rect">
            <a:avLst/>
          </a:prstGeom>
          <a:solidFill>
            <a:srgbClr val="37474F">
              <a:alpha val="626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35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" y="632139"/>
            <a:ext cx="1902443" cy="385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5171" y="2140503"/>
            <a:ext cx="2285401" cy="22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68126" y="190830"/>
            <a:ext cx="2990456" cy="448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5"/>
          <p:cNvSpPr txBox="1">
            <a:spLocks noGrp="1"/>
          </p:cNvSpPr>
          <p:nvPr>
            <p:ph type="title"/>
          </p:nvPr>
        </p:nvSpPr>
        <p:spPr>
          <a:xfrm>
            <a:off x="233775" y="2284538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5"/>
          <p:cNvSpPr txBox="1">
            <a:spLocks noGrp="1"/>
          </p:cNvSpPr>
          <p:nvPr>
            <p:ph type="title"/>
          </p:nvPr>
        </p:nvSpPr>
        <p:spPr>
          <a:xfrm>
            <a:off x="233775" y="2284538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Extra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31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51" y="356691"/>
            <a:ext cx="37256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0"/>
          <p:cNvSpPr txBox="1"/>
          <p:nvPr/>
        </p:nvSpPr>
        <p:spPr>
          <a:xfrm>
            <a:off x="4176506" y="3598389"/>
            <a:ext cx="2541600" cy="6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https://doi.org/10.1016/j.jsmc.2023.05.005</a:t>
            </a:r>
            <a:endParaRPr sz="825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120" y="757241"/>
            <a:ext cx="2721767" cy="362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959" y="942866"/>
            <a:ext cx="2817956" cy="158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0004" y="2523132"/>
            <a:ext cx="1368731" cy="176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810" y="700558"/>
            <a:ext cx="1368732" cy="21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281" y="2341951"/>
            <a:ext cx="1636218" cy="2044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-14400" y="1"/>
            <a:ext cx="7075158" cy="4442941"/>
          </a:xfrm>
          <a:prstGeom prst="rect">
            <a:avLst/>
          </a:prstGeom>
          <a:solidFill>
            <a:srgbClr val="37474F">
              <a:alpha val="626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35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" y="632139"/>
            <a:ext cx="1902443" cy="385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5171" y="2140503"/>
            <a:ext cx="2285401" cy="22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68126" y="190830"/>
            <a:ext cx="2990456" cy="448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3991" y="642940"/>
            <a:ext cx="3140537" cy="38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Overview: Motivation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What measurements do these devices actually collect?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What is the relationship between CWST data and PSG data?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How can we put CWST data in context without stifling patient engagement in their sleep/health?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Is there a role for CWST in patient care? What is it?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6" y="1707971"/>
            <a:ext cx="4363930" cy="246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694" y="433612"/>
            <a:ext cx="4674620" cy="123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/>
              <a:t>Introduction: Wearable Technology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233776" y="898497"/>
            <a:ext cx="6524775" cy="317119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892" indent="-266693">
              <a:spcBef>
                <a:spcPts val="1200"/>
              </a:spcBef>
              <a:buSzPts val="2000"/>
              <a:buChar char="-"/>
            </a:pPr>
            <a:r>
              <a:rPr lang="en" sz="2000" dirty="0"/>
              <a:t>Photoplethysmography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Accelerometry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Pulse oximetry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Heart rate variability data</a:t>
            </a:r>
            <a:endParaRPr sz="2000" dirty="0"/>
          </a:p>
          <a:p>
            <a:pPr marL="342892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Computational advances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Artificial intelligence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Machine learning</a:t>
            </a:r>
            <a:endParaRPr sz="2000" dirty="0"/>
          </a:p>
          <a:p>
            <a:pPr marL="685783" lvl="1" indent="-266693">
              <a:spcBef>
                <a:spcPts val="0"/>
              </a:spcBef>
              <a:buSzPts val="2000"/>
              <a:buChar char="-"/>
            </a:pPr>
            <a:r>
              <a:rPr lang="en" sz="2000" dirty="0"/>
              <a:t>“Deep Learning”</a:t>
            </a:r>
            <a:endParaRPr sz="2000" dirty="0"/>
          </a:p>
          <a:p>
            <a:pPr marL="342892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56" name="Google Shape;156;p24"/>
          <p:cNvSpPr txBox="1"/>
          <p:nvPr/>
        </p:nvSpPr>
        <p:spPr>
          <a:xfrm>
            <a:off x="0" y="4069595"/>
            <a:ext cx="685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     Chiang, A. A., &amp; Khosla, S. (2023). Consumer Wearable Sleep Trackers: Are They Ready for Clinical Use?. Sleep medicine clinics, 18(3), 311–330. https://</a:t>
            </a:r>
            <a:r>
              <a:rPr lang="en" sz="900" dirty="0" err="1">
                <a:latin typeface="Average"/>
                <a:ea typeface="Average"/>
                <a:cs typeface="Average"/>
                <a:sym typeface="Average"/>
              </a:rPr>
              <a:t>doi.org</a:t>
            </a:r>
            <a:r>
              <a:rPr lang="en" sz="900" dirty="0">
                <a:latin typeface="Average"/>
                <a:ea typeface="Average"/>
                <a:cs typeface="Average"/>
                <a:sym typeface="Average"/>
              </a:rPr>
              <a:t>/10.1016/j.jsmc.2023.05.005</a:t>
            </a:r>
            <a:endParaRPr sz="825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ME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Evidence 2016 template [Read-Only]" id="{B40EDC9A-9A79-4BBB-871A-99F24763E1CC}" vid="{51DA7DE9-6018-4F6E-B990-2788AED2415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BEENT 2024 Template</Template>
  <TotalTime>23086</TotalTime>
  <Words>4127</Words>
  <Application>Microsoft Macintosh PowerPoint</Application>
  <PresentationFormat>Custom</PresentationFormat>
  <Paragraphs>345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Myriad Pro</vt:lpstr>
      <vt:lpstr>Average</vt:lpstr>
      <vt:lpstr>Arial</vt:lpstr>
      <vt:lpstr>CME 2014 Template</vt:lpstr>
      <vt:lpstr>Wearables and Sleep/Wellness</vt:lpstr>
      <vt:lpstr>Overview: Motivation</vt:lpstr>
      <vt:lpstr>PowerPoint Presentation</vt:lpstr>
      <vt:lpstr>PowerPoint Presentation</vt:lpstr>
      <vt:lpstr>PowerPoint Presentation</vt:lpstr>
      <vt:lpstr>PowerPoint Presentation</vt:lpstr>
      <vt:lpstr>Overview: Motivation</vt:lpstr>
      <vt:lpstr>PowerPoint Presentation</vt:lpstr>
      <vt:lpstr>Introduction: Wearable Technology</vt:lpstr>
      <vt:lpstr>Introduction: Wearable Technology</vt:lpstr>
      <vt:lpstr>Medical-grade vs. Consumer-grade</vt:lpstr>
      <vt:lpstr>FDA Classifications (for Devices)</vt:lpstr>
      <vt:lpstr>Medical-grade vs. Consumer-grade</vt:lpstr>
      <vt:lpstr>Medical-grade vs. Consumer-grade</vt:lpstr>
      <vt:lpstr>Medical-grade vs. Consumer-grade</vt:lpstr>
      <vt:lpstr>Medical-grade vs. Consumer-grade</vt:lpstr>
      <vt:lpstr>Hardware Advances: Sensor Miniaturization</vt:lpstr>
      <vt:lpstr>Software Advances: Beyond “If-Then”</vt:lpstr>
      <vt:lpstr>Software Advances: Beyond “If-Then”</vt:lpstr>
      <vt:lpstr>CWSTs and Sleep</vt:lpstr>
      <vt:lpstr>CWSTs and Sleep</vt:lpstr>
      <vt:lpstr>CWSTs and Sleep</vt:lpstr>
      <vt:lpstr>Analyses of CWSTs Worn during PSG</vt:lpstr>
      <vt:lpstr>Analyses of CWSTs Worn during PSG</vt:lpstr>
      <vt:lpstr>Analyses of CWSTs Worn during PSG</vt:lpstr>
      <vt:lpstr>Performance in Assessing Sleep Disorders</vt:lpstr>
      <vt:lpstr>Pulse Oximetry</vt:lpstr>
      <vt:lpstr>Pulse Oximetry: Skin Pigmentation</vt:lpstr>
      <vt:lpstr>PowerPoint Presentation</vt:lpstr>
      <vt:lpstr>Pulse Oximetry: Skin Pigmentation</vt:lpstr>
      <vt:lpstr>Heart Rate Variability</vt:lpstr>
      <vt:lpstr>Heart Rate Variability</vt:lpstr>
      <vt:lpstr>Heart Rate Variability</vt:lpstr>
      <vt:lpstr>Heart Rate Variability</vt:lpstr>
      <vt:lpstr>Heart Rate Variability</vt:lpstr>
      <vt:lpstr>Use Cases: Healthy Patient Sleep Tracking/Log</vt:lpstr>
      <vt:lpstr>Use Cases: Sleep Disorder Tracking - Independent</vt:lpstr>
      <vt:lpstr>Use Cases: Sleep Disorder Tracking - Guided</vt:lpstr>
      <vt:lpstr>Use Cases: Sleep Disorder Tracking - Directed</vt:lpstr>
      <vt:lpstr>Use Cases: Medical-Grade Wearable Use</vt:lpstr>
      <vt:lpstr>PowerPoint Presentation</vt:lpstr>
      <vt:lpstr>Recommendations: Areas of Concern</vt:lpstr>
      <vt:lpstr>Recommendations: Clinician Use of CWSTs</vt:lpstr>
      <vt:lpstr>Recommendations: Future Trends</vt:lpstr>
      <vt:lpstr>Recommendations: Summary</vt:lpstr>
      <vt:lpstr>Discussion</vt:lpstr>
      <vt:lpstr>Discussion</vt:lpstr>
      <vt:lpstr>References</vt:lpstr>
      <vt:lpstr>Questions &amp; Discussion</vt:lpstr>
      <vt:lpstr>Thank you</vt:lpstr>
      <vt:lpstr>Extra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Shum, Axel</cp:lastModifiedBy>
  <cp:revision>4</cp:revision>
  <dcterms:modified xsi:type="dcterms:W3CDTF">2024-07-08T22:39:48Z</dcterms:modified>
</cp:coreProperties>
</file>