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2" r:id="rId4"/>
    <p:sldId id="272" r:id="rId5"/>
    <p:sldId id="273" r:id="rId6"/>
    <p:sldId id="260" r:id="rId7"/>
    <p:sldId id="270" r:id="rId8"/>
    <p:sldId id="271" r:id="rId9"/>
    <p:sldId id="274" r:id="rId10"/>
    <p:sldId id="275" r:id="rId11"/>
    <p:sldId id="277" r:id="rId12"/>
    <p:sldId id="261" r:id="rId13"/>
    <p:sldId id="265" r:id="rId14"/>
    <p:sldId id="276" r:id="rId15"/>
    <p:sldId id="268" r:id="rId16"/>
    <p:sldId id="266" r:id="rId17"/>
    <p:sldId id="267" r:id="rId18"/>
    <p:sldId id="263" r:id="rId19"/>
    <p:sldId id="264" r:id="rId20"/>
    <p:sldId id="269" r:id="rId21"/>
    <p:sldId id="258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949C"/>
    <a:srgbClr val="3DC0D2"/>
    <a:srgbClr val="B8CE48"/>
    <a:srgbClr val="333333"/>
    <a:srgbClr val="61A13D"/>
    <a:srgbClr val="967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/>
    <p:restoredTop sz="94715"/>
  </p:normalViewPr>
  <p:slideViewPr>
    <p:cSldViewPr>
      <p:cViewPr varScale="1">
        <p:scale>
          <a:sx n="161" d="100"/>
          <a:sy n="161" d="100"/>
        </p:scale>
        <p:origin x="118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EBF19-51DE-C849-9868-0C7E4CABCF10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0F16A-43B4-9F4F-9127-0A50A647D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3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B8CE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509260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9394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3348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91711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50147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41339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353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11613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799"/>
            <a:ext cx="4040188" cy="3535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799"/>
            <a:ext cx="4041775" cy="3535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96026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3351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81180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7048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068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03055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5399"/>
            <a:ext cx="5486400" cy="3432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2790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191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943600"/>
            <a:ext cx="9144000" cy="0"/>
          </a:xfrm>
          <a:prstGeom prst="line">
            <a:avLst/>
          </a:prstGeom>
          <a:ln>
            <a:solidFill>
              <a:srgbClr val="8A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2590800" y="6226173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A949C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5999"/>
            <a:ext cx="1278364" cy="625475"/>
          </a:xfrm>
          <a:prstGeom prst="rect">
            <a:avLst/>
          </a:prstGeom>
        </p:spPr>
      </p:pic>
      <p:pic>
        <p:nvPicPr>
          <p:cNvPr id="13" name="Picture 7" descr="MCW logo - transparent.png"/>
          <p:cNvPicPr>
            <a:picLocks noChangeAspect="1"/>
          </p:cNvPicPr>
          <p:nvPr userDrawn="1"/>
        </p:nvPicPr>
        <p:blipFill>
          <a:blip r:embed="rId15" cstate="print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51" y="6074636"/>
            <a:ext cx="840849" cy="6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55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B8CE48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915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My Gargle?</a:t>
            </a:r>
            <a:br>
              <a:rPr lang="en-US" dirty="0"/>
            </a:br>
            <a:r>
              <a:rPr lang="en-US" dirty="0"/>
              <a:t>Complementary medicine for vocalists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543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Joel H. Blumin, MD, FACS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Division of Laryngology &amp; Professional Voice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02999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4ED3-1533-7205-6418-28474100C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67" y="151748"/>
            <a:ext cx="8229600" cy="1143000"/>
          </a:xfrm>
        </p:spPr>
        <p:txBody>
          <a:bodyPr/>
          <a:lstStyle/>
          <a:p>
            <a:r>
              <a:rPr lang="en-US" dirty="0"/>
              <a:t>Hydration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0E23C-2BB9-5960-6918-8FE056451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5074"/>
            <a:ext cx="8229600" cy="419100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Basic science studies show improved rheology or viscoelastic properties of vocal folds that are hydrated</a:t>
            </a:r>
          </a:p>
          <a:p>
            <a:endParaRPr lang="en-US" dirty="0"/>
          </a:p>
          <a:p>
            <a:r>
              <a:rPr lang="en-US" dirty="0"/>
              <a:t>Patient studies with hydration or dehydration (</a:t>
            </a:r>
            <a:r>
              <a:rPr lang="en-US" dirty="0" err="1"/>
              <a:t>eg</a:t>
            </a:r>
            <a:r>
              <a:rPr lang="en-US" dirty="0"/>
              <a:t>: atropine, antihistamines) show inconsistent evidence that this matters with measurements of phonatory threshold pressures (vocal effort)</a:t>
            </a:r>
          </a:p>
          <a:p>
            <a:pPr lvl="1"/>
            <a:r>
              <a:rPr lang="en-US" dirty="0"/>
              <a:t>Large variability, low subject numbers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E8FF7-3831-37FC-743A-151579A57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39D04-9753-3AB2-C3E3-22D70905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69" y="5358175"/>
            <a:ext cx="4114800" cy="662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308EA-A060-D6B1-D494-C30A3D42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61" y="5358176"/>
            <a:ext cx="4091689" cy="662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D5E4C-1555-F3EA-545A-D37139008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882" y="6020452"/>
            <a:ext cx="1549400" cy="11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5BAC9-45EB-C5C7-4795-13947E9B8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985" y="6020945"/>
            <a:ext cx="1613382" cy="1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12D58-2FE8-20F2-5282-95171482C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22" y="1516841"/>
            <a:ext cx="8387756" cy="4575596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/>
              <a:t>Desiccation challenge</a:t>
            </a:r>
          </a:p>
          <a:p>
            <a:pPr lvl="1"/>
            <a:r>
              <a:rPr lang="en-US" sz="3100" dirty="0"/>
              <a:t>10 singers/10 non-singers, male, mean age 22 (BYU students)</a:t>
            </a:r>
          </a:p>
          <a:p>
            <a:pPr lvl="1"/>
            <a:r>
              <a:rPr lang="en-US" sz="3100" dirty="0"/>
              <a:t>30-minute oral breathing dry air (&lt;1% humidity), then nebulized saline (3ml or 9ml), crossover</a:t>
            </a:r>
          </a:p>
          <a:p>
            <a:pPr lvl="2"/>
            <a:r>
              <a:rPr lang="en-US" sz="2600" dirty="0"/>
              <a:t>Double blinded but investigators note that all could tell when the air was dry; also, no placebo group</a:t>
            </a:r>
          </a:p>
          <a:p>
            <a:pPr lvl="1"/>
            <a:r>
              <a:rPr lang="en-US" sz="3100" dirty="0"/>
              <a:t>Speaking and singing voice tested</a:t>
            </a:r>
          </a:p>
          <a:p>
            <a:pPr lvl="1"/>
            <a:r>
              <a:rPr lang="en-US" sz="3100" dirty="0"/>
              <a:t>Self perceived effort and dryness worsened and then improved post humidification</a:t>
            </a:r>
          </a:p>
          <a:p>
            <a:pPr lvl="1"/>
            <a:r>
              <a:rPr lang="en-US" sz="3100" dirty="0"/>
              <a:t>However, no changes in physiologic measures of voice (cepstral spectral index of dysphonia or phonation threshold pressure) except with CSID with connected speech</a:t>
            </a:r>
          </a:p>
          <a:p>
            <a:pPr lvl="1"/>
            <a:r>
              <a:rPr lang="en-US" sz="3100" dirty="0"/>
              <a:t>Non-singers had more effort than singers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0DE3D-84A0-A71D-6E81-91116B053F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6BE8A-9ACB-48F7-EB44-D4017749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05" y="194063"/>
            <a:ext cx="4981989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DDF90-3E53-9743-C24A-E971E302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99" y="1331674"/>
            <a:ext cx="2133600" cy="1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0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3E5D9-A1AC-BED9-4C62-CB391D9A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D6143-B1E5-03CD-4860-73C079266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305800" cy="44958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Presumed goals of a gargle</a:t>
            </a:r>
          </a:p>
          <a:p>
            <a:pPr lvl="1"/>
            <a:r>
              <a:rPr lang="en-US" dirty="0"/>
              <a:t>Hydration</a:t>
            </a:r>
          </a:p>
          <a:p>
            <a:pPr lvl="1"/>
            <a:r>
              <a:rPr lang="en-US" dirty="0"/>
              <a:t>Mucolytic</a:t>
            </a:r>
          </a:p>
          <a:p>
            <a:pPr lvl="1"/>
            <a:r>
              <a:rPr lang="en-US" dirty="0"/>
              <a:t>Anesthesia ☹️</a:t>
            </a:r>
          </a:p>
          <a:p>
            <a:pPr lvl="1"/>
            <a:r>
              <a:rPr lang="en-US" dirty="0"/>
              <a:t>Protective coating of larynx/vocal folds</a:t>
            </a:r>
          </a:p>
          <a:p>
            <a:pPr lvl="1"/>
            <a:endParaRPr lang="en-US" dirty="0"/>
          </a:p>
          <a:p>
            <a:r>
              <a:rPr lang="en-US" dirty="0"/>
              <a:t>Incorrect assumptions by gargler</a:t>
            </a:r>
          </a:p>
          <a:p>
            <a:pPr lvl="1"/>
            <a:r>
              <a:rPr lang="en-US" dirty="0"/>
              <a:t>The gargle does something to the larynx by direct contact with washing or coating of the vocal folds</a:t>
            </a:r>
          </a:p>
          <a:p>
            <a:pPr lvl="1"/>
            <a:r>
              <a:rPr lang="en-US" dirty="0"/>
              <a:t>The gargler would have to readily penetrate or aspirate to have this happen</a:t>
            </a:r>
          </a:p>
          <a:p>
            <a:pPr lvl="1"/>
            <a:r>
              <a:rPr lang="en-US" dirty="0"/>
              <a:t>Most gargling is an oropharyngeal maneuver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3798D-AD89-528E-2455-E5B3D718B0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5" name="Gargle sound">
            <a:hlinkClick r:id="" action="ppaction://media"/>
            <a:extLst>
              <a:ext uri="{FF2B5EF4-FFF2-40B4-BE49-F238E27FC236}">
                <a16:creationId xmlns:a16="http://schemas.microsoft.com/office/drawing/2014/main" id="{35DFEAE6-E306-590A-B901-437BB6E77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1676400"/>
            <a:ext cx="812800" cy="812800"/>
          </a:xfrm>
          <a:prstGeom prst="rect">
            <a:avLst/>
          </a:prstGeom>
          <a:solidFill>
            <a:schemeClr val="bg2">
              <a:lumMod val="40000"/>
              <a:lumOff val="60000"/>
              <a:alpha val="52000"/>
            </a:schemeClr>
          </a:solidFill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35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4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36716C-B95B-42E9-4C04-16A82391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4253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List collected by 8 phoniatricians from Belgium, Canada, Italy, Poland, Portugal, Russia, Turkey, and USA</a:t>
            </a:r>
          </a:p>
          <a:p>
            <a:pPr lvl="1"/>
            <a:r>
              <a:rPr lang="en-US" dirty="0"/>
              <a:t>Western world oriented, did not include traditional Chinese medicine</a:t>
            </a:r>
          </a:p>
          <a:p>
            <a:pPr lvl="1"/>
            <a:endParaRPr lang="en-US" dirty="0"/>
          </a:p>
          <a:p>
            <a:r>
              <a:rPr lang="en-US" dirty="0"/>
              <a:t>44 plants, 1 fungus, 1 lichen identified</a:t>
            </a:r>
          </a:p>
          <a:p>
            <a:pPr lvl="1"/>
            <a:r>
              <a:rPr lang="en-US" dirty="0"/>
              <a:t>Some common – </a:t>
            </a:r>
            <a:r>
              <a:rPr lang="en-US" dirty="0" err="1"/>
              <a:t>eg</a:t>
            </a:r>
            <a:r>
              <a:rPr lang="en-US" dirty="0"/>
              <a:t>: tea, ginger, peppermint</a:t>
            </a:r>
          </a:p>
          <a:p>
            <a:pPr lvl="1"/>
            <a:r>
              <a:rPr lang="en-US" dirty="0"/>
              <a:t>Some rare – </a:t>
            </a:r>
            <a:r>
              <a:rPr lang="en-US" dirty="0" err="1"/>
              <a:t>eg</a:t>
            </a:r>
            <a:r>
              <a:rPr lang="en-US" dirty="0"/>
              <a:t>: bitter kola</a:t>
            </a:r>
          </a:p>
          <a:p>
            <a:pPr lvl="1"/>
            <a:r>
              <a:rPr lang="en-US" dirty="0"/>
              <a:t>Singers’ plant (hedge mustard) specific for voice</a:t>
            </a:r>
          </a:p>
          <a:p>
            <a:pPr lvl="1"/>
            <a:r>
              <a:rPr lang="en-US" dirty="0"/>
              <a:t>Aqueous extract, EtOH extract, decoction, tincture, infusion, oil of plant, flower, seeds, bulbs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246C882-8528-9965-8A7A-DE52095DAB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July 28-30, 2024   |   The American Club   |   Kohler, WI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AB4923-7E42-5826-A0A2-ABECBC9E1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114" y="1028700"/>
            <a:ext cx="2421772" cy="203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6C0A7-319C-8B46-D8EB-F6CC9D85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008" y="155275"/>
            <a:ext cx="6563983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B89A-F8FD-A2D2-6CEB-50B5C69B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Abridged list of herbs/flowers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AF62C-0DA7-A9A0-82F5-76AAFC9B7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93" y="1544847"/>
            <a:ext cx="4038600" cy="4495800"/>
          </a:xfrm>
        </p:spPr>
        <p:txBody>
          <a:bodyPr>
            <a:normAutofit fontScale="2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Aconite/monkshood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Agrimony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Bitter kola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Butterbur</a:t>
            </a: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Cardamom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Chamomile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Cinnamon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Eucalyptus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Ginger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Globe amaranth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Goldenseal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tea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Gum myrrh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Hedge mustard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Hollyhock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Iceland moss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7AB26-8FFF-1412-FFD6-1C164B182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8006" y="1544847"/>
            <a:ext cx="4114801" cy="4800600"/>
          </a:xfrm>
        </p:spPr>
        <p:txBody>
          <a:bodyPr>
            <a:normAutofit fontScale="25000" lnSpcReduction="20000"/>
          </a:bodyPr>
          <a:lstStyle/>
          <a:p>
            <a:pPr marL="0">
              <a:spcBef>
                <a:spcPts val="0"/>
              </a:spcBef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Licorice root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Lime flower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Marigold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Oregano</a:t>
            </a: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citrus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Pasque</a:t>
            </a: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flower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Pelargonium root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Purple coneflower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Safflower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 buckthorn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Sundew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Thyme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Willow bark</a:t>
            </a: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7DFED-1929-0347-7EBE-564AAB42E9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67159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E762BD-9380-89D3-8E07-61E99A3F4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69" y="218860"/>
            <a:ext cx="5581650" cy="355195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E591C-CDC2-8D41-FD2A-C1E23099C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C2A05-AF7A-D851-B17C-C7DE1B51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9" y="3739288"/>
            <a:ext cx="3013875" cy="470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C85F1B-53AC-29BD-3D64-665E39614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585" y="3352800"/>
            <a:ext cx="3386546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36A2F-5FD5-13FD-8DB0-FEA12A909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459" y="3225800"/>
            <a:ext cx="15113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1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DEC7-8AA5-285A-C037-5F9F6400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Themes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133700-CD57-F899-8228-DF52097E0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759383"/>
            <a:ext cx="5762015" cy="35510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BF9DC-2F1D-C8BF-95DF-7FA097FAB3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C7AA4-679D-EF87-8E64-3B9FE8A1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99" y="1758088"/>
            <a:ext cx="3530601" cy="3551009"/>
          </a:xfrm>
          <a:prstGeom prst="rect">
            <a:avLst/>
          </a:prstGeo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8503F1B-89BF-906B-5433-D03873DC2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242" y="5301908"/>
            <a:ext cx="2421772" cy="2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58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DEC7-8AA5-285A-C037-5F9F6400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89"/>
            <a:ext cx="8229600" cy="1143000"/>
          </a:xfrm>
        </p:spPr>
        <p:txBody>
          <a:bodyPr/>
          <a:lstStyle/>
          <a:p>
            <a:r>
              <a:rPr lang="en-US" dirty="0"/>
              <a:t>Biological Themes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BF9DC-2F1D-C8BF-95DF-7FA097FAB3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2C429-7507-28F6-58DF-F7E051D5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57" y="1060726"/>
            <a:ext cx="7021286" cy="4111148"/>
          </a:xfrm>
          <a:prstGeom prst="rect">
            <a:avLst/>
          </a:prstGeo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AB0180F-5718-1574-1616-E2B4920C0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420" y="5165924"/>
            <a:ext cx="2421772" cy="203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84A4-DCE6-87FF-6807-5E49D9F56BDC}"/>
              </a:ext>
            </a:extLst>
          </p:cNvPr>
          <p:cNvSpPr txBox="1"/>
          <p:nvPr/>
        </p:nvSpPr>
        <p:spPr>
          <a:xfrm>
            <a:off x="914400" y="5382282"/>
            <a:ext cx="449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TRPA1 – </a:t>
            </a:r>
            <a:r>
              <a:rPr lang="en-US" dirty="0" err="1"/>
              <a:t>nocioceptor</a:t>
            </a:r>
            <a:r>
              <a:rPr lang="en-US" dirty="0"/>
              <a:t> and inflammatory pain</a:t>
            </a:r>
          </a:p>
          <a:p>
            <a:r>
              <a:rPr lang="en-US" dirty="0"/>
              <a:t>TRPM8 – </a:t>
            </a:r>
            <a:r>
              <a:rPr lang="en-US" dirty="0" err="1"/>
              <a:t>thermosensor</a:t>
            </a:r>
            <a:r>
              <a:rPr lang="en-US" dirty="0"/>
              <a:t>, sensation of coolness</a:t>
            </a:r>
          </a:p>
        </p:txBody>
      </p:sp>
    </p:spTree>
    <p:extLst>
      <p:ext uri="{BB962C8B-B14F-4D97-AF65-F5344CB8AC3E}">
        <p14:creationId xmlns:p14="http://schemas.microsoft.com/office/powerpoint/2010/main" val="110490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761C5-1127-4284-7856-2DDEC196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17C0-4741-7C06-0B70-AFFDBB67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01" y="1764101"/>
            <a:ext cx="7620698" cy="4103299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>
                <a:latin typeface="+mj-lt"/>
              </a:rPr>
              <a:t>Sisymbrium officinale </a:t>
            </a:r>
          </a:p>
          <a:p>
            <a:pPr lvl="1"/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‘The Singers’ Plant’</a:t>
            </a:r>
          </a:p>
          <a:p>
            <a:pPr lvl="1"/>
            <a:r>
              <a:rPr lang="en-US" dirty="0"/>
              <a:t>Hedge mustard –wild plant common across Europe</a:t>
            </a:r>
          </a:p>
          <a:p>
            <a:pPr lvl="1"/>
            <a:r>
              <a:rPr lang="en-US" dirty="0"/>
              <a:t>First mentioned in 1784 for use in hoarse voice</a:t>
            </a:r>
          </a:p>
          <a:p>
            <a:pPr lvl="1"/>
            <a:r>
              <a:rPr lang="en-US" dirty="0"/>
              <a:t>Common use by opera singers in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lvl="1"/>
            <a:r>
              <a:rPr lang="en-US" dirty="0" err="1"/>
              <a:t>Glucosinolates</a:t>
            </a:r>
            <a:r>
              <a:rPr lang="en-US" dirty="0"/>
              <a:t> and isothiocyanate</a:t>
            </a:r>
          </a:p>
          <a:p>
            <a:pPr lvl="2"/>
            <a:r>
              <a:rPr lang="en-US" dirty="0"/>
              <a:t>Stimulate secretion and expectoration</a:t>
            </a:r>
          </a:p>
          <a:p>
            <a:pPr lvl="2"/>
            <a:r>
              <a:rPr lang="en-US" dirty="0"/>
              <a:t>Pungent flavor</a:t>
            </a:r>
          </a:p>
          <a:p>
            <a:pPr lvl="1"/>
            <a:r>
              <a:rPr lang="en-US" dirty="0"/>
              <a:t>TRP1A (</a:t>
            </a:r>
            <a:r>
              <a:rPr lang="en-US" dirty="0" err="1"/>
              <a:t>nocioception</a:t>
            </a:r>
            <a:r>
              <a:rPr lang="en-US" dirty="0"/>
              <a:t>, inflammatory pain) agonist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9C856-9CF0-5CEC-4D21-EE8313034D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F6D4D3-CD80-5F59-72B0-C76699216377}"/>
              </a:ext>
            </a:extLst>
          </p:cNvPr>
          <p:cNvGrpSpPr/>
          <p:nvPr/>
        </p:nvGrpSpPr>
        <p:grpSpPr>
          <a:xfrm>
            <a:off x="7547173" y="3578787"/>
            <a:ext cx="1581061" cy="1746199"/>
            <a:chOff x="7531309" y="3500694"/>
            <a:chExt cx="1581061" cy="17461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C05A33-C6D7-76A4-7AFB-B41EDFFE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1309" y="3500694"/>
              <a:ext cx="1581061" cy="15325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D4D9D2-5FCA-BE60-3858-C6CA953E0D8D}"/>
                </a:ext>
              </a:extLst>
            </p:cNvPr>
            <p:cNvSpPr txBox="1"/>
            <p:nvPr/>
          </p:nvSpPr>
          <p:spPr>
            <a:xfrm>
              <a:off x="7937808" y="5000672"/>
              <a:ext cx="8883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Singers’ plant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BAB121-773B-67E1-7487-C7B09EE0C990}"/>
              </a:ext>
            </a:extLst>
          </p:cNvPr>
          <p:cNvGrpSpPr/>
          <p:nvPr/>
        </p:nvGrpSpPr>
        <p:grpSpPr>
          <a:xfrm>
            <a:off x="7777266" y="130665"/>
            <a:ext cx="1295400" cy="2798741"/>
            <a:chOff x="7848600" y="1"/>
            <a:chExt cx="1295400" cy="27987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2BA333-FB85-83E8-6C4F-7C83C6412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3030"/>
            <a:stretch/>
          </p:blipFill>
          <p:spPr>
            <a:xfrm flipH="1">
              <a:off x="7848600" y="1"/>
              <a:ext cx="1295400" cy="2590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C5C6C7-B5BB-5FC8-DEFC-CFE258599D6D}"/>
                </a:ext>
              </a:extLst>
            </p:cNvPr>
            <p:cNvSpPr txBox="1"/>
            <p:nvPr/>
          </p:nvSpPr>
          <p:spPr>
            <a:xfrm>
              <a:off x="7959665" y="2552521"/>
              <a:ext cx="107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Plant singing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51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611F1A-2A51-E57D-3486-B96C9B8FA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71600"/>
            <a:ext cx="4516711" cy="4325007"/>
          </a:xfrm>
        </p:spPr>
        <p:txBody>
          <a:bodyPr>
            <a:normAutofit/>
          </a:bodyPr>
          <a:lstStyle/>
          <a:p>
            <a:r>
              <a:rPr lang="en-US" dirty="0"/>
              <a:t>Preparations</a:t>
            </a:r>
          </a:p>
          <a:p>
            <a:pPr marL="400050" lvl="1" indent="0">
              <a:buNone/>
            </a:pPr>
            <a:r>
              <a:rPr lang="en-US" dirty="0"/>
              <a:t>Seeds or flowers or both</a:t>
            </a:r>
          </a:p>
          <a:p>
            <a:pPr lvl="1"/>
            <a:r>
              <a:rPr lang="en-US" dirty="0"/>
              <a:t>Dry and seep like tea</a:t>
            </a:r>
          </a:p>
          <a:p>
            <a:pPr lvl="1"/>
            <a:r>
              <a:rPr lang="en-US" dirty="0"/>
              <a:t>Add to water and drink</a:t>
            </a:r>
          </a:p>
          <a:p>
            <a:pPr lvl="1"/>
            <a:r>
              <a:rPr lang="en-US" dirty="0"/>
              <a:t>Add to honey</a:t>
            </a:r>
          </a:p>
          <a:p>
            <a:pPr lvl="1"/>
            <a:r>
              <a:rPr lang="en-US" dirty="0"/>
              <a:t>Kombucha</a:t>
            </a:r>
          </a:p>
          <a:p>
            <a:pPr lvl="2"/>
            <a:r>
              <a:rPr lang="en-US" dirty="0"/>
              <a:t>Add to water and sugar and ferment</a:t>
            </a:r>
          </a:p>
          <a:p>
            <a:pPr lvl="1"/>
            <a:r>
              <a:rPr lang="en-US" dirty="0"/>
              <a:t>Beer – ‘The Singer’s Beer’</a:t>
            </a:r>
          </a:p>
          <a:p>
            <a:pPr lvl="1"/>
            <a:r>
              <a:rPr lang="en-US" dirty="0"/>
              <a:t>Lozenge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43803-58C4-B162-6CC1-38B5896E0B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15F5980-B0DA-A4D6-8514-78DBCD8E8B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40991" y="76200"/>
            <a:ext cx="5024418" cy="312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72C7F2-3B09-0D37-7EBE-05990D9F4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438" y="4219300"/>
            <a:ext cx="2266408" cy="17420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F51D3F-07FD-FC4F-8388-F467A983A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846" y="3286094"/>
            <a:ext cx="1041040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7D1AB-58F2-EDF3-3C3B-86E1FC153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872" y="4252144"/>
            <a:ext cx="1260382" cy="1676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5F334E-2839-6BBF-8729-0C47717BA72D}"/>
              </a:ext>
            </a:extLst>
          </p:cNvPr>
          <p:cNvSpPr txBox="1"/>
          <p:nvPr/>
        </p:nvSpPr>
        <p:spPr>
          <a:xfrm>
            <a:off x="6876715" y="5610877"/>
            <a:ext cx="8755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316176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Learner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this presentation you should:</a:t>
            </a:r>
          </a:p>
          <a:p>
            <a:pPr lvl="1"/>
            <a:r>
              <a:rPr lang="en-US" dirty="0"/>
              <a:t>1) Have an understanding about nutrition and supplements thought useful for vocalists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723522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C76DA-0442-1EF8-849B-07284FF0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Intravenous medicines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6EA82-3C12-C6C7-0349-69D48108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382000" cy="419100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Glutathione</a:t>
            </a:r>
          </a:p>
          <a:p>
            <a:pPr lvl="1"/>
            <a:r>
              <a:rPr lang="en-US" dirty="0"/>
              <a:t>Antioxidant/decreases free radicals</a:t>
            </a:r>
          </a:p>
          <a:p>
            <a:pPr lvl="1"/>
            <a:r>
              <a:rPr lang="en-US" dirty="0"/>
              <a:t>Case report of treatment of polyp</a:t>
            </a:r>
          </a:p>
          <a:p>
            <a:endParaRPr lang="en-US" dirty="0"/>
          </a:p>
          <a:p>
            <a:r>
              <a:rPr lang="en-US" dirty="0"/>
              <a:t>Myer’s cocktail</a:t>
            </a:r>
          </a:p>
          <a:p>
            <a:pPr lvl="1"/>
            <a:r>
              <a:rPr lang="en-US" dirty="0"/>
              <a:t>Magnesium, calcium, selenium, zinc</a:t>
            </a:r>
          </a:p>
          <a:p>
            <a:pPr lvl="1"/>
            <a:r>
              <a:rPr lang="en-US" dirty="0"/>
              <a:t>Vitamins B6, B5, B12, C</a:t>
            </a:r>
          </a:p>
          <a:p>
            <a:pPr lvl="1"/>
            <a:r>
              <a:rPr lang="en-US" dirty="0"/>
              <a:t>Glutathione</a:t>
            </a:r>
          </a:p>
          <a:p>
            <a:pPr lvl="1"/>
            <a:r>
              <a:rPr lang="en-US" dirty="0"/>
              <a:t>Saline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Treats all sort of problems</a:t>
            </a:r>
          </a:p>
          <a:p>
            <a:pPr lvl="2"/>
            <a:r>
              <a:rPr lang="en-US" dirty="0"/>
              <a:t>Asthma, migraine, fatigue, fibromyalgia, muscle spasm, respiratory infections, sinusitis, rhinitis, cardiovascular diseases</a:t>
            </a:r>
          </a:p>
          <a:p>
            <a:pPr lvl="1"/>
            <a:r>
              <a:rPr lang="en-US" dirty="0"/>
              <a:t>Randomized trials show no benefit over placebo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FD922-8DD7-2F8D-FE96-5F37F5249A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25C84-1B13-ABCC-1AEB-688B8840F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689826"/>
            <a:ext cx="3581400" cy="2236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29069E-015D-77EB-EBC7-D0BFCB874D1A}"/>
              </a:ext>
            </a:extLst>
          </p:cNvPr>
          <p:cNvSpPr txBox="1"/>
          <p:nvPr/>
        </p:nvSpPr>
        <p:spPr>
          <a:xfrm>
            <a:off x="6403188" y="3908279"/>
            <a:ext cx="14430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/>
              <a:t>istockphoto</a:t>
            </a:r>
            <a:r>
              <a:rPr lang="en-US" sz="800" dirty="0"/>
              <a:t>/</a:t>
            </a:r>
            <a:r>
              <a:rPr lang="en-US" sz="800" dirty="0" err="1"/>
              <a:t>Voronchuk</a:t>
            </a:r>
            <a:r>
              <a:rPr lang="en-US" sz="800" dirty="0"/>
              <a:t> Daria</a:t>
            </a:r>
          </a:p>
        </p:txBody>
      </p:sp>
    </p:spTree>
    <p:extLst>
      <p:ext uri="{BB962C8B-B14F-4D97-AF65-F5344CB8AC3E}">
        <p14:creationId xmlns:p14="http://schemas.microsoft.com/office/powerpoint/2010/main" val="2337358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305800" cy="44196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There are a lot of herbal or plant products that vocalists use</a:t>
            </a:r>
          </a:p>
          <a:p>
            <a:pPr lvl="1"/>
            <a:r>
              <a:rPr lang="en-US" dirty="0"/>
              <a:t>Most with level of evidence V</a:t>
            </a:r>
          </a:p>
          <a:p>
            <a:pPr lvl="1"/>
            <a:endParaRPr lang="en-US" dirty="0"/>
          </a:p>
          <a:p>
            <a:r>
              <a:rPr lang="en-US" dirty="0"/>
              <a:t>Hydration most useful</a:t>
            </a:r>
          </a:p>
          <a:p>
            <a:pPr lvl="1"/>
            <a:r>
              <a:rPr lang="en-US" dirty="0"/>
              <a:t>Recommending water is generally safe, cheap, and easily available</a:t>
            </a:r>
          </a:p>
          <a:p>
            <a:pPr lvl="1"/>
            <a:r>
              <a:rPr lang="en-US" dirty="0"/>
              <a:t>Vocalists feel better, questionable improvement of physiologic function of voice</a:t>
            </a:r>
          </a:p>
          <a:p>
            <a:pPr lvl="1"/>
            <a:r>
              <a:rPr lang="en-US" dirty="0"/>
              <a:t>Avoid drying agents</a:t>
            </a:r>
          </a:p>
          <a:p>
            <a:pPr lvl="2"/>
            <a:r>
              <a:rPr lang="en-US" dirty="0"/>
              <a:t>Anticholinergics, antihistamines, caffeine, smoking, EtOH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180234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9BFF-1806-6A4D-F9FF-F247FA5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conversation between JHB and choral vocalist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501E-5E15-6926-4854-4A755171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305800" cy="44196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Patient:  Do you think I should gargle with ‘x’?</a:t>
            </a:r>
          </a:p>
          <a:p>
            <a:pPr marL="457200" lvl="1" indent="0">
              <a:buNone/>
            </a:pPr>
            <a:r>
              <a:rPr lang="en-US" dirty="0"/>
              <a:t>(’x’ was custom mix of raw organic honey and lemon juice)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JHB:  If you think that works for you, I have no issue with it.  I’ve heard about all the gargles and most are OK.  The only ones I would object to are ones that are alcohol based.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Patient:  I like to gargle with just a tablespoon of brandy before shows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JHB:  &lt;&lt;sigh&gt;&gt;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5FACF-C15C-0CE5-4B25-BA013FB992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425608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0CC6-6759-3A2D-61C2-AD41173B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ECBE5-9229-F9D9-B0AC-607F160FD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Almost everything available on nutrition and supplements specific for singing or voice comes with level V evidence, occasional level IV, or underpowered level III evidence</a:t>
            </a:r>
          </a:p>
          <a:p>
            <a:endParaRPr lang="en-US" dirty="0"/>
          </a:p>
          <a:p>
            <a:r>
              <a:rPr lang="en-US" dirty="0"/>
              <a:t>A lot of what vocalists ingest, or gargle is based on lore, ‘expert’ advice, and personal experience with a high tendency for bias and placebo effect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950A0-057C-9271-D453-BA8CDEA7E5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38020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4B90-8EC3-B741-90F2-5B573882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93550-3F55-ADAC-D005-2E282580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305800" cy="44196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Meals and performance</a:t>
            </a:r>
          </a:p>
          <a:p>
            <a:pPr lvl="1"/>
            <a:r>
              <a:rPr lang="en-US" dirty="0"/>
              <a:t>Avoid carbonated beverages</a:t>
            </a:r>
          </a:p>
          <a:p>
            <a:pPr lvl="1"/>
            <a:r>
              <a:rPr lang="en-US" dirty="0"/>
              <a:t>Avoid large meals</a:t>
            </a:r>
          </a:p>
          <a:p>
            <a:pPr lvl="2"/>
            <a:r>
              <a:rPr lang="en-US" dirty="0"/>
              <a:t>Don’t want to be bloated or uncomfortable</a:t>
            </a:r>
          </a:p>
          <a:p>
            <a:pPr lvl="2"/>
            <a:r>
              <a:rPr lang="en-US" dirty="0"/>
              <a:t>May trigger reflux, belching</a:t>
            </a:r>
          </a:p>
          <a:p>
            <a:pPr lvl="1"/>
            <a:r>
              <a:rPr lang="en-US" dirty="0"/>
              <a:t>Also, shouldn’t be hungry</a:t>
            </a:r>
          </a:p>
          <a:p>
            <a:pPr lvl="2"/>
            <a:r>
              <a:rPr lang="en-US" dirty="0"/>
              <a:t>Smaller, more frequent meals</a:t>
            </a:r>
          </a:p>
          <a:p>
            <a:endParaRPr lang="en-US" dirty="0"/>
          </a:p>
          <a:p>
            <a:r>
              <a:rPr lang="en-US" dirty="0"/>
              <a:t>Dairy</a:t>
            </a:r>
          </a:p>
          <a:p>
            <a:pPr lvl="1"/>
            <a:r>
              <a:rPr lang="en-US" dirty="0"/>
              <a:t>Presumption that dairy product increase amount or tenacity of laryngopharyngeal mucus</a:t>
            </a:r>
          </a:p>
          <a:p>
            <a:pPr lvl="1"/>
            <a:r>
              <a:rPr lang="en-US" dirty="0"/>
              <a:t>No evidence to this, but many avoid dairy around performances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3BFCC-10EF-4390-749E-55144E6C98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A31ED-6EA3-E40E-C86C-D58B1BD0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85" y="2590800"/>
            <a:ext cx="1905000" cy="19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EBF-3BAD-FC88-18A0-5A29EEBB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D711B-BBA5-8CBD-406B-602C1C42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72342"/>
            <a:ext cx="4953000" cy="41910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Low-acid diet</a:t>
            </a:r>
          </a:p>
          <a:p>
            <a:pPr lvl="1"/>
            <a:r>
              <a:rPr lang="en-US" dirty="0"/>
              <a:t>&gt;pH5 food to consider</a:t>
            </a:r>
          </a:p>
          <a:p>
            <a:pPr lvl="2"/>
            <a:r>
              <a:rPr lang="en-US" dirty="0"/>
              <a:t>Alkaline water</a:t>
            </a:r>
          </a:p>
          <a:p>
            <a:pPr lvl="1"/>
            <a:r>
              <a:rPr lang="en-US" dirty="0"/>
              <a:t>&lt;pH5 food to avoid</a:t>
            </a:r>
          </a:p>
          <a:p>
            <a:pPr lvl="1"/>
            <a:endParaRPr lang="en-US" dirty="0"/>
          </a:p>
          <a:p>
            <a:r>
              <a:rPr lang="en-US" dirty="0"/>
              <a:t>Otherwise, balanced nutritious diets would be recommended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5DC59-82F4-2F8D-563B-CF1D1E3A8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3B25D6-442E-D2C8-A022-C4351963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330" y="1447800"/>
            <a:ext cx="4777740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D6B6E-7FBB-8606-CF7E-D070184B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08" y="2902168"/>
            <a:ext cx="4101662" cy="2050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81462C-B973-1381-D802-DD7F6CDAA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195" y="4935360"/>
            <a:ext cx="3013875" cy="47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547C04-47A5-D700-BCF7-87F9927A1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387" y="76200"/>
            <a:ext cx="1530962" cy="2256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9FA78-19D9-0920-6DA0-CB1D5DE64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6200"/>
            <a:ext cx="1613993" cy="22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6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E7E6-ABBD-9A26-F714-B4C1FEEB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9E0D4-8C10-3603-2A21-71B0A868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Gargles</a:t>
            </a:r>
          </a:p>
          <a:p>
            <a:r>
              <a:rPr lang="en-US" dirty="0"/>
              <a:t>Sprays</a:t>
            </a:r>
          </a:p>
          <a:p>
            <a:r>
              <a:rPr lang="en-US" dirty="0"/>
              <a:t>Swallowed (beverage/pill/lozenge)</a:t>
            </a:r>
          </a:p>
          <a:p>
            <a:r>
              <a:rPr lang="en-US" dirty="0"/>
              <a:t>Intravenous infusions</a:t>
            </a:r>
          </a:p>
          <a:p>
            <a:endParaRPr lang="en-US" dirty="0"/>
          </a:p>
          <a:p>
            <a:r>
              <a:rPr lang="en-US" dirty="0"/>
              <a:t>Almost anything listed can be delivered by any means above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30999-50B7-9804-A323-7452880CAA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01459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411F-DC03-6103-4C9F-DE23A738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Presumed goals of supplements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462A8-615F-8A2F-1B99-640E273E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22" y="1600200"/>
            <a:ext cx="5819078" cy="41910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Improve performing voice</a:t>
            </a:r>
          </a:p>
          <a:p>
            <a:r>
              <a:rPr lang="en-US" dirty="0"/>
              <a:t>Reduce vocal effort</a:t>
            </a:r>
          </a:p>
          <a:p>
            <a:r>
              <a:rPr lang="en-US" dirty="0"/>
              <a:t>Protect performing voice</a:t>
            </a:r>
          </a:p>
          <a:p>
            <a:pPr lvl="1"/>
            <a:r>
              <a:rPr lang="en-US" dirty="0"/>
              <a:t>Increased longevity, reduce fatigue</a:t>
            </a:r>
          </a:p>
          <a:p>
            <a:pPr lvl="1"/>
            <a:r>
              <a:rPr lang="en-US" dirty="0"/>
              <a:t>Protect from injury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Improve performance</a:t>
            </a:r>
          </a:p>
          <a:p>
            <a:pPr lvl="1"/>
            <a:r>
              <a:rPr lang="en-US" dirty="0"/>
              <a:t>Improve overall health, endurance, ability</a:t>
            </a:r>
          </a:p>
          <a:p>
            <a:pPr lvl="1"/>
            <a:r>
              <a:rPr lang="en-US" dirty="0"/>
              <a:t>Anxiolytic/disinhibition</a:t>
            </a:r>
          </a:p>
          <a:p>
            <a:pPr lvl="1"/>
            <a:r>
              <a:rPr lang="en-US" dirty="0"/>
              <a:t>Reduce discomfort or pain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327CA-CE5D-926F-F2DA-4777572FBC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5C485-63A7-76A4-298E-932FCA7D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550" y="2601474"/>
            <a:ext cx="1890499" cy="2362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C0CE4-A171-FAF4-E3ED-18FFAB2280BA}"/>
              </a:ext>
            </a:extLst>
          </p:cNvPr>
          <p:cNvSpPr txBox="1"/>
          <p:nvPr/>
        </p:nvSpPr>
        <p:spPr>
          <a:xfrm>
            <a:off x="5524499" y="170483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Is this to replace a vocalist’s ability or capability? </a:t>
            </a:r>
          </a:p>
          <a:p>
            <a:pPr algn="ctr"/>
            <a:r>
              <a:rPr lang="en-US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Or to augment and supplement?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537F0-35F3-214F-4FD4-962DABA89982}"/>
              </a:ext>
            </a:extLst>
          </p:cNvPr>
          <p:cNvSpPr txBox="1"/>
          <p:nvPr/>
        </p:nvSpPr>
        <p:spPr>
          <a:xfrm>
            <a:off x="5181600" y="493147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Most evidence of successful voice is based on training, talent, and behavioral, medical, or surgical management of specific problems</a:t>
            </a:r>
          </a:p>
        </p:txBody>
      </p:sp>
    </p:spTree>
    <p:extLst>
      <p:ext uri="{BB962C8B-B14F-4D97-AF65-F5344CB8AC3E}">
        <p14:creationId xmlns:p14="http://schemas.microsoft.com/office/powerpoint/2010/main" val="182476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1603-F692-8DC8-555A-9FB4BE52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0B031-C6B0-5D93-2EFE-55D5D8814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Hydrated mucosa functions better than dehydrated mucosa</a:t>
            </a:r>
          </a:p>
          <a:p>
            <a:r>
              <a:rPr lang="en-US" dirty="0"/>
              <a:t>Best hydration is from…water</a:t>
            </a:r>
          </a:p>
          <a:p>
            <a:pPr marL="0" indent="0" algn="ctr">
              <a:buNone/>
            </a:pPr>
            <a:r>
              <a:rPr lang="en-US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‘Pee pale and sing clear’</a:t>
            </a:r>
          </a:p>
          <a:p>
            <a:r>
              <a:rPr lang="en-US" dirty="0"/>
              <a:t>Very easy, cheap, and safe intervention</a:t>
            </a:r>
          </a:p>
          <a:p>
            <a:r>
              <a:rPr lang="en-US" dirty="0"/>
              <a:t>Temperature does not matter</a:t>
            </a:r>
          </a:p>
          <a:p>
            <a:pPr lvl="1"/>
            <a:r>
              <a:rPr lang="en-US" dirty="0"/>
              <a:t>Some think ice cold drinks are bad for vocalists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A05B3-F6B0-4135-D764-67EE0042DA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July 28-30, 2024   |   The American Club   |   Kohler, WI</a:t>
            </a:r>
          </a:p>
        </p:txBody>
      </p:sp>
    </p:spTree>
    <p:extLst>
      <p:ext uri="{BB962C8B-B14F-4D97-AF65-F5344CB8AC3E}">
        <p14:creationId xmlns:p14="http://schemas.microsoft.com/office/powerpoint/2010/main" val="26731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1CE8B40206984978A5BFECEB2EBB21AA"/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CME 2014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 Evidence 2016 template [Read-Only]" id="{B40EDC9A-9A79-4BBB-871A-99F24763E1CC}" vid="{51DA7DE9-6018-4F6E-B990-2788AED241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1263</Words>
  <Application>Microsoft Macintosh PowerPoint</Application>
  <PresentationFormat>On-screen Show (4:3)</PresentationFormat>
  <Paragraphs>206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Myriad Pro</vt:lpstr>
      <vt:lpstr>CME 2014 Template</vt:lpstr>
      <vt:lpstr>What’s My Gargle? Complementary medicine for vocalists</vt:lpstr>
      <vt:lpstr>Learner Objectives</vt:lpstr>
      <vt:lpstr>Actual conversation between JHB and choral vocalist</vt:lpstr>
      <vt:lpstr>Best Evidence</vt:lpstr>
      <vt:lpstr>Nutrition</vt:lpstr>
      <vt:lpstr>Nutritional</vt:lpstr>
      <vt:lpstr>Supplements</vt:lpstr>
      <vt:lpstr>Presumed goals of supplements</vt:lpstr>
      <vt:lpstr>Hydration</vt:lpstr>
      <vt:lpstr>Hydration</vt:lpstr>
      <vt:lpstr>PowerPoint Presentation</vt:lpstr>
      <vt:lpstr>Gargles</vt:lpstr>
      <vt:lpstr>PowerPoint Presentation</vt:lpstr>
      <vt:lpstr>Abridged list of herbs/flowers</vt:lpstr>
      <vt:lpstr>PowerPoint Presentation</vt:lpstr>
      <vt:lpstr>Biological Themes</vt:lpstr>
      <vt:lpstr>Biological Themes</vt:lpstr>
      <vt:lpstr>Supplements</vt:lpstr>
      <vt:lpstr>PowerPoint Presentation</vt:lpstr>
      <vt:lpstr>Intravenous medicines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MCW</dc:creator>
  <cp:lastModifiedBy>Blumin, Joel</cp:lastModifiedBy>
  <cp:revision>90</cp:revision>
  <dcterms:created xsi:type="dcterms:W3CDTF">2014-08-26T21:52:17Z</dcterms:created>
  <dcterms:modified xsi:type="dcterms:W3CDTF">2024-07-03T12:35:38Z</dcterms:modified>
</cp:coreProperties>
</file>