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61" r:id="rId4"/>
    <p:sldId id="263" r:id="rId5"/>
    <p:sldId id="266" r:id="rId6"/>
    <p:sldId id="273" r:id="rId7"/>
    <p:sldId id="274" r:id="rId8"/>
    <p:sldId id="275" r:id="rId9"/>
    <p:sldId id="276" r:id="rId10"/>
    <p:sldId id="264" r:id="rId11"/>
    <p:sldId id="265" r:id="rId12"/>
    <p:sldId id="277" r:id="rId13"/>
    <p:sldId id="271" r:id="rId14"/>
    <p:sldId id="269" r:id="rId15"/>
    <p:sldId id="270" r:id="rId16"/>
    <p:sldId id="279" r:id="rId17"/>
    <p:sldId id="280" r:id="rId18"/>
    <p:sldId id="281" r:id="rId19"/>
    <p:sldId id="282" r:id="rId20"/>
    <p:sldId id="267" r:id="rId21"/>
    <p:sldId id="283"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49C"/>
    <a:srgbClr val="3DC0D2"/>
    <a:srgbClr val="B8CE48"/>
    <a:srgbClr val="333333"/>
    <a:srgbClr val="61A13D"/>
    <a:srgbClr val="967F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27"/>
    <p:restoredTop sz="75653"/>
  </p:normalViewPr>
  <p:slideViewPr>
    <p:cSldViewPr>
      <p:cViewPr>
        <p:scale>
          <a:sx n="95" d="100"/>
          <a:sy n="95" d="100"/>
        </p:scale>
        <p:origin x="776" y="272"/>
      </p:cViewPr>
      <p:guideLst>
        <p:guide orient="horz" pos="2160"/>
        <p:guide pos="2880"/>
      </p:guideLst>
    </p:cSldViewPr>
  </p:slideViewPr>
  <p:notesTextViewPr>
    <p:cViewPr>
      <p:scale>
        <a:sx n="1" d="1"/>
        <a:sy n="1" d="1"/>
      </p:scale>
      <p:origin x="0" y="0"/>
    </p:cViewPr>
  </p:notesTextViewPr>
  <p:sorterViewPr>
    <p:cViewPr>
      <p:scale>
        <a:sx n="100" d="100"/>
        <a:sy n="100" d="100"/>
      </p:scale>
      <p:origin x="0" y="-46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EBF19-51DE-C849-9868-0C7E4CABCF10}" type="datetimeFigureOut">
              <a:rPr lang="en-US" smtClean="0"/>
              <a:t>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0F16A-43B4-9F4F-9127-0A50A647D696}" type="slidenum">
              <a:rPr lang="en-US" smtClean="0"/>
              <a:t>‹#›</a:t>
            </a:fld>
            <a:endParaRPr lang="en-US"/>
          </a:p>
        </p:txBody>
      </p:sp>
    </p:spTree>
    <p:extLst>
      <p:ext uri="{BB962C8B-B14F-4D97-AF65-F5344CB8AC3E}">
        <p14:creationId xmlns:p14="http://schemas.microsoft.com/office/powerpoint/2010/main" val="209153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Historical.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pitchFamily="2" charset="0"/>
              </a:rPr>
              <a:t>Twenty years ago, in its two landmark reports, To Err Is Human:</a:t>
            </a:r>
          </a:p>
          <a:p>
            <a:r>
              <a:rPr lang="en-US" dirty="0">
                <a:effectLst/>
                <a:latin typeface="Times" pitchFamily="2" charset="0"/>
              </a:rPr>
              <a:t>Building a Safer Health System and Crossing the Quality Chasm: A New</a:t>
            </a:r>
          </a:p>
          <a:p>
            <a:r>
              <a:rPr lang="en-US" dirty="0">
                <a:effectLst/>
                <a:latin typeface="Times" pitchFamily="2" charset="0"/>
              </a:rPr>
              <a:t>Health System for the 21st Century, the Institute of Medicine (IOM) called</a:t>
            </a:r>
          </a:p>
          <a:p>
            <a:r>
              <a:rPr lang="en-US" dirty="0">
                <a:effectLst/>
                <a:latin typeface="Times" pitchFamily="2" charset="0"/>
              </a:rPr>
              <a:t>for dramatic attention to the issue of patient safety and more broadly quality</a:t>
            </a:r>
          </a:p>
          <a:p>
            <a:r>
              <a:rPr lang="en-US" dirty="0">
                <a:effectLst/>
                <a:latin typeface="Times" pitchFamily="2" charset="0"/>
              </a:rPr>
              <a:t>of care. The reports led to major changes in the design of health care</a:t>
            </a:r>
          </a:p>
          <a:p>
            <a:r>
              <a:rPr lang="en-US" dirty="0">
                <a:effectLst/>
                <a:latin typeface="Times" pitchFamily="2" charset="0"/>
              </a:rPr>
              <a:t>work systems and processes to improve quality of care, and reduce preventable</a:t>
            </a:r>
          </a:p>
          <a:p>
            <a:r>
              <a:rPr lang="en-US" dirty="0">
                <a:effectLst/>
                <a:latin typeface="Times" pitchFamily="2" charset="0"/>
              </a:rPr>
              <a:t>patient harm. This report, Taking Action Against Clinician Burnout:</a:t>
            </a:r>
          </a:p>
          <a:p>
            <a:r>
              <a:rPr lang="en-US" dirty="0">
                <a:effectLst/>
                <a:latin typeface="Times" pitchFamily="2" charset="0"/>
              </a:rPr>
              <a:t>A Systems Approach to Professional Well-Being, is a critical follow-up to</a:t>
            </a:r>
          </a:p>
          <a:p>
            <a:r>
              <a:rPr lang="en-US" dirty="0">
                <a:effectLst/>
                <a:latin typeface="Times" pitchFamily="2" charset="0"/>
              </a:rPr>
              <a:t>these major reports and other reports in the IOM’s Quality Chasm Series,</a:t>
            </a:r>
          </a:p>
          <a:p>
            <a:r>
              <a:rPr lang="en-US" dirty="0">
                <a:effectLst/>
                <a:latin typeface="Times" pitchFamily="2" charset="0"/>
              </a:rPr>
              <a:t>as it calls attention to the safety, health, and well-being of health care</a:t>
            </a:r>
          </a:p>
          <a:p>
            <a:r>
              <a:rPr lang="en-US" dirty="0">
                <a:effectLst/>
                <a:latin typeface="Times" pitchFamily="2" charset="0"/>
              </a:rPr>
              <a:t>clinicians.</a:t>
            </a:r>
          </a:p>
          <a:p>
            <a:endParaRPr lang="en-US" dirty="0">
              <a:effectLst/>
              <a:latin typeface="Times" pitchFamily="2" charset="0"/>
            </a:endParaRPr>
          </a:p>
          <a:p>
            <a:r>
              <a:rPr lang="en-US" dirty="0"/>
              <a:t>Quick Answer: </a:t>
            </a:r>
          </a:p>
          <a:p>
            <a:pPr lvl="1"/>
            <a:r>
              <a:rPr lang="en-US" dirty="0"/>
              <a:t>1. You can’t (not now at least…too many barriers and competing forces)</a:t>
            </a:r>
          </a:p>
          <a:p>
            <a:pPr lvl="1"/>
            <a:r>
              <a:rPr lang="en-US" dirty="0"/>
              <a:t>2. Become the CMO of a large hospital 4 months before the pandemic (with limited experience) so that you don’t have to face the reality and root causes of your ongoing clinical burnout</a:t>
            </a:r>
          </a:p>
          <a:p>
            <a:pPr lvl="1"/>
            <a:r>
              <a:rPr lang="en-US" dirty="0"/>
              <a:t>Or, better yet, hire a young budding superstar in the field, promise to mentor him, instead burnout and need to focus on yourself, then stress him and your other two colleagues so that they burnout instead of you? </a:t>
            </a:r>
          </a:p>
          <a:p>
            <a:pPr lvl="1"/>
            <a:r>
              <a:rPr lang="en-US" dirty="0"/>
              <a:t>To prevent it means to first define, understand, recognize, and measure it.</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1</a:t>
            </a:fld>
            <a:endParaRPr lang="en-US"/>
          </a:p>
        </p:txBody>
      </p:sp>
    </p:spTree>
    <p:extLst>
      <p:ext uri="{BB962C8B-B14F-4D97-AF65-F5344CB8AC3E}">
        <p14:creationId xmlns:p14="http://schemas.microsoft.com/office/powerpoint/2010/main" val="23122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Nice summary slide from Surgeon General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Burnout has been shown to impact a healthcare professional’s ability to consistently provide compassionate, safe, high-quality, patient-centered care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effectLst/>
                <a:latin typeface="TimesNewRomanPS"/>
              </a:rPr>
              <a:t>Shanafelt</a:t>
            </a:r>
            <a:r>
              <a:rPr lang="en-US" sz="1200" b="1" dirty="0">
                <a:effectLst/>
                <a:latin typeface="TimesNewRomanPS"/>
              </a:rPr>
              <a:t> et al (</a:t>
            </a:r>
            <a:r>
              <a:rPr lang="en-US" sz="1200" b="1" dirty="0" err="1">
                <a:effectLst/>
                <a:latin typeface="TimesNewRomanPS"/>
              </a:rPr>
              <a:t>Frieshlag</a:t>
            </a:r>
            <a:r>
              <a:rPr lang="en-US" sz="1200" b="1" dirty="0">
                <a:effectLst/>
                <a:latin typeface="TimesNewRomanPS"/>
              </a:rPr>
              <a:t> is senior author)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TimesNewRomanPS"/>
              </a:rPr>
              <a:t>Members of the American College of Surgeons were sent an anonymous, cross-sectional survey in June 2008, 7905 respondents</a:t>
            </a:r>
            <a:r>
              <a:rPr lang="en-US" sz="1800" dirty="0">
                <a:effectLst/>
                <a:latin typeface="+mn-lt"/>
              </a:rPr>
              <a:t>, </a:t>
            </a:r>
            <a:r>
              <a:rPr lang="en-US" sz="1200" dirty="0">
                <a:effectLst/>
                <a:latin typeface="TimesNewRomanPS"/>
              </a:rPr>
              <a:t>Self-reported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TimesNewRomanPS"/>
              </a:rPr>
              <a:t>“Major medical errors reported by surgeons are strongly related to a surgeon’s degree of burnout and their mental QOL”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TimesNewRomanPS"/>
              </a:rPr>
              <a:t>Burnout and depression were among the strongest factors associated with reporting a recent major medical error on multivariate analysis adjusting for other factors. </a:t>
            </a:r>
            <a:endParaRPr lang="en-US" sz="18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TimesNewRomanPS"/>
              </a:rPr>
              <a:t>Since the present study is cross-sectional, we are unable to determine whether distress causes errors or errors cause distress. </a:t>
            </a:r>
            <a:endParaRPr lang="en-US" sz="18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TimesNewRomanPS"/>
              </a:rPr>
              <a:t>References #6 and 7 below show similar findings for IM and Peds resident trainees</a:t>
            </a:r>
          </a:p>
          <a:p>
            <a:pPr>
              <a:buFont typeface="+mj-lt"/>
              <a:buAutoNum type="arabicPeriod" startAt="6"/>
            </a:pPr>
            <a:r>
              <a:rPr lang="en-US" sz="1200" dirty="0">
                <a:effectLst/>
                <a:latin typeface="TimesNewRomanPS"/>
              </a:rPr>
              <a:t>West CP, </a:t>
            </a:r>
            <a:r>
              <a:rPr lang="en-US" sz="1200" dirty="0" err="1">
                <a:effectLst/>
                <a:latin typeface="TimesNewRomanPS"/>
              </a:rPr>
              <a:t>Huschka</a:t>
            </a:r>
            <a:r>
              <a:rPr lang="en-US" sz="1200" dirty="0">
                <a:effectLst/>
                <a:latin typeface="TimesNewRomanPS"/>
              </a:rPr>
              <a:t> MM, Novotny PJ, et al. Association of perceived medical errors with resident distress and empathy: a prospective longitudinal study. </a:t>
            </a:r>
            <a:r>
              <a:rPr lang="en-US" sz="1200" i="1" dirty="0">
                <a:effectLst/>
                <a:latin typeface="TimesNewRomanPS"/>
              </a:rPr>
              <a:t>JAMA</a:t>
            </a:r>
            <a:r>
              <a:rPr lang="en-US" sz="1200" dirty="0">
                <a:effectLst/>
                <a:latin typeface="TimesNewRomanPS"/>
              </a:rPr>
              <a:t>. 2006;296:1071–1078. </a:t>
            </a:r>
          </a:p>
          <a:p>
            <a:pPr>
              <a:buFont typeface="+mj-lt"/>
              <a:buAutoNum type="arabicPeriod" startAt="6"/>
            </a:pPr>
            <a:r>
              <a:rPr lang="en-US" sz="1200" dirty="0" err="1">
                <a:effectLst/>
                <a:latin typeface="TimesNewRomanPS"/>
              </a:rPr>
              <a:t>Fahrenkopf</a:t>
            </a:r>
            <a:r>
              <a:rPr lang="en-US" sz="1200" dirty="0">
                <a:effectLst/>
                <a:latin typeface="TimesNewRomanPS"/>
              </a:rPr>
              <a:t> AM, </a:t>
            </a:r>
            <a:r>
              <a:rPr lang="en-US" sz="1200" dirty="0" err="1">
                <a:effectLst/>
                <a:latin typeface="TimesNewRomanPS"/>
              </a:rPr>
              <a:t>Sectish</a:t>
            </a:r>
            <a:r>
              <a:rPr lang="en-US" sz="1200" dirty="0">
                <a:effectLst/>
                <a:latin typeface="TimesNewRomanPS"/>
              </a:rPr>
              <a:t> TC, Barger LK, et al. Rates of medication errors among depressed and burnt out residents: prospective cohort study. </a:t>
            </a:r>
            <a:r>
              <a:rPr lang="en-US" sz="1200" i="1" dirty="0">
                <a:effectLst/>
                <a:latin typeface="TimesNewRomanPS"/>
              </a:rPr>
              <a:t>BMJ</a:t>
            </a:r>
            <a:r>
              <a:rPr lang="en-US" sz="1200" dirty="0">
                <a:effectLst/>
                <a:latin typeface="TimesNewRomanPS"/>
              </a:rPr>
              <a:t>. 2008;336:488 – 491. </a:t>
            </a:r>
          </a:p>
          <a:p>
            <a:pPr>
              <a:buFont typeface="+mj-lt"/>
              <a:buAutoNum type="arabicPeriod" startAt="6"/>
            </a:pPr>
            <a:r>
              <a:rPr lang="en-US" sz="1200" dirty="0" err="1">
                <a:effectLst/>
                <a:latin typeface="TimesNewRomanPS"/>
              </a:rPr>
              <a:t>Blendon</a:t>
            </a:r>
            <a:r>
              <a:rPr lang="en-US" sz="1200" dirty="0">
                <a:effectLst/>
                <a:latin typeface="TimesNewRomanPS"/>
              </a:rPr>
              <a:t> RJ, DesRoches CM, Brodie M, et al. Views of practicing physicians and the public on medical errors. </a:t>
            </a:r>
            <a:r>
              <a:rPr lang="en-US" sz="1200" i="1" dirty="0">
                <a:effectLst/>
                <a:latin typeface="TimesNewRomanPS"/>
              </a:rPr>
              <a:t>N Engl J Med</a:t>
            </a:r>
            <a:r>
              <a:rPr lang="en-US" sz="1200" dirty="0">
                <a:effectLst/>
                <a:latin typeface="TimesNewRomanPS"/>
              </a:rPr>
              <a:t>. 2002;347:1933–1940. </a:t>
            </a:r>
          </a:p>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13</a:t>
            </a:fld>
            <a:endParaRPr lang="en-US"/>
          </a:p>
        </p:txBody>
      </p:sp>
    </p:spTree>
    <p:extLst>
      <p:ext uri="{BB962C8B-B14F-4D97-AF65-F5344CB8AC3E}">
        <p14:creationId xmlns:p14="http://schemas.microsoft.com/office/powerpoint/2010/main" val="428509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EDEDED"/>
                </a:highlight>
                <a:latin typeface="myriad-pro"/>
              </a:rPr>
              <a:t>Formed in 2015: Collaborative for Healing and Renewal in Medicine (CHARM) collaborated to create/support this charter</a:t>
            </a:r>
          </a:p>
          <a:p>
            <a:pPr marL="171450" indent="-171450">
              <a:buFontTx/>
              <a:buChar char="-"/>
            </a:pPr>
            <a:r>
              <a:rPr lang="en-US" b="0" i="0" dirty="0">
                <a:solidFill>
                  <a:srgbClr val="000000"/>
                </a:solidFill>
                <a:effectLst/>
                <a:highlight>
                  <a:srgbClr val="EDEDED"/>
                </a:highlight>
                <a:latin typeface="myriad-pro"/>
              </a:rPr>
              <a:t>CHARM is </a:t>
            </a:r>
            <a:r>
              <a:rPr lang="en-US" b="0" i="0" dirty="0">
                <a:solidFill>
                  <a:srgbClr val="000000"/>
                </a:solidFill>
                <a:effectLst/>
                <a:latin typeface="myriad-pro"/>
              </a:rPr>
              <a:t>a group of leading medical centers and organizations that includes the AMA</a:t>
            </a:r>
          </a:p>
          <a:p>
            <a:pPr marL="171450" indent="-171450">
              <a:buFontTx/>
              <a:buChar char="-"/>
            </a:pPr>
            <a:endParaRPr lang="en-US" b="0" i="0" dirty="0">
              <a:solidFill>
                <a:srgbClr val="000000"/>
              </a:solidFill>
              <a:effectLst/>
              <a:latin typeface="myriad-pro"/>
            </a:endParaRPr>
          </a:p>
          <a:p>
            <a:pPr lvl="0"/>
            <a:r>
              <a:rPr lang="en-US" dirty="0"/>
              <a:t>Patient Care: effective care promotes and requires physician well-being</a:t>
            </a:r>
          </a:p>
          <a:p>
            <a:pPr lvl="0"/>
            <a:r>
              <a:rPr lang="en-US" dirty="0"/>
              <a:t>Well-being of all: all members of the team require well-being</a:t>
            </a:r>
          </a:p>
          <a:p>
            <a:pPr lvl="0"/>
            <a:r>
              <a:rPr lang="en-US" dirty="0"/>
              <a:t>High-value care: physician well-being is a quality of care marker</a:t>
            </a:r>
          </a:p>
          <a:p>
            <a:pPr lvl="0"/>
            <a:r>
              <a:rPr lang="en-US" dirty="0"/>
              <a:t>Shared responsibility: requires collaboration between individuals and organizations</a:t>
            </a:r>
          </a:p>
          <a:p>
            <a:pPr lvl="0"/>
            <a:endParaRPr lang="en-US" dirty="0"/>
          </a:p>
          <a:p>
            <a:pPr lvl="0"/>
            <a:r>
              <a:rPr lang="en-US" dirty="0"/>
              <a:t>Societal: by fostering a supportive work environment and advocating for policies that enhance WB, organization can work to </a:t>
            </a:r>
            <a:r>
              <a:rPr lang="en-US" dirty="0" err="1"/>
              <a:t>imprve</a:t>
            </a:r>
            <a:r>
              <a:rPr lang="en-US" dirty="0"/>
              <a:t> the culture of medicine</a:t>
            </a:r>
          </a:p>
          <a:p>
            <a:pPr lvl="0"/>
            <a:r>
              <a:rPr lang="en-US" dirty="0"/>
              <a:t>Organizational: By building support systems, developing engaged leadership and </a:t>
            </a:r>
            <a:r>
              <a:rPr lang="en-US" dirty="0" err="1"/>
              <a:t>optiming</a:t>
            </a:r>
            <a:r>
              <a:rPr lang="en-US" dirty="0"/>
              <a:t> teams, organizations can develop </a:t>
            </a:r>
            <a:r>
              <a:rPr lang="en-US" dirty="0" err="1"/>
              <a:t>cultvate</a:t>
            </a:r>
            <a:r>
              <a:rPr lang="en-US" dirty="0"/>
              <a:t> a </a:t>
            </a:r>
            <a:r>
              <a:rPr lang="en-US" dirty="0" err="1"/>
              <a:t>helathier</a:t>
            </a:r>
            <a:r>
              <a:rPr lang="en-US" dirty="0"/>
              <a:t> and more productive workforce</a:t>
            </a:r>
          </a:p>
          <a:p>
            <a:pPr lvl="0"/>
            <a:r>
              <a:rPr lang="en-US" dirty="0"/>
              <a:t>Individual: by responding to work challenges, prioritizing mental health care, and promoting self-care, organizations can encourage healthy choices that optimize physician </a:t>
            </a:r>
            <a:r>
              <a:rPr lang="en-US" dirty="0" err="1"/>
              <a:t>performace</a:t>
            </a:r>
            <a:r>
              <a:rPr lang="en-US" dirty="0"/>
              <a:t>.</a:t>
            </a:r>
          </a:p>
          <a:p>
            <a:pPr lvl="0"/>
            <a:endParaRPr lang="en-US" dirty="0"/>
          </a:p>
          <a:p>
            <a:pPr lvl="0"/>
            <a:r>
              <a:rPr lang="en-US" dirty="0"/>
              <a:t>MCW was an early adopters – listed on AMA’s website</a:t>
            </a:r>
          </a:p>
          <a:p>
            <a:pPr lvl="0"/>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14</a:t>
            </a:fld>
            <a:endParaRPr lang="en-US"/>
          </a:p>
        </p:txBody>
      </p:sp>
    </p:spTree>
    <p:extLst>
      <p:ext uri="{BB962C8B-B14F-4D97-AF65-F5344CB8AC3E}">
        <p14:creationId xmlns:p14="http://schemas.microsoft.com/office/powerpoint/2010/main" val="176081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15</a:t>
            </a:fld>
            <a:endParaRPr lang="en-US"/>
          </a:p>
        </p:txBody>
      </p:sp>
    </p:spTree>
    <p:extLst>
      <p:ext uri="{BB962C8B-B14F-4D97-AF65-F5344CB8AC3E}">
        <p14:creationId xmlns:p14="http://schemas.microsoft.com/office/powerpoint/2010/main" val="1835110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PRE-PANDEMIC: Oct 2009: NAM Taking Action Against Clinician Burnout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Studies estimate that between 35 percent and 54 percent of U.S. nurses and physicians have substantial symptoms of burnout, and the range for medical students and residents is between 45 percent and 60 percent.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is evidence that interventions focused on work organization can mitigate burnout; thus, health care organizations are a powerful determinant and have a critical role to play in reducing clinician burnout.”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1" dirty="0">
                <a:solidFill>
                  <a:srgbClr val="000000"/>
                </a:solidFill>
                <a:effectLst/>
                <a:highlight>
                  <a:srgbClr val="FFFFFF"/>
                </a:highlight>
                <a:latin typeface="Open Sans" panose="020F0502020204030204" pitchFamily="34" charset="0"/>
              </a:rPr>
              <a:t>Taking Action Against Clinician Burnout: A Systems Approach to Supporting Professional Well-Being</a:t>
            </a:r>
            <a:r>
              <a:rPr lang="en-US" b="0" i="0" dirty="0">
                <a:solidFill>
                  <a:srgbClr val="000000"/>
                </a:solidFill>
                <a:effectLst/>
                <a:highlight>
                  <a:srgbClr val="FFFFFF"/>
                </a:highlight>
                <a:latin typeface="Open Sans" panose="020F0502020204030204" pitchFamily="34" charset="0"/>
              </a:rPr>
              <a:t> calls upon leaders in health care organizations and health professions educational institutions as well as within the government and industry to prioritize major improvements in clinical work and learning environments in all settings, and for all disciplines to prevent and mitigate clinician burnout and foster professional well-being for the overall health of clinicians, patients, and the nation.</a:t>
            </a:r>
          </a:p>
          <a:p>
            <a:endParaRPr lang="en-US" dirty="0"/>
          </a:p>
          <a:p>
            <a:r>
              <a:rPr lang="en-US" b="1" dirty="0"/>
              <a:t>POST-PANDEMIC: Oct 2022: NAM Action Collaborative on Clinician Well-Being and Resilience </a:t>
            </a:r>
            <a:r>
              <a:rPr lang="en-US" dirty="0"/>
              <a:t>launched the National Plan for Health Workforce Well-Being, which intends to drive collective action to strengthen health workforce well-being and restore the health of the nation.</a:t>
            </a:r>
          </a:p>
        </p:txBody>
      </p:sp>
      <p:sp>
        <p:nvSpPr>
          <p:cNvPr id="4" name="Slide Number Placeholder 3"/>
          <p:cNvSpPr>
            <a:spLocks noGrp="1"/>
          </p:cNvSpPr>
          <p:nvPr>
            <p:ph type="sldNum" sz="quarter" idx="5"/>
          </p:nvPr>
        </p:nvSpPr>
        <p:spPr/>
        <p:txBody>
          <a:bodyPr/>
          <a:lstStyle/>
          <a:p>
            <a:fld id="{8510F16A-43B4-9F4F-9127-0A50A647D696}" type="slidenum">
              <a:rPr lang="en-US" smtClean="0"/>
              <a:t>16</a:t>
            </a:fld>
            <a:endParaRPr lang="en-US"/>
          </a:p>
        </p:txBody>
      </p:sp>
    </p:spTree>
    <p:extLst>
      <p:ext uri="{BB962C8B-B14F-4D97-AF65-F5344CB8AC3E}">
        <p14:creationId xmlns:p14="http://schemas.microsoft.com/office/powerpoint/2010/main" val="274062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18</a:t>
            </a:fld>
            <a:endParaRPr lang="en-US"/>
          </a:p>
        </p:txBody>
      </p:sp>
    </p:spTree>
    <p:extLst>
      <p:ext uri="{BB962C8B-B14F-4D97-AF65-F5344CB8AC3E}">
        <p14:creationId xmlns:p14="http://schemas.microsoft.com/office/powerpoint/2010/main" val="243221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buFont typeface="+mj-lt"/>
              <a:buAutoNum type="arabicPeriod"/>
            </a:pPr>
            <a:r>
              <a:rPr lang="en-US" b="0" i="0" dirty="0">
                <a:solidFill>
                  <a:srgbClr val="1B1B1B"/>
                </a:solidFill>
                <a:effectLst/>
                <a:highlight>
                  <a:srgbClr val="FFFFFF"/>
                </a:highlight>
                <a:latin typeface="Source Sans Pro Web"/>
              </a:rPr>
              <a:t>Call for further coordinated research to develop a national, validated tool to regularly assess, measure, track, and respond to health worker burnout and well-being across settings.</a:t>
            </a:r>
          </a:p>
          <a:p>
            <a:pPr algn="l">
              <a:buFont typeface="+mj-lt"/>
              <a:buAutoNum type="arabicPeriod"/>
            </a:pPr>
            <a:r>
              <a:rPr lang="en-US" b="0" i="0" dirty="0">
                <a:solidFill>
                  <a:srgbClr val="1B1B1B"/>
                </a:solidFill>
                <a:effectLst/>
                <a:highlight>
                  <a:srgbClr val="FFFFFF"/>
                </a:highlight>
                <a:latin typeface="Source Sans Pro Web"/>
              </a:rPr>
              <a:t>Improve our understanding of the immediate and long-term impacts of the pandemic on health worker well-being.</a:t>
            </a:r>
          </a:p>
          <a:p>
            <a:pPr algn="l">
              <a:buFont typeface="+mj-lt"/>
              <a:buAutoNum type="arabicPeriod"/>
            </a:pPr>
            <a:r>
              <a:rPr lang="en-US" b="0" i="0" dirty="0">
                <a:solidFill>
                  <a:srgbClr val="1B1B1B"/>
                </a:solidFill>
                <a:effectLst/>
                <a:highlight>
                  <a:srgbClr val="FFFFFF"/>
                </a:highlight>
                <a:latin typeface="Source Sans Pro Web"/>
              </a:rPr>
              <a:t>Further research on the role of payment models, technology, and private equity in shaping health worker well-being.</a:t>
            </a:r>
          </a:p>
          <a:p>
            <a:pPr algn="l">
              <a:buFont typeface="+mj-lt"/>
              <a:buAutoNum type="arabicPeriod"/>
            </a:pPr>
            <a:r>
              <a:rPr lang="en-US" b="0" i="0" dirty="0">
                <a:solidFill>
                  <a:srgbClr val="1B1B1B"/>
                </a:solidFill>
                <a:effectLst/>
                <a:highlight>
                  <a:srgbClr val="FFFFFF"/>
                </a:highlight>
                <a:latin typeface="Source Sans Pro Web"/>
              </a:rPr>
              <a:t>Improve our understanding of how to develop and apply health information technology (IT) that more effectively supports health workers in the delivery of care.</a:t>
            </a:r>
          </a:p>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19</a:t>
            </a:fld>
            <a:endParaRPr lang="en-US"/>
          </a:p>
        </p:txBody>
      </p:sp>
    </p:spTree>
    <p:extLst>
      <p:ext uri="{BB962C8B-B14F-4D97-AF65-F5344CB8AC3E}">
        <p14:creationId xmlns:p14="http://schemas.microsoft.com/office/powerpoint/2010/main" val="384024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in health conditions, prevention is the ideal state to achieve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inionPro"/>
              </a:rPr>
              <a:t>Reframe: all physicians encounter adversity in their career and per- sonal life, whether it is divorce, death, litigation, or a pan- demic; and they will need strategies to overcome these adversities.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Realistic Goals: especially ones that align with values, priorities, and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Self-Care: sleep, diet, stress reduction, exercise, social interactions outside of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Boundaries: socialize with peers and your leaders, be willing to say “no” when appropriate</a:t>
            </a:r>
          </a:p>
          <a:p>
            <a:endParaRPr lang="en-US" dirty="0"/>
          </a:p>
          <a:p>
            <a:r>
              <a:rPr lang="en-US" dirty="0"/>
              <a:t>While these individual strategies are incredibly important, much like our ongoing appreciation and understanding of safety events, and quality outcomes in medicine, it is not the individual but rather the system that drives much of the root cause. </a:t>
            </a:r>
          </a:p>
          <a:p>
            <a:endParaRPr lang="en-US" dirty="0"/>
          </a:p>
          <a:p>
            <a:pPr algn="l">
              <a:buFont typeface="+mj-lt"/>
              <a:buAutoNum type="arabicPeriod"/>
            </a:pPr>
            <a:r>
              <a:rPr lang="en-US" b="0" i="0" dirty="0">
                <a:solidFill>
                  <a:srgbClr val="1B1B1B"/>
                </a:solidFill>
                <a:effectLst/>
                <a:highlight>
                  <a:srgbClr val="FFFFFF"/>
                </a:highlight>
                <a:latin typeface="Source Sans Pro Web"/>
              </a:rPr>
              <a:t>Learn to recognize the signs of distress, mental health challenges, and burnout in yourself and in your colleagues.</a:t>
            </a:r>
          </a:p>
          <a:p>
            <a:pPr algn="l">
              <a:buFont typeface="+mj-lt"/>
              <a:buAutoNum type="arabicPeriod"/>
            </a:pPr>
            <a:r>
              <a:rPr lang="en-US" b="0" i="0" dirty="0">
                <a:solidFill>
                  <a:srgbClr val="1B1B1B"/>
                </a:solidFill>
                <a:effectLst/>
                <a:highlight>
                  <a:srgbClr val="FFFFFF"/>
                </a:highlight>
                <a:latin typeface="Source Sans Pro Web"/>
              </a:rPr>
              <a:t>Stay connected and reach out for help.</a:t>
            </a:r>
          </a:p>
          <a:p>
            <a:pPr algn="l">
              <a:buFont typeface="+mj-lt"/>
              <a:buAutoNum type="arabicPeriod"/>
            </a:pPr>
            <a:r>
              <a:rPr lang="en-US" b="0" i="0" dirty="0">
                <a:solidFill>
                  <a:srgbClr val="1B1B1B"/>
                </a:solidFill>
                <a:effectLst/>
                <a:highlight>
                  <a:srgbClr val="FFFFFF"/>
                </a:highlight>
                <a:latin typeface="Source Sans Pro Web"/>
              </a:rPr>
              <a:t>Prioritize moments of joy and connection.</a:t>
            </a:r>
          </a:p>
          <a:p>
            <a:pPr algn="l">
              <a:buFont typeface="+mj-lt"/>
              <a:buAutoNum type="arabicPeriod"/>
            </a:pPr>
            <a:r>
              <a:rPr lang="en-US" b="0" i="0" dirty="0">
                <a:solidFill>
                  <a:srgbClr val="1B1B1B"/>
                </a:solidFill>
                <a:effectLst/>
                <a:highlight>
                  <a:srgbClr val="FFFFFF"/>
                </a:highlight>
                <a:latin typeface="Source Sans Pro Web"/>
              </a:rPr>
              <a:t>Get back to basics with good health habits.</a:t>
            </a:r>
          </a:p>
          <a:p>
            <a:pPr algn="l">
              <a:buFont typeface="+mj-lt"/>
              <a:buAutoNum type="arabicPeriod"/>
            </a:pPr>
            <a:r>
              <a:rPr lang="en-US" b="0" i="0" dirty="0">
                <a:solidFill>
                  <a:srgbClr val="1B1B1B"/>
                </a:solidFill>
                <a:effectLst/>
                <a:highlight>
                  <a:srgbClr val="FFFFFF"/>
                </a:highlight>
                <a:latin typeface="Source Sans Pro Web"/>
              </a:rPr>
              <a:t>Use your voice to advocate for positive changes in your workplace, learning environment, or communities.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20</a:t>
            </a:fld>
            <a:endParaRPr lang="en-US"/>
          </a:p>
        </p:txBody>
      </p:sp>
    </p:spTree>
    <p:extLst>
      <p:ext uri="{BB962C8B-B14F-4D97-AF65-F5344CB8AC3E}">
        <p14:creationId xmlns:p14="http://schemas.microsoft.com/office/powerpoint/2010/main" val="265726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E2332"/>
                </a:solidFill>
                <a:effectLst/>
                <a:highlight>
                  <a:srgbClr val="FFFFFF"/>
                </a:highlight>
                <a:latin typeface="system-ui"/>
              </a:rPr>
              <a:t>Tremendously rewarding, a true honor and privilege, “lucky” to have the opportunity, bucket-filling at times, a calling, prestigious,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E2332"/>
              </a:solidFill>
              <a:effectLst/>
              <a:highlight>
                <a:srgbClr val="FFFFFF"/>
              </a:highligh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E2332"/>
                </a:solidFill>
                <a:effectLst/>
                <a:highlight>
                  <a:srgbClr val="FFFFFF"/>
                </a:highlight>
                <a:latin typeface="system-ui"/>
              </a:rPr>
              <a:t>Yet also…(show of hands or audience response?) Challenging, unsustainable, impossible, BROKEN, poor and/or tremendously variable and unequal outcomes, </a:t>
            </a:r>
            <a:r>
              <a:rPr lang="en-US" b="1" i="0" dirty="0" err="1">
                <a:solidFill>
                  <a:srgbClr val="0E2332"/>
                </a:solidFill>
                <a:effectLst/>
                <a:highlight>
                  <a:srgbClr val="FFFFFF"/>
                </a:highlight>
                <a:latin typeface="system-ui"/>
              </a:rPr>
              <a:t>malaligned</a:t>
            </a:r>
            <a:r>
              <a:rPr lang="en-US" b="1" i="0" dirty="0">
                <a:solidFill>
                  <a:srgbClr val="0E2332"/>
                </a:solidFill>
                <a:effectLst/>
                <a:highlight>
                  <a:srgbClr val="FFFFFF"/>
                </a:highlight>
                <a:latin typeface="system-ui"/>
              </a:rPr>
              <a:t> incentive structures, Industrial complex, spending is out of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E2332"/>
              </a:solidFill>
              <a:effectLst/>
              <a:highlight>
                <a:srgbClr val="FFFFFF"/>
              </a:highligh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E2332"/>
                </a:solidFill>
                <a:effectLst/>
                <a:highlight>
                  <a:srgbClr val="FFFFFF"/>
                </a:highlight>
                <a:latin typeface="system-ui"/>
              </a:rPr>
              <a:t>Add on the moral distress and ethical </a:t>
            </a:r>
            <a:r>
              <a:rPr lang="en-US" b="1" i="0" dirty="0" err="1">
                <a:solidFill>
                  <a:srgbClr val="0E2332"/>
                </a:solidFill>
                <a:effectLst/>
                <a:highlight>
                  <a:srgbClr val="FFFFFF"/>
                </a:highlight>
                <a:latin typeface="system-ui"/>
              </a:rPr>
              <a:t>dilemas</a:t>
            </a:r>
            <a:r>
              <a:rPr lang="en-US" b="1" i="0" dirty="0">
                <a:solidFill>
                  <a:srgbClr val="0E2332"/>
                </a:solidFill>
                <a:effectLst/>
                <a:highlight>
                  <a:srgbClr val="FFFFFF"/>
                </a:highlight>
                <a:latin typeface="system-ui"/>
              </a:rPr>
              <a:t> we face – we as clinicians are seeing it all culminate at the bedside and in family consult rooms, and in committee meetings and in boardrooms.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E2332"/>
              </a:solidFill>
              <a:effectLst/>
              <a:highlight>
                <a:srgbClr val="FFFFFF"/>
              </a:highligh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E2332"/>
                </a:solidFill>
                <a:effectLst/>
                <a:highlight>
                  <a:srgbClr val="FFFFFF"/>
                </a:highlight>
                <a:latin typeface="system-ui"/>
              </a:rPr>
              <a:t>Working in healthcare:  biggest privilege and honor of our lives…yet most challenging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E2332"/>
              </a:solidFill>
              <a:effectLst/>
              <a:highlight>
                <a:srgbClr val="FFFFFF"/>
              </a:highligh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E2332"/>
                </a:solidFill>
                <a:effectLst/>
                <a:highlight>
                  <a:srgbClr val="FFFFFF"/>
                </a:highlight>
                <a:latin typeface="system-ui"/>
              </a:rPr>
              <a:t>USA FACTS: Steve Balmer, US administrative data</a:t>
            </a:r>
          </a:p>
          <a:p>
            <a:pPr algn="l"/>
            <a:r>
              <a:rPr lang="en-US" b="0" i="0" dirty="0">
                <a:solidFill>
                  <a:srgbClr val="777777"/>
                </a:solidFill>
                <a:effectLst/>
                <a:highlight>
                  <a:srgbClr val="FFFFFF"/>
                </a:highlight>
                <a:latin typeface="Source Sans Pro" panose="020F0502020204030204" pitchFamily="34" charset="0"/>
              </a:rPr>
              <a:t>Sources: </a:t>
            </a:r>
            <a:r>
              <a:rPr lang="en-US" b="1" i="0" dirty="0">
                <a:solidFill>
                  <a:srgbClr val="777777"/>
                </a:solidFill>
                <a:effectLst/>
                <a:highlight>
                  <a:srgbClr val="FFFFFF"/>
                </a:highlight>
                <a:latin typeface="Source Sans Pro" panose="020B0503030403020204" pitchFamily="34" charset="0"/>
              </a:rPr>
              <a:t>Centers for Medicare &amp; Medicaid Services, </a:t>
            </a:r>
            <a:r>
              <a:rPr lang="en-US" b="0" i="0" u="sng" dirty="0">
                <a:solidFill>
                  <a:srgbClr val="015193"/>
                </a:solidFill>
                <a:effectLst/>
                <a:highlight>
                  <a:srgbClr val="FFFFFF"/>
                </a:highlight>
                <a:latin typeface="Source Sans Pro" panose="020B0503030403020204" pitchFamily="34" charset="0"/>
                <a:hlinkClick r:id="rId3"/>
              </a:rPr>
              <a:t>National Health Expenditures Accounts</a:t>
            </a:r>
            <a:endParaRPr lang="en-US" b="0" i="0" dirty="0">
              <a:solidFill>
                <a:srgbClr val="777777"/>
              </a:solidFill>
              <a:effectLst/>
              <a:highlight>
                <a:srgbClr val="FFFFFF"/>
              </a:highligh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E2332"/>
              </a:solidFill>
              <a:effectLst/>
              <a:highlight>
                <a:srgbClr val="FFFFFF"/>
              </a:highligh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E2332"/>
                </a:solidFill>
                <a:effectLst/>
                <a:highlight>
                  <a:srgbClr val="FFFFFF"/>
                </a:highlight>
                <a:latin typeface="system-ui"/>
              </a:rPr>
              <a:t>Medscape: “I Cry but no one cares” 2023 burnout report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0E2332"/>
                </a:solidFill>
                <a:effectLst/>
                <a:highlight>
                  <a:srgbClr val="FFFFFF"/>
                </a:highlight>
                <a:latin typeface="system-ui"/>
              </a:rPr>
              <a:t>9100 physicians, 29 specialties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0E2332"/>
                </a:solidFill>
                <a:effectLst/>
                <a:highlight>
                  <a:srgbClr val="FFFFFF"/>
                </a:highlight>
                <a:latin typeface="system-ui"/>
              </a:rPr>
              <a:t>Only 42% reported burned out in 2018, just 5yrs prior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E2332"/>
              </a:solidFill>
              <a:effectLst/>
              <a:highlight>
                <a:srgbClr val="FFFFFF"/>
              </a:highlight>
              <a:latin typeface="system-ui"/>
            </a:endParaRPr>
          </a:p>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2</a:t>
            </a:fld>
            <a:endParaRPr lang="en-US"/>
          </a:p>
        </p:txBody>
      </p:sp>
    </p:spTree>
    <p:extLst>
      <p:ext uri="{BB962C8B-B14F-4D97-AF65-F5344CB8AC3E}">
        <p14:creationId xmlns:p14="http://schemas.microsoft.com/office/powerpoint/2010/main" val="285234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in the 11</a:t>
            </a:r>
            <a:r>
              <a:rPr lang="en-US" baseline="30000" dirty="0"/>
              <a:t>th</a:t>
            </a:r>
            <a:r>
              <a:rPr lang="en-US" dirty="0"/>
              <a:t> edition of the International Classification of Diseases (ICD-11) </a:t>
            </a:r>
          </a:p>
          <a:p>
            <a:pPr lvl="1"/>
            <a:r>
              <a:rPr lang="en-US" dirty="0"/>
              <a:t>As an occupational phenomenon and not a medical condition</a:t>
            </a:r>
          </a:p>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3</a:t>
            </a:fld>
            <a:endParaRPr lang="en-US"/>
          </a:p>
        </p:txBody>
      </p:sp>
    </p:spTree>
    <p:extLst>
      <p:ext uri="{BB962C8B-B14F-4D97-AF65-F5344CB8AC3E}">
        <p14:creationId xmlns:p14="http://schemas.microsoft.com/office/powerpoint/2010/main" val="171613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as it relates to your occupation/job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inionPro"/>
              </a:rPr>
              <a:t>All physicians encounter adversity in their career and per- sonal life, whether it is divorce, death, litigation, or a pan- demic; and they will need strategies to overcome these adversities. </a:t>
            </a:r>
            <a:endParaRPr lang="en-US" dirty="0"/>
          </a:p>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4</a:t>
            </a:fld>
            <a:endParaRPr lang="en-US"/>
          </a:p>
        </p:txBody>
      </p:sp>
    </p:spTree>
    <p:extLst>
      <p:ext uri="{BB962C8B-B14F-4D97-AF65-F5344CB8AC3E}">
        <p14:creationId xmlns:p14="http://schemas.microsoft.com/office/powerpoint/2010/main" val="306896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by Dr. Christina Maslach and Susan Jackson in late 1970s</a:t>
            </a:r>
          </a:p>
          <a:p>
            <a:r>
              <a:rPr lang="en-US" dirty="0"/>
              <a:t>- Has become the “MBI-HSS (Human Services Survey) for Medical Professionals”</a:t>
            </a:r>
          </a:p>
          <a:p>
            <a:endParaRPr lang="en-US" dirty="0"/>
          </a:p>
          <a:p>
            <a:r>
              <a:rPr lang="en-US" dirty="0"/>
              <a:t>EE: emotionally drained and overextended, manifests as physical and/or emotional fatigue, caused by prolonged stress and excessive workload</a:t>
            </a:r>
          </a:p>
          <a:p>
            <a:r>
              <a:rPr lang="en-US" dirty="0"/>
              <a:t>D/C: negative attitudes/feelings/actions towards others (coworkers/team and patients), manifests in ways that negatively impact patient care and team morale (lack of empathy, </a:t>
            </a:r>
            <a:r>
              <a:rPr lang="en-US" dirty="0" err="1"/>
              <a:t>patientce</a:t>
            </a:r>
            <a:r>
              <a:rPr lang="en-US" dirty="0"/>
              <a:t>)</a:t>
            </a:r>
          </a:p>
          <a:p>
            <a:r>
              <a:rPr lang="en-US" dirty="0"/>
              <a:t>PA/E: sense of inadequacy or failure, lack of </a:t>
            </a:r>
            <a:r>
              <a:rPr lang="en-US" dirty="0" err="1"/>
              <a:t>fullfillment</a:t>
            </a:r>
            <a:r>
              <a:rPr lang="en-US" dirty="0"/>
              <a:t> with work, ineffectiveness</a:t>
            </a:r>
          </a:p>
        </p:txBody>
      </p:sp>
      <p:sp>
        <p:nvSpPr>
          <p:cNvPr id="4" name="Slide Number Placeholder 3"/>
          <p:cNvSpPr>
            <a:spLocks noGrp="1"/>
          </p:cNvSpPr>
          <p:nvPr>
            <p:ph type="sldNum" sz="quarter" idx="5"/>
          </p:nvPr>
        </p:nvSpPr>
        <p:spPr/>
        <p:txBody>
          <a:bodyPr/>
          <a:lstStyle/>
          <a:p>
            <a:fld id="{8510F16A-43B4-9F4F-9127-0A50A647D696}" type="slidenum">
              <a:rPr lang="en-US" smtClean="0"/>
              <a:t>5</a:t>
            </a:fld>
            <a:endParaRPr lang="en-US"/>
          </a:p>
        </p:txBody>
      </p:sp>
    </p:spTree>
    <p:extLst>
      <p:ext uri="{BB962C8B-B14F-4D97-AF65-F5344CB8AC3E}">
        <p14:creationId xmlns:p14="http://schemas.microsoft.com/office/powerpoint/2010/main" val="77154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132"/>
                </a:solidFill>
                <a:effectLst/>
                <a:highlight>
                  <a:srgbClr val="FFFFFF"/>
                </a:highlight>
                <a:latin typeface="Roboto Condensed" panose="020F0502020204030204" pitchFamily="34" charset="0"/>
              </a:rPr>
              <a:t>Medscape Physician Burnout &amp; Depression Report 2024</a:t>
            </a:r>
          </a:p>
          <a:p>
            <a:pPr algn="l"/>
            <a:r>
              <a:rPr lang="en-US" b="0" i="0" dirty="0">
                <a:solidFill>
                  <a:srgbClr val="333132"/>
                </a:solidFill>
                <a:effectLst/>
                <a:highlight>
                  <a:srgbClr val="FFFFFF"/>
                </a:highlight>
                <a:latin typeface="Roboto Condensed" panose="020F0502020204030204" pitchFamily="34" charset="0"/>
              </a:rPr>
              <a:t>- Over 9000 </a:t>
            </a:r>
            <a:r>
              <a:rPr lang="en-US" b="0" i="0" dirty="0" err="1">
                <a:solidFill>
                  <a:srgbClr val="333132"/>
                </a:solidFill>
                <a:effectLst/>
                <a:highlight>
                  <a:srgbClr val="FFFFFF"/>
                </a:highlight>
                <a:latin typeface="Roboto Condensed" panose="020F0502020204030204" pitchFamily="34" charset="0"/>
              </a:rPr>
              <a:t>respondants</a:t>
            </a:r>
            <a:r>
              <a:rPr lang="en-US" b="0" i="0" dirty="0">
                <a:solidFill>
                  <a:srgbClr val="333132"/>
                </a:solidFill>
                <a:effectLst/>
                <a:highlight>
                  <a:srgbClr val="FFFFFF"/>
                </a:highlight>
                <a:latin typeface="Roboto Condensed" panose="020F0502020204030204" pitchFamily="34" charset="0"/>
              </a:rPr>
              <a:t>, US physicians</a:t>
            </a:r>
          </a:p>
        </p:txBody>
      </p:sp>
      <p:sp>
        <p:nvSpPr>
          <p:cNvPr id="4" name="Slide Number Placeholder 3"/>
          <p:cNvSpPr>
            <a:spLocks noGrp="1"/>
          </p:cNvSpPr>
          <p:nvPr>
            <p:ph type="sldNum" sz="quarter" idx="5"/>
          </p:nvPr>
        </p:nvSpPr>
        <p:spPr/>
        <p:txBody>
          <a:bodyPr/>
          <a:lstStyle/>
          <a:p>
            <a:fld id="{8510F16A-43B4-9F4F-9127-0A50A647D696}" type="slidenum">
              <a:rPr lang="en-US" smtClean="0"/>
              <a:t>8</a:t>
            </a:fld>
            <a:endParaRPr lang="en-US"/>
          </a:p>
        </p:txBody>
      </p:sp>
    </p:spTree>
    <p:extLst>
      <p:ext uri="{BB962C8B-B14F-4D97-AF65-F5344CB8AC3E}">
        <p14:creationId xmlns:p14="http://schemas.microsoft.com/office/powerpoint/2010/main" val="172913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2024 Medscape: 43% ENT burned out</a:t>
            </a:r>
          </a:p>
          <a:p>
            <a:r>
              <a:rPr lang="en-US" dirty="0"/>
              <a:t>Also seeing increasing percentages of physicians with depression (20% in 2022, up from 15% in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44% of physicians exhibit at least one symptom of burnout</a:t>
            </a:r>
          </a:p>
          <a:p>
            <a:endParaRPr lang="en-US" dirty="0"/>
          </a:p>
          <a:p>
            <a:r>
              <a:rPr lang="en-US" dirty="0"/>
              <a:t>APPs – Unique differences/drivers: </a:t>
            </a:r>
          </a:p>
          <a:p>
            <a:r>
              <a:rPr lang="en-US" b="0" i="0" dirty="0">
                <a:solidFill>
                  <a:srgbClr val="1F1F1F"/>
                </a:solidFill>
                <a:effectLst/>
                <a:latin typeface="ElsevierGulliver"/>
              </a:rPr>
              <a:t>Emerging models of care that allow all healthcare professionals to work at the full scope and extent of their licensure are recommended as ways to improve efficiency, quality, and to meet healthcare needs; yet considerable challenges to full practice expansion of APRNs persist (Altman, Butler, &amp; </a:t>
            </a:r>
            <a:r>
              <a:rPr lang="en-US" b="0" i="0" dirty="0" err="1">
                <a:solidFill>
                  <a:srgbClr val="1F1F1F"/>
                </a:solidFill>
                <a:effectLst/>
                <a:latin typeface="ElsevierGulliver"/>
              </a:rPr>
              <a:t>Shern</a:t>
            </a:r>
            <a:r>
              <a:rPr lang="en-US" b="0" i="0" dirty="0">
                <a:solidFill>
                  <a:srgbClr val="1F1F1F"/>
                </a:solidFill>
                <a:effectLst/>
                <a:latin typeface="ElsevierGulliver"/>
              </a:rPr>
              <a:t>, 2015). The expectations for APPs working within these new models suggest a need for consideration of their impact on job stressors.</a:t>
            </a:r>
          </a:p>
          <a:p>
            <a:endParaRPr lang="en-US" b="0" i="0" dirty="0">
              <a:solidFill>
                <a:srgbClr val="1F1F1F"/>
              </a:solidFill>
              <a:effectLst/>
              <a:latin typeface="ElsevierGulliver"/>
            </a:endParaRPr>
          </a:p>
          <a:p>
            <a:r>
              <a:rPr lang="en-US" b="0" i="0" dirty="0">
                <a:solidFill>
                  <a:srgbClr val="1F1F1F"/>
                </a:solidFill>
                <a:effectLst/>
                <a:latin typeface="ElsevierGulliver"/>
              </a:rPr>
              <a:t>The job stressors of role ambiguity, work pressures, and lack of autonomy contribute</a:t>
            </a:r>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10</a:t>
            </a:fld>
            <a:endParaRPr lang="en-US"/>
          </a:p>
        </p:txBody>
      </p:sp>
    </p:spTree>
    <p:extLst>
      <p:ext uri="{BB962C8B-B14F-4D97-AF65-F5344CB8AC3E}">
        <p14:creationId xmlns:p14="http://schemas.microsoft.com/office/powerpoint/2010/main" val="322395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know the list goes on and on…data on a many different roles within our healthcare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Trainees: Similar or slightly elevated rates amongst surgical residents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ENT: </a:t>
            </a:r>
            <a:endParaRPr lang="en-US" sz="1800" dirty="0">
              <a:effectLst/>
              <a:latin typeface="AdvTTa9c1b374"/>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AdvTTa9c1b374"/>
              </a:rPr>
              <a:t>Systematic review and meta-analysis, 25 articles, 2000-2025</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AdvTTa9c1b374"/>
              </a:rPr>
              <a:t>In the quantitative analysis, rates of trainee burnout ranged from 29.7% to 86% with an overall trend towards reduced rates of burnout from 2006 to 2021. Utilizing a weighted average, the overall burnout among otolaryngology residents was 58.6%.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AdvTTa9c1b374"/>
              </a:rPr>
              <a:t>Cutouts: Golub JS, 2007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Minion"/>
              </a:rPr>
              <a:t>In comparison with other levels of academic rank within otolaryngology, residents were the most burned out, followed by chairs26 and academic faculty. (Data unpublished.) Higher levels of burnout in residents than in trained physicians have also been noted in a smaller study.1 Compared with nonresident physicians of three fields classically considered “high stress,” the burnout levels reported in our study were similar30 –33 (Table 4).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50% exhausted and overwhelmed at work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25% sought professional mental health assistance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HCWs: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ato" panose="020F0502020204030204" pitchFamily="34" charset="0"/>
              </a:rPr>
              <a:t>Burnout and workload-related stress are pervasive in healthcare, having been observed among nursing assistants, medical assistants, social workers and other frontline staff working within inpatient clinical care settings during the pandemic (Prasad et al., </a:t>
            </a:r>
            <a:r>
              <a:rPr lang="en-US" sz="1800" dirty="0">
                <a:solidFill>
                  <a:srgbClr val="0000FF"/>
                </a:solidFill>
                <a:effectLst/>
                <a:latin typeface="Lato" panose="020F0502020204030203" pitchFamily="34" charset="0"/>
              </a:rPr>
              <a:t>2021</a:t>
            </a:r>
            <a:r>
              <a:rPr lang="en-US" sz="1800" dirty="0">
                <a:effectLst/>
                <a:latin typeface="Lato" panose="020F0502020204030203" pitchFamily="34" charset="0"/>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510F16A-43B4-9F4F-9127-0A50A647D696}" type="slidenum">
              <a:rPr lang="en-US" smtClean="0"/>
              <a:t>11</a:t>
            </a:fld>
            <a:endParaRPr lang="en-US"/>
          </a:p>
        </p:txBody>
      </p:sp>
    </p:spTree>
    <p:extLst>
      <p:ext uri="{BB962C8B-B14F-4D97-AF65-F5344CB8AC3E}">
        <p14:creationId xmlns:p14="http://schemas.microsoft.com/office/powerpoint/2010/main" val="190264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Johnson et al, 1993: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highlight>
                  <a:srgbClr val="FFFFFF"/>
                </a:highlight>
                <a:latin typeface="ArialMT"/>
              </a:rPr>
              <a:t>The membership of the American Society of Head and Neck Surgery and the Society of Head and Neck Surgeons was surveyed by mail relative to burnout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highlight>
                  <a:srgbClr val="FFFFFF"/>
                </a:highlight>
                <a:latin typeface="ArialMT"/>
              </a:rPr>
              <a:t>395 respondents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highlight>
                  <a:srgbClr val="FFFFFF"/>
                </a:highlight>
                <a:latin typeface="ArialMT"/>
              </a:rPr>
              <a:t>(34%) individuals responded that they felt “burned out.” Only 27%. however, indicated frustration with disease, whereas 67% indicated frustration by government and 58% </a:t>
            </a:r>
            <a:r>
              <a:rPr lang="en-US" sz="1800" dirty="0" err="1">
                <a:effectLst/>
                <a:highlight>
                  <a:srgbClr val="FFFFFF"/>
                </a:highlight>
                <a:latin typeface="ArialMT"/>
              </a:rPr>
              <a:t>indi</a:t>
            </a:r>
            <a:r>
              <a:rPr lang="en-US" sz="1800" dirty="0">
                <a:effectLst/>
                <a:highlight>
                  <a:srgbClr val="FFFFFF"/>
                </a:highlight>
                <a:latin typeface="ArialMT"/>
              </a:rPr>
              <a:t>- </a:t>
            </a:r>
            <a:r>
              <a:rPr lang="en-US" sz="1800" dirty="0" err="1">
                <a:effectLst/>
                <a:highlight>
                  <a:srgbClr val="FFFFFF"/>
                </a:highlight>
                <a:latin typeface="ArialMT"/>
              </a:rPr>
              <a:t>cated</a:t>
            </a:r>
            <a:r>
              <a:rPr lang="en-US" sz="1800" dirty="0">
                <a:effectLst/>
                <a:highlight>
                  <a:srgbClr val="FFFFFF"/>
                </a:highlight>
                <a:latin typeface="ArialMT"/>
              </a:rPr>
              <a:t> frustration by the economics of medical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ArialMT"/>
              </a:rPr>
              <a:t>Golub JS et al: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highlight>
                  <a:srgbClr val="FFFFFF"/>
                </a:highlight>
                <a:latin typeface="ArialMT"/>
              </a:rPr>
              <a:t>Mailed survey, </a:t>
            </a:r>
            <a:r>
              <a:rPr lang="en-US" sz="1800" dirty="0">
                <a:effectLst/>
                <a:highlight>
                  <a:srgbClr val="E0E0E0"/>
                </a:highlight>
                <a:latin typeface="NewCenturySchlbk"/>
              </a:rPr>
              <a:t>Maslach Burnout Inventory-Human Services Study (MBI-HSS), SUO membership, 351 respondents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highlight>
                  <a:srgbClr val="E0E0E0"/>
                </a:highlight>
                <a:latin typeface="NewCenturySchlbk"/>
              </a:rPr>
              <a:t>High burnout was observed in 4% of faculty, moderate burnout in 66%, and low burnout in 30%. Women experienced a statistically higher level of emotional exhaustion than men. In addition, associate professors were significantly more burned out than full professors and microvascular surgeons were notably more burned out than all other subspecialists. The </a:t>
            </a:r>
            <a:r>
              <a:rPr lang="en-US" sz="1800" dirty="0" err="1">
                <a:effectLst/>
                <a:highlight>
                  <a:srgbClr val="E0E0E0"/>
                </a:highlight>
                <a:latin typeface="NewCenturySchlbk"/>
              </a:rPr>
              <a:t>stron</a:t>
            </a:r>
            <a:r>
              <a:rPr lang="en-US" sz="1800" dirty="0">
                <a:effectLst/>
                <a:highlight>
                  <a:srgbClr val="E0E0E0"/>
                </a:highlight>
                <a:latin typeface="NewCenturySchlbk"/>
              </a:rPr>
              <a:t>- gest predictors of burnout were dissatisfaction with the balance between personal and professional life, low self- efficacy, inadequate research time, and inadequate ad- ministration time. A significant association was seen be- tween high burnout and likelihood to leave academic medicine within 1-2 yrs. </a:t>
            </a:r>
            <a:endParaRPr lang="en-US" dirty="0">
              <a:effectLst/>
              <a:highlight>
                <a:srgbClr val="E0E0E0"/>
              </a:highligh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effectLst/>
              <a:highlight>
                <a:srgbClr val="FFFFFF"/>
              </a:highlight>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dirty="0">
              <a:effectLst/>
              <a:highlight>
                <a:srgbClr val="FFFFFF"/>
              </a:highlight>
            </a:endParaRPr>
          </a:p>
        </p:txBody>
      </p:sp>
      <p:sp>
        <p:nvSpPr>
          <p:cNvPr id="4" name="Slide Number Placeholder 3"/>
          <p:cNvSpPr>
            <a:spLocks noGrp="1"/>
          </p:cNvSpPr>
          <p:nvPr>
            <p:ph type="sldNum" sz="quarter" idx="5"/>
          </p:nvPr>
        </p:nvSpPr>
        <p:spPr/>
        <p:txBody>
          <a:bodyPr/>
          <a:lstStyle/>
          <a:p>
            <a:fld id="{8510F16A-43B4-9F4F-9127-0A50A647D696}" type="slidenum">
              <a:rPr lang="en-US" smtClean="0"/>
              <a:t>12</a:t>
            </a:fld>
            <a:endParaRPr lang="en-US"/>
          </a:p>
        </p:txBody>
      </p:sp>
    </p:spTree>
    <p:extLst>
      <p:ext uri="{BB962C8B-B14F-4D97-AF65-F5344CB8AC3E}">
        <p14:creationId xmlns:p14="http://schemas.microsoft.com/office/powerpoint/2010/main" val="385601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B8CE48"/>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50926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49394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95400"/>
            <a:ext cx="6019800" cy="483076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93348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391711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78C0BB-E4BE-4AC3-9766-B589BFD971B9}"/>
              </a:ext>
            </a:extLst>
          </p:cNvPr>
          <p:cNvSpPr>
            <a:spLocks noGrp="1"/>
          </p:cNvSpPr>
          <p:nvPr>
            <p:ph type="ftr" sz="quarter" idx="10"/>
          </p:nvPr>
        </p:nvSpPr>
        <p:spPr/>
        <p:txBody>
          <a:bodyPr/>
          <a:lstStyle/>
          <a:p>
            <a:r>
              <a:rPr lang="en-US" dirty="0"/>
              <a:t>July 28-30, 2024  |   The American Club   |   Kohler, WI</a:t>
            </a:r>
          </a:p>
        </p:txBody>
      </p:sp>
    </p:spTree>
    <p:extLst>
      <p:ext uri="{BB962C8B-B14F-4D97-AF65-F5344CB8AC3E}">
        <p14:creationId xmlns:p14="http://schemas.microsoft.com/office/powerpoint/2010/main" val="31016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150147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141339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90800"/>
            <a:ext cx="4038600" cy="35353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90800"/>
            <a:ext cx="4038600" cy="35353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211613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590799"/>
            <a:ext cx="4040188" cy="35353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590799"/>
            <a:ext cx="4041775" cy="35353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96026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233517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81180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7048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371600"/>
            <a:ext cx="5111750" cy="475456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203055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427903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199"/>
            <a:ext cx="8229600" cy="4191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0" y="5943600"/>
            <a:ext cx="9144000" cy="0"/>
          </a:xfrm>
          <a:prstGeom prst="line">
            <a:avLst/>
          </a:prstGeom>
          <a:ln>
            <a:solidFill>
              <a:srgbClr val="8A949C"/>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3"/>
          </p:nvPr>
        </p:nvSpPr>
        <p:spPr>
          <a:xfrm>
            <a:off x="2438400" y="6226173"/>
            <a:ext cx="4114800" cy="365125"/>
          </a:xfrm>
          <a:prstGeom prst="rect">
            <a:avLst/>
          </a:prstGeom>
        </p:spPr>
        <p:txBody>
          <a:bodyPr vert="horz" lIns="91440" tIns="45720" rIns="91440" bIns="45720" rtlCol="0" anchor="ctr"/>
          <a:lstStyle>
            <a:lvl1pPr algn="ctr">
              <a:defRPr sz="1200">
                <a:solidFill>
                  <a:srgbClr val="8A949C"/>
                </a:solidFill>
                <a:latin typeface="Myriad Pro" charset="0"/>
                <a:ea typeface="Myriad Pro" charset="0"/>
                <a:cs typeface="Myriad Pro" charset="0"/>
              </a:defRPr>
            </a:lvl1pPr>
          </a:lstStyle>
          <a:p>
            <a:r>
              <a:rPr lang="en-US" dirty="0"/>
              <a:t>July 28-30, 2024  |   The American Club   |   Kohler, WI</a:t>
            </a:r>
          </a:p>
        </p:txBody>
      </p:sp>
      <p:pic>
        <p:nvPicPr>
          <p:cNvPr id="14" name="Picture 1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57200" y="6095999"/>
            <a:ext cx="1278364" cy="625475"/>
          </a:xfrm>
          <a:prstGeom prst="rect">
            <a:avLst/>
          </a:prstGeom>
        </p:spPr>
      </p:pic>
      <p:pic>
        <p:nvPicPr>
          <p:cNvPr id="13" name="Picture 7" descr="MCW logo - transparent.png"/>
          <p:cNvPicPr>
            <a:picLocks noChangeAspect="1"/>
          </p:cNvPicPr>
          <p:nvPr userDrawn="1"/>
        </p:nvPicPr>
        <p:blipFill>
          <a:blip r:embed="rId16" cstate="email">
            <a:alphaModFix amt="83000"/>
            <a:extLst>
              <a:ext uri="{28A0092B-C50C-407E-A947-70E740481C1C}">
                <a14:useLocalDpi xmlns:a14="http://schemas.microsoft.com/office/drawing/2010/main"/>
              </a:ext>
            </a:extLst>
          </a:blip>
          <a:srcRect/>
          <a:stretch>
            <a:fillRect/>
          </a:stretch>
        </p:blipFill>
        <p:spPr bwMode="auto">
          <a:xfrm>
            <a:off x="7845951" y="6074636"/>
            <a:ext cx="840849" cy="66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551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defTabSz="914400" rtl="0" eaLnBrk="1" latinLnBrk="0" hangingPunct="1">
        <a:spcBef>
          <a:spcPct val="0"/>
        </a:spcBef>
        <a:buNone/>
        <a:defRPr sz="4400" kern="1200" baseline="0">
          <a:solidFill>
            <a:srgbClr val="B8CE48"/>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C2B7-DDA9-35C7-DFF7-A96775A22F68}"/>
              </a:ext>
            </a:extLst>
          </p:cNvPr>
          <p:cNvSpPr>
            <a:spLocks noGrp="1"/>
          </p:cNvSpPr>
          <p:nvPr>
            <p:ph type="ctrTitle"/>
          </p:nvPr>
        </p:nvSpPr>
        <p:spPr>
          <a:xfrm>
            <a:off x="381000" y="1676400"/>
            <a:ext cx="8382000" cy="1470025"/>
          </a:xfrm>
        </p:spPr>
        <p:txBody>
          <a:bodyPr>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Preventing Burnout in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Head and Neck </a:t>
            </a:r>
            <a:r>
              <a:rPr lang="en-US" dirty="0">
                <a:latin typeface="Calibri" panose="020F0502020204030204" pitchFamily="34" charset="0"/>
                <a:ea typeface="Calibri" panose="020F0502020204030204" pitchFamily="34" charset="0"/>
                <a:cs typeface="Times New Roman" panose="02020603050405020304" pitchFamily="18" charset="0"/>
              </a:rPr>
              <a:t>C</a:t>
            </a:r>
            <a:r>
              <a:rPr lang="en-US" dirty="0">
                <a:effectLst/>
                <a:latin typeface="Calibri" panose="020F0502020204030204" pitchFamily="34" charset="0"/>
                <a:ea typeface="Calibri" panose="020F0502020204030204" pitchFamily="34" charset="0"/>
                <a:cs typeface="Times New Roman" panose="02020603050405020304" pitchFamily="18" charset="0"/>
              </a:rPr>
              <a:t>ancer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hysicians and APPs</a:t>
            </a:r>
            <a:endParaRPr lang="en-US" dirty="0"/>
          </a:p>
        </p:txBody>
      </p:sp>
      <p:sp>
        <p:nvSpPr>
          <p:cNvPr id="3" name="Subtitle 2">
            <a:extLst>
              <a:ext uri="{FF2B5EF4-FFF2-40B4-BE49-F238E27FC236}">
                <a16:creationId xmlns:a16="http://schemas.microsoft.com/office/drawing/2014/main" id="{07AE2750-7667-A080-5EAC-709B2AE67364}"/>
              </a:ext>
            </a:extLst>
          </p:cNvPr>
          <p:cNvSpPr>
            <a:spLocks noGrp="1"/>
          </p:cNvSpPr>
          <p:nvPr>
            <p:ph type="subTitle" idx="1"/>
          </p:nvPr>
        </p:nvSpPr>
        <p:spPr>
          <a:xfrm>
            <a:off x="1371600" y="3765364"/>
            <a:ext cx="6400800" cy="1752600"/>
          </a:xfrm>
        </p:spPr>
        <p:txBody>
          <a:bodyPr>
            <a:normAutofit/>
          </a:bodyPr>
          <a:lstStyle/>
          <a:p>
            <a:r>
              <a:rPr lang="en-US" sz="2000" dirty="0"/>
              <a:t>Michael E. Stadler, MD</a:t>
            </a:r>
          </a:p>
          <a:p>
            <a:r>
              <a:rPr lang="en-US" sz="2000" dirty="0"/>
              <a:t>Best Evidence ENT</a:t>
            </a:r>
          </a:p>
          <a:p>
            <a:r>
              <a:rPr lang="en-US" sz="2000" dirty="0"/>
              <a:t>July 29</a:t>
            </a:r>
            <a:r>
              <a:rPr lang="en-US" sz="2000" baseline="30000" dirty="0"/>
              <a:t>th</a:t>
            </a:r>
            <a:r>
              <a:rPr lang="en-US" sz="2000" dirty="0"/>
              <a:t>, 2024</a:t>
            </a:r>
          </a:p>
        </p:txBody>
      </p:sp>
      <p:sp>
        <p:nvSpPr>
          <p:cNvPr id="4" name="Footer Placeholder 3">
            <a:extLst>
              <a:ext uri="{FF2B5EF4-FFF2-40B4-BE49-F238E27FC236}">
                <a16:creationId xmlns:a16="http://schemas.microsoft.com/office/drawing/2014/main" id="{4B7828EF-6368-EEF7-5E50-37C3D69B868F}"/>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396605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23C6-9BD8-6FB4-271D-308F6D1B9631}"/>
              </a:ext>
            </a:extLst>
          </p:cNvPr>
          <p:cNvSpPr>
            <a:spLocks noGrp="1"/>
          </p:cNvSpPr>
          <p:nvPr>
            <p:ph type="title"/>
          </p:nvPr>
        </p:nvSpPr>
        <p:spPr/>
        <p:txBody>
          <a:bodyPr/>
          <a:lstStyle/>
          <a:p>
            <a:r>
              <a:rPr lang="en-US" dirty="0"/>
              <a:t>Who is Impacted? </a:t>
            </a:r>
          </a:p>
        </p:txBody>
      </p:sp>
      <p:sp>
        <p:nvSpPr>
          <p:cNvPr id="3" name="Content Placeholder 2">
            <a:extLst>
              <a:ext uri="{FF2B5EF4-FFF2-40B4-BE49-F238E27FC236}">
                <a16:creationId xmlns:a16="http://schemas.microsoft.com/office/drawing/2014/main" id="{2BA558F6-7D9E-B747-3ADF-BF0D7DA09FC4}"/>
              </a:ext>
            </a:extLst>
          </p:cNvPr>
          <p:cNvSpPr>
            <a:spLocks noGrp="1"/>
          </p:cNvSpPr>
          <p:nvPr>
            <p:ph idx="1"/>
          </p:nvPr>
        </p:nvSpPr>
        <p:spPr>
          <a:xfrm>
            <a:off x="457200" y="1333498"/>
            <a:ext cx="8229600" cy="4381502"/>
          </a:xfrm>
        </p:spPr>
        <p:txBody>
          <a:bodyPr>
            <a:normAutofit fontScale="77500" lnSpcReduction="20000"/>
          </a:bodyPr>
          <a:lstStyle/>
          <a:p>
            <a:r>
              <a:rPr lang="en-US" dirty="0"/>
              <a:t>Physicians: </a:t>
            </a:r>
          </a:p>
          <a:p>
            <a:pPr lvl="1"/>
            <a:r>
              <a:rPr lang="en-US" dirty="0" err="1"/>
              <a:t>Shanafelt</a:t>
            </a:r>
            <a:r>
              <a:rPr lang="en-US" dirty="0"/>
              <a:t> et al (2022): </a:t>
            </a:r>
          </a:p>
          <a:p>
            <a:pPr lvl="2"/>
            <a:r>
              <a:rPr lang="en-US" dirty="0"/>
              <a:t>Physicians experience higher rates of burnout and lower job satisfaction compared to the general population</a:t>
            </a:r>
          </a:p>
          <a:p>
            <a:pPr lvl="1"/>
            <a:r>
              <a:rPr lang="en-US" dirty="0"/>
              <a:t>2024 Medscape survey:</a:t>
            </a:r>
          </a:p>
          <a:p>
            <a:pPr lvl="2"/>
            <a:r>
              <a:rPr lang="en-US" dirty="0"/>
              <a:t>Found burnout in as high as 63% of certain specialties</a:t>
            </a:r>
          </a:p>
          <a:p>
            <a:pPr lvl="1"/>
            <a:r>
              <a:rPr lang="en-US" dirty="0"/>
              <a:t>Golub et al (2008) and </a:t>
            </a:r>
            <a:r>
              <a:rPr lang="en-US" dirty="0" err="1"/>
              <a:t>Contag</a:t>
            </a:r>
            <a:r>
              <a:rPr lang="en-US" dirty="0"/>
              <a:t> et al (2010): </a:t>
            </a:r>
          </a:p>
          <a:p>
            <a:pPr lvl="2"/>
            <a:r>
              <a:rPr lang="en-US" dirty="0"/>
              <a:t>Otolaryngologists: 70%, Microvascular head-neck surgeon: 75%</a:t>
            </a:r>
          </a:p>
          <a:p>
            <a:pPr marL="914400" lvl="2" indent="0">
              <a:buNone/>
            </a:pPr>
            <a:endParaRPr lang="en-US" dirty="0"/>
          </a:p>
          <a:p>
            <a:r>
              <a:rPr lang="en-US" dirty="0"/>
              <a:t>Advanced Practice Providers (APPs): </a:t>
            </a:r>
          </a:p>
          <a:p>
            <a:pPr lvl="1"/>
            <a:r>
              <a:rPr lang="en-US" dirty="0"/>
              <a:t>Limited data/research</a:t>
            </a:r>
          </a:p>
          <a:p>
            <a:pPr lvl="1"/>
            <a:r>
              <a:rPr lang="en-US" dirty="0"/>
              <a:t>Rates likely similar to those of physicians</a:t>
            </a:r>
          </a:p>
          <a:p>
            <a:pPr lvl="1"/>
            <a:r>
              <a:rPr lang="en-US" dirty="0"/>
              <a:t>Some unique differences in drivers</a:t>
            </a:r>
          </a:p>
          <a:p>
            <a:pPr marL="914400" lvl="2" indent="0">
              <a:buNone/>
            </a:pPr>
            <a:endParaRPr lang="en-US" dirty="0"/>
          </a:p>
        </p:txBody>
      </p:sp>
      <p:sp>
        <p:nvSpPr>
          <p:cNvPr id="4" name="Footer Placeholder 3">
            <a:extLst>
              <a:ext uri="{FF2B5EF4-FFF2-40B4-BE49-F238E27FC236}">
                <a16:creationId xmlns:a16="http://schemas.microsoft.com/office/drawing/2014/main" id="{3F1B0B0F-F8DF-8659-0DFC-1E8CD6828585}"/>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367590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ACBD-250D-38A9-8A1A-9CB69D62B678}"/>
              </a:ext>
            </a:extLst>
          </p:cNvPr>
          <p:cNvSpPr>
            <a:spLocks noGrp="1"/>
          </p:cNvSpPr>
          <p:nvPr>
            <p:ph type="title"/>
          </p:nvPr>
        </p:nvSpPr>
        <p:spPr>
          <a:xfrm>
            <a:off x="457200" y="304800"/>
            <a:ext cx="8229600" cy="1143000"/>
          </a:xfrm>
        </p:spPr>
        <p:txBody>
          <a:bodyPr anchor="ctr">
            <a:normAutofit/>
          </a:bodyPr>
          <a:lstStyle/>
          <a:p>
            <a:r>
              <a:rPr lang="en-US" dirty="0"/>
              <a:t>Who is Impacted?</a:t>
            </a:r>
          </a:p>
        </p:txBody>
      </p:sp>
      <p:pic>
        <p:nvPicPr>
          <p:cNvPr id="5" name="Picture 4" descr="A close-up of a survey&#10;&#10;Description automatically generated">
            <a:extLst>
              <a:ext uri="{FF2B5EF4-FFF2-40B4-BE49-F238E27FC236}">
                <a16:creationId xmlns:a16="http://schemas.microsoft.com/office/drawing/2014/main" id="{1388889F-352A-F469-8C47-9A25F404C261}"/>
              </a:ext>
            </a:extLst>
          </p:cNvPr>
          <p:cNvPicPr>
            <a:picLocks noChangeAspect="1"/>
          </p:cNvPicPr>
          <p:nvPr/>
        </p:nvPicPr>
        <p:blipFill>
          <a:blip r:embed="rId3"/>
          <a:stretch>
            <a:fillRect/>
          </a:stretch>
        </p:blipFill>
        <p:spPr>
          <a:xfrm>
            <a:off x="100368" y="1494440"/>
            <a:ext cx="4828464" cy="1400254"/>
          </a:xfrm>
          <a:prstGeom prst="rect">
            <a:avLst/>
          </a:prstGeom>
          <a:noFill/>
        </p:spPr>
      </p:pic>
      <p:sp>
        <p:nvSpPr>
          <p:cNvPr id="3" name="Content Placeholder 2">
            <a:extLst>
              <a:ext uri="{FF2B5EF4-FFF2-40B4-BE49-F238E27FC236}">
                <a16:creationId xmlns:a16="http://schemas.microsoft.com/office/drawing/2014/main" id="{A2732C4D-88C6-FFE8-99B6-1141B1178FE4}"/>
              </a:ext>
            </a:extLst>
          </p:cNvPr>
          <p:cNvSpPr>
            <a:spLocks noGrp="1"/>
          </p:cNvSpPr>
          <p:nvPr>
            <p:ph sz="quarter" idx="4"/>
          </p:nvPr>
        </p:nvSpPr>
        <p:spPr>
          <a:xfrm>
            <a:off x="4991464" y="1615555"/>
            <a:ext cx="4041775" cy="4419600"/>
          </a:xfrm>
        </p:spPr>
        <p:txBody>
          <a:bodyPr>
            <a:normAutofit/>
          </a:bodyPr>
          <a:lstStyle/>
          <a:p>
            <a:pPr>
              <a:lnSpc>
                <a:spcPct val="90000"/>
              </a:lnSpc>
            </a:pPr>
            <a:r>
              <a:rPr lang="en-US" sz="1700" dirty="0"/>
              <a:t>Resident Physicians/Trainees:</a:t>
            </a:r>
          </a:p>
          <a:p>
            <a:pPr lvl="1">
              <a:lnSpc>
                <a:spcPct val="90000"/>
              </a:lnSpc>
            </a:pPr>
            <a:r>
              <a:rPr lang="en-US" sz="1700" dirty="0"/>
              <a:t>Otolaryngology: 50-60% </a:t>
            </a:r>
          </a:p>
          <a:p>
            <a:pPr marL="457200" lvl="1" indent="0">
              <a:lnSpc>
                <a:spcPct val="90000"/>
              </a:lnSpc>
              <a:buNone/>
            </a:pPr>
            <a:endParaRPr lang="en-US" sz="1700" dirty="0"/>
          </a:p>
          <a:p>
            <a:pPr>
              <a:lnSpc>
                <a:spcPct val="90000"/>
              </a:lnSpc>
            </a:pPr>
            <a:r>
              <a:rPr lang="en-US" sz="1700" dirty="0"/>
              <a:t>Nurses (Berlin G et al, 2023): </a:t>
            </a:r>
          </a:p>
          <a:p>
            <a:pPr lvl="1">
              <a:lnSpc>
                <a:spcPct val="90000"/>
              </a:lnSpc>
            </a:pPr>
            <a:r>
              <a:rPr lang="en-US" sz="1700" dirty="0"/>
              <a:t>Recent survey of over 22,000 nurses in the US: </a:t>
            </a:r>
          </a:p>
          <a:p>
            <a:pPr lvl="2">
              <a:lnSpc>
                <a:spcPct val="90000"/>
              </a:lnSpc>
            </a:pPr>
            <a:r>
              <a:rPr lang="en-US" sz="1700" dirty="0"/>
              <a:t>Over 50% experience some level of burnout</a:t>
            </a:r>
          </a:p>
          <a:p>
            <a:pPr lvl="2">
              <a:lnSpc>
                <a:spcPct val="90000"/>
              </a:lnSpc>
            </a:pPr>
            <a:r>
              <a:rPr lang="en-US" sz="1700" dirty="0"/>
              <a:t>Majority citing less compassion for their pts</a:t>
            </a:r>
          </a:p>
          <a:p>
            <a:pPr lvl="2">
              <a:lnSpc>
                <a:spcPct val="90000"/>
              </a:lnSpc>
            </a:pPr>
            <a:r>
              <a:rPr lang="en-US" sz="1700" dirty="0"/>
              <a:t>18-34% considering or planning to leave profession</a:t>
            </a:r>
          </a:p>
          <a:p>
            <a:pPr marL="914400" lvl="2" indent="0">
              <a:lnSpc>
                <a:spcPct val="90000"/>
              </a:lnSpc>
              <a:buNone/>
            </a:pPr>
            <a:endParaRPr lang="en-US" sz="1700" dirty="0"/>
          </a:p>
          <a:p>
            <a:pPr>
              <a:lnSpc>
                <a:spcPct val="90000"/>
              </a:lnSpc>
            </a:pPr>
            <a:r>
              <a:rPr lang="en-US" sz="1700" dirty="0"/>
              <a:t>Other Healthcare Workers are not immune </a:t>
            </a:r>
          </a:p>
        </p:txBody>
      </p:sp>
      <p:sp>
        <p:nvSpPr>
          <p:cNvPr id="4" name="Footer Placeholder 3">
            <a:extLst>
              <a:ext uri="{FF2B5EF4-FFF2-40B4-BE49-F238E27FC236}">
                <a16:creationId xmlns:a16="http://schemas.microsoft.com/office/drawing/2014/main" id="{D9705484-FB47-2518-979E-FE2AF0C9D08C}"/>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7" name="Picture 6">
            <a:extLst>
              <a:ext uri="{FF2B5EF4-FFF2-40B4-BE49-F238E27FC236}">
                <a16:creationId xmlns:a16="http://schemas.microsoft.com/office/drawing/2014/main" id="{6C58608F-9195-EDA8-BFC1-4631DEF66B51}"/>
              </a:ext>
            </a:extLst>
          </p:cNvPr>
          <p:cNvPicPr>
            <a:picLocks noChangeAspect="1"/>
          </p:cNvPicPr>
          <p:nvPr/>
        </p:nvPicPr>
        <p:blipFill>
          <a:blip r:embed="rId4"/>
          <a:stretch>
            <a:fillRect/>
          </a:stretch>
        </p:blipFill>
        <p:spPr>
          <a:xfrm>
            <a:off x="110761" y="2951896"/>
            <a:ext cx="4818071" cy="2679207"/>
          </a:xfrm>
          <a:prstGeom prst="rect">
            <a:avLst/>
          </a:prstGeom>
        </p:spPr>
      </p:pic>
    </p:spTree>
    <p:extLst>
      <p:ext uri="{BB962C8B-B14F-4D97-AF65-F5344CB8AC3E}">
        <p14:creationId xmlns:p14="http://schemas.microsoft.com/office/powerpoint/2010/main" val="79298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CC8E-466C-5F04-5D36-284EFAA22B19}"/>
              </a:ext>
            </a:extLst>
          </p:cNvPr>
          <p:cNvSpPr>
            <a:spLocks noGrp="1"/>
          </p:cNvSpPr>
          <p:nvPr>
            <p:ph type="title"/>
          </p:nvPr>
        </p:nvSpPr>
        <p:spPr>
          <a:xfrm>
            <a:off x="457200" y="304800"/>
            <a:ext cx="8229600" cy="1143000"/>
          </a:xfrm>
        </p:spPr>
        <p:txBody>
          <a:bodyPr anchor="ctr">
            <a:normAutofit/>
          </a:bodyPr>
          <a:lstStyle/>
          <a:p>
            <a:r>
              <a:rPr lang="en-US" dirty="0"/>
              <a:t>What about Otolaryngologists?</a:t>
            </a:r>
          </a:p>
        </p:txBody>
      </p:sp>
      <p:sp>
        <p:nvSpPr>
          <p:cNvPr id="10" name="Content Placeholder 2">
            <a:extLst>
              <a:ext uri="{FF2B5EF4-FFF2-40B4-BE49-F238E27FC236}">
                <a16:creationId xmlns:a16="http://schemas.microsoft.com/office/drawing/2014/main" id="{761F1900-7D64-884F-6A21-570ACF83E45C}"/>
              </a:ext>
            </a:extLst>
          </p:cNvPr>
          <p:cNvSpPr>
            <a:spLocks noGrp="1"/>
          </p:cNvSpPr>
          <p:nvPr>
            <p:ph sz="half" idx="2"/>
          </p:nvPr>
        </p:nvSpPr>
        <p:spPr>
          <a:xfrm>
            <a:off x="152400" y="1447800"/>
            <a:ext cx="4695729" cy="4495800"/>
          </a:xfrm>
        </p:spPr>
        <p:txBody>
          <a:bodyPr>
            <a:normAutofit lnSpcReduction="10000"/>
          </a:bodyPr>
          <a:lstStyle/>
          <a:p>
            <a:r>
              <a:rPr lang="en-US" sz="2000" dirty="0"/>
              <a:t>1993, Johnson JT et al: </a:t>
            </a:r>
          </a:p>
          <a:p>
            <a:pPr lvl="1"/>
            <a:r>
              <a:rPr lang="en-US" sz="1600" dirty="0"/>
              <a:t>34% of respondents “burned out” </a:t>
            </a:r>
          </a:p>
          <a:p>
            <a:pPr lvl="1"/>
            <a:r>
              <a:rPr lang="en-US" sz="1600" dirty="0"/>
              <a:t>“Discussion about and confrontation with these issues are appropriate to facilitate and enhance an individual’s ability to continue to function productively in this environment.”</a:t>
            </a:r>
          </a:p>
          <a:p>
            <a:pPr marL="457200" lvl="1" indent="0">
              <a:buNone/>
            </a:pPr>
            <a:endParaRPr lang="en-US" sz="800" dirty="0">
              <a:highlight>
                <a:srgbClr val="FFFFFF"/>
              </a:highlight>
            </a:endParaRPr>
          </a:p>
          <a:p>
            <a:r>
              <a:rPr lang="en-US" sz="2000" dirty="0"/>
              <a:t>2006, Golub JS et al: </a:t>
            </a:r>
          </a:p>
          <a:p>
            <a:pPr lvl="1"/>
            <a:r>
              <a:rPr lang="en-US" sz="1600" dirty="0"/>
              <a:t>70% of respondents showed moderate or high levels of burnout</a:t>
            </a:r>
          </a:p>
          <a:p>
            <a:pPr lvl="1"/>
            <a:r>
              <a:rPr lang="en-US" sz="1600" dirty="0"/>
              <a:t>Female, Assoc Prof, Microvascular surgeons – higher rates of burnout</a:t>
            </a:r>
          </a:p>
          <a:p>
            <a:pPr lvl="1"/>
            <a:endParaRPr lang="en-US" sz="800" dirty="0"/>
          </a:p>
          <a:p>
            <a:r>
              <a:rPr lang="en-US" sz="2000" dirty="0"/>
              <a:t>2009, Johns MM et al: </a:t>
            </a:r>
          </a:p>
          <a:p>
            <a:pPr lvl="1"/>
            <a:r>
              <a:rPr lang="en-US" sz="1600" dirty="0"/>
              <a:t>84% of Oto Dept Chairs showed moderate or high levels of burnout</a:t>
            </a:r>
          </a:p>
          <a:p>
            <a:endParaRPr lang="en-US" sz="2000" dirty="0"/>
          </a:p>
          <a:p>
            <a:pPr lvl="1"/>
            <a:endParaRPr lang="en-US" sz="1600" dirty="0"/>
          </a:p>
          <a:p>
            <a:pPr lvl="1"/>
            <a:endParaRPr lang="en-US" sz="1600" dirty="0"/>
          </a:p>
          <a:p>
            <a:pPr lvl="1"/>
            <a:endParaRPr lang="en-US" sz="1600" dirty="0"/>
          </a:p>
        </p:txBody>
      </p:sp>
      <p:pic>
        <p:nvPicPr>
          <p:cNvPr id="5" name="Picture 4">
            <a:extLst>
              <a:ext uri="{FF2B5EF4-FFF2-40B4-BE49-F238E27FC236}">
                <a16:creationId xmlns:a16="http://schemas.microsoft.com/office/drawing/2014/main" id="{2DDEB025-E680-878B-7209-FF125E4622AD}"/>
              </a:ext>
            </a:extLst>
          </p:cNvPr>
          <p:cNvPicPr>
            <a:picLocks noChangeAspect="1"/>
          </p:cNvPicPr>
          <p:nvPr/>
        </p:nvPicPr>
        <p:blipFill>
          <a:blip r:embed="rId3"/>
          <a:stretch>
            <a:fillRect/>
          </a:stretch>
        </p:blipFill>
        <p:spPr>
          <a:xfrm>
            <a:off x="5130895" y="1656619"/>
            <a:ext cx="3555905" cy="648953"/>
          </a:xfrm>
          <a:prstGeom prst="rect">
            <a:avLst/>
          </a:prstGeom>
          <a:noFill/>
        </p:spPr>
      </p:pic>
      <p:sp>
        <p:nvSpPr>
          <p:cNvPr id="4" name="Footer Placeholder 3">
            <a:extLst>
              <a:ext uri="{FF2B5EF4-FFF2-40B4-BE49-F238E27FC236}">
                <a16:creationId xmlns:a16="http://schemas.microsoft.com/office/drawing/2014/main" id="{1D3F10CE-4A10-500B-20E5-5EEEBC06C02B}"/>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6" name="Picture 5">
            <a:extLst>
              <a:ext uri="{FF2B5EF4-FFF2-40B4-BE49-F238E27FC236}">
                <a16:creationId xmlns:a16="http://schemas.microsoft.com/office/drawing/2014/main" id="{EEF90A9C-F3E7-AD86-DF47-3B2E5C79977F}"/>
              </a:ext>
            </a:extLst>
          </p:cNvPr>
          <p:cNvPicPr>
            <a:picLocks noChangeAspect="1"/>
          </p:cNvPicPr>
          <p:nvPr/>
        </p:nvPicPr>
        <p:blipFill>
          <a:blip r:embed="rId4"/>
          <a:stretch>
            <a:fillRect/>
          </a:stretch>
        </p:blipFill>
        <p:spPr>
          <a:xfrm>
            <a:off x="5130894" y="3302064"/>
            <a:ext cx="3555905" cy="787271"/>
          </a:xfrm>
          <a:prstGeom prst="rect">
            <a:avLst/>
          </a:prstGeom>
        </p:spPr>
      </p:pic>
      <p:pic>
        <p:nvPicPr>
          <p:cNvPr id="7" name="Picture 6">
            <a:extLst>
              <a:ext uri="{FF2B5EF4-FFF2-40B4-BE49-F238E27FC236}">
                <a16:creationId xmlns:a16="http://schemas.microsoft.com/office/drawing/2014/main" id="{03C605F8-48D8-A886-13E6-B33F3CEFEE5D}"/>
              </a:ext>
            </a:extLst>
          </p:cNvPr>
          <p:cNvPicPr>
            <a:picLocks noChangeAspect="1"/>
          </p:cNvPicPr>
          <p:nvPr/>
        </p:nvPicPr>
        <p:blipFill>
          <a:blip r:embed="rId5"/>
          <a:stretch>
            <a:fillRect/>
          </a:stretch>
        </p:blipFill>
        <p:spPr>
          <a:xfrm>
            <a:off x="5123349" y="4953000"/>
            <a:ext cx="3555905" cy="662965"/>
          </a:xfrm>
          <a:prstGeom prst="rect">
            <a:avLst/>
          </a:prstGeom>
        </p:spPr>
      </p:pic>
    </p:spTree>
    <p:extLst>
      <p:ext uri="{BB962C8B-B14F-4D97-AF65-F5344CB8AC3E}">
        <p14:creationId xmlns:p14="http://schemas.microsoft.com/office/powerpoint/2010/main" val="422509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D6BF2AB-AF9C-DA03-D7AE-357060CA353C}"/>
              </a:ext>
            </a:extLst>
          </p:cNvPr>
          <p:cNvSpPr>
            <a:spLocks noGrp="1"/>
          </p:cNvSpPr>
          <p:nvPr>
            <p:ph type="ftr" sz="quarter" idx="10"/>
          </p:nvPr>
        </p:nvSpPr>
        <p:spPr/>
        <p:txBody>
          <a:bodyPr/>
          <a:lstStyle/>
          <a:p>
            <a:r>
              <a:rPr lang="en-US"/>
              <a:t>July 28-30, 2024   |   The American Club   |   Kohler, WI</a:t>
            </a:r>
            <a:endParaRPr lang="en-US" dirty="0"/>
          </a:p>
        </p:txBody>
      </p:sp>
      <p:pic>
        <p:nvPicPr>
          <p:cNvPr id="9" name="Picture 8">
            <a:extLst>
              <a:ext uri="{FF2B5EF4-FFF2-40B4-BE49-F238E27FC236}">
                <a16:creationId xmlns:a16="http://schemas.microsoft.com/office/drawing/2014/main" id="{863BD1A2-4296-8800-7730-0F068622EEA4}"/>
              </a:ext>
            </a:extLst>
          </p:cNvPr>
          <p:cNvPicPr>
            <a:picLocks noChangeAspect="1"/>
          </p:cNvPicPr>
          <p:nvPr/>
        </p:nvPicPr>
        <p:blipFill>
          <a:blip r:embed="rId3"/>
          <a:stretch>
            <a:fillRect/>
          </a:stretch>
        </p:blipFill>
        <p:spPr>
          <a:xfrm>
            <a:off x="2203550" y="22826"/>
            <a:ext cx="4725406" cy="5990393"/>
          </a:xfrm>
          <a:prstGeom prst="rect">
            <a:avLst/>
          </a:prstGeom>
        </p:spPr>
      </p:pic>
      <p:pic>
        <p:nvPicPr>
          <p:cNvPr id="10" name="Picture 9">
            <a:extLst>
              <a:ext uri="{FF2B5EF4-FFF2-40B4-BE49-F238E27FC236}">
                <a16:creationId xmlns:a16="http://schemas.microsoft.com/office/drawing/2014/main" id="{73D87193-B56D-DBCF-D313-BCE388078AE1}"/>
              </a:ext>
            </a:extLst>
          </p:cNvPr>
          <p:cNvPicPr>
            <a:picLocks noChangeAspect="1"/>
          </p:cNvPicPr>
          <p:nvPr/>
        </p:nvPicPr>
        <p:blipFill>
          <a:blip r:embed="rId4"/>
          <a:stretch>
            <a:fillRect/>
          </a:stretch>
        </p:blipFill>
        <p:spPr>
          <a:xfrm>
            <a:off x="2077053" y="5890907"/>
            <a:ext cx="4978400" cy="165100"/>
          </a:xfrm>
          <a:prstGeom prst="rect">
            <a:avLst/>
          </a:prstGeom>
        </p:spPr>
      </p:pic>
    </p:spTree>
    <p:extLst>
      <p:ext uri="{BB962C8B-B14F-4D97-AF65-F5344CB8AC3E}">
        <p14:creationId xmlns:p14="http://schemas.microsoft.com/office/powerpoint/2010/main" val="347786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3B2834-ED36-3C9C-9911-46367425B301}"/>
              </a:ext>
            </a:extLst>
          </p:cNvPr>
          <p:cNvSpPr>
            <a:spLocks noGrp="1"/>
          </p:cNvSpPr>
          <p:nvPr>
            <p:ph type="title"/>
          </p:nvPr>
        </p:nvSpPr>
        <p:spPr/>
        <p:txBody>
          <a:bodyPr>
            <a:normAutofit fontScale="90000"/>
          </a:bodyPr>
          <a:lstStyle/>
          <a:p>
            <a:r>
              <a:rPr lang="en-US" dirty="0"/>
              <a:t>Collaborative for Healing and Renewal in Medicine (CHARM)</a:t>
            </a:r>
          </a:p>
        </p:txBody>
      </p:sp>
      <p:sp>
        <p:nvSpPr>
          <p:cNvPr id="7" name="Content Placeholder 6">
            <a:extLst>
              <a:ext uri="{FF2B5EF4-FFF2-40B4-BE49-F238E27FC236}">
                <a16:creationId xmlns:a16="http://schemas.microsoft.com/office/drawing/2014/main" id="{7A5A55B5-1E23-B4C7-460E-AC755E396AD1}"/>
              </a:ext>
            </a:extLst>
          </p:cNvPr>
          <p:cNvSpPr>
            <a:spLocks noGrp="1"/>
          </p:cNvSpPr>
          <p:nvPr>
            <p:ph idx="1"/>
          </p:nvPr>
        </p:nvSpPr>
        <p:spPr>
          <a:xfrm>
            <a:off x="457200" y="1741485"/>
            <a:ext cx="8229600" cy="4191003"/>
          </a:xfrm>
        </p:spPr>
        <p:txBody>
          <a:bodyPr>
            <a:normAutofit fontScale="92500" lnSpcReduction="10000"/>
          </a:bodyPr>
          <a:lstStyle/>
          <a:p>
            <a:pPr marL="0" indent="0">
              <a:buNone/>
            </a:pPr>
            <a:r>
              <a:rPr lang="en-US" b="1" dirty="0"/>
              <a:t>Charter on Physician Well-Being (2018)</a:t>
            </a:r>
          </a:p>
          <a:p>
            <a:pPr lvl="1"/>
            <a:r>
              <a:rPr lang="en-US" dirty="0"/>
              <a:t>4 Guiding Principles: </a:t>
            </a:r>
          </a:p>
          <a:p>
            <a:pPr lvl="2"/>
            <a:r>
              <a:rPr lang="en-US" dirty="0"/>
              <a:t>Patient Care</a:t>
            </a:r>
          </a:p>
          <a:p>
            <a:pPr lvl="2"/>
            <a:r>
              <a:rPr lang="en-US" dirty="0"/>
              <a:t>Well-being of all</a:t>
            </a:r>
          </a:p>
          <a:p>
            <a:pPr lvl="2"/>
            <a:r>
              <a:rPr lang="en-US" dirty="0"/>
              <a:t>High-value care</a:t>
            </a:r>
          </a:p>
          <a:p>
            <a:pPr lvl="2"/>
            <a:r>
              <a:rPr lang="en-US" dirty="0"/>
              <a:t>Shared responsibility</a:t>
            </a:r>
          </a:p>
          <a:p>
            <a:pPr lvl="1"/>
            <a:r>
              <a:rPr lang="en-US" dirty="0"/>
              <a:t>3 Key Commitments: </a:t>
            </a:r>
          </a:p>
          <a:p>
            <a:pPr lvl="2"/>
            <a:r>
              <a:rPr lang="en-US" dirty="0"/>
              <a:t>Societal</a:t>
            </a:r>
          </a:p>
          <a:p>
            <a:pPr lvl="2"/>
            <a:r>
              <a:rPr lang="en-US" dirty="0"/>
              <a:t>Organizational</a:t>
            </a:r>
          </a:p>
          <a:p>
            <a:pPr lvl="2"/>
            <a:r>
              <a:rPr lang="en-US" dirty="0"/>
              <a:t>Individual and interpersonal </a:t>
            </a:r>
          </a:p>
          <a:p>
            <a:pPr lvl="2"/>
            <a:endParaRPr lang="en-US" dirty="0"/>
          </a:p>
          <a:p>
            <a:pPr lvl="1"/>
            <a:endParaRPr lang="en-US" dirty="0"/>
          </a:p>
        </p:txBody>
      </p:sp>
      <p:sp>
        <p:nvSpPr>
          <p:cNvPr id="5" name="Footer Placeholder 4">
            <a:extLst>
              <a:ext uri="{FF2B5EF4-FFF2-40B4-BE49-F238E27FC236}">
                <a16:creationId xmlns:a16="http://schemas.microsoft.com/office/drawing/2014/main" id="{1E587E3E-CD19-71C4-A328-5CA628F95073}"/>
              </a:ext>
            </a:extLst>
          </p:cNvPr>
          <p:cNvSpPr>
            <a:spLocks noGrp="1"/>
          </p:cNvSpPr>
          <p:nvPr>
            <p:ph type="ftr" sz="quarter" idx="10"/>
          </p:nvPr>
        </p:nvSpPr>
        <p:spPr/>
        <p:txBody>
          <a:bodyPr/>
          <a:lstStyle/>
          <a:p>
            <a:r>
              <a:rPr lang="en-US"/>
              <a:t>July 28-30, 2024   |   The American Club   |   Kohler, WI</a:t>
            </a:r>
            <a:endParaRPr lang="en-US" dirty="0"/>
          </a:p>
        </p:txBody>
      </p:sp>
      <p:sp>
        <p:nvSpPr>
          <p:cNvPr id="2" name="TextBox 1">
            <a:extLst>
              <a:ext uri="{FF2B5EF4-FFF2-40B4-BE49-F238E27FC236}">
                <a16:creationId xmlns:a16="http://schemas.microsoft.com/office/drawing/2014/main" id="{52B9C942-357C-ECB4-66D6-DC1307D526E6}"/>
              </a:ext>
            </a:extLst>
          </p:cNvPr>
          <p:cNvSpPr txBox="1"/>
          <p:nvPr/>
        </p:nvSpPr>
        <p:spPr>
          <a:xfrm>
            <a:off x="0" y="5672797"/>
            <a:ext cx="1557606" cy="276999"/>
          </a:xfrm>
          <a:prstGeom prst="rect">
            <a:avLst/>
          </a:prstGeom>
          <a:noFill/>
        </p:spPr>
        <p:txBody>
          <a:bodyPr wrap="none" rtlCol="0">
            <a:spAutoFit/>
          </a:bodyPr>
          <a:lstStyle/>
          <a:p>
            <a:r>
              <a:rPr lang="en-US" sz="1200" dirty="0"/>
              <a:t>Thomas LR et al, 2018</a:t>
            </a:r>
          </a:p>
        </p:txBody>
      </p:sp>
    </p:spTree>
    <p:extLst>
      <p:ext uri="{BB962C8B-B14F-4D97-AF65-F5344CB8AC3E}">
        <p14:creationId xmlns:p14="http://schemas.microsoft.com/office/powerpoint/2010/main" val="352851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559E-5C94-23F4-A73B-D53793D9020B}"/>
              </a:ext>
            </a:extLst>
          </p:cNvPr>
          <p:cNvSpPr>
            <a:spLocks noGrp="1"/>
          </p:cNvSpPr>
          <p:nvPr>
            <p:ph type="title"/>
          </p:nvPr>
        </p:nvSpPr>
        <p:spPr>
          <a:xfrm>
            <a:off x="228600" y="82926"/>
            <a:ext cx="8686800" cy="1143000"/>
          </a:xfrm>
        </p:spPr>
        <p:txBody>
          <a:bodyPr>
            <a:normAutofit/>
          </a:bodyPr>
          <a:lstStyle/>
          <a:p>
            <a:r>
              <a:rPr lang="en-US" sz="3800" dirty="0"/>
              <a:t>Charter on Physician Well-Being</a:t>
            </a:r>
          </a:p>
        </p:txBody>
      </p:sp>
      <p:sp>
        <p:nvSpPr>
          <p:cNvPr id="3" name="Content Placeholder 2">
            <a:extLst>
              <a:ext uri="{FF2B5EF4-FFF2-40B4-BE49-F238E27FC236}">
                <a16:creationId xmlns:a16="http://schemas.microsoft.com/office/drawing/2014/main" id="{096383E1-6208-3A5C-AC0A-F9DA2C3E5121}"/>
              </a:ext>
            </a:extLst>
          </p:cNvPr>
          <p:cNvSpPr>
            <a:spLocks noGrp="1"/>
          </p:cNvSpPr>
          <p:nvPr>
            <p:ph idx="1"/>
          </p:nvPr>
        </p:nvSpPr>
        <p:spPr>
          <a:xfrm>
            <a:off x="457200" y="1143000"/>
            <a:ext cx="8229600" cy="5083173"/>
          </a:xfrm>
        </p:spPr>
        <p:txBody>
          <a:bodyPr>
            <a:normAutofit fontScale="55000" lnSpcReduction="20000"/>
          </a:bodyPr>
          <a:lstStyle/>
          <a:p>
            <a:pPr>
              <a:spcBef>
                <a:spcPts val="0"/>
              </a:spcBef>
              <a:defRPr/>
            </a:pPr>
            <a:r>
              <a:rPr lang="en-US" b="1" dirty="0"/>
              <a:t>Invest in Research</a:t>
            </a:r>
          </a:p>
          <a:p>
            <a:pPr lvl="1">
              <a:spcBef>
                <a:spcPts val="0"/>
              </a:spcBef>
              <a:defRPr/>
            </a:pPr>
            <a:r>
              <a:rPr lang="en-US" dirty="0"/>
              <a:t>AMA’s Practice Transformation Initiative, Joy in Medicine recognition program</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lang="en-US" dirty="0"/>
          </a:p>
          <a:p>
            <a:r>
              <a:rPr lang="en-US" b="1" dirty="0"/>
              <a:t>Create Positive Work Environments</a:t>
            </a:r>
          </a:p>
          <a:p>
            <a:pPr lvl="1"/>
            <a:r>
              <a:rPr lang="en-US" dirty="0"/>
              <a:t>HCOs need to create/redesign environments that clinicians find to be safe, healthy, and supportive and that foster ethical and meaningful practice</a:t>
            </a:r>
          </a:p>
          <a:p>
            <a:pPr marL="457200" lvl="1" indent="0">
              <a:buNone/>
            </a:pPr>
            <a:endParaRPr lang="en-US" dirty="0"/>
          </a:p>
          <a:p>
            <a:r>
              <a:rPr lang="en-US" b="1" dirty="0"/>
              <a:t>Reduce Administrative Burdens</a:t>
            </a:r>
          </a:p>
          <a:p>
            <a:pPr lvl="1"/>
            <a:r>
              <a:rPr lang="en-US" dirty="0"/>
              <a:t>Barrier to quality care and leading causes of burnout.  Need to engage in physicians in processes – can best identify limited to no value and burdens</a:t>
            </a:r>
          </a:p>
          <a:p>
            <a:pPr marL="0" indent="0">
              <a:buNone/>
            </a:pPr>
            <a:endParaRPr lang="en-US" dirty="0"/>
          </a:p>
          <a:p>
            <a:r>
              <a:rPr lang="en-US" b="1" dirty="0"/>
              <a:t>Create Positive Learning Environments</a:t>
            </a:r>
          </a:p>
          <a:p>
            <a:pPr lvl="1"/>
            <a:r>
              <a:rPr lang="en-US" dirty="0"/>
              <a:t>Incorporate well-being and burnout prevention in professional development</a:t>
            </a:r>
          </a:p>
          <a:p>
            <a:pPr marL="0" indent="0">
              <a:buNone/>
            </a:pPr>
            <a:endParaRPr lang="en-US" dirty="0"/>
          </a:p>
          <a:p>
            <a:r>
              <a:rPr lang="en-US" b="1" dirty="0"/>
              <a:t>Enable Technology Solutions</a:t>
            </a:r>
          </a:p>
          <a:p>
            <a:pPr lvl="1"/>
            <a:r>
              <a:rPr lang="en-US" dirty="0"/>
              <a:t>Leverage health IT tools for improving clinical care, effective integration into clinical workflows, Artificial Intelligence (AI)</a:t>
            </a:r>
          </a:p>
          <a:p>
            <a:pPr marL="0" indent="0">
              <a:buNone/>
            </a:pPr>
            <a:endParaRPr lang="en-US" dirty="0"/>
          </a:p>
          <a:p>
            <a:r>
              <a:rPr lang="en-US" b="1" dirty="0"/>
              <a:t>Provide Support to clinicians and learners</a:t>
            </a:r>
          </a:p>
          <a:p>
            <a:pPr lvl="1"/>
            <a:r>
              <a:rPr lang="en-US" dirty="0"/>
              <a:t>Remove the stigma of seeking help, eliminate barriers, address historical culture</a:t>
            </a:r>
          </a:p>
        </p:txBody>
      </p:sp>
      <p:sp>
        <p:nvSpPr>
          <p:cNvPr id="4" name="Footer Placeholder 3">
            <a:extLst>
              <a:ext uri="{FF2B5EF4-FFF2-40B4-BE49-F238E27FC236}">
                <a16:creationId xmlns:a16="http://schemas.microsoft.com/office/drawing/2014/main" id="{CB974415-4336-0382-7346-046A5F45BE3A}"/>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224002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9EFD3F-594C-0995-08CA-FDDA38D15293}"/>
              </a:ext>
            </a:extLst>
          </p:cNvPr>
          <p:cNvSpPr>
            <a:spLocks noGrp="1"/>
          </p:cNvSpPr>
          <p:nvPr>
            <p:ph type="ftr" sz="quarter" idx="10"/>
          </p:nvPr>
        </p:nvSpPr>
        <p:spPr/>
        <p:txBody>
          <a:bodyPr/>
          <a:lstStyle/>
          <a:p>
            <a:r>
              <a:rPr lang="en-US"/>
              <a:t>July 28-30, 2024   |   The American Club   |   Kohler, WI</a:t>
            </a:r>
            <a:endParaRPr lang="en-US" dirty="0"/>
          </a:p>
        </p:txBody>
      </p:sp>
      <p:pic>
        <p:nvPicPr>
          <p:cNvPr id="4" name="Picture 2" descr="Cover Image">
            <a:extLst>
              <a:ext uri="{FF2B5EF4-FFF2-40B4-BE49-F238E27FC236}">
                <a16:creationId xmlns:a16="http://schemas.microsoft.com/office/drawing/2014/main" id="{3606F661-2845-108F-5BC7-B753E80E17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60146" y="533400"/>
            <a:ext cx="3423708" cy="5135563"/>
          </a:xfrm>
          <a:prstGeom prst="rect">
            <a:avLst/>
          </a:prstGeom>
          <a:solidFill>
            <a:srgbClr val="FFFFFF"/>
          </a:solidFill>
        </p:spPr>
      </p:pic>
      <p:pic>
        <p:nvPicPr>
          <p:cNvPr id="6" name="Picture 5">
            <a:extLst>
              <a:ext uri="{FF2B5EF4-FFF2-40B4-BE49-F238E27FC236}">
                <a16:creationId xmlns:a16="http://schemas.microsoft.com/office/drawing/2014/main" id="{8B62593D-8B9B-835C-E6FA-2A7AE6DF5D1B}"/>
              </a:ext>
            </a:extLst>
          </p:cNvPr>
          <p:cNvPicPr>
            <a:picLocks noChangeAspect="1"/>
          </p:cNvPicPr>
          <p:nvPr/>
        </p:nvPicPr>
        <p:blipFill>
          <a:blip r:embed="rId4"/>
          <a:stretch>
            <a:fillRect/>
          </a:stretch>
        </p:blipFill>
        <p:spPr>
          <a:xfrm>
            <a:off x="685800" y="411313"/>
            <a:ext cx="7772400" cy="5379735"/>
          </a:xfrm>
          <a:prstGeom prst="rect">
            <a:avLst/>
          </a:prstGeom>
        </p:spPr>
      </p:pic>
    </p:spTree>
    <p:extLst>
      <p:ext uri="{BB962C8B-B14F-4D97-AF65-F5344CB8AC3E}">
        <p14:creationId xmlns:p14="http://schemas.microsoft.com/office/powerpoint/2010/main" val="188398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698E65-3DC2-0CD0-6232-D3EE09C697E3}"/>
              </a:ext>
            </a:extLst>
          </p:cNvPr>
          <p:cNvSpPr>
            <a:spLocks noGrp="1"/>
          </p:cNvSpPr>
          <p:nvPr>
            <p:ph type="ftr" sz="quarter" idx="10"/>
          </p:nvPr>
        </p:nvSpPr>
        <p:spPr/>
        <p:txBody>
          <a:bodyPr/>
          <a:lstStyle/>
          <a:p>
            <a:r>
              <a:rPr lang="en-US"/>
              <a:t>July 28-30, 2024   |   The American Club   |   Kohler, WI</a:t>
            </a:r>
            <a:endParaRPr lang="en-US" dirty="0"/>
          </a:p>
        </p:txBody>
      </p:sp>
      <p:pic>
        <p:nvPicPr>
          <p:cNvPr id="3" name="Picture 2">
            <a:extLst>
              <a:ext uri="{FF2B5EF4-FFF2-40B4-BE49-F238E27FC236}">
                <a16:creationId xmlns:a16="http://schemas.microsoft.com/office/drawing/2014/main" id="{0568C848-52AA-5531-A282-1BCF900C7685}"/>
              </a:ext>
            </a:extLst>
          </p:cNvPr>
          <p:cNvPicPr>
            <a:picLocks noChangeAspect="1"/>
          </p:cNvPicPr>
          <p:nvPr/>
        </p:nvPicPr>
        <p:blipFill>
          <a:blip r:embed="rId2"/>
          <a:stretch>
            <a:fillRect/>
          </a:stretch>
        </p:blipFill>
        <p:spPr>
          <a:xfrm>
            <a:off x="2231205" y="0"/>
            <a:ext cx="4681589" cy="5944762"/>
          </a:xfrm>
          <a:prstGeom prst="rect">
            <a:avLst/>
          </a:prstGeom>
        </p:spPr>
      </p:pic>
      <p:pic>
        <p:nvPicPr>
          <p:cNvPr id="4" name="Picture 3">
            <a:extLst>
              <a:ext uri="{FF2B5EF4-FFF2-40B4-BE49-F238E27FC236}">
                <a16:creationId xmlns:a16="http://schemas.microsoft.com/office/drawing/2014/main" id="{6B8DD1AD-78B8-4977-F358-DBA27D35BA26}"/>
              </a:ext>
            </a:extLst>
          </p:cNvPr>
          <p:cNvPicPr>
            <a:picLocks noChangeAspect="1"/>
          </p:cNvPicPr>
          <p:nvPr/>
        </p:nvPicPr>
        <p:blipFill>
          <a:blip r:embed="rId3"/>
          <a:stretch>
            <a:fillRect/>
          </a:stretch>
        </p:blipFill>
        <p:spPr>
          <a:xfrm>
            <a:off x="2077053" y="5890907"/>
            <a:ext cx="4978400" cy="165100"/>
          </a:xfrm>
          <a:prstGeom prst="rect">
            <a:avLst/>
          </a:prstGeom>
        </p:spPr>
      </p:pic>
    </p:spTree>
    <p:extLst>
      <p:ext uri="{BB962C8B-B14F-4D97-AF65-F5344CB8AC3E}">
        <p14:creationId xmlns:p14="http://schemas.microsoft.com/office/powerpoint/2010/main" val="412657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9ACA-12A2-DE55-17DD-52101485AC41}"/>
              </a:ext>
            </a:extLst>
          </p:cNvPr>
          <p:cNvSpPr>
            <a:spLocks noGrp="1"/>
          </p:cNvSpPr>
          <p:nvPr>
            <p:ph type="title"/>
          </p:nvPr>
        </p:nvSpPr>
        <p:spPr/>
        <p:txBody>
          <a:bodyPr>
            <a:normAutofit fontScale="90000"/>
          </a:bodyPr>
          <a:lstStyle/>
          <a:p>
            <a:r>
              <a:rPr lang="en-US" dirty="0"/>
              <a:t>Prevention of Burnout:</a:t>
            </a:r>
            <a:br>
              <a:rPr lang="en-US" dirty="0"/>
            </a:br>
            <a:r>
              <a:rPr lang="en-US" dirty="0"/>
              <a:t>A multi-pronged approach</a:t>
            </a:r>
          </a:p>
        </p:txBody>
      </p:sp>
      <p:sp>
        <p:nvSpPr>
          <p:cNvPr id="3" name="Content Placeholder 2">
            <a:extLst>
              <a:ext uri="{FF2B5EF4-FFF2-40B4-BE49-F238E27FC236}">
                <a16:creationId xmlns:a16="http://schemas.microsoft.com/office/drawing/2014/main" id="{0638EC24-4CAF-93C4-C08B-3BD92CB697BD}"/>
              </a:ext>
            </a:extLst>
          </p:cNvPr>
          <p:cNvSpPr>
            <a:spLocks noGrp="1"/>
          </p:cNvSpPr>
          <p:nvPr>
            <p:ph idx="1"/>
          </p:nvPr>
        </p:nvSpPr>
        <p:spPr>
          <a:xfrm>
            <a:off x="457200" y="1752600"/>
            <a:ext cx="8229600" cy="4343401"/>
          </a:xfrm>
        </p:spPr>
        <p:txBody>
          <a:bodyPr>
            <a:normAutofit fontScale="62500" lnSpcReduction="20000"/>
          </a:bodyPr>
          <a:lstStyle/>
          <a:p>
            <a:r>
              <a:rPr lang="en-US" b="1" dirty="0"/>
              <a:t>Healthcare organizations</a:t>
            </a:r>
          </a:p>
          <a:p>
            <a:pPr lvl="1"/>
            <a:r>
              <a:rPr lang="en-US" dirty="0"/>
              <a:t>Commitment to health and safety, increase access to support, rebuild community/connection, combat bias</a:t>
            </a:r>
          </a:p>
          <a:p>
            <a:pPr marL="457200" lvl="1" indent="0">
              <a:buNone/>
            </a:pPr>
            <a:endParaRPr lang="en-US" dirty="0"/>
          </a:p>
          <a:p>
            <a:r>
              <a:rPr lang="en-US" b="1" dirty="0"/>
              <a:t>Governments</a:t>
            </a:r>
          </a:p>
          <a:p>
            <a:pPr lvl="1"/>
            <a:r>
              <a:rPr lang="en-US" dirty="0"/>
              <a:t>Invest, build partnerships, address punitive policies, reduce administrative burdens, prepare for emergencies</a:t>
            </a:r>
          </a:p>
          <a:p>
            <a:pPr marL="457200" lvl="1" indent="0">
              <a:buNone/>
            </a:pPr>
            <a:endParaRPr lang="en-US" dirty="0"/>
          </a:p>
          <a:p>
            <a:r>
              <a:rPr lang="en-US" b="1" dirty="0"/>
              <a:t>Health insurers</a:t>
            </a:r>
          </a:p>
          <a:p>
            <a:pPr lvl="1"/>
            <a:r>
              <a:rPr lang="en-US" dirty="0"/>
              <a:t>Support both quality and quantity of time spent with patients, reduce administrative burdens (prior auth), invest in preventative care</a:t>
            </a:r>
          </a:p>
          <a:p>
            <a:pPr marL="457200" lvl="1" indent="0">
              <a:buNone/>
            </a:pPr>
            <a:endParaRPr lang="en-US" dirty="0"/>
          </a:p>
          <a:p>
            <a:r>
              <a:rPr lang="en-US" b="1" dirty="0"/>
              <a:t>Healthcare technology companies</a:t>
            </a:r>
          </a:p>
          <a:p>
            <a:pPr lvl="1"/>
            <a:r>
              <a:rPr lang="en-US" dirty="0"/>
              <a:t>Design tools to serve the care team, focus on interoperability</a:t>
            </a:r>
          </a:p>
        </p:txBody>
      </p:sp>
      <p:sp>
        <p:nvSpPr>
          <p:cNvPr id="4" name="Footer Placeholder 3">
            <a:extLst>
              <a:ext uri="{FF2B5EF4-FFF2-40B4-BE49-F238E27FC236}">
                <a16:creationId xmlns:a16="http://schemas.microsoft.com/office/drawing/2014/main" id="{4DC484DD-DEF3-AFD3-6524-11F5477815DC}"/>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385570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183B-9300-D880-2FFD-A9A6126BC148}"/>
              </a:ext>
            </a:extLst>
          </p:cNvPr>
          <p:cNvSpPr>
            <a:spLocks noGrp="1"/>
          </p:cNvSpPr>
          <p:nvPr>
            <p:ph type="title"/>
          </p:nvPr>
        </p:nvSpPr>
        <p:spPr/>
        <p:txBody>
          <a:bodyPr>
            <a:normAutofit fontScale="90000"/>
          </a:bodyPr>
          <a:lstStyle/>
          <a:p>
            <a:r>
              <a:rPr lang="en-US" dirty="0"/>
              <a:t>Prevention of Burnout:</a:t>
            </a:r>
            <a:br>
              <a:rPr lang="en-US" dirty="0"/>
            </a:br>
            <a:r>
              <a:rPr lang="en-US" dirty="0"/>
              <a:t>A multi-pronged approach</a:t>
            </a:r>
          </a:p>
        </p:txBody>
      </p:sp>
      <p:sp>
        <p:nvSpPr>
          <p:cNvPr id="3" name="Content Placeholder 2">
            <a:extLst>
              <a:ext uri="{FF2B5EF4-FFF2-40B4-BE49-F238E27FC236}">
                <a16:creationId xmlns:a16="http://schemas.microsoft.com/office/drawing/2014/main" id="{B38716B5-8A47-4572-6B12-59F8BB81BB9A}"/>
              </a:ext>
            </a:extLst>
          </p:cNvPr>
          <p:cNvSpPr>
            <a:spLocks noGrp="1"/>
          </p:cNvSpPr>
          <p:nvPr>
            <p:ph idx="1"/>
          </p:nvPr>
        </p:nvSpPr>
        <p:spPr/>
        <p:txBody>
          <a:bodyPr>
            <a:normAutofit fontScale="77500" lnSpcReduction="20000"/>
          </a:bodyPr>
          <a:lstStyle/>
          <a:p>
            <a:r>
              <a:rPr lang="en-US" b="1" dirty="0"/>
              <a:t>Educational Institutions</a:t>
            </a:r>
          </a:p>
          <a:p>
            <a:pPr lvl="1"/>
            <a:r>
              <a:rPr lang="en-US" dirty="0"/>
              <a:t>Prioritize learning well-being, address “hidden curriculum”, strengthen connections, promote mental health resource access</a:t>
            </a:r>
          </a:p>
          <a:p>
            <a:pPr lvl="1"/>
            <a:endParaRPr lang="en-US" dirty="0"/>
          </a:p>
          <a:p>
            <a:r>
              <a:rPr lang="en-US" b="1" dirty="0"/>
              <a:t>Family/Friends/Community</a:t>
            </a:r>
          </a:p>
          <a:p>
            <a:pPr lvl="1"/>
            <a:r>
              <a:rPr lang="en-US" dirty="0"/>
              <a:t>Learn how to recognize S/</a:t>
            </a:r>
            <a:r>
              <a:rPr lang="en-US" dirty="0" err="1"/>
              <a:t>Sx</a:t>
            </a:r>
            <a:r>
              <a:rPr lang="en-US" dirty="0"/>
              <a:t>, support and be kind to health workers</a:t>
            </a:r>
          </a:p>
          <a:p>
            <a:pPr lvl="1"/>
            <a:endParaRPr lang="en-US" dirty="0"/>
          </a:p>
          <a:p>
            <a:r>
              <a:rPr lang="en-US" b="1" dirty="0"/>
              <a:t>Researchers</a:t>
            </a:r>
          </a:p>
          <a:p>
            <a:pPr lvl="1"/>
            <a:r>
              <a:rPr lang="en-US" dirty="0"/>
              <a:t>Advance coordinated research to develop validated tool to assess/measure/track/respond, further research on impacts, improve understanding of how to apply health IT </a:t>
            </a:r>
          </a:p>
          <a:p>
            <a:endParaRPr lang="en-US" dirty="0"/>
          </a:p>
        </p:txBody>
      </p:sp>
      <p:sp>
        <p:nvSpPr>
          <p:cNvPr id="4" name="Footer Placeholder 3">
            <a:extLst>
              <a:ext uri="{FF2B5EF4-FFF2-40B4-BE49-F238E27FC236}">
                <a16:creationId xmlns:a16="http://schemas.microsoft.com/office/drawing/2014/main" id="{AEB090B4-2097-A3A7-E3E2-B38C7396D8A5}"/>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338046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AAB67C3E-C8B8-7A29-2474-F7F7CAC1999A}"/>
              </a:ext>
            </a:extLst>
          </p:cNvPr>
          <p:cNvSpPr>
            <a:spLocks noGrp="1"/>
          </p:cNvSpPr>
          <p:nvPr>
            <p:ph type="title"/>
          </p:nvPr>
        </p:nvSpPr>
        <p:spPr>
          <a:xfrm>
            <a:off x="457200" y="137901"/>
            <a:ext cx="8229600" cy="1143000"/>
          </a:xfrm>
        </p:spPr>
        <p:txBody>
          <a:bodyPr/>
          <a:lstStyle/>
          <a:p>
            <a:r>
              <a:rPr lang="en-US" dirty="0"/>
              <a:t>US Healthcare is…</a:t>
            </a:r>
          </a:p>
        </p:txBody>
      </p:sp>
      <p:sp>
        <p:nvSpPr>
          <p:cNvPr id="4" name="Footer Placeholder 3">
            <a:extLst>
              <a:ext uri="{FF2B5EF4-FFF2-40B4-BE49-F238E27FC236}">
                <a16:creationId xmlns:a16="http://schemas.microsoft.com/office/drawing/2014/main" id="{846E1166-ACD3-F7F6-A0CC-211D3615076F}"/>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8" name="Picture 7" descr="A graph showing the growth of the us economy&#10;&#10;Description automatically generated">
            <a:extLst>
              <a:ext uri="{FF2B5EF4-FFF2-40B4-BE49-F238E27FC236}">
                <a16:creationId xmlns:a16="http://schemas.microsoft.com/office/drawing/2014/main" id="{ADB81C65-8DF5-DB86-E948-85F103EC0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318" y="1266402"/>
            <a:ext cx="6343364" cy="4397187"/>
          </a:xfrm>
          <a:prstGeom prst="rect">
            <a:avLst/>
          </a:prstGeom>
        </p:spPr>
      </p:pic>
      <p:pic>
        <p:nvPicPr>
          <p:cNvPr id="2052" name="Picture 4" descr="chart, bar chart">
            <a:extLst>
              <a:ext uri="{FF2B5EF4-FFF2-40B4-BE49-F238E27FC236}">
                <a16:creationId xmlns:a16="http://schemas.microsoft.com/office/drawing/2014/main" id="{5B8318E7-D463-9242-DFCE-F8EF2C15A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1169173"/>
            <a:ext cx="7023100" cy="47757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e chart with numbers and a calendar&#10;&#10;Description automatically generated">
            <a:extLst>
              <a:ext uri="{FF2B5EF4-FFF2-40B4-BE49-F238E27FC236}">
                <a16:creationId xmlns:a16="http://schemas.microsoft.com/office/drawing/2014/main" id="{BB5B991E-0069-704C-36C5-6FB7B8FE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450" y="1139673"/>
            <a:ext cx="7023100" cy="4775708"/>
          </a:xfrm>
          <a:prstGeom prst="rect">
            <a:avLst/>
          </a:prstGeom>
        </p:spPr>
      </p:pic>
      <p:pic>
        <p:nvPicPr>
          <p:cNvPr id="3" name="Picture 2" descr="Tired Nurse Vector Art, Icons, and ...">
            <a:extLst>
              <a:ext uri="{FF2B5EF4-FFF2-40B4-BE49-F238E27FC236}">
                <a16:creationId xmlns:a16="http://schemas.microsoft.com/office/drawing/2014/main" id="{484AA10F-7CD5-A5DA-766F-A8EC7FF9A8A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56202" y="1700209"/>
            <a:ext cx="6631596" cy="3795863"/>
          </a:xfrm>
          <a:prstGeom prst="rect">
            <a:avLst/>
          </a:prstGeom>
          <a:solidFill>
            <a:srgbClr val="FFFFFF"/>
          </a:solidFill>
        </p:spPr>
      </p:pic>
      <p:sp>
        <p:nvSpPr>
          <p:cNvPr id="5" name="TextBox 4">
            <a:extLst>
              <a:ext uri="{FF2B5EF4-FFF2-40B4-BE49-F238E27FC236}">
                <a16:creationId xmlns:a16="http://schemas.microsoft.com/office/drawing/2014/main" id="{958B2904-7836-DF9C-F9EC-913C56EF8E77}"/>
              </a:ext>
            </a:extLst>
          </p:cNvPr>
          <p:cNvSpPr txBox="1"/>
          <p:nvPr/>
        </p:nvSpPr>
        <p:spPr>
          <a:xfrm>
            <a:off x="1060450" y="5739186"/>
            <a:ext cx="31489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0E2332"/>
                </a:solidFill>
                <a:effectLst/>
                <a:highlight>
                  <a:srgbClr val="FFFFFF"/>
                </a:highlight>
                <a:latin typeface="system-ui"/>
              </a:rPr>
              <a:t>Artist: Maria </a:t>
            </a:r>
            <a:r>
              <a:rPr lang="en-US" sz="1000" b="1" i="0" dirty="0" err="1">
                <a:solidFill>
                  <a:srgbClr val="0E2332"/>
                </a:solidFill>
                <a:effectLst/>
                <a:highlight>
                  <a:srgbClr val="FFFFFF"/>
                </a:highlight>
                <a:latin typeface="system-ui"/>
              </a:rPr>
              <a:t>Kololeeva</a:t>
            </a:r>
            <a:endParaRPr lang="en-US" sz="1000" b="1" i="0" dirty="0">
              <a:solidFill>
                <a:srgbClr val="0E2332"/>
              </a:solidFill>
              <a:effectLst/>
              <a:highlight>
                <a:srgbClr val="FFFFFF"/>
              </a:highlight>
              <a:latin typeface="system-ui"/>
            </a:endParaRPr>
          </a:p>
        </p:txBody>
      </p:sp>
    </p:spTree>
    <p:extLst>
      <p:ext uri="{BB962C8B-B14F-4D97-AF65-F5344CB8AC3E}">
        <p14:creationId xmlns:p14="http://schemas.microsoft.com/office/powerpoint/2010/main" val="31218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9149-3AC5-9FC1-391F-EC96F4361EA8}"/>
              </a:ext>
            </a:extLst>
          </p:cNvPr>
          <p:cNvSpPr>
            <a:spLocks noGrp="1"/>
          </p:cNvSpPr>
          <p:nvPr>
            <p:ph type="title"/>
          </p:nvPr>
        </p:nvSpPr>
        <p:spPr/>
        <p:txBody>
          <a:bodyPr>
            <a:normAutofit fontScale="90000"/>
          </a:bodyPr>
          <a:lstStyle/>
          <a:p>
            <a:r>
              <a:rPr lang="en-US" dirty="0"/>
              <a:t>Prevention of Burnout:</a:t>
            </a:r>
            <a:br>
              <a:rPr lang="en-US" dirty="0"/>
            </a:br>
            <a:r>
              <a:rPr lang="en-US" dirty="0"/>
              <a:t>A multi-pronged approach</a:t>
            </a:r>
          </a:p>
        </p:txBody>
      </p:sp>
      <p:sp>
        <p:nvSpPr>
          <p:cNvPr id="3" name="Content Placeholder 2">
            <a:extLst>
              <a:ext uri="{FF2B5EF4-FFF2-40B4-BE49-F238E27FC236}">
                <a16:creationId xmlns:a16="http://schemas.microsoft.com/office/drawing/2014/main" id="{96A958C6-AD91-25D5-9412-A9B4EED092D7}"/>
              </a:ext>
            </a:extLst>
          </p:cNvPr>
          <p:cNvSpPr>
            <a:spLocks noGrp="1"/>
          </p:cNvSpPr>
          <p:nvPr>
            <p:ph idx="1"/>
          </p:nvPr>
        </p:nvSpPr>
        <p:spPr/>
        <p:txBody>
          <a:bodyPr>
            <a:normAutofit fontScale="92500" lnSpcReduction="10000"/>
          </a:bodyPr>
          <a:lstStyle/>
          <a:p>
            <a:pPr marL="0" indent="0">
              <a:buNone/>
            </a:pPr>
            <a:r>
              <a:rPr lang="en-US" b="1" dirty="0"/>
              <a:t>Healthcare Workers</a:t>
            </a:r>
          </a:p>
          <a:p>
            <a:pPr lvl="1"/>
            <a:r>
              <a:rPr lang="en-US" dirty="0"/>
              <a:t>Awareness and knowledge - recognition</a:t>
            </a:r>
          </a:p>
          <a:p>
            <a:pPr lvl="1"/>
            <a:r>
              <a:rPr lang="en-US" dirty="0"/>
              <a:t>Reframe the dialogue – resilience and flourishing</a:t>
            </a:r>
          </a:p>
          <a:p>
            <a:pPr lvl="1"/>
            <a:r>
              <a:rPr lang="en-US" dirty="0"/>
              <a:t>Set realistic goals </a:t>
            </a:r>
          </a:p>
          <a:p>
            <a:pPr lvl="1"/>
            <a:r>
              <a:rPr lang="en-US" dirty="0"/>
              <a:t>Prioritize self-care</a:t>
            </a:r>
          </a:p>
          <a:p>
            <a:pPr lvl="1"/>
            <a:r>
              <a:rPr lang="en-US" dirty="0"/>
              <a:t>Create and maintain workplace boundaries</a:t>
            </a:r>
          </a:p>
          <a:p>
            <a:pPr lvl="1"/>
            <a:r>
              <a:rPr lang="en-US" dirty="0"/>
              <a:t>Connect with your colleagues and teams</a:t>
            </a:r>
          </a:p>
          <a:p>
            <a:pPr lvl="1"/>
            <a:r>
              <a:rPr lang="en-US" dirty="0"/>
              <a:t>Prioritize and embrace moments of joy and “wins”</a:t>
            </a:r>
          </a:p>
          <a:p>
            <a:pPr lvl="1"/>
            <a:r>
              <a:rPr lang="en-US" dirty="0"/>
              <a:t>Willingness to both advocate and seek assistance</a:t>
            </a:r>
          </a:p>
          <a:p>
            <a:pPr lvl="1"/>
            <a:endParaRPr lang="en-US" dirty="0"/>
          </a:p>
          <a:p>
            <a:pPr lvl="1"/>
            <a:endParaRPr lang="en-US" dirty="0"/>
          </a:p>
        </p:txBody>
      </p:sp>
      <p:sp>
        <p:nvSpPr>
          <p:cNvPr id="4" name="Footer Placeholder 3">
            <a:extLst>
              <a:ext uri="{FF2B5EF4-FFF2-40B4-BE49-F238E27FC236}">
                <a16:creationId xmlns:a16="http://schemas.microsoft.com/office/drawing/2014/main" id="{2C82DDAB-5554-D862-74BC-24AA145D27D5}"/>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231651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AF6BE-2540-A720-E026-A65A934043EA}"/>
              </a:ext>
            </a:extLst>
          </p:cNvPr>
          <p:cNvSpPr>
            <a:spLocks noGrp="1"/>
          </p:cNvSpPr>
          <p:nvPr>
            <p:ph type="ctrTitle"/>
          </p:nvPr>
        </p:nvSpPr>
        <p:spPr/>
        <p:txBody>
          <a:bodyPr/>
          <a:lstStyle/>
          <a:p>
            <a:r>
              <a:rPr lang="en-US" dirty="0"/>
              <a:t>Thank you	</a:t>
            </a:r>
          </a:p>
        </p:txBody>
      </p:sp>
      <p:sp>
        <p:nvSpPr>
          <p:cNvPr id="6" name="Subtitle 5">
            <a:extLst>
              <a:ext uri="{FF2B5EF4-FFF2-40B4-BE49-F238E27FC236}">
                <a16:creationId xmlns:a16="http://schemas.microsoft.com/office/drawing/2014/main" id="{2C77CCCA-77CE-80A2-42F8-1D50C6A2583D}"/>
              </a:ext>
            </a:extLst>
          </p:cNvPr>
          <p:cNvSpPr>
            <a:spLocks noGrp="1"/>
          </p:cNvSpPr>
          <p:nvPr>
            <p:ph type="subTitle" idx="1"/>
          </p:nvPr>
        </p:nvSpPr>
        <p:spPr>
          <a:xfrm>
            <a:off x="1295400" y="3600450"/>
            <a:ext cx="6400800" cy="1752600"/>
          </a:xfrm>
        </p:spPr>
        <p:txBody>
          <a:bodyPr/>
          <a:lstStyle/>
          <a:p>
            <a:r>
              <a:rPr lang="en-US" dirty="0"/>
              <a:t>Questions?</a:t>
            </a:r>
          </a:p>
        </p:txBody>
      </p:sp>
      <p:sp>
        <p:nvSpPr>
          <p:cNvPr id="4" name="Footer Placeholder 3">
            <a:extLst>
              <a:ext uri="{FF2B5EF4-FFF2-40B4-BE49-F238E27FC236}">
                <a16:creationId xmlns:a16="http://schemas.microsoft.com/office/drawing/2014/main" id="{B7A4E8C0-38F4-ED1C-03F5-E9B97841B794}"/>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194866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76E5-29D7-91AF-16E5-CAE9A27A85F9}"/>
              </a:ext>
            </a:extLst>
          </p:cNvPr>
          <p:cNvSpPr>
            <a:spLocks noGrp="1"/>
          </p:cNvSpPr>
          <p:nvPr>
            <p:ph type="title"/>
          </p:nvPr>
        </p:nvSpPr>
        <p:spPr/>
        <p:txBody>
          <a:bodyPr/>
          <a:lstStyle/>
          <a:p>
            <a:r>
              <a:rPr lang="en-US" dirty="0"/>
              <a:t>Defining burnout: An evolution</a:t>
            </a:r>
          </a:p>
        </p:txBody>
      </p:sp>
      <p:sp>
        <p:nvSpPr>
          <p:cNvPr id="3" name="Content Placeholder 2">
            <a:extLst>
              <a:ext uri="{FF2B5EF4-FFF2-40B4-BE49-F238E27FC236}">
                <a16:creationId xmlns:a16="http://schemas.microsoft.com/office/drawing/2014/main" id="{C2C89113-FF40-9E23-A95D-30BB605BA698}"/>
              </a:ext>
            </a:extLst>
          </p:cNvPr>
          <p:cNvSpPr>
            <a:spLocks noGrp="1"/>
          </p:cNvSpPr>
          <p:nvPr>
            <p:ph idx="1"/>
          </p:nvPr>
        </p:nvSpPr>
        <p:spPr>
          <a:xfrm>
            <a:off x="457200" y="1600200"/>
            <a:ext cx="8229600" cy="4343401"/>
          </a:xfrm>
        </p:spPr>
        <p:txBody>
          <a:bodyPr>
            <a:normAutofit fontScale="77500" lnSpcReduction="20000"/>
          </a:bodyPr>
          <a:lstStyle/>
          <a:p>
            <a:r>
              <a:rPr lang="en-US" dirty="0">
                <a:latin typeface="Myriad Pro" panose="020B0503030403020204" pitchFamily="34" charset="0"/>
              </a:rPr>
              <a:t>Term coined in 1975 by a group of child psychologists</a:t>
            </a:r>
          </a:p>
          <a:p>
            <a:pPr lvl="1"/>
            <a:r>
              <a:rPr lang="en-US" dirty="0">
                <a:latin typeface="Myriad Pro" panose="020B0503030403020204" pitchFamily="34" charset="0"/>
              </a:rPr>
              <a:t>Described by Dr. H.J. </a:t>
            </a:r>
            <a:r>
              <a:rPr lang="en-US" dirty="0" err="1">
                <a:latin typeface="Myriad Pro" panose="020B0503030403020204" pitchFamily="34" charset="0"/>
              </a:rPr>
              <a:t>Freudenberger</a:t>
            </a:r>
            <a:r>
              <a:rPr lang="en-US" dirty="0">
                <a:latin typeface="Myriad Pro" panose="020B0503030403020204" pitchFamily="34" charset="0"/>
              </a:rPr>
              <a:t>, “The staff burn-out syndrome in alternative institutions”</a:t>
            </a:r>
          </a:p>
          <a:p>
            <a:pPr marL="457200" lvl="1" indent="0">
              <a:buNone/>
            </a:pPr>
            <a:endParaRPr lang="en-US" dirty="0">
              <a:latin typeface="Myriad Pro" panose="020B0503030403020204" pitchFamily="34" charset="0"/>
            </a:endParaRPr>
          </a:p>
          <a:p>
            <a:r>
              <a:rPr lang="en-US" dirty="0">
                <a:latin typeface="Myriad Pro" panose="020B0503030403020204" pitchFamily="34" charset="0"/>
              </a:rPr>
              <a:t>A state of emotional, physical and mental exhaustion caused by excessive and prolonged stress at work</a:t>
            </a:r>
          </a:p>
          <a:p>
            <a:pPr marL="0" indent="0">
              <a:buNone/>
            </a:pPr>
            <a:endParaRPr lang="en-US" dirty="0">
              <a:latin typeface="Myriad Pro" panose="020B0503030403020204" pitchFamily="34" charset="0"/>
            </a:endParaRPr>
          </a:p>
          <a:p>
            <a:r>
              <a:rPr lang="en-US" dirty="0">
                <a:latin typeface="Myriad Pro" panose="020B0503030403020204" pitchFamily="34" charset="0"/>
              </a:rPr>
              <a:t>A</a:t>
            </a:r>
            <a:r>
              <a:rPr lang="en-US" dirty="0">
                <a:effectLst/>
                <a:latin typeface="Myriad Pro" panose="020B0503030403020204" pitchFamily="34" charset="0"/>
              </a:rPr>
              <a:t>n </a:t>
            </a:r>
            <a:r>
              <a:rPr lang="en-US" u="sng" dirty="0">
                <a:effectLst/>
                <a:latin typeface="Myriad Pro" panose="020B0503030403020204" pitchFamily="34" charset="0"/>
              </a:rPr>
              <a:t>occupational syndrome </a:t>
            </a:r>
            <a:r>
              <a:rPr lang="en-US" dirty="0">
                <a:effectLst/>
                <a:latin typeface="Myriad Pro" panose="020B0503030403020204" pitchFamily="34" charset="0"/>
              </a:rPr>
              <a:t>characterized by a high degree of emotional exhaustion and depersonalization (i.e., cynicism), and a low sense of personal accomplishment at work</a:t>
            </a:r>
            <a:endParaRPr lang="en-US" dirty="0">
              <a:latin typeface="Myriad Pro" panose="020B0503030403020204" pitchFamily="34" charset="0"/>
            </a:endParaRPr>
          </a:p>
          <a:p>
            <a:endParaRPr lang="en-US" dirty="0"/>
          </a:p>
        </p:txBody>
      </p:sp>
      <p:sp>
        <p:nvSpPr>
          <p:cNvPr id="4" name="Footer Placeholder 3">
            <a:extLst>
              <a:ext uri="{FF2B5EF4-FFF2-40B4-BE49-F238E27FC236}">
                <a16:creationId xmlns:a16="http://schemas.microsoft.com/office/drawing/2014/main" id="{F0938D02-AA86-3409-54BC-EC1B8FAB27FF}"/>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257482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FFFD-3601-ADDA-5038-216E5226BF7E}"/>
              </a:ext>
            </a:extLst>
          </p:cNvPr>
          <p:cNvSpPr>
            <a:spLocks noGrp="1"/>
          </p:cNvSpPr>
          <p:nvPr>
            <p:ph type="title"/>
          </p:nvPr>
        </p:nvSpPr>
        <p:spPr/>
        <p:txBody>
          <a:bodyPr/>
          <a:lstStyle/>
          <a:p>
            <a:r>
              <a:rPr lang="en-US" dirty="0"/>
              <a:t>What is burnout? </a:t>
            </a:r>
          </a:p>
        </p:txBody>
      </p:sp>
      <p:sp>
        <p:nvSpPr>
          <p:cNvPr id="3" name="Content Placeholder 2">
            <a:extLst>
              <a:ext uri="{FF2B5EF4-FFF2-40B4-BE49-F238E27FC236}">
                <a16:creationId xmlns:a16="http://schemas.microsoft.com/office/drawing/2014/main" id="{A48715CF-A4AC-53E5-4423-6A4D907F0ADF}"/>
              </a:ext>
            </a:extLst>
          </p:cNvPr>
          <p:cNvSpPr>
            <a:spLocks noGrp="1"/>
          </p:cNvSpPr>
          <p:nvPr>
            <p:ph idx="1"/>
          </p:nvPr>
        </p:nvSpPr>
        <p:spPr/>
        <p:txBody>
          <a:bodyPr>
            <a:normAutofit lnSpcReduction="10000"/>
          </a:bodyPr>
          <a:lstStyle/>
          <a:p>
            <a:r>
              <a:rPr lang="en-US" dirty="0"/>
              <a:t>Characterized by </a:t>
            </a:r>
            <a:r>
              <a:rPr lang="en-US" u="sng" dirty="0"/>
              <a:t>3 main dimensions</a:t>
            </a:r>
            <a:r>
              <a:rPr lang="en-US" dirty="0"/>
              <a:t>: </a:t>
            </a:r>
          </a:p>
          <a:p>
            <a:pPr lvl="1"/>
            <a:r>
              <a:rPr lang="en-US" dirty="0"/>
              <a:t>Emotional Exhaustion: </a:t>
            </a:r>
          </a:p>
          <a:p>
            <a:pPr lvl="2"/>
            <a:r>
              <a:rPr lang="en-US" dirty="0"/>
              <a:t>Feelings of energy depletion, overextension</a:t>
            </a:r>
          </a:p>
          <a:p>
            <a:pPr lvl="2"/>
            <a:endParaRPr lang="en-US" dirty="0"/>
          </a:p>
          <a:p>
            <a:pPr lvl="1"/>
            <a:r>
              <a:rPr lang="en-US" dirty="0"/>
              <a:t>Depersonalization: </a:t>
            </a:r>
          </a:p>
          <a:p>
            <a:pPr lvl="2"/>
            <a:r>
              <a:rPr lang="en-US" dirty="0"/>
              <a:t>Increased mental distance, feelings of cynicism </a:t>
            </a:r>
          </a:p>
          <a:p>
            <a:pPr lvl="2"/>
            <a:endParaRPr lang="en-US" dirty="0"/>
          </a:p>
          <a:p>
            <a:pPr lvl="1"/>
            <a:r>
              <a:rPr lang="en-US" dirty="0"/>
              <a:t>Low Personal Accomplishment: </a:t>
            </a:r>
          </a:p>
          <a:p>
            <a:pPr lvl="2"/>
            <a:r>
              <a:rPr lang="en-US" dirty="0"/>
              <a:t>Reduced professional efficacy, moral distress</a:t>
            </a:r>
          </a:p>
        </p:txBody>
      </p:sp>
      <p:sp>
        <p:nvSpPr>
          <p:cNvPr id="4" name="Footer Placeholder 3">
            <a:extLst>
              <a:ext uri="{FF2B5EF4-FFF2-40B4-BE49-F238E27FC236}">
                <a16:creationId xmlns:a16="http://schemas.microsoft.com/office/drawing/2014/main" id="{E89F76B9-405D-3550-30CB-1EADCAD7407D}"/>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68377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2925-5A9B-D829-FC1A-C6708C974C42}"/>
              </a:ext>
            </a:extLst>
          </p:cNvPr>
          <p:cNvSpPr>
            <a:spLocks noGrp="1"/>
          </p:cNvSpPr>
          <p:nvPr>
            <p:ph type="title"/>
          </p:nvPr>
        </p:nvSpPr>
        <p:spPr/>
        <p:txBody>
          <a:bodyPr/>
          <a:lstStyle/>
          <a:p>
            <a:r>
              <a:rPr lang="en-US" dirty="0"/>
              <a:t>How is it identified/measured?</a:t>
            </a:r>
          </a:p>
        </p:txBody>
      </p:sp>
      <p:sp>
        <p:nvSpPr>
          <p:cNvPr id="3" name="Content Placeholder 2">
            <a:extLst>
              <a:ext uri="{FF2B5EF4-FFF2-40B4-BE49-F238E27FC236}">
                <a16:creationId xmlns:a16="http://schemas.microsoft.com/office/drawing/2014/main" id="{A6E50E89-89CF-E709-5E3F-B72442AFC771}"/>
              </a:ext>
            </a:extLst>
          </p:cNvPr>
          <p:cNvSpPr>
            <a:spLocks noGrp="1"/>
          </p:cNvSpPr>
          <p:nvPr>
            <p:ph idx="1"/>
          </p:nvPr>
        </p:nvSpPr>
        <p:spPr/>
        <p:txBody>
          <a:bodyPr/>
          <a:lstStyle/>
          <a:p>
            <a:r>
              <a:rPr lang="en-US" dirty="0"/>
              <a:t>Maslach Burnout Inventory (MBI)</a:t>
            </a:r>
          </a:p>
          <a:p>
            <a:pPr lvl="1"/>
            <a:r>
              <a:rPr lang="en-US" dirty="0"/>
              <a:t>Gold-standard tool for measuring in HCWs</a:t>
            </a:r>
          </a:p>
          <a:p>
            <a:pPr lvl="1"/>
            <a:r>
              <a:rPr lang="en-US" dirty="0"/>
              <a:t>10 min validated questionnaire </a:t>
            </a:r>
          </a:p>
          <a:p>
            <a:pPr lvl="1"/>
            <a:r>
              <a:rPr lang="en-US" dirty="0"/>
              <a:t>Measures 3 domains across 22 symptoms</a:t>
            </a:r>
          </a:p>
        </p:txBody>
      </p:sp>
      <p:sp>
        <p:nvSpPr>
          <p:cNvPr id="4" name="Footer Placeholder 3">
            <a:extLst>
              <a:ext uri="{FF2B5EF4-FFF2-40B4-BE49-F238E27FC236}">
                <a16:creationId xmlns:a16="http://schemas.microsoft.com/office/drawing/2014/main" id="{0FC640EA-818B-9230-0325-84467CC44748}"/>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63255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6A545E-2292-1943-57F6-616C75CCA9F5}"/>
              </a:ext>
            </a:extLst>
          </p:cNvPr>
          <p:cNvSpPr>
            <a:spLocks noGrp="1"/>
          </p:cNvSpPr>
          <p:nvPr>
            <p:ph type="ftr" sz="quarter" idx="10"/>
          </p:nvPr>
        </p:nvSpPr>
        <p:spPr/>
        <p:txBody>
          <a:bodyPr/>
          <a:lstStyle/>
          <a:p>
            <a:r>
              <a:rPr lang="en-US"/>
              <a:t>July 28-30, 2024   |   The American Club   |   Kohler, WI</a:t>
            </a:r>
            <a:endParaRPr lang="en-US" dirty="0"/>
          </a:p>
        </p:txBody>
      </p:sp>
      <p:pic>
        <p:nvPicPr>
          <p:cNvPr id="5" name="Picture 4">
            <a:extLst>
              <a:ext uri="{FF2B5EF4-FFF2-40B4-BE49-F238E27FC236}">
                <a16:creationId xmlns:a16="http://schemas.microsoft.com/office/drawing/2014/main" id="{6ED11A7F-4DDD-E57D-6406-39DC0A61CF26}"/>
              </a:ext>
            </a:extLst>
          </p:cNvPr>
          <p:cNvPicPr>
            <a:picLocks noChangeAspect="1"/>
          </p:cNvPicPr>
          <p:nvPr/>
        </p:nvPicPr>
        <p:blipFill>
          <a:blip r:embed="rId2"/>
          <a:stretch>
            <a:fillRect/>
          </a:stretch>
        </p:blipFill>
        <p:spPr>
          <a:xfrm>
            <a:off x="1243421" y="266702"/>
            <a:ext cx="6657158" cy="5583588"/>
          </a:xfrm>
          <a:prstGeom prst="rect">
            <a:avLst/>
          </a:prstGeom>
        </p:spPr>
      </p:pic>
      <p:pic>
        <p:nvPicPr>
          <p:cNvPr id="2" name="Picture 1">
            <a:extLst>
              <a:ext uri="{FF2B5EF4-FFF2-40B4-BE49-F238E27FC236}">
                <a16:creationId xmlns:a16="http://schemas.microsoft.com/office/drawing/2014/main" id="{BAB7E988-7EA7-A40B-DCAD-0ADF5DA91BFE}"/>
              </a:ext>
            </a:extLst>
          </p:cNvPr>
          <p:cNvPicPr>
            <a:picLocks noChangeAspect="1"/>
          </p:cNvPicPr>
          <p:nvPr/>
        </p:nvPicPr>
        <p:blipFill>
          <a:blip r:embed="rId3"/>
          <a:stretch>
            <a:fillRect/>
          </a:stretch>
        </p:blipFill>
        <p:spPr>
          <a:xfrm>
            <a:off x="405088" y="664233"/>
            <a:ext cx="8333823" cy="4953000"/>
          </a:xfrm>
          <a:prstGeom prst="rect">
            <a:avLst/>
          </a:prstGeom>
        </p:spPr>
      </p:pic>
      <p:pic>
        <p:nvPicPr>
          <p:cNvPr id="3" name="Picture 2">
            <a:extLst>
              <a:ext uri="{FF2B5EF4-FFF2-40B4-BE49-F238E27FC236}">
                <a16:creationId xmlns:a16="http://schemas.microsoft.com/office/drawing/2014/main" id="{6A7B36BA-3673-1485-9664-54EDEE7E5FC6}"/>
              </a:ext>
            </a:extLst>
          </p:cNvPr>
          <p:cNvPicPr>
            <a:picLocks noChangeAspect="1"/>
          </p:cNvPicPr>
          <p:nvPr/>
        </p:nvPicPr>
        <p:blipFill>
          <a:blip r:embed="rId4"/>
          <a:stretch>
            <a:fillRect/>
          </a:stretch>
        </p:blipFill>
        <p:spPr>
          <a:xfrm>
            <a:off x="313071" y="664233"/>
            <a:ext cx="8517855" cy="4953000"/>
          </a:xfrm>
          <a:prstGeom prst="rect">
            <a:avLst/>
          </a:prstGeom>
        </p:spPr>
      </p:pic>
      <p:pic>
        <p:nvPicPr>
          <p:cNvPr id="9" name="Picture 8">
            <a:extLst>
              <a:ext uri="{FF2B5EF4-FFF2-40B4-BE49-F238E27FC236}">
                <a16:creationId xmlns:a16="http://schemas.microsoft.com/office/drawing/2014/main" id="{9EA5F899-9F95-A68A-4FAF-A8A7E4C70EE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57704" y="173392"/>
            <a:ext cx="7428592" cy="5676898"/>
          </a:xfrm>
          <a:prstGeom prst="rect">
            <a:avLst/>
          </a:prstGeom>
          <a:gradFill>
            <a:gsLst>
              <a:gs pos="71000">
                <a:schemeClr val="accent1">
                  <a:lumMod val="5000"/>
                  <a:lumOff val="95000"/>
                </a:schemeClr>
              </a:gs>
              <a:gs pos="74000">
                <a:schemeClr val="accent1">
                  <a:lumMod val="45000"/>
                  <a:lumOff val="55000"/>
                </a:schemeClr>
              </a:gs>
              <a:gs pos="86000">
                <a:schemeClr val="bg2">
                  <a:lumMod val="20000"/>
                  <a:lumOff val="80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002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74CA0-5054-DE33-6623-9042535FB972}"/>
              </a:ext>
            </a:extLst>
          </p:cNvPr>
          <p:cNvSpPr>
            <a:spLocks noGrp="1"/>
          </p:cNvSpPr>
          <p:nvPr>
            <p:ph type="title"/>
          </p:nvPr>
        </p:nvSpPr>
        <p:spPr/>
        <p:txBody>
          <a:bodyPr>
            <a:normAutofit/>
          </a:bodyPr>
          <a:lstStyle/>
          <a:p>
            <a:r>
              <a:rPr lang="en-US" dirty="0"/>
              <a:t>What are the Risk Factors?</a:t>
            </a:r>
          </a:p>
        </p:txBody>
      </p:sp>
      <p:sp>
        <p:nvSpPr>
          <p:cNvPr id="4" name="Content Placeholder 3">
            <a:extLst>
              <a:ext uri="{FF2B5EF4-FFF2-40B4-BE49-F238E27FC236}">
                <a16:creationId xmlns:a16="http://schemas.microsoft.com/office/drawing/2014/main" id="{104991C6-AE25-A10C-2F28-75A7B85FC0C3}"/>
              </a:ext>
            </a:extLst>
          </p:cNvPr>
          <p:cNvSpPr>
            <a:spLocks noGrp="1"/>
          </p:cNvSpPr>
          <p:nvPr>
            <p:ph idx="1"/>
          </p:nvPr>
        </p:nvSpPr>
        <p:spPr/>
        <p:txBody>
          <a:bodyPr>
            <a:normAutofit/>
          </a:bodyPr>
          <a:lstStyle/>
          <a:p>
            <a:r>
              <a:rPr lang="en-US" b="1" dirty="0"/>
              <a:t>Risk Factors: </a:t>
            </a:r>
          </a:p>
          <a:p>
            <a:pPr lvl="1"/>
            <a:r>
              <a:rPr lang="en-US" dirty="0"/>
              <a:t>Younger age (&lt;50yo)</a:t>
            </a:r>
          </a:p>
          <a:p>
            <a:pPr lvl="1"/>
            <a:r>
              <a:rPr lang="en-US" dirty="0"/>
              <a:t>Female</a:t>
            </a:r>
          </a:p>
          <a:p>
            <a:pPr lvl="1"/>
            <a:r>
              <a:rPr lang="en-US" dirty="0"/>
              <a:t>Hours worked/week</a:t>
            </a:r>
          </a:p>
          <a:p>
            <a:pPr lvl="1"/>
            <a:r>
              <a:rPr lang="en-US" dirty="0"/>
              <a:t>Limited control over work/conditions</a:t>
            </a:r>
          </a:p>
          <a:p>
            <a:pPr lvl="1"/>
            <a:r>
              <a:rPr lang="en-US" dirty="0"/>
              <a:t>Exclusion from decisions impacting work</a:t>
            </a:r>
          </a:p>
          <a:p>
            <a:pPr lvl="1"/>
            <a:r>
              <a:rPr lang="en-US" dirty="0"/>
              <a:t>Lack of sense of community</a:t>
            </a:r>
          </a:p>
          <a:p>
            <a:pPr lvl="1"/>
            <a:r>
              <a:rPr lang="en-US" dirty="0"/>
              <a:t>Financial stressors, family obligations/stressors</a:t>
            </a:r>
          </a:p>
        </p:txBody>
      </p:sp>
      <p:sp>
        <p:nvSpPr>
          <p:cNvPr id="2" name="Footer Placeholder 1">
            <a:extLst>
              <a:ext uri="{FF2B5EF4-FFF2-40B4-BE49-F238E27FC236}">
                <a16:creationId xmlns:a16="http://schemas.microsoft.com/office/drawing/2014/main" id="{5292D03F-9F01-A6D2-4FB7-2573D1210E4C}"/>
              </a:ext>
            </a:extLst>
          </p:cNvPr>
          <p:cNvSpPr>
            <a:spLocks noGrp="1"/>
          </p:cNvSpPr>
          <p:nvPr>
            <p:ph type="ftr" sz="quarter" idx="10"/>
          </p:nvPr>
        </p:nvSpPr>
        <p:spPr/>
        <p:txBody>
          <a:bodyPr/>
          <a:lstStyle/>
          <a:p>
            <a:r>
              <a:rPr lang="en-US"/>
              <a:t>July 28-30, 2024   |   The American Club   |   Kohler, WI</a:t>
            </a:r>
            <a:endParaRPr lang="en-US" dirty="0"/>
          </a:p>
        </p:txBody>
      </p:sp>
    </p:spTree>
    <p:extLst>
      <p:ext uri="{BB962C8B-B14F-4D97-AF65-F5344CB8AC3E}">
        <p14:creationId xmlns:p14="http://schemas.microsoft.com/office/powerpoint/2010/main" val="193968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7E41-7CBE-23E7-D41A-C9BF7156B7B0}"/>
              </a:ext>
            </a:extLst>
          </p:cNvPr>
          <p:cNvSpPr>
            <a:spLocks noGrp="1"/>
          </p:cNvSpPr>
          <p:nvPr>
            <p:ph type="title"/>
          </p:nvPr>
        </p:nvSpPr>
        <p:spPr>
          <a:xfrm>
            <a:off x="457200" y="87408"/>
            <a:ext cx="8229600" cy="1143000"/>
          </a:xfrm>
        </p:spPr>
        <p:txBody>
          <a:bodyPr/>
          <a:lstStyle/>
          <a:p>
            <a:r>
              <a:rPr lang="en-US" dirty="0"/>
              <a:t>What are the causes?</a:t>
            </a:r>
          </a:p>
        </p:txBody>
      </p:sp>
      <p:sp>
        <p:nvSpPr>
          <p:cNvPr id="4" name="Footer Placeholder 3">
            <a:extLst>
              <a:ext uri="{FF2B5EF4-FFF2-40B4-BE49-F238E27FC236}">
                <a16:creationId xmlns:a16="http://schemas.microsoft.com/office/drawing/2014/main" id="{691EA6EB-D41A-3D1A-F796-FD6732343F55}"/>
              </a:ext>
            </a:extLst>
          </p:cNvPr>
          <p:cNvSpPr>
            <a:spLocks noGrp="1"/>
          </p:cNvSpPr>
          <p:nvPr>
            <p:ph type="ftr" sz="quarter" idx="10"/>
          </p:nvPr>
        </p:nvSpPr>
        <p:spPr/>
        <p:txBody>
          <a:bodyPr/>
          <a:lstStyle/>
          <a:p>
            <a:r>
              <a:rPr lang="en-US"/>
              <a:t>July 28-30, 2024   |   The American Club   |   Kohler, WI</a:t>
            </a:r>
            <a:endParaRPr lang="en-US" dirty="0"/>
          </a:p>
        </p:txBody>
      </p:sp>
      <p:pic>
        <p:nvPicPr>
          <p:cNvPr id="1026" name="Picture 2">
            <a:extLst>
              <a:ext uri="{FF2B5EF4-FFF2-40B4-BE49-F238E27FC236}">
                <a16:creationId xmlns:a16="http://schemas.microsoft.com/office/drawing/2014/main" id="{07A5C51E-E55D-3CBB-0CEC-8D9E502F3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056481"/>
            <a:ext cx="6972300" cy="47450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EB09C2B-B237-0CBA-ED4E-8D997F4A8C21}"/>
              </a:ext>
            </a:extLst>
          </p:cNvPr>
          <p:cNvSpPr txBox="1"/>
          <p:nvPr/>
        </p:nvSpPr>
        <p:spPr>
          <a:xfrm>
            <a:off x="5880847" y="5524519"/>
            <a:ext cx="3276600" cy="276999"/>
          </a:xfrm>
          <a:prstGeom prst="rect">
            <a:avLst/>
          </a:prstGeom>
          <a:noFill/>
        </p:spPr>
        <p:txBody>
          <a:bodyPr wrap="square" rtlCol="0">
            <a:spAutoFit/>
          </a:bodyPr>
          <a:lstStyle/>
          <a:p>
            <a:r>
              <a:rPr lang="en-US" sz="1200" b="0" i="0" dirty="0">
                <a:solidFill>
                  <a:srgbClr val="858586"/>
                </a:solidFill>
                <a:effectLst/>
                <a:highlight>
                  <a:srgbClr val="FFFFFF"/>
                </a:highlight>
                <a:latin typeface="proxima_nova_rgregular"/>
              </a:rPr>
              <a:t>Jon McKenna | January 26, 2024 </a:t>
            </a:r>
            <a:endParaRPr lang="en-US" sz="1200" dirty="0"/>
          </a:p>
        </p:txBody>
      </p:sp>
    </p:spTree>
    <p:extLst>
      <p:ext uri="{BB962C8B-B14F-4D97-AF65-F5344CB8AC3E}">
        <p14:creationId xmlns:p14="http://schemas.microsoft.com/office/powerpoint/2010/main" val="67881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EA361A-81B9-9B87-6C19-E98FC5E8E480}"/>
              </a:ext>
            </a:extLst>
          </p:cNvPr>
          <p:cNvSpPr>
            <a:spLocks noGrp="1"/>
          </p:cNvSpPr>
          <p:nvPr>
            <p:ph type="ftr" sz="quarter" idx="10"/>
          </p:nvPr>
        </p:nvSpPr>
        <p:spPr/>
        <p:txBody>
          <a:bodyPr/>
          <a:lstStyle/>
          <a:p>
            <a:r>
              <a:rPr lang="en-US"/>
              <a:t>July 28-30, 2024   |   The American Club   |   Kohler, WI</a:t>
            </a:r>
            <a:endParaRPr lang="en-US" dirty="0"/>
          </a:p>
        </p:txBody>
      </p:sp>
      <p:pic>
        <p:nvPicPr>
          <p:cNvPr id="6" name="Picture 5">
            <a:extLst>
              <a:ext uri="{FF2B5EF4-FFF2-40B4-BE49-F238E27FC236}">
                <a16:creationId xmlns:a16="http://schemas.microsoft.com/office/drawing/2014/main" id="{C5A7B090-374D-34FA-512D-EE223AB9BEAD}"/>
              </a:ext>
            </a:extLst>
          </p:cNvPr>
          <p:cNvPicPr>
            <a:picLocks noChangeAspect="1"/>
          </p:cNvPicPr>
          <p:nvPr/>
        </p:nvPicPr>
        <p:blipFill>
          <a:blip r:embed="rId2"/>
          <a:stretch>
            <a:fillRect/>
          </a:stretch>
        </p:blipFill>
        <p:spPr>
          <a:xfrm>
            <a:off x="2209801" y="23423"/>
            <a:ext cx="4651542" cy="5910683"/>
          </a:xfrm>
          <a:prstGeom prst="rect">
            <a:avLst/>
          </a:prstGeom>
        </p:spPr>
      </p:pic>
      <p:pic>
        <p:nvPicPr>
          <p:cNvPr id="7" name="Picture 6">
            <a:extLst>
              <a:ext uri="{FF2B5EF4-FFF2-40B4-BE49-F238E27FC236}">
                <a16:creationId xmlns:a16="http://schemas.microsoft.com/office/drawing/2014/main" id="{4DA37F44-C9D9-5DB3-412E-B6529F68C288}"/>
              </a:ext>
            </a:extLst>
          </p:cNvPr>
          <p:cNvPicPr>
            <a:picLocks noChangeAspect="1"/>
          </p:cNvPicPr>
          <p:nvPr/>
        </p:nvPicPr>
        <p:blipFill>
          <a:blip r:embed="rId3"/>
          <a:stretch>
            <a:fillRect/>
          </a:stretch>
        </p:blipFill>
        <p:spPr>
          <a:xfrm>
            <a:off x="2046372" y="5805704"/>
            <a:ext cx="4978400" cy="165100"/>
          </a:xfrm>
          <a:prstGeom prst="rect">
            <a:avLst/>
          </a:prstGeom>
        </p:spPr>
      </p:pic>
    </p:spTree>
    <p:extLst>
      <p:ext uri="{BB962C8B-B14F-4D97-AF65-F5344CB8AC3E}">
        <p14:creationId xmlns:p14="http://schemas.microsoft.com/office/powerpoint/2010/main" val="1731980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1CE8B40206984978A5BFECEB2EBB21AA"/>
  <p:tag name="TPVERSION" val="5"/>
  <p:tag name="TPFULLVERSION" val="5.3.1.3337"/>
  <p:tag name="PPTVERSION" val="15"/>
  <p:tag name="TPOS" val="2"/>
</p:tagLst>
</file>

<file path=ppt/theme/theme1.xml><?xml version="1.0" encoding="utf-8"?>
<a:theme xmlns:a="http://schemas.openxmlformats.org/drawingml/2006/main" name="CME 2014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st Evidence 2016 template [Read-Only]" id="{B40EDC9A-9A79-4BBB-871A-99F24763E1CC}" vid="{51DA7DE9-6018-4F6E-B990-2788AED241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27723</TotalTime>
  <Words>3226</Words>
  <Application>Microsoft Macintosh PowerPoint</Application>
  <PresentationFormat>On-screen Show (4:3)</PresentationFormat>
  <Paragraphs>303</Paragraphs>
  <Slides>21</Slides>
  <Notes>16</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21</vt:i4>
      </vt:variant>
    </vt:vector>
  </HeadingPairs>
  <TitlesOfParts>
    <vt:vector size="41" baseType="lpstr">
      <vt:lpstr>AdvTTa9c1b374</vt:lpstr>
      <vt:lpstr>Arial</vt:lpstr>
      <vt:lpstr>ArialMT</vt:lpstr>
      <vt:lpstr>Calibri</vt:lpstr>
      <vt:lpstr>ElsevierGulliver</vt:lpstr>
      <vt:lpstr>Lato</vt:lpstr>
      <vt:lpstr>Minion</vt:lpstr>
      <vt:lpstr>MinionPro</vt:lpstr>
      <vt:lpstr>Myriad Pro</vt:lpstr>
      <vt:lpstr>myriad-pro</vt:lpstr>
      <vt:lpstr>NewCenturySchlbk</vt:lpstr>
      <vt:lpstr>Open Sans</vt:lpstr>
      <vt:lpstr>proxima_nova_rgregular</vt:lpstr>
      <vt:lpstr>Roboto Condensed</vt:lpstr>
      <vt:lpstr>Source Sans Pro</vt:lpstr>
      <vt:lpstr>Source Sans Pro Web</vt:lpstr>
      <vt:lpstr>system-ui</vt:lpstr>
      <vt:lpstr>Times</vt:lpstr>
      <vt:lpstr>TimesNewRomanPS</vt:lpstr>
      <vt:lpstr>CME 2014 Template</vt:lpstr>
      <vt:lpstr>Preventing Burnout in  Head and Neck Cancer  Physicians and APPs</vt:lpstr>
      <vt:lpstr>US Healthcare is…</vt:lpstr>
      <vt:lpstr>Defining burnout: An evolution</vt:lpstr>
      <vt:lpstr>What is burnout? </vt:lpstr>
      <vt:lpstr>How is it identified/measured?</vt:lpstr>
      <vt:lpstr>PowerPoint Presentation</vt:lpstr>
      <vt:lpstr>What are the Risk Factors?</vt:lpstr>
      <vt:lpstr>What are the causes?</vt:lpstr>
      <vt:lpstr>PowerPoint Presentation</vt:lpstr>
      <vt:lpstr>Who is Impacted? </vt:lpstr>
      <vt:lpstr>Who is Impacted?</vt:lpstr>
      <vt:lpstr>What about Otolaryngologists?</vt:lpstr>
      <vt:lpstr>PowerPoint Presentation</vt:lpstr>
      <vt:lpstr>Collaborative for Healing and Renewal in Medicine (CHARM)</vt:lpstr>
      <vt:lpstr>Charter on Physician Well-Being</vt:lpstr>
      <vt:lpstr>PowerPoint Presentation</vt:lpstr>
      <vt:lpstr>PowerPoint Presentation</vt:lpstr>
      <vt:lpstr>Prevention of Burnout: A multi-pronged approach</vt:lpstr>
      <vt:lpstr>Prevention of Burnout: A multi-pronged approach</vt:lpstr>
      <vt:lpstr>Prevention of Burnout: A multi-pronged approach</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dc:creator>
  <cp:lastModifiedBy>Stadler, Michael</cp:lastModifiedBy>
  <cp:revision>109</cp:revision>
  <dcterms:created xsi:type="dcterms:W3CDTF">2014-08-26T21:52:17Z</dcterms:created>
  <dcterms:modified xsi:type="dcterms:W3CDTF">2024-06-24T00:31:30Z</dcterms:modified>
</cp:coreProperties>
</file>