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0" r:id="rId3"/>
    <p:sldId id="286" r:id="rId4"/>
    <p:sldId id="266" r:id="rId5"/>
    <p:sldId id="292" r:id="rId6"/>
    <p:sldId id="293" r:id="rId7"/>
    <p:sldId id="294" r:id="rId8"/>
    <p:sldId id="281" r:id="rId9"/>
    <p:sldId id="275" r:id="rId10"/>
    <p:sldId id="264" r:id="rId11"/>
    <p:sldId id="265" r:id="rId12"/>
    <p:sldId id="262" r:id="rId13"/>
    <p:sldId id="287" r:id="rId14"/>
    <p:sldId id="257" r:id="rId15"/>
    <p:sldId id="280" r:id="rId16"/>
    <p:sldId id="289" r:id="rId17"/>
    <p:sldId id="279" r:id="rId18"/>
    <p:sldId id="276" r:id="rId19"/>
    <p:sldId id="277" r:id="rId20"/>
    <p:sldId id="269" r:id="rId21"/>
    <p:sldId id="296" r:id="rId22"/>
    <p:sldId id="288" r:id="rId23"/>
    <p:sldId id="259" r:id="rId24"/>
    <p:sldId id="291" r:id="rId25"/>
    <p:sldId id="260" r:id="rId26"/>
    <p:sldId id="285" r:id="rId27"/>
    <p:sldId id="282" r:id="rId28"/>
    <p:sldId id="278" r:id="rId29"/>
    <p:sldId id="283" r:id="rId30"/>
    <p:sldId id="284" r:id="rId31"/>
    <p:sldId id="295" r:id="rId32"/>
    <p:sldId id="263" r:id="rId33"/>
    <p:sldId id="297" r:id="rId34"/>
    <p:sldId id="298"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1A44C-D728-3A40-9128-D10B129CB1EF}" v="2" dt="2024-05-13T15:25:22.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94"/>
  </p:normalViewPr>
  <p:slideViewPr>
    <p:cSldViewPr snapToGrid="0">
      <p:cViewPr>
        <p:scale>
          <a:sx n="98" d="100"/>
          <a:sy n="98" d="100"/>
        </p:scale>
        <p:origin x="448"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B8CE48"/>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179139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474760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95401"/>
            <a:ext cx="2743200" cy="4830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95401"/>
            <a:ext cx="8026400" cy="483076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3275220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1781821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78C0BB-E4BE-4AC3-9766-B589BFD971B9}"/>
              </a:ext>
            </a:extLst>
          </p:cNvPr>
          <p:cNvSpPr>
            <a:spLocks noGrp="1"/>
          </p:cNvSpPr>
          <p:nvPr>
            <p:ph type="ftr" sz="quarter" idx="10"/>
          </p:nvPr>
        </p:nvSpPr>
        <p:spPr/>
        <p:txBody>
          <a:bodyPr/>
          <a:lstStyle/>
          <a:p>
            <a:r>
              <a:rPr lang="en-US" dirty="0"/>
              <a:t>July 28-30, 2024  |   The American Club   |   Kohler, WI</a:t>
            </a:r>
          </a:p>
        </p:txBody>
      </p:sp>
    </p:spTree>
    <p:extLst>
      <p:ext uri="{BB962C8B-B14F-4D97-AF65-F5344CB8AC3E}">
        <p14:creationId xmlns:p14="http://schemas.microsoft.com/office/powerpoint/2010/main" val="409131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374728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306124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590801"/>
            <a:ext cx="53848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590801"/>
            <a:ext cx="5384800" cy="35353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406878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609600" y="2590800"/>
            <a:ext cx="5386917"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2590800"/>
            <a:ext cx="5389033" cy="35353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127880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252683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135827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371600"/>
            <a:ext cx="4011084" cy="7048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371600"/>
            <a:ext cx="6815667" cy="475456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057401"/>
            <a:ext cx="4011084"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196712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2389717" y="1295400"/>
            <a:ext cx="7315200" cy="3432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9"/>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420826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199"/>
            <a:ext cx="10972800" cy="41910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0" y="5943600"/>
            <a:ext cx="12192000" cy="0"/>
          </a:xfrm>
          <a:prstGeom prst="line">
            <a:avLst/>
          </a:prstGeom>
          <a:ln>
            <a:solidFill>
              <a:srgbClr val="8A949C"/>
            </a:solidFill>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3"/>
          </p:nvPr>
        </p:nvSpPr>
        <p:spPr>
          <a:xfrm>
            <a:off x="3251200" y="6226174"/>
            <a:ext cx="5486400" cy="365125"/>
          </a:xfrm>
          <a:prstGeom prst="rect">
            <a:avLst/>
          </a:prstGeom>
        </p:spPr>
        <p:txBody>
          <a:bodyPr vert="horz" lIns="91440" tIns="45720" rIns="91440" bIns="45720" rtlCol="0" anchor="ctr"/>
          <a:lstStyle>
            <a:lvl1pPr algn="ctr">
              <a:defRPr sz="1200">
                <a:solidFill>
                  <a:srgbClr val="8A949C"/>
                </a:solidFill>
                <a:latin typeface="Myriad Pro" charset="0"/>
                <a:ea typeface="Myriad Pro" charset="0"/>
                <a:cs typeface="Myriad Pro" charset="0"/>
              </a:defRPr>
            </a:lvl1pPr>
          </a:lstStyle>
          <a:p>
            <a:r>
              <a:rPr lang="en-US" dirty="0"/>
              <a:t>July 28-30, 2024  |   The American Club   |   Kohler, WI</a:t>
            </a:r>
          </a:p>
        </p:txBody>
      </p:sp>
      <p:pic>
        <p:nvPicPr>
          <p:cNvPr id="4" name="Picture 3">
            <a:extLst>
              <a:ext uri="{FF2B5EF4-FFF2-40B4-BE49-F238E27FC236}">
                <a16:creationId xmlns:a16="http://schemas.microsoft.com/office/drawing/2014/main" id="{F91C2F82-EAD8-7B3D-4E7D-816CE3088D2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609600" y="6095998"/>
            <a:ext cx="1278364" cy="625475"/>
          </a:xfrm>
          <a:prstGeom prst="rect">
            <a:avLst/>
          </a:prstGeom>
        </p:spPr>
      </p:pic>
      <p:pic>
        <p:nvPicPr>
          <p:cNvPr id="5" name="Picture 7" descr="MCW logo - transparent.png">
            <a:extLst>
              <a:ext uri="{FF2B5EF4-FFF2-40B4-BE49-F238E27FC236}">
                <a16:creationId xmlns:a16="http://schemas.microsoft.com/office/drawing/2014/main" id="{8E8DE2F9-368D-CDB2-AA72-2A3A0C4D0D63}"/>
              </a:ext>
            </a:extLst>
          </p:cNvPr>
          <p:cNvPicPr>
            <a:picLocks noChangeAspect="1"/>
          </p:cNvPicPr>
          <p:nvPr userDrawn="1"/>
        </p:nvPicPr>
        <p:blipFill>
          <a:blip r:embed="rId16" cstate="email">
            <a:alphaModFix amt="83000"/>
            <a:extLst>
              <a:ext uri="{28A0092B-C50C-407E-A947-70E740481C1C}">
                <a14:useLocalDpi xmlns:a14="http://schemas.microsoft.com/office/drawing/2010/main"/>
              </a:ext>
            </a:extLst>
          </a:blip>
          <a:srcRect/>
          <a:stretch>
            <a:fillRect/>
          </a:stretch>
        </p:blipFill>
        <p:spPr bwMode="auto">
          <a:xfrm>
            <a:off x="10741551" y="6110905"/>
            <a:ext cx="840849" cy="66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04370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ctr" defTabSz="914400" rtl="0" eaLnBrk="1" latinLnBrk="0" hangingPunct="1">
        <a:spcBef>
          <a:spcPct val="0"/>
        </a:spcBef>
        <a:buNone/>
        <a:defRPr sz="4400" kern="1200" baseline="0">
          <a:solidFill>
            <a:srgbClr val="B8CE48"/>
          </a:solidFill>
          <a:latin typeface="Myriad Pro" charset="0"/>
          <a:ea typeface="Myriad Pro" charset="0"/>
          <a:cs typeface="Myriad Pro"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Myriad Pro" charset="0"/>
          <a:ea typeface="Myriad Pro" charset="0"/>
          <a:cs typeface="Myriad Pro"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yriad Pro" charset="0"/>
          <a:ea typeface="Myriad Pro" charset="0"/>
          <a:cs typeface="Myriad Pro" charset="0"/>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yriad Pro" charset="0"/>
          <a:ea typeface="Myriad Pro" charset="0"/>
          <a:cs typeface="Myriad Pro" charset="0"/>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yriad Pro" charset="0"/>
          <a:ea typeface="Myriad Pro" charset="0"/>
          <a:cs typeface="Myriad Pro"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A4ACA-FFC0-EA5F-4DF7-16448E82A112}"/>
              </a:ext>
            </a:extLst>
          </p:cNvPr>
          <p:cNvSpPr>
            <a:spLocks noGrp="1"/>
          </p:cNvSpPr>
          <p:nvPr>
            <p:ph type="ctrTitle"/>
          </p:nvPr>
        </p:nvSpPr>
        <p:spPr>
          <a:xfrm>
            <a:off x="599090" y="2130426"/>
            <a:ext cx="11151476" cy="1470025"/>
          </a:xfrm>
        </p:spPr>
        <p:txBody>
          <a:bodyPr>
            <a:normAutofit fontScale="90000"/>
          </a:bodyPr>
          <a:lstStyle/>
          <a:p>
            <a:r>
              <a:rPr lang="en-US" dirty="0"/>
              <a:t>AI: A Cure for Burnout?</a:t>
            </a:r>
            <a:br>
              <a:rPr lang="en-US" dirty="0"/>
            </a:br>
            <a:r>
              <a:rPr lang="en-US" sz="2700" i="1" dirty="0">
                <a:solidFill>
                  <a:schemeClr val="tx1"/>
                </a:solidFill>
              </a:rPr>
              <a:t>Exploring the Potential of Artificial Intelligence in Alleviating Clinician Burnout</a:t>
            </a:r>
            <a:br>
              <a:rPr lang="en-US" i="1" dirty="0">
                <a:solidFill>
                  <a:schemeClr val="tx1"/>
                </a:solidFill>
              </a:rPr>
            </a:br>
            <a:endParaRPr lang="en-US" i="1" dirty="0">
              <a:solidFill>
                <a:schemeClr val="tx1"/>
              </a:solidFill>
            </a:endParaRPr>
          </a:p>
        </p:txBody>
      </p:sp>
      <p:sp>
        <p:nvSpPr>
          <p:cNvPr id="4" name="Subtitle 3">
            <a:extLst>
              <a:ext uri="{FF2B5EF4-FFF2-40B4-BE49-F238E27FC236}">
                <a16:creationId xmlns:a16="http://schemas.microsoft.com/office/drawing/2014/main" id="{D11D38FE-0217-9380-9FB5-F58F55074394}"/>
              </a:ext>
            </a:extLst>
          </p:cNvPr>
          <p:cNvSpPr>
            <a:spLocks noGrp="1"/>
          </p:cNvSpPr>
          <p:nvPr>
            <p:ph type="subTitle" idx="1"/>
          </p:nvPr>
        </p:nvSpPr>
        <p:spPr/>
        <p:txBody>
          <a:bodyPr>
            <a:normAutofit fontScale="77500" lnSpcReduction="20000"/>
          </a:bodyPr>
          <a:lstStyle/>
          <a:p>
            <a:r>
              <a:rPr lang="en-US" dirty="0"/>
              <a:t>Sachin Pawar, MD</a:t>
            </a:r>
          </a:p>
          <a:p>
            <a:r>
              <a:rPr lang="en-US" dirty="0"/>
              <a:t>Associate Professor</a:t>
            </a:r>
          </a:p>
          <a:p>
            <a:r>
              <a:rPr lang="en-US" dirty="0"/>
              <a:t>Chief, Division of Facial Plastic and Reconstructive Surgery</a:t>
            </a:r>
          </a:p>
          <a:p>
            <a:r>
              <a:rPr lang="en-US" dirty="0"/>
              <a:t>Surgical Medical Informatics Officer</a:t>
            </a:r>
          </a:p>
        </p:txBody>
      </p:sp>
      <p:sp>
        <p:nvSpPr>
          <p:cNvPr id="6" name="Footer Placeholder 3">
            <a:extLst>
              <a:ext uri="{FF2B5EF4-FFF2-40B4-BE49-F238E27FC236}">
                <a16:creationId xmlns:a16="http://schemas.microsoft.com/office/drawing/2014/main" id="{694B8F84-D49B-B7FF-4E62-1D48D099FF45}"/>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307372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52AA9A-3CFD-D44E-0C19-75BDE49E8377}"/>
              </a:ext>
            </a:extLst>
          </p:cNvPr>
          <p:cNvPicPr>
            <a:picLocks noChangeAspect="1"/>
          </p:cNvPicPr>
          <p:nvPr/>
        </p:nvPicPr>
        <p:blipFill>
          <a:blip r:embed="rId2"/>
          <a:stretch>
            <a:fillRect/>
          </a:stretch>
        </p:blipFill>
        <p:spPr>
          <a:xfrm>
            <a:off x="396055" y="351919"/>
            <a:ext cx="6017102" cy="2511552"/>
          </a:xfrm>
          <a:prstGeom prst="rect">
            <a:avLst/>
          </a:prstGeom>
          <a:effectLst>
            <a:outerShdw blurRad="50800" dist="38100" dir="2700000" sx="103000" sy="103000" algn="tl" rotWithShape="0">
              <a:schemeClr val="bg1">
                <a:alpha val="15000"/>
              </a:schemeClr>
            </a:outerShdw>
          </a:effectLst>
        </p:spPr>
      </p:pic>
      <p:pic>
        <p:nvPicPr>
          <p:cNvPr id="5" name="Picture 4">
            <a:extLst>
              <a:ext uri="{FF2B5EF4-FFF2-40B4-BE49-F238E27FC236}">
                <a16:creationId xmlns:a16="http://schemas.microsoft.com/office/drawing/2014/main" id="{6DE0E895-36DA-15F3-F63E-4C28BA05A1D6}"/>
              </a:ext>
            </a:extLst>
          </p:cNvPr>
          <p:cNvPicPr>
            <a:picLocks noChangeAspect="1"/>
          </p:cNvPicPr>
          <p:nvPr/>
        </p:nvPicPr>
        <p:blipFill>
          <a:blip r:embed="rId3"/>
          <a:stretch>
            <a:fillRect/>
          </a:stretch>
        </p:blipFill>
        <p:spPr>
          <a:xfrm>
            <a:off x="3976816" y="3055808"/>
            <a:ext cx="7772400" cy="2599898"/>
          </a:xfrm>
          <a:prstGeom prst="rect">
            <a:avLst/>
          </a:prstGeom>
          <a:effectLst>
            <a:outerShdw blurRad="50800" dist="38100" dir="2700000" algn="tl" rotWithShape="0">
              <a:prstClr val="black">
                <a:alpha val="40000"/>
              </a:prstClr>
            </a:outerShdw>
          </a:effectLst>
        </p:spPr>
      </p:pic>
      <p:sp>
        <p:nvSpPr>
          <p:cNvPr id="2" name="Footer Placeholder 3">
            <a:extLst>
              <a:ext uri="{FF2B5EF4-FFF2-40B4-BE49-F238E27FC236}">
                <a16:creationId xmlns:a16="http://schemas.microsoft.com/office/drawing/2014/main" id="{1D08201A-DC4C-034B-53C7-8AE833C4F392}"/>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403172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4A82E-7014-BF55-1509-4FB6CF6EAC0E}"/>
              </a:ext>
            </a:extLst>
          </p:cNvPr>
          <p:cNvPicPr>
            <a:picLocks noChangeAspect="1"/>
          </p:cNvPicPr>
          <p:nvPr/>
        </p:nvPicPr>
        <p:blipFill>
          <a:blip r:embed="rId2"/>
          <a:stretch>
            <a:fillRect/>
          </a:stretch>
        </p:blipFill>
        <p:spPr>
          <a:xfrm>
            <a:off x="356286" y="666027"/>
            <a:ext cx="6553965" cy="2329837"/>
          </a:xfrm>
          <a:prstGeom prst="rect">
            <a:avLst/>
          </a:prstGeom>
        </p:spPr>
      </p:pic>
      <p:pic>
        <p:nvPicPr>
          <p:cNvPr id="6" name="Picture 5">
            <a:extLst>
              <a:ext uri="{FF2B5EF4-FFF2-40B4-BE49-F238E27FC236}">
                <a16:creationId xmlns:a16="http://schemas.microsoft.com/office/drawing/2014/main" id="{1C707C0F-8D90-0D55-5AAB-306B8D744D2D}"/>
              </a:ext>
            </a:extLst>
          </p:cNvPr>
          <p:cNvPicPr>
            <a:picLocks noChangeAspect="1"/>
          </p:cNvPicPr>
          <p:nvPr/>
        </p:nvPicPr>
        <p:blipFill>
          <a:blip r:embed="rId3"/>
          <a:stretch>
            <a:fillRect/>
          </a:stretch>
        </p:blipFill>
        <p:spPr>
          <a:xfrm>
            <a:off x="7262948" y="2144059"/>
            <a:ext cx="4710061" cy="3284965"/>
          </a:xfrm>
          <a:prstGeom prst="rect">
            <a:avLst/>
          </a:prstGeom>
        </p:spPr>
      </p:pic>
      <p:sp>
        <p:nvSpPr>
          <p:cNvPr id="2" name="Footer Placeholder 3">
            <a:extLst>
              <a:ext uri="{FF2B5EF4-FFF2-40B4-BE49-F238E27FC236}">
                <a16:creationId xmlns:a16="http://schemas.microsoft.com/office/drawing/2014/main" id="{67E39D8B-907F-D07E-937E-1C6F680354A2}"/>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2935374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C5FE95-3DEC-8775-3A91-D0BC2C5CD1B0}"/>
              </a:ext>
            </a:extLst>
          </p:cNvPr>
          <p:cNvPicPr>
            <a:picLocks noChangeAspect="1"/>
          </p:cNvPicPr>
          <p:nvPr/>
        </p:nvPicPr>
        <p:blipFill>
          <a:blip r:embed="rId2"/>
          <a:stretch>
            <a:fillRect/>
          </a:stretch>
        </p:blipFill>
        <p:spPr>
          <a:xfrm>
            <a:off x="2003367" y="571606"/>
            <a:ext cx="8185265" cy="4340027"/>
          </a:xfrm>
          <a:prstGeom prst="rect">
            <a:avLst/>
          </a:prstGeom>
        </p:spPr>
      </p:pic>
      <p:sp>
        <p:nvSpPr>
          <p:cNvPr id="6" name="TextBox 5">
            <a:extLst>
              <a:ext uri="{FF2B5EF4-FFF2-40B4-BE49-F238E27FC236}">
                <a16:creationId xmlns:a16="http://schemas.microsoft.com/office/drawing/2014/main" id="{41C271D4-DCCF-AB86-988B-77483249E037}"/>
              </a:ext>
            </a:extLst>
          </p:cNvPr>
          <p:cNvSpPr txBox="1"/>
          <p:nvPr/>
        </p:nvSpPr>
        <p:spPr>
          <a:xfrm>
            <a:off x="550817" y="5501529"/>
            <a:ext cx="11090366" cy="276999"/>
          </a:xfrm>
          <a:prstGeom prst="rect">
            <a:avLst/>
          </a:prstGeom>
          <a:noFill/>
        </p:spPr>
        <p:txBody>
          <a:bodyPr wrap="square">
            <a:spAutoFit/>
          </a:bodyPr>
          <a:lstStyle/>
          <a:p>
            <a:pPr algn="ctr"/>
            <a:r>
              <a:rPr lang="en-US" sz="1200" dirty="0"/>
              <a:t>Gandhi, T. K. </a:t>
            </a:r>
            <a:r>
              <a:rPr lang="en-US" sz="1200" i="1" dirty="0"/>
              <a:t>et al.</a:t>
            </a:r>
            <a:r>
              <a:rPr lang="en-US" sz="1200" dirty="0"/>
              <a:t> How can artificial intelligence decrease cognitive and work burden for front line practitioners? </a:t>
            </a:r>
            <a:r>
              <a:rPr lang="en-US" sz="1200" i="1" dirty="0"/>
              <a:t>JAMIA Open</a:t>
            </a:r>
            <a:r>
              <a:rPr lang="en-US" sz="1200" dirty="0"/>
              <a:t> </a:t>
            </a:r>
            <a:r>
              <a:rPr lang="en-US" sz="1200" b="1" dirty="0"/>
              <a:t>6</a:t>
            </a:r>
            <a:r>
              <a:rPr lang="en-US" sz="1200" dirty="0"/>
              <a:t>, ooad079 (2023). </a:t>
            </a:r>
          </a:p>
        </p:txBody>
      </p:sp>
      <p:sp>
        <p:nvSpPr>
          <p:cNvPr id="7" name="Footer Placeholder 3">
            <a:extLst>
              <a:ext uri="{FF2B5EF4-FFF2-40B4-BE49-F238E27FC236}">
                <a16:creationId xmlns:a16="http://schemas.microsoft.com/office/drawing/2014/main" id="{6A6752C6-8425-3C24-C702-DEAF84DE8BDF}"/>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258746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C271D4-DCCF-AB86-988B-77483249E037}"/>
              </a:ext>
            </a:extLst>
          </p:cNvPr>
          <p:cNvSpPr txBox="1"/>
          <p:nvPr/>
        </p:nvSpPr>
        <p:spPr>
          <a:xfrm>
            <a:off x="550817" y="5623238"/>
            <a:ext cx="11090366" cy="276999"/>
          </a:xfrm>
          <a:prstGeom prst="rect">
            <a:avLst/>
          </a:prstGeom>
          <a:noFill/>
        </p:spPr>
        <p:txBody>
          <a:bodyPr wrap="square">
            <a:spAutoFit/>
          </a:bodyPr>
          <a:lstStyle/>
          <a:p>
            <a:pPr algn="ctr"/>
            <a:r>
              <a:rPr lang="en-US" sz="1200" dirty="0"/>
              <a:t>Table adapted from: Gandhi, T. K. </a:t>
            </a:r>
            <a:r>
              <a:rPr lang="en-US" sz="1200" i="1" dirty="0"/>
              <a:t>et al.</a:t>
            </a:r>
            <a:r>
              <a:rPr lang="en-US" sz="1200" dirty="0"/>
              <a:t> How can artificial intelligence decrease cognitive and work burden for front line practitioners? </a:t>
            </a:r>
            <a:r>
              <a:rPr lang="en-US" sz="1200" i="1" dirty="0"/>
              <a:t>JAMIA Open</a:t>
            </a:r>
            <a:r>
              <a:rPr lang="en-US" sz="1200" dirty="0"/>
              <a:t> </a:t>
            </a:r>
            <a:r>
              <a:rPr lang="en-US" sz="1200" b="1" dirty="0"/>
              <a:t>6</a:t>
            </a:r>
            <a:r>
              <a:rPr lang="en-US" sz="1200" dirty="0"/>
              <a:t>, ooad079 (2023). </a:t>
            </a:r>
          </a:p>
        </p:txBody>
      </p:sp>
      <p:sp>
        <p:nvSpPr>
          <p:cNvPr id="3" name="Title 2">
            <a:extLst>
              <a:ext uri="{FF2B5EF4-FFF2-40B4-BE49-F238E27FC236}">
                <a16:creationId xmlns:a16="http://schemas.microsoft.com/office/drawing/2014/main" id="{5A77D1A4-E8F0-0FC8-F915-FA7F028C51C1}"/>
              </a:ext>
            </a:extLst>
          </p:cNvPr>
          <p:cNvSpPr>
            <a:spLocks noGrp="1"/>
          </p:cNvSpPr>
          <p:nvPr>
            <p:ph type="title"/>
          </p:nvPr>
        </p:nvSpPr>
        <p:spPr/>
        <p:txBody>
          <a:bodyPr>
            <a:normAutofit/>
          </a:bodyPr>
          <a:lstStyle/>
          <a:p>
            <a:r>
              <a:rPr lang="en-US" sz="3000" b="1" dirty="0">
                <a:solidFill>
                  <a:schemeClr val="tx1"/>
                </a:solidFill>
              </a:rPr>
              <a:t>Clinical and cognitive processes potentially impacted by AI</a:t>
            </a:r>
          </a:p>
        </p:txBody>
      </p:sp>
      <p:sp>
        <p:nvSpPr>
          <p:cNvPr id="7" name="Footer Placeholder 3">
            <a:extLst>
              <a:ext uri="{FF2B5EF4-FFF2-40B4-BE49-F238E27FC236}">
                <a16:creationId xmlns:a16="http://schemas.microsoft.com/office/drawing/2014/main" id="{6A6752C6-8425-3C24-C702-DEAF84DE8BDF}"/>
              </a:ext>
            </a:extLst>
          </p:cNvPr>
          <p:cNvSpPr>
            <a:spLocks noGrp="1"/>
          </p:cNvSpPr>
          <p:nvPr>
            <p:ph type="ftr" sz="quarter" idx="10"/>
          </p:nvPr>
        </p:nvSpPr>
        <p:spPr/>
        <p:txBody>
          <a:bodyPr/>
          <a:lstStyle/>
          <a:p>
            <a:r>
              <a:rPr lang="en-US" dirty="0"/>
              <a:t>July 28-30, 2024   |   The American Club   |   Kohler, WI</a:t>
            </a:r>
          </a:p>
        </p:txBody>
      </p:sp>
      <p:graphicFrame>
        <p:nvGraphicFramePr>
          <p:cNvPr id="2" name="Table 1">
            <a:extLst>
              <a:ext uri="{FF2B5EF4-FFF2-40B4-BE49-F238E27FC236}">
                <a16:creationId xmlns:a16="http://schemas.microsoft.com/office/drawing/2014/main" id="{93CD167B-79D8-310B-7E37-F0DBEFB32986}"/>
              </a:ext>
            </a:extLst>
          </p:cNvPr>
          <p:cNvGraphicFramePr>
            <a:graphicFrameLocks noGrp="1"/>
          </p:cNvGraphicFramePr>
          <p:nvPr>
            <p:extLst>
              <p:ext uri="{D42A27DB-BD31-4B8C-83A1-F6EECF244321}">
                <p14:modId xmlns:p14="http://schemas.microsoft.com/office/powerpoint/2010/main" val="3919508670"/>
              </p:ext>
            </p:extLst>
          </p:nvPr>
        </p:nvGraphicFramePr>
        <p:xfrm>
          <a:off x="550817" y="1218470"/>
          <a:ext cx="11090366" cy="4241800"/>
        </p:xfrm>
        <a:graphic>
          <a:graphicData uri="http://schemas.openxmlformats.org/drawingml/2006/table">
            <a:tbl>
              <a:tblPr firstRow="1" bandRow="1">
                <a:tableStyleId>{7DF18680-E054-41AD-8BC1-D1AEF772440D}</a:tableStyleId>
              </a:tblPr>
              <a:tblGrid>
                <a:gridCol w="2479766">
                  <a:extLst>
                    <a:ext uri="{9D8B030D-6E8A-4147-A177-3AD203B41FA5}">
                      <a16:colId xmlns:a16="http://schemas.microsoft.com/office/drawing/2014/main" val="3882882462"/>
                    </a:ext>
                  </a:extLst>
                </a:gridCol>
                <a:gridCol w="8610600">
                  <a:extLst>
                    <a:ext uri="{9D8B030D-6E8A-4147-A177-3AD203B41FA5}">
                      <a16:colId xmlns:a16="http://schemas.microsoft.com/office/drawing/2014/main" val="2560702057"/>
                    </a:ext>
                  </a:extLst>
                </a:gridCol>
              </a:tblGrid>
              <a:tr h="370840">
                <a:tc>
                  <a:txBody>
                    <a:bodyPr/>
                    <a:lstStyle/>
                    <a:p>
                      <a:r>
                        <a:rPr lang="en-US" dirty="0"/>
                        <a:t>Function</a:t>
                      </a:r>
                    </a:p>
                  </a:txBody>
                  <a:tcPr/>
                </a:tc>
                <a:tc>
                  <a:txBody>
                    <a:bodyPr/>
                    <a:lstStyle/>
                    <a:p>
                      <a:r>
                        <a:rPr lang="en-US" dirty="0"/>
                        <a:t>Description</a:t>
                      </a:r>
                    </a:p>
                  </a:txBody>
                  <a:tcPr/>
                </a:tc>
                <a:extLst>
                  <a:ext uri="{0D108BD9-81ED-4DB2-BD59-A6C34878D82A}">
                    <a16:rowId xmlns:a16="http://schemas.microsoft.com/office/drawing/2014/main" val="3892821512"/>
                  </a:ext>
                </a:extLst>
              </a:tr>
              <a:tr h="370840">
                <a:tc>
                  <a:txBody>
                    <a:bodyPr/>
                    <a:lstStyle/>
                    <a:p>
                      <a:r>
                        <a:rPr lang="en-US" sz="1600" dirty="0"/>
                        <a:t>Data gathering</a:t>
                      </a:r>
                    </a:p>
                  </a:txBody>
                  <a:tcPr/>
                </a:tc>
                <a:tc>
                  <a:txBody>
                    <a:bodyPr/>
                    <a:lstStyle/>
                    <a:p>
                      <a:r>
                        <a:rPr lang="en-US" sz="1600" dirty="0"/>
                        <a:t>AI-based tools such as natural language processing (NLP), large language models, and image recognition can help clinicians comb through large volumes of information sources and discrete or unstructured data to help locate, identify, and surface the most relevant pieces of information, as well as missing information, to reduce cognitive and work burden on clinicians.</a:t>
                      </a:r>
                    </a:p>
                  </a:txBody>
                  <a:tcPr/>
                </a:tc>
                <a:extLst>
                  <a:ext uri="{0D108BD9-81ED-4DB2-BD59-A6C34878D82A}">
                    <a16:rowId xmlns:a16="http://schemas.microsoft.com/office/drawing/2014/main" val="320788969"/>
                  </a:ext>
                </a:extLst>
              </a:tr>
              <a:tr h="370840">
                <a:tc>
                  <a:txBody>
                    <a:bodyPr/>
                    <a:lstStyle/>
                    <a:p>
                      <a:r>
                        <a:rPr lang="en-US" sz="1600" dirty="0"/>
                        <a:t>Data synthesis</a:t>
                      </a:r>
                    </a:p>
                  </a:txBody>
                  <a:tcPr/>
                </a:tc>
                <a:tc>
                  <a:txBody>
                    <a:bodyPr/>
                    <a:lstStyle/>
                    <a:p>
                      <a:r>
                        <a:rPr lang="en-US" sz="1600" dirty="0"/>
                        <a:t>AI may be used to help support a new clinical workﬂow (</a:t>
                      </a:r>
                      <a:r>
                        <a:rPr lang="en-US" sz="1600" dirty="0" err="1"/>
                        <a:t>eg</a:t>
                      </a:r>
                      <a:r>
                        <a:rPr lang="en-US" sz="1600" dirty="0"/>
                        <a:t>, command center; rapid response team) or to improve an existing one (</a:t>
                      </a:r>
                      <a:r>
                        <a:rPr lang="en-US" sz="1600" dirty="0" err="1"/>
                        <a:t>eg</a:t>
                      </a:r>
                      <a:r>
                        <a:rPr lang="en-US" sz="1600" dirty="0"/>
                        <a:t>, prioritize existing care management outreach based on risk)</a:t>
                      </a:r>
                    </a:p>
                  </a:txBody>
                  <a:tcPr/>
                </a:tc>
                <a:extLst>
                  <a:ext uri="{0D108BD9-81ED-4DB2-BD59-A6C34878D82A}">
                    <a16:rowId xmlns:a16="http://schemas.microsoft.com/office/drawing/2014/main" val="116118118"/>
                  </a:ext>
                </a:extLst>
              </a:tr>
              <a:tr h="370840">
                <a:tc>
                  <a:txBody>
                    <a:bodyPr/>
                    <a:lstStyle/>
                    <a:p>
                      <a:r>
                        <a:rPr lang="en-US" sz="1600" dirty="0"/>
                        <a:t>Documentation</a:t>
                      </a:r>
                    </a:p>
                  </a:txBody>
                  <a:tcPr/>
                </a:tc>
                <a:tc>
                  <a:txBody>
                    <a:bodyPr/>
                    <a:lstStyle/>
                    <a:p>
                      <a:r>
                        <a:rPr lang="en-US" sz="1600" dirty="0"/>
                        <a:t>AI may be used to create or enter a summary of or provide speciﬁc details regarding a patient encounter into an EHR or other system of record using technology. AI can help simplify the billing documentation process, and generative AI can help reduce documentation burden.</a:t>
                      </a:r>
                    </a:p>
                  </a:txBody>
                  <a:tcPr/>
                </a:tc>
                <a:extLst>
                  <a:ext uri="{0D108BD9-81ED-4DB2-BD59-A6C34878D82A}">
                    <a16:rowId xmlns:a16="http://schemas.microsoft.com/office/drawing/2014/main" val="1933802270"/>
                  </a:ext>
                </a:extLst>
              </a:tr>
              <a:tr h="370840">
                <a:tc>
                  <a:txBody>
                    <a:bodyPr/>
                    <a:lstStyle/>
                    <a:p>
                      <a:r>
                        <a:rPr lang="en-US" sz="1600" dirty="0"/>
                        <a:t>Taking appropriate action</a:t>
                      </a:r>
                    </a:p>
                  </a:txBody>
                  <a:tcPr/>
                </a:tc>
                <a:tc>
                  <a:txBody>
                    <a:bodyPr/>
                    <a:lstStyle/>
                    <a:p>
                      <a:r>
                        <a:rPr lang="en-US" sz="1600" dirty="0"/>
                        <a:t>AI can provide decision support, prediction tools, targeted outreach, and guidance in response to signals or deploy an “intelligent” command center to help manage populations</a:t>
                      </a:r>
                    </a:p>
                  </a:txBody>
                  <a:tcPr/>
                </a:tc>
                <a:extLst>
                  <a:ext uri="{0D108BD9-81ED-4DB2-BD59-A6C34878D82A}">
                    <a16:rowId xmlns:a16="http://schemas.microsoft.com/office/drawing/2014/main" val="892318195"/>
                  </a:ext>
                </a:extLst>
              </a:tr>
              <a:tr h="370840">
                <a:tc>
                  <a:txBody>
                    <a:bodyPr/>
                    <a:lstStyle/>
                    <a:p>
                      <a:r>
                        <a:rPr lang="en-US" sz="1600" dirty="0"/>
                        <a:t>Structure asynchronous activities, outcomes and activities.</a:t>
                      </a:r>
                    </a:p>
                  </a:txBody>
                  <a:tcPr/>
                </a:tc>
                <a:tc>
                  <a:txBody>
                    <a:bodyPr/>
                    <a:lstStyle/>
                    <a:p>
                      <a:r>
                        <a:rPr lang="en-US" sz="1600" dirty="0"/>
                        <a:t>The care team’s clinical and operational activities, including patient rounds and communication, are unstructured and asynchronous. AI can help manage coordination and synthesis of the information for updates and the next best course of action.</a:t>
                      </a:r>
                    </a:p>
                  </a:txBody>
                  <a:tcPr/>
                </a:tc>
                <a:extLst>
                  <a:ext uri="{0D108BD9-81ED-4DB2-BD59-A6C34878D82A}">
                    <a16:rowId xmlns:a16="http://schemas.microsoft.com/office/drawing/2014/main" val="105478917"/>
                  </a:ext>
                </a:extLst>
              </a:tr>
            </a:tbl>
          </a:graphicData>
        </a:graphic>
      </p:graphicFrame>
    </p:spTree>
    <p:extLst>
      <p:ext uri="{BB962C8B-B14F-4D97-AF65-F5344CB8AC3E}">
        <p14:creationId xmlns:p14="http://schemas.microsoft.com/office/powerpoint/2010/main" val="403881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A20A2-AA56-D905-CD05-0FA22BFCD69D}"/>
              </a:ext>
            </a:extLst>
          </p:cNvPr>
          <p:cNvPicPr>
            <a:picLocks noChangeAspect="1"/>
          </p:cNvPicPr>
          <p:nvPr/>
        </p:nvPicPr>
        <p:blipFill>
          <a:blip r:embed="rId2"/>
          <a:stretch>
            <a:fillRect/>
          </a:stretch>
        </p:blipFill>
        <p:spPr>
          <a:xfrm>
            <a:off x="1299895" y="2605974"/>
            <a:ext cx="4796104" cy="2484240"/>
          </a:xfrm>
          <a:prstGeom prst="rect">
            <a:avLst/>
          </a:prstGeom>
        </p:spPr>
      </p:pic>
      <p:sp>
        <p:nvSpPr>
          <p:cNvPr id="5" name="TextBox 4">
            <a:extLst>
              <a:ext uri="{FF2B5EF4-FFF2-40B4-BE49-F238E27FC236}">
                <a16:creationId xmlns:a16="http://schemas.microsoft.com/office/drawing/2014/main" id="{19A753F5-B950-F4A5-CC47-3D9B122A0555}"/>
              </a:ext>
            </a:extLst>
          </p:cNvPr>
          <p:cNvSpPr txBox="1"/>
          <p:nvPr/>
        </p:nvSpPr>
        <p:spPr>
          <a:xfrm>
            <a:off x="6810692" y="2849391"/>
            <a:ext cx="4667816" cy="1938992"/>
          </a:xfrm>
          <a:prstGeom prst="rect">
            <a:avLst/>
          </a:prstGeom>
          <a:noFill/>
        </p:spPr>
        <p:txBody>
          <a:bodyPr wrap="none" rtlCol="0">
            <a:spAutoFit/>
          </a:bodyPr>
          <a:lstStyle/>
          <a:p>
            <a:r>
              <a:rPr lang="en-US" sz="3000" b="1" dirty="0"/>
              <a:t>Three Main Areas of Burden</a:t>
            </a:r>
          </a:p>
          <a:p>
            <a:pPr marL="514350" indent="-514350">
              <a:buAutoNum type="arabicParenBoth"/>
            </a:pPr>
            <a:r>
              <a:rPr lang="en-US" sz="3000" b="1" dirty="0"/>
              <a:t>Documentation</a:t>
            </a:r>
          </a:p>
          <a:p>
            <a:pPr marL="514350" indent="-514350">
              <a:buAutoNum type="arabicParenBoth"/>
            </a:pPr>
            <a:r>
              <a:rPr lang="en-US" sz="3000" b="1" dirty="0"/>
              <a:t>Chart Review</a:t>
            </a:r>
          </a:p>
          <a:p>
            <a:pPr marL="514350" indent="-514350">
              <a:buAutoNum type="arabicParenBoth"/>
            </a:pPr>
            <a:r>
              <a:rPr lang="en-US" sz="3000" b="1" dirty="0"/>
              <a:t>Inbox Tasks</a:t>
            </a:r>
          </a:p>
        </p:txBody>
      </p:sp>
      <p:sp>
        <p:nvSpPr>
          <p:cNvPr id="7" name="TextBox 6">
            <a:extLst>
              <a:ext uri="{FF2B5EF4-FFF2-40B4-BE49-F238E27FC236}">
                <a16:creationId xmlns:a16="http://schemas.microsoft.com/office/drawing/2014/main" id="{63DE826E-579A-48AD-D711-1C4B6C6554DB}"/>
              </a:ext>
            </a:extLst>
          </p:cNvPr>
          <p:cNvSpPr txBox="1"/>
          <p:nvPr/>
        </p:nvSpPr>
        <p:spPr>
          <a:xfrm>
            <a:off x="465908" y="5589949"/>
            <a:ext cx="11260183" cy="276999"/>
          </a:xfrm>
          <a:prstGeom prst="rect">
            <a:avLst/>
          </a:prstGeom>
          <a:noFill/>
        </p:spPr>
        <p:txBody>
          <a:bodyPr wrap="square">
            <a:spAutoFit/>
          </a:bodyPr>
          <a:lstStyle/>
          <a:p>
            <a:pPr algn="ctr"/>
            <a:r>
              <a:rPr lang="en-US" sz="1200" dirty="0" err="1"/>
              <a:t>Dymek</a:t>
            </a:r>
            <a:r>
              <a:rPr lang="en-US" sz="1200" dirty="0"/>
              <a:t>, C. </a:t>
            </a:r>
            <a:r>
              <a:rPr lang="en-US" sz="1200" i="1" dirty="0"/>
              <a:t>et al.</a:t>
            </a:r>
            <a:r>
              <a:rPr lang="en-US" sz="1200" dirty="0"/>
              <a:t> Building the evidence-base to reduce electronic health record–related clinician burden. </a:t>
            </a:r>
            <a:r>
              <a:rPr lang="en-US" sz="1200" i="1" dirty="0"/>
              <a:t>J. Am. </a:t>
            </a:r>
            <a:r>
              <a:rPr lang="en-US" sz="1200" i="1" dirty="0" err="1"/>
              <a:t>Méd</a:t>
            </a:r>
            <a:r>
              <a:rPr lang="en-US" sz="1200" i="1" dirty="0"/>
              <a:t>. Inform. Assoc.</a:t>
            </a:r>
            <a:r>
              <a:rPr lang="en-US" sz="1200" dirty="0"/>
              <a:t> </a:t>
            </a:r>
            <a:r>
              <a:rPr lang="en-US" sz="1200" b="1" dirty="0"/>
              <a:t>28</a:t>
            </a:r>
            <a:r>
              <a:rPr lang="en-US" sz="1200" dirty="0"/>
              <a:t>, 1057–1061 (2020). </a:t>
            </a:r>
          </a:p>
        </p:txBody>
      </p:sp>
      <p:sp>
        <p:nvSpPr>
          <p:cNvPr id="2" name="Footer Placeholder 3">
            <a:extLst>
              <a:ext uri="{FF2B5EF4-FFF2-40B4-BE49-F238E27FC236}">
                <a16:creationId xmlns:a16="http://schemas.microsoft.com/office/drawing/2014/main" id="{025C3A09-2998-7914-9492-82020BB9457F}"/>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pic>
        <p:nvPicPr>
          <p:cNvPr id="3" name="Picture 2">
            <a:extLst>
              <a:ext uri="{FF2B5EF4-FFF2-40B4-BE49-F238E27FC236}">
                <a16:creationId xmlns:a16="http://schemas.microsoft.com/office/drawing/2014/main" id="{F4F9ACC2-4661-8800-877F-F1143336732E}"/>
              </a:ext>
            </a:extLst>
          </p:cNvPr>
          <p:cNvPicPr>
            <a:picLocks noChangeAspect="1"/>
          </p:cNvPicPr>
          <p:nvPr/>
        </p:nvPicPr>
        <p:blipFill>
          <a:blip r:embed="rId3"/>
          <a:stretch>
            <a:fillRect/>
          </a:stretch>
        </p:blipFill>
        <p:spPr>
          <a:xfrm>
            <a:off x="2209799" y="266701"/>
            <a:ext cx="7772400" cy="2082955"/>
          </a:xfrm>
          <a:prstGeom prst="rect">
            <a:avLst/>
          </a:prstGeom>
        </p:spPr>
      </p:pic>
    </p:spTree>
    <p:extLst>
      <p:ext uri="{BB962C8B-B14F-4D97-AF65-F5344CB8AC3E}">
        <p14:creationId xmlns:p14="http://schemas.microsoft.com/office/powerpoint/2010/main" val="2743387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tor sitting at a desk with a lot of paperwork around him&#10;&#10;Description automatically generated">
            <a:extLst>
              <a:ext uri="{FF2B5EF4-FFF2-40B4-BE49-F238E27FC236}">
                <a16:creationId xmlns:a16="http://schemas.microsoft.com/office/drawing/2014/main" id="{DEABE0DF-6483-5501-E123-A493F40BFBD6}"/>
              </a:ext>
            </a:extLst>
          </p:cNvPr>
          <p:cNvPicPr>
            <a:picLocks noChangeAspect="1"/>
          </p:cNvPicPr>
          <p:nvPr/>
        </p:nvPicPr>
        <p:blipFill>
          <a:blip r:embed="rId2"/>
          <a:stretch>
            <a:fillRect/>
          </a:stretch>
        </p:blipFill>
        <p:spPr>
          <a:xfrm>
            <a:off x="0" y="-108855"/>
            <a:ext cx="12192000" cy="6966856"/>
          </a:xfrm>
          <a:prstGeom prst="rect">
            <a:avLst/>
          </a:prstGeom>
        </p:spPr>
      </p:pic>
    </p:spTree>
    <p:extLst>
      <p:ext uri="{BB962C8B-B14F-4D97-AF65-F5344CB8AC3E}">
        <p14:creationId xmlns:p14="http://schemas.microsoft.com/office/powerpoint/2010/main" val="3702159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713820-4F0F-F04E-76A1-B6577929D2C7}"/>
              </a:ext>
            </a:extLst>
          </p:cNvPr>
          <p:cNvSpPr>
            <a:spLocks noGrp="1"/>
          </p:cNvSpPr>
          <p:nvPr>
            <p:ph type="ftr" sz="quarter" idx="10"/>
          </p:nvPr>
        </p:nvSpPr>
        <p:spPr/>
        <p:txBody>
          <a:bodyPr/>
          <a:lstStyle/>
          <a:p>
            <a:r>
              <a:rPr lang="en-US"/>
              <a:t>July 28-30, 2024   |   The American Club   |   Kohler, WI</a:t>
            </a:r>
            <a:endParaRPr lang="en-US" dirty="0"/>
          </a:p>
        </p:txBody>
      </p:sp>
      <p:pic>
        <p:nvPicPr>
          <p:cNvPr id="3" name="Picture 2" descr="Picture 2">
            <a:extLst>
              <a:ext uri="{FF2B5EF4-FFF2-40B4-BE49-F238E27FC236}">
                <a16:creationId xmlns:a16="http://schemas.microsoft.com/office/drawing/2014/main" id="{554C436A-3342-6E3B-3979-F94B2CE15C2A}"/>
              </a:ext>
            </a:extLst>
          </p:cNvPr>
          <p:cNvPicPr>
            <a:picLocks noChangeAspect="1"/>
          </p:cNvPicPr>
          <p:nvPr/>
        </p:nvPicPr>
        <p:blipFill>
          <a:blip r:embed="rId2"/>
          <a:stretch>
            <a:fillRect/>
          </a:stretch>
        </p:blipFill>
        <p:spPr>
          <a:xfrm>
            <a:off x="3352800" y="266701"/>
            <a:ext cx="5522740" cy="5128259"/>
          </a:xfrm>
          <a:prstGeom prst="rect">
            <a:avLst/>
          </a:prstGeom>
          <a:ln w="12700">
            <a:miter lim="400000"/>
          </a:ln>
        </p:spPr>
      </p:pic>
      <p:sp>
        <p:nvSpPr>
          <p:cNvPr id="4" name="Rectangle 3">
            <a:extLst>
              <a:ext uri="{FF2B5EF4-FFF2-40B4-BE49-F238E27FC236}">
                <a16:creationId xmlns:a16="http://schemas.microsoft.com/office/drawing/2014/main" id="{C1C7EC98-8725-00F9-88DE-7EC534074A88}"/>
              </a:ext>
            </a:extLst>
          </p:cNvPr>
          <p:cNvSpPr txBox="1"/>
          <p:nvPr/>
        </p:nvSpPr>
        <p:spPr>
          <a:xfrm>
            <a:off x="420189" y="5519512"/>
            <a:ext cx="11351622" cy="315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lvl1pPr defTabSz="1300480">
              <a:defRPr sz="1600" b="0">
                <a:solidFill>
                  <a:srgbClr val="FFFFFF"/>
                </a:solidFill>
                <a:latin typeface="Calibri"/>
                <a:ea typeface="Calibri"/>
                <a:cs typeface="Calibri"/>
                <a:sym typeface="Calibri"/>
              </a:defRPr>
            </a:lvl1pPr>
          </a:lstStyle>
          <a:p>
            <a:pPr algn="ctr"/>
            <a:r>
              <a:rPr sz="1200" dirty="0"/>
              <a:t>Toll E. A piece of my mind. The cost of technology. JAMA. 2012;307(23):2497-2498. doi:10.1001/jama.2012.4946.</a:t>
            </a:r>
          </a:p>
        </p:txBody>
      </p:sp>
    </p:spTree>
    <p:extLst>
      <p:ext uri="{BB962C8B-B14F-4D97-AF65-F5344CB8AC3E}">
        <p14:creationId xmlns:p14="http://schemas.microsoft.com/office/powerpoint/2010/main" val="20205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8B35-53BC-7DA2-1835-6F5AFA806294}"/>
              </a:ext>
            </a:extLst>
          </p:cNvPr>
          <p:cNvSpPr>
            <a:spLocks noGrp="1"/>
          </p:cNvSpPr>
          <p:nvPr>
            <p:ph type="title"/>
          </p:nvPr>
        </p:nvSpPr>
        <p:spPr/>
        <p:txBody>
          <a:bodyPr/>
          <a:lstStyle/>
          <a:p>
            <a:r>
              <a:rPr lang="en-US" dirty="0"/>
              <a:t>Documentation</a:t>
            </a:r>
          </a:p>
        </p:txBody>
      </p:sp>
      <p:pic>
        <p:nvPicPr>
          <p:cNvPr id="4" name="Picture 3">
            <a:extLst>
              <a:ext uri="{FF2B5EF4-FFF2-40B4-BE49-F238E27FC236}">
                <a16:creationId xmlns:a16="http://schemas.microsoft.com/office/drawing/2014/main" id="{9286C50D-63D9-A5C2-5631-221D32109A5A}"/>
              </a:ext>
            </a:extLst>
          </p:cNvPr>
          <p:cNvPicPr>
            <a:picLocks noChangeAspect="1"/>
          </p:cNvPicPr>
          <p:nvPr/>
        </p:nvPicPr>
        <p:blipFill>
          <a:blip r:embed="rId2"/>
          <a:stretch>
            <a:fillRect/>
          </a:stretch>
        </p:blipFill>
        <p:spPr>
          <a:xfrm>
            <a:off x="1363362" y="1447800"/>
            <a:ext cx="4209169" cy="4202886"/>
          </a:xfrm>
          <a:prstGeom prst="rect">
            <a:avLst/>
          </a:prstGeom>
        </p:spPr>
      </p:pic>
      <p:pic>
        <p:nvPicPr>
          <p:cNvPr id="9" name="Picture 8">
            <a:extLst>
              <a:ext uri="{FF2B5EF4-FFF2-40B4-BE49-F238E27FC236}">
                <a16:creationId xmlns:a16="http://schemas.microsoft.com/office/drawing/2014/main" id="{3359489D-6803-83FB-FDEF-86800A14BED6}"/>
              </a:ext>
            </a:extLst>
          </p:cNvPr>
          <p:cNvPicPr>
            <a:picLocks noChangeAspect="1"/>
          </p:cNvPicPr>
          <p:nvPr/>
        </p:nvPicPr>
        <p:blipFill>
          <a:blip r:embed="rId3"/>
          <a:stretch>
            <a:fillRect/>
          </a:stretch>
        </p:blipFill>
        <p:spPr>
          <a:xfrm>
            <a:off x="7139401" y="1447800"/>
            <a:ext cx="3241170" cy="4233778"/>
          </a:xfrm>
          <a:prstGeom prst="rect">
            <a:avLst/>
          </a:prstGeom>
        </p:spPr>
      </p:pic>
      <p:sp>
        <p:nvSpPr>
          <p:cNvPr id="10" name="Footer Placeholder 3">
            <a:extLst>
              <a:ext uri="{FF2B5EF4-FFF2-40B4-BE49-F238E27FC236}">
                <a16:creationId xmlns:a16="http://schemas.microsoft.com/office/drawing/2014/main" id="{85558851-8064-0E5C-8833-F5837BE093F0}"/>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818871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460220-ABA1-809C-6566-6F8854734F96}"/>
              </a:ext>
            </a:extLst>
          </p:cNvPr>
          <p:cNvSpPr>
            <a:spLocks noGrp="1"/>
          </p:cNvSpPr>
          <p:nvPr>
            <p:ph type="ftr" sz="quarter" idx="10"/>
          </p:nvPr>
        </p:nvSpPr>
        <p:spPr/>
        <p:txBody>
          <a:bodyPr/>
          <a:lstStyle/>
          <a:p>
            <a:r>
              <a:rPr lang="en-US"/>
              <a:t>July 28-30, 2024   |   The American Club   |   Kohler, WI</a:t>
            </a:r>
            <a:endParaRPr lang="en-US" dirty="0"/>
          </a:p>
        </p:txBody>
      </p:sp>
      <p:pic>
        <p:nvPicPr>
          <p:cNvPr id="3" name="Picture 2">
            <a:extLst>
              <a:ext uri="{FF2B5EF4-FFF2-40B4-BE49-F238E27FC236}">
                <a16:creationId xmlns:a16="http://schemas.microsoft.com/office/drawing/2014/main" id="{35533B88-BA12-9700-1556-A640D3EC8256}"/>
              </a:ext>
            </a:extLst>
          </p:cNvPr>
          <p:cNvPicPr>
            <a:picLocks noChangeAspect="1"/>
          </p:cNvPicPr>
          <p:nvPr/>
        </p:nvPicPr>
        <p:blipFill>
          <a:blip r:embed="rId2"/>
          <a:stretch>
            <a:fillRect/>
          </a:stretch>
        </p:blipFill>
        <p:spPr>
          <a:xfrm>
            <a:off x="1645504" y="649393"/>
            <a:ext cx="8900991" cy="4510435"/>
          </a:xfrm>
          <a:prstGeom prst="rect">
            <a:avLst/>
          </a:prstGeom>
        </p:spPr>
      </p:pic>
      <p:sp>
        <p:nvSpPr>
          <p:cNvPr id="5" name="TextBox 4">
            <a:extLst>
              <a:ext uri="{FF2B5EF4-FFF2-40B4-BE49-F238E27FC236}">
                <a16:creationId xmlns:a16="http://schemas.microsoft.com/office/drawing/2014/main" id="{F0F4078B-3847-17DC-9C5D-9C300D870277}"/>
              </a:ext>
            </a:extLst>
          </p:cNvPr>
          <p:cNvSpPr txBox="1"/>
          <p:nvPr/>
        </p:nvSpPr>
        <p:spPr>
          <a:xfrm>
            <a:off x="708454" y="5433778"/>
            <a:ext cx="10775092" cy="276999"/>
          </a:xfrm>
          <a:prstGeom prst="rect">
            <a:avLst/>
          </a:prstGeom>
          <a:noFill/>
        </p:spPr>
        <p:txBody>
          <a:bodyPr wrap="square">
            <a:spAutoFit/>
          </a:bodyPr>
          <a:lstStyle/>
          <a:p>
            <a:pPr algn="ctr"/>
            <a:r>
              <a:rPr lang="en-US" sz="1200" dirty="0"/>
              <a:t>Tierney, A. A. </a:t>
            </a:r>
            <a:r>
              <a:rPr lang="en-US" sz="1200" i="1" dirty="0"/>
              <a:t>et al.</a:t>
            </a:r>
            <a:r>
              <a:rPr lang="en-US" sz="1200" dirty="0"/>
              <a:t> Ambient Artificial Intelligence Scribes to Alleviate the Burden of Clinical Documentation. </a:t>
            </a:r>
            <a:r>
              <a:rPr lang="en-US" sz="1200" i="1" dirty="0"/>
              <a:t>NEJM </a:t>
            </a:r>
            <a:r>
              <a:rPr lang="en-US" sz="1200" i="1" dirty="0" err="1"/>
              <a:t>Catal</a:t>
            </a:r>
            <a:r>
              <a:rPr lang="en-US" sz="1200" i="1" dirty="0"/>
              <a:t>.</a:t>
            </a:r>
            <a:r>
              <a:rPr lang="en-US" sz="1200" dirty="0"/>
              <a:t> </a:t>
            </a:r>
            <a:r>
              <a:rPr lang="en-US" sz="1200" b="1" dirty="0"/>
              <a:t>5</a:t>
            </a:r>
            <a:r>
              <a:rPr lang="en-US" sz="1200" dirty="0"/>
              <a:t>, (2024). </a:t>
            </a:r>
          </a:p>
        </p:txBody>
      </p:sp>
    </p:spTree>
    <p:extLst>
      <p:ext uri="{BB962C8B-B14F-4D97-AF65-F5344CB8AC3E}">
        <p14:creationId xmlns:p14="http://schemas.microsoft.com/office/powerpoint/2010/main" val="305135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460220-ABA1-809C-6566-6F8854734F96}"/>
              </a:ext>
            </a:extLst>
          </p:cNvPr>
          <p:cNvSpPr>
            <a:spLocks noGrp="1"/>
          </p:cNvSpPr>
          <p:nvPr>
            <p:ph type="ftr" sz="quarter" idx="10"/>
          </p:nvPr>
        </p:nvSpPr>
        <p:spPr/>
        <p:txBody>
          <a:bodyPr/>
          <a:lstStyle/>
          <a:p>
            <a:r>
              <a:rPr lang="en-US"/>
              <a:t>July 28-30, 2024   |   The American Club   |   Kohler, WI</a:t>
            </a:r>
            <a:endParaRPr lang="en-US" dirty="0"/>
          </a:p>
        </p:txBody>
      </p:sp>
      <p:sp>
        <p:nvSpPr>
          <p:cNvPr id="5" name="TextBox 4">
            <a:extLst>
              <a:ext uri="{FF2B5EF4-FFF2-40B4-BE49-F238E27FC236}">
                <a16:creationId xmlns:a16="http://schemas.microsoft.com/office/drawing/2014/main" id="{F0F4078B-3847-17DC-9C5D-9C300D870277}"/>
              </a:ext>
            </a:extLst>
          </p:cNvPr>
          <p:cNvSpPr txBox="1"/>
          <p:nvPr/>
        </p:nvSpPr>
        <p:spPr>
          <a:xfrm>
            <a:off x="708454" y="5095572"/>
            <a:ext cx="10775092" cy="923330"/>
          </a:xfrm>
          <a:prstGeom prst="rect">
            <a:avLst/>
          </a:prstGeom>
          <a:noFill/>
        </p:spPr>
        <p:txBody>
          <a:bodyPr wrap="square">
            <a:spAutoFit/>
          </a:bodyPr>
          <a:lstStyle/>
          <a:p>
            <a:pPr algn="ctr"/>
            <a:r>
              <a:rPr lang="en-US" dirty="0"/>
              <a:t>Owens, L. M., Wilda, J. J., Hahn, P. Y., Koehler, T. &amp; Fletcher, J. J. The association between use of ambient voice technology documentation during primary care patient encounters, documentation burden, and provider burnout. </a:t>
            </a:r>
            <a:r>
              <a:rPr lang="en-US" i="1" dirty="0"/>
              <a:t>Fam. Pr.</a:t>
            </a:r>
            <a:r>
              <a:rPr lang="en-US" dirty="0"/>
              <a:t> </a:t>
            </a:r>
            <a:r>
              <a:rPr lang="en-US" b="1" dirty="0"/>
              <a:t>41</a:t>
            </a:r>
            <a:r>
              <a:rPr lang="en-US" dirty="0"/>
              <a:t>, 86–91 (2023). </a:t>
            </a:r>
          </a:p>
        </p:txBody>
      </p:sp>
      <p:pic>
        <p:nvPicPr>
          <p:cNvPr id="4" name="Picture 3">
            <a:extLst>
              <a:ext uri="{FF2B5EF4-FFF2-40B4-BE49-F238E27FC236}">
                <a16:creationId xmlns:a16="http://schemas.microsoft.com/office/drawing/2014/main" id="{77FF2750-CBFD-8109-4777-7A841F11EF86}"/>
              </a:ext>
            </a:extLst>
          </p:cNvPr>
          <p:cNvPicPr>
            <a:picLocks noChangeAspect="1"/>
          </p:cNvPicPr>
          <p:nvPr/>
        </p:nvPicPr>
        <p:blipFill>
          <a:blip r:embed="rId2"/>
          <a:stretch>
            <a:fillRect/>
          </a:stretch>
        </p:blipFill>
        <p:spPr>
          <a:xfrm>
            <a:off x="2209800" y="1028185"/>
            <a:ext cx="7772400" cy="3467100"/>
          </a:xfrm>
          <a:prstGeom prst="rect">
            <a:avLst/>
          </a:prstGeom>
        </p:spPr>
      </p:pic>
    </p:spTree>
    <p:extLst>
      <p:ext uri="{BB962C8B-B14F-4D97-AF65-F5344CB8AC3E}">
        <p14:creationId xmlns:p14="http://schemas.microsoft.com/office/powerpoint/2010/main" val="258416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9CDF-3204-DAB5-BE55-0C338F23664C}"/>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0C3A5F68-B203-82C4-D589-445E44B0D43D}"/>
              </a:ext>
            </a:extLst>
          </p:cNvPr>
          <p:cNvSpPr>
            <a:spLocks noGrp="1"/>
          </p:cNvSpPr>
          <p:nvPr>
            <p:ph idx="1"/>
          </p:nvPr>
        </p:nvSpPr>
        <p:spPr/>
        <p:txBody>
          <a:bodyPr/>
          <a:lstStyle/>
          <a:p>
            <a:r>
              <a:rPr lang="en-US" dirty="0"/>
              <a:t>None</a:t>
            </a:r>
          </a:p>
        </p:txBody>
      </p:sp>
      <p:sp>
        <p:nvSpPr>
          <p:cNvPr id="4" name="Footer Placeholder 3">
            <a:extLst>
              <a:ext uri="{FF2B5EF4-FFF2-40B4-BE49-F238E27FC236}">
                <a16:creationId xmlns:a16="http://schemas.microsoft.com/office/drawing/2014/main" id="{EB8ECEF5-65FB-76D7-E04D-42B9ACC44E59}"/>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202930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E0FAA-E43F-95FC-ABAE-2BBD8BA37ED2}"/>
              </a:ext>
            </a:extLst>
          </p:cNvPr>
          <p:cNvSpPr>
            <a:spLocks noGrp="1"/>
          </p:cNvSpPr>
          <p:nvPr>
            <p:ph type="title"/>
          </p:nvPr>
        </p:nvSpPr>
        <p:spPr/>
        <p:txBody>
          <a:bodyPr/>
          <a:lstStyle/>
          <a:p>
            <a:r>
              <a:rPr lang="en-US" dirty="0"/>
              <a:t>Ambient AI “Scribes”</a:t>
            </a:r>
          </a:p>
        </p:txBody>
      </p:sp>
      <p:grpSp>
        <p:nvGrpSpPr>
          <p:cNvPr id="4" name="Group 3">
            <a:extLst>
              <a:ext uri="{FF2B5EF4-FFF2-40B4-BE49-F238E27FC236}">
                <a16:creationId xmlns:a16="http://schemas.microsoft.com/office/drawing/2014/main" id="{7C23B392-14F3-0724-6A2A-35148E6F9BB6}"/>
              </a:ext>
            </a:extLst>
          </p:cNvPr>
          <p:cNvGrpSpPr/>
          <p:nvPr/>
        </p:nvGrpSpPr>
        <p:grpSpPr>
          <a:xfrm>
            <a:off x="2835875" y="1788792"/>
            <a:ext cx="6520249" cy="1143000"/>
            <a:chOff x="486032" y="2286000"/>
            <a:chExt cx="6520249" cy="1143000"/>
          </a:xfrm>
        </p:grpSpPr>
        <p:sp>
          <p:nvSpPr>
            <p:cNvPr id="3" name="Rectangle 2">
              <a:extLst>
                <a:ext uri="{FF2B5EF4-FFF2-40B4-BE49-F238E27FC236}">
                  <a16:creationId xmlns:a16="http://schemas.microsoft.com/office/drawing/2014/main" id="{62FEE4FE-5A39-AAC9-D74D-589B6F6EFB3F}"/>
                </a:ext>
              </a:extLst>
            </p:cNvPr>
            <p:cNvSpPr/>
            <p:nvPr/>
          </p:nvSpPr>
          <p:spPr>
            <a:xfrm>
              <a:off x="486032" y="2286000"/>
              <a:ext cx="6520249" cy="1143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icrosoft-Nuance-logo">
              <a:extLst>
                <a:ext uri="{FF2B5EF4-FFF2-40B4-BE49-F238E27FC236}">
                  <a16:creationId xmlns:a16="http://schemas.microsoft.com/office/drawing/2014/main" id="{EEA06826-A457-D7C2-B3E6-43C5CA8CE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189" y="2618946"/>
              <a:ext cx="5537200" cy="50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F1EE490-20BE-948B-E5C5-D04AB4CE6B22}"/>
              </a:ext>
            </a:extLst>
          </p:cNvPr>
          <p:cNvGrpSpPr/>
          <p:nvPr/>
        </p:nvGrpSpPr>
        <p:grpSpPr>
          <a:xfrm>
            <a:off x="7731210" y="3682205"/>
            <a:ext cx="3249827" cy="1680519"/>
            <a:chOff x="6376086" y="3914196"/>
            <a:chExt cx="3249827" cy="1680519"/>
          </a:xfrm>
        </p:grpSpPr>
        <p:sp>
          <p:nvSpPr>
            <p:cNvPr id="7" name="Rectangle 6">
              <a:extLst>
                <a:ext uri="{FF2B5EF4-FFF2-40B4-BE49-F238E27FC236}">
                  <a16:creationId xmlns:a16="http://schemas.microsoft.com/office/drawing/2014/main" id="{38057FD1-C5FB-F605-729D-F1D4BBF51F7E}"/>
                </a:ext>
              </a:extLst>
            </p:cNvPr>
            <p:cNvSpPr/>
            <p:nvPr/>
          </p:nvSpPr>
          <p:spPr>
            <a:xfrm>
              <a:off x="6376086" y="3914196"/>
              <a:ext cx="3249827" cy="16805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F1E70800-429E-B307-8351-0D33BDEDC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719" y="4384289"/>
              <a:ext cx="2582562" cy="740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F5F6F23-97B1-55E0-CC5D-52DFD25D9B36}"/>
              </a:ext>
            </a:extLst>
          </p:cNvPr>
          <p:cNvGrpSpPr/>
          <p:nvPr/>
        </p:nvGrpSpPr>
        <p:grpSpPr>
          <a:xfrm>
            <a:off x="1210961" y="3682206"/>
            <a:ext cx="3249827" cy="1680519"/>
            <a:chOff x="1210963" y="3880021"/>
            <a:chExt cx="3249827" cy="1680519"/>
          </a:xfrm>
        </p:grpSpPr>
        <p:sp>
          <p:nvSpPr>
            <p:cNvPr id="5" name="Rectangle 4">
              <a:extLst>
                <a:ext uri="{FF2B5EF4-FFF2-40B4-BE49-F238E27FC236}">
                  <a16:creationId xmlns:a16="http://schemas.microsoft.com/office/drawing/2014/main" id="{52156223-2D94-6C8B-AC71-5C4A52E1BC88}"/>
                </a:ext>
              </a:extLst>
            </p:cNvPr>
            <p:cNvSpPr/>
            <p:nvPr/>
          </p:nvSpPr>
          <p:spPr>
            <a:xfrm>
              <a:off x="1210963" y="3880021"/>
              <a:ext cx="3249827" cy="16805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Abridge Emerges as a Healthcare AI Leader, Raising $150M to ...">
              <a:extLst>
                <a:ext uri="{FF2B5EF4-FFF2-40B4-BE49-F238E27FC236}">
                  <a16:creationId xmlns:a16="http://schemas.microsoft.com/office/drawing/2014/main" id="{23DCC224-0646-E75C-91C7-201C3EA58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984" y="4146186"/>
              <a:ext cx="2433080" cy="1216540"/>
            </a:xfrm>
            <a:prstGeom prst="rect">
              <a:avLst/>
            </a:prstGeom>
            <a:noFill/>
          </p:spPr>
        </p:pic>
      </p:grpSp>
    </p:spTree>
    <p:extLst>
      <p:ext uri="{BB962C8B-B14F-4D97-AF65-F5344CB8AC3E}">
        <p14:creationId xmlns:p14="http://schemas.microsoft.com/office/powerpoint/2010/main" val="3521540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0FE3-D645-C10C-C736-3C9FF52B1A5E}"/>
              </a:ext>
            </a:extLst>
          </p:cNvPr>
          <p:cNvSpPr>
            <a:spLocks noGrp="1"/>
          </p:cNvSpPr>
          <p:nvPr>
            <p:ph type="title"/>
          </p:nvPr>
        </p:nvSpPr>
        <p:spPr/>
        <p:txBody>
          <a:bodyPr/>
          <a:lstStyle/>
          <a:p>
            <a:r>
              <a:rPr lang="en-US" dirty="0"/>
              <a:t>DAX Copilot</a:t>
            </a:r>
          </a:p>
        </p:txBody>
      </p:sp>
      <p:sp>
        <p:nvSpPr>
          <p:cNvPr id="3" name="Footer Placeholder 2">
            <a:extLst>
              <a:ext uri="{FF2B5EF4-FFF2-40B4-BE49-F238E27FC236}">
                <a16:creationId xmlns:a16="http://schemas.microsoft.com/office/drawing/2014/main" id="{4C55BE30-23DB-9BDF-AEDF-6CEAD801782F}"/>
              </a:ext>
            </a:extLst>
          </p:cNvPr>
          <p:cNvSpPr>
            <a:spLocks noGrp="1"/>
          </p:cNvSpPr>
          <p:nvPr>
            <p:ph type="ftr" sz="quarter" idx="10"/>
          </p:nvPr>
        </p:nvSpPr>
        <p:spPr/>
        <p:txBody>
          <a:bodyPr/>
          <a:lstStyle/>
          <a:p>
            <a:r>
              <a:rPr lang="en-US"/>
              <a:t>July 28-30, 2024   |   The American Club   |   Kohler, WI</a:t>
            </a:r>
            <a:endParaRPr lang="en-US" dirty="0"/>
          </a:p>
        </p:txBody>
      </p:sp>
      <p:pic>
        <p:nvPicPr>
          <p:cNvPr id="4" name="Picture 3">
            <a:extLst>
              <a:ext uri="{FF2B5EF4-FFF2-40B4-BE49-F238E27FC236}">
                <a16:creationId xmlns:a16="http://schemas.microsoft.com/office/drawing/2014/main" id="{4764CDA2-511F-430E-3110-8B15FE806332}"/>
              </a:ext>
            </a:extLst>
          </p:cNvPr>
          <p:cNvPicPr>
            <a:picLocks noChangeAspect="1"/>
          </p:cNvPicPr>
          <p:nvPr/>
        </p:nvPicPr>
        <p:blipFill>
          <a:blip r:embed="rId2"/>
          <a:stretch>
            <a:fillRect/>
          </a:stretch>
        </p:blipFill>
        <p:spPr>
          <a:xfrm>
            <a:off x="822960" y="1594652"/>
            <a:ext cx="10546080" cy="4162592"/>
          </a:xfrm>
          <a:prstGeom prst="rect">
            <a:avLst/>
          </a:prstGeom>
        </p:spPr>
      </p:pic>
    </p:spTree>
    <p:extLst>
      <p:ext uri="{BB962C8B-B14F-4D97-AF65-F5344CB8AC3E}">
        <p14:creationId xmlns:p14="http://schemas.microsoft.com/office/powerpoint/2010/main" val="1449913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07C82D-0A1E-8511-E02B-6BDC51C0141D}"/>
              </a:ext>
            </a:extLst>
          </p:cNvPr>
          <p:cNvSpPr>
            <a:spLocks noGrp="1"/>
          </p:cNvSpPr>
          <p:nvPr>
            <p:ph type="ftr" sz="quarter" idx="10"/>
          </p:nvPr>
        </p:nvSpPr>
        <p:spPr/>
        <p:txBody>
          <a:bodyPr/>
          <a:lstStyle/>
          <a:p>
            <a:r>
              <a:rPr lang="en-US"/>
              <a:t>July 28-30, 2024   |   The American Club   |   Kohler, WI</a:t>
            </a:r>
            <a:endParaRPr lang="en-US" dirty="0"/>
          </a:p>
        </p:txBody>
      </p:sp>
      <p:pic>
        <p:nvPicPr>
          <p:cNvPr id="7" name="Picture 6" descr="A cartoon of a doctor falling into water&#10;&#10;Description automatically generated">
            <a:extLst>
              <a:ext uri="{FF2B5EF4-FFF2-40B4-BE49-F238E27FC236}">
                <a16:creationId xmlns:a16="http://schemas.microsoft.com/office/drawing/2014/main" id="{ACD8B702-8A83-3285-24BE-AAF1F60104B0}"/>
              </a:ext>
            </a:extLst>
          </p:cNvPr>
          <p:cNvPicPr>
            <a:picLocks noChangeAspect="1"/>
          </p:cNvPicPr>
          <p:nvPr/>
        </p:nvPicPr>
        <p:blipFill>
          <a:blip r:embed="rId2"/>
          <a:stretch>
            <a:fillRect/>
          </a:stretch>
        </p:blipFill>
        <p:spPr>
          <a:xfrm>
            <a:off x="0" y="0"/>
            <a:ext cx="12192000" cy="6966856"/>
          </a:xfrm>
          <a:prstGeom prst="rect">
            <a:avLst/>
          </a:prstGeom>
        </p:spPr>
      </p:pic>
    </p:spTree>
    <p:extLst>
      <p:ext uri="{BB962C8B-B14F-4D97-AF65-F5344CB8AC3E}">
        <p14:creationId xmlns:p14="http://schemas.microsoft.com/office/powerpoint/2010/main" val="639946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5DB6-A06E-7B02-73B4-E24A8D50C7EC}"/>
              </a:ext>
            </a:extLst>
          </p:cNvPr>
          <p:cNvSpPr>
            <a:spLocks noGrp="1"/>
          </p:cNvSpPr>
          <p:nvPr>
            <p:ph type="title"/>
          </p:nvPr>
        </p:nvSpPr>
        <p:spPr/>
        <p:txBody>
          <a:bodyPr/>
          <a:lstStyle/>
          <a:p>
            <a:r>
              <a:rPr lang="en-US" dirty="0"/>
              <a:t>Chart Review</a:t>
            </a:r>
          </a:p>
        </p:txBody>
      </p:sp>
      <p:sp>
        <p:nvSpPr>
          <p:cNvPr id="3" name="Content Placeholder 2">
            <a:extLst>
              <a:ext uri="{FF2B5EF4-FFF2-40B4-BE49-F238E27FC236}">
                <a16:creationId xmlns:a16="http://schemas.microsoft.com/office/drawing/2014/main" id="{E4D4D969-B000-B794-818A-E9169D0BA768}"/>
              </a:ext>
            </a:extLst>
          </p:cNvPr>
          <p:cNvSpPr>
            <a:spLocks noGrp="1"/>
          </p:cNvSpPr>
          <p:nvPr>
            <p:ph idx="1"/>
          </p:nvPr>
        </p:nvSpPr>
        <p:spPr/>
        <p:txBody>
          <a:bodyPr>
            <a:normAutofit/>
          </a:bodyPr>
          <a:lstStyle/>
          <a:p>
            <a:r>
              <a:rPr lang="en-US" dirty="0"/>
              <a:t>AI driven solutions</a:t>
            </a:r>
          </a:p>
          <a:p>
            <a:pPr lvl="1"/>
            <a:r>
              <a:rPr lang="en-US" dirty="0"/>
              <a:t>AI chart summarization and info retrieval</a:t>
            </a:r>
          </a:p>
          <a:p>
            <a:pPr lvl="1"/>
            <a:r>
              <a:rPr lang="en-US" dirty="0"/>
              <a:t>AI tools to quickly identify new or relevant information in chart (contextually relevant info)</a:t>
            </a:r>
          </a:p>
          <a:p>
            <a:pPr lvl="1"/>
            <a:r>
              <a:rPr lang="en-US" dirty="0"/>
              <a:t>Integration of multiple data sources into a holistic view of patient</a:t>
            </a:r>
          </a:p>
          <a:p>
            <a:pPr lvl="1"/>
            <a:endParaRPr lang="en-US" dirty="0"/>
          </a:p>
          <a:p>
            <a:pPr lvl="1"/>
            <a:endParaRPr lang="en-US" dirty="0"/>
          </a:p>
          <a:p>
            <a:endParaRPr lang="en-US" dirty="0"/>
          </a:p>
        </p:txBody>
      </p:sp>
    </p:spTree>
    <p:extLst>
      <p:ext uri="{BB962C8B-B14F-4D97-AF65-F5344CB8AC3E}">
        <p14:creationId xmlns:p14="http://schemas.microsoft.com/office/powerpoint/2010/main" val="3838832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A96B32-020E-DA52-6902-6DABB471C144}"/>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13727DD4-2A04-E97F-0B46-4A629D08129E}"/>
              </a:ext>
            </a:extLst>
          </p:cNvPr>
          <p:cNvSpPr>
            <a:spLocks noGrp="1"/>
          </p:cNvSpPr>
          <p:nvPr>
            <p:ph idx="1"/>
          </p:nvPr>
        </p:nvSpPr>
        <p:spPr>
          <a:xfrm>
            <a:off x="609600" y="1600199"/>
            <a:ext cx="4471851" cy="4191003"/>
          </a:xfrm>
        </p:spPr>
        <p:txBody>
          <a:bodyPr/>
          <a:lstStyle/>
          <a:p>
            <a:r>
              <a:rPr lang="en-US" dirty="0"/>
              <a:t>AI generated chart summarization</a:t>
            </a:r>
          </a:p>
        </p:txBody>
      </p:sp>
      <p:sp>
        <p:nvSpPr>
          <p:cNvPr id="4" name="Footer Placeholder 3">
            <a:extLst>
              <a:ext uri="{FF2B5EF4-FFF2-40B4-BE49-F238E27FC236}">
                <a16:creationId xmlns:a16="http://schemas.microsoft.com/office/drawing/2014/main" id="{510ACEDF-C10D-D1DD-0E90-A95EF1E62544}"/>
              </a:ext>
            </a:extLst>
          </p:cNvPr>
          <p:cNvSpPr>
            <a:spLocks noGrp="1"/>
          </p:cNvSpPr>
          <p:nvPr>
            <p:ph type="ftr" sz="quarter" idx="10"/>
          </p:nvPr>
        </p:nvSpPr>
        <p:spPr/>
        <p:txBody>
          <a:bodyPr/>
          <a:lstStyle/>
          <a:p>
            <a:r>
              <a:rPr lang="en-US"/>
              <a:t>July 28-30, 2024   |   The American Club   |   Kohler, WI</a:t>
            </a:r>
            <a:endParaRPr lang="en-US" dirty="0"/>
          </a:p>
        </p:txBody>
      </p:sp>
      <p:pic>
        <p:nvPicPr>
          <p:cNvPr id="1026" name="Picture 2">
            <a:extLst>
              <a:ext uri="{FF2B5EF4-FFF2-40B4-BE49-F238E27FC236}">
                <a16:creationId xmlns:a16="http://schemas.microsoft.com/office/drawing/2014/main" id="{8DCE8142-2862-3575-431A-5907AC35E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203" y="304800"/>
            <a:ext cx="6385197" cy="544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03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99A1-2AD5-0D9E-95D4-722E74B014B5}"/>
              </a:ext>
            </a:extLst>
          </p:cNvPr>
          <p:cNvSpPr>
            <a:spLocks noGrp="1"/>
          </p:cNvSpPr>
          <p:nvPr>
            <p:ph type="title"/>
          </p:nvPr>
        </p:nvSpPr>
        <p:spPr/>
        <p:txBody>
          <a:bodyPr/>
          <a:lstStyle/>
          <a:p>
            <a:r>
              <a:rPr lang="en-US" dirty="0"/>
              <a:t>Inbox Tasks</a:t>
            </a:r>
          </a:p>
        </p:txBody>
      </p:sp>
      <p:sp>
        <p:nvSpPr>
          <p:cNvPr id="3" name="Content Placeholder 2">
            <a:extLst>
              <a:ext uri="{FF2B5EF4-FFF2-40B4-BE49-F238E27FC236}">
                <a16:creationId xmlns:a16="http://schemas.microsoft.com/office/drawing/2014/main" id="{77BACF64-1BFE-73FC-F003-6A24D180B86F}"/>
              </a:ext>
            </a:extLst>
          </p:cNvPr>
          <p:cNvSpPr>
            <a:spLocks noGrp="1"/>
          </p:cNvSpPr>
          <p:nvPr>
            <p:ph idx="1"/>
          </p:nvPr>
        </p:nvSpPr>
        <p:spPr/>
        <p:txBody>
          <a:bodyPr/>
          <a:lstStyle/>
          <a:p>
            <a:r>
              <a:rPr lang="en-US" dirty="0"/>
              <a:t>Problem</a:t>
            </a:r>
          </a:p>
          <a:p>
            <a:pPr lvl="1"/>
            <a:r>
              <a:rPr lang="en-US" dirty="0"/>
              <a:t>Increasing volume of messages</a:t>
            </a:r>
          </a:p>
          <a:p>
            <a:pPr lvl="1"/>
            <a:r>
              <a:rPr lang="en-US" dirty="0"/>
              <a:t>Notifications</a:t>
            </a:r>
          </a:p>
          <a:p>
            <a:pPr lvl="1"/>
            <a:r>
              <a:rPr lang="en-US" dirty="0"/>
              <a:t>Don’t always employ team based care</a:t>
            </a:r>
          </a:p>
          <a:p>
            <a:pPr lvl="1"/>
            <a:r>
              <a:rPr lang="en-US" dirty="0"/>
              <a:t>Poor EHR inbox design or workflows</a:t>
            </a:r>
          </a:p>
          <a:p>
            <a:pPr lvl="1"/>
            <a:r>
              <a:rPr lang="en-US" dirty="0"/>
              <a:t>Non-compensated time</a:t>
            </a:r>
          </a:p>
          <a:p>
            <a:pPr lvl="1"/>
            <a:endParaRPr lang="en-US" dirty="0"/>
          </a:p>
        </p:txBody>
      </p:sp>
    </p:spTree>
    <p:extLst>
      <p:ext uri="{BB962C8B-B14F-4D97-AF65-F5344CB8AC3E}">
        <p14:creationId xmlns:p14="http://schemas.microsoft.com/office/powerpoint/2010/main" val="261322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8D6F-A1A2-422E-67EB-C8BA17774B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59627C-D760-760D-41C8-1C3A6466839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B4CD871-F553-CD8C-D5C5-0D2A4F0EB1C3}"/>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a:extLst>
              <a:ext uri="{FF2B5EF4-FFF2-40B4-BE49-F238E27FC236}">
                <a16:creationId xmlns:a16="http://schemas.microsoft.com/office/drawing/2014/main" id="{ACD70E0C-E4E6-924C-88BE-0B62E2ABFE46}"/>
              </a:ext>
            </a:extLst>
          </p:cNvPr>
          <p:cNvPicPr>
            <a:picLocks noChangeAspect="1"/>
          </p:cNvPicPr>
          <p:nvPr/>
        </p:nvPicPr>
        <p:blipFill>
          <a:blip r:embed="rId2"/>
          <a:stretch>
            <a:fillRect/>
          </a:stretch>
        </p:blipFill>
        <p:spPr>
          <a:xfrm>
            <a:off x="920578" y="304800"/>
            <a:ext cx="10350843" cy="5483253"/>
          </a:xfrm>
          <a:prstGeom prst="rect">
            <a:avLst/>
          </a:prstGeom>
        </p:spPr>
      </p:pic>
    </p:spTree>
    <p:extLst>
      <p:ext uri="{BB962C8B-B14F-4D97-AF65-F5344CB8AC3E}">
        <p14:creationId xmlns:p14="http://schemas.microsoft.com/office/powerpoint/2010/main" val="1391763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44EA21-611A-44AE-1801-4480430E8128}"/>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a:extLst>
              <a:ext uri="{FF2B5EF4-FFF2-40B4-BE49-F238E27FC236}">
                <a16:creationId xmlns:a16="http://schemas.microsoft.com/office/drawing/2014/main" id="{123AE6D1-184A-1D08-4AD7-50D46196B43A}"/>
              </a:ext>
            </a:extLst>
          </p:cNvPr>
          <p:cNvPicPr>
            <a:picLocks noChangeAspect="1"/>
          </p:cNvPicPr>
          <p:nvPr/>
        </p:nvPicPr>
        <p:blipFill>
          <a:blip r:embed="rId2"/>
          <a:stretch>
            <a:fillRect/>
          </a:stretch>
        </p:blipFill>
        <p:spPr>
          <a:xfrm>
            <a:off x="492210" y="1833556"/>
            <a:ext cx="7772400" cy="2241478"/>
          </a:xfrm>
          <a:prstGeom prst="rect">
            <a:avLst/>
          </a:prstGeom>
        </p:spPr>
      </p:pic>
      <p:pic>
        <p:nvPicPr>
          <p:cNvPr id="6" name="Picture 5">
            <a:extLst>
              <a:ext uri="{FF2B5EF4-FFF2-40B4-BE49-F238E27FC236}">
                <a16:creationId xmlns:a16="http://schemas.microsoft.com/office/drawing/2014/main" id="{220CF65F-5100-B8CA-D553-8E8DA5500D47}"/>
              </a:ext>
            </a:extLst>
          </p:cNvPr>
          <p:cNvPicPr>
            <a:picLocks noChangeAspect="1"/>
          </p:cNvPicPr>
          <p:nvPr/>
        </p:nvPicPr>
        <p:blipFill>
          <a:blip r:embed="rId3"/>
          <a:stretch>
            <a:fillRect/>
          </a:stretch>
        </p:blipFill>
        <p:spPr>
          <a:xfrm>
            <a:off x="8558424" y="266701"/>
            <a:ext cx="3337013" cy="5375189"/>
          </a:xfrm>
          <a:prstGeom prst="rect">
            <a:avLst/>
          </a:prstGeom>
        </p:spPr>
      </p:pic>
      <p:sp>
        <p:nvSpPr>
          <p:cNvPr id="7" name="Rectangle 6">
            <a:extLst>
              <a:ext uri="{FF2B5EF4-FFF2-40B4-BE49-F238E27FC236}">
                <a16:creationId xmlns:a16="http://schemas.microsoft.com/office/drawing/2014/main" id="{DC7961FE-F32F-A1A1-0F7B-181A07FA52A6}"/>
              </a:ext>
            </a:extLst>
          </p:cNvPr>
          <p:cNvSpPr/>
          <p:nvPr/>
        </p:nvSpPr>
        <p:spPr>
          <a:xfrm>
            <a:off x="8839200" y="2174789"/>
            <a:ext cx="2664941" cy="1804087"/>
          </a:xfrm>
          <a:prstGeom prst="rect">
            <a:avLst/>
          </a:prstGeom>
          <a:solidFill>
            <a:srgbClr val="FFFF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8623A6-C13E-DEF9-0673-5E9C2F67365D}"/>
              </a:ext>
            </a:extLst>
          </p:cNvPr>
          <p:cNvSpPr txBox="1"/>
          <p:nvPr/>
        </p:nvSpPr>
        <p:spPr>
          <a:xfrm>
            <a:off x="492210" y="4827438"/>
            <a:ext cx="7772400" cy="646331"/>
          </a:xfrm>
          <a:prstGeom prst="rect">
            <a:avLst/>
          </a:prstGeom>
          <a:noFill/>
        </p:spPr>
        <p:txBody>
          <a:bodyPr wrap="square">
            <a:spAutoFit/>
          </a:bodyPr>
          <a:lstStyle/>
          <a:p>
            <a:r>
              <a:rPr lang="en-US" dirty="0"/>
              <a:t>Garcia, P. </a:t>
            </a:r>
            <a:r>
              <a:rPr lang="en-US" i="1" dirty="0"/>
              <a:t>et al.</a:t>
            </a:r>
            <a:r>
              <a:rPr lang="en-US" dirty="0"/>
              <a:t> Artificial Intelligence–Generated Draft Replies to Patient Inbox Messages. </a:t>
            </a:r>
            <a:r>
              <a:rPr lang="en-US" i="1" dirty="0"/>
              <a:t>JAMA </a:t>
            </a:r>
            <a:r>
              <a:rPr lang="en-US" i="1" dirty="0" err="1"/>
              <a:t>Netw</a:t>
            </a:r>
            <a:r>
              <a:rPr lang="en-US" i="1" dirty="0"/>
              <a:t>. Open</a:t>
            </a:r>
            <a:r>
              <a:rPr lang="en-US" dirty="0"/>
              <a:t> </a:t>
            </a:r>
            <a:r>
              <a:rPr lang="en-US" b="1" dirty="0"/>
              <a:t>7</a:t>
            </a:r>
            <a:r>
              <a:rPr lang="en-US" dirty="0"/>
              <a:t>, e243201 (2024). </a:t>
            </a:r>
          </a:p>
        </p:txBody>
      </p:sp>
    </p:spTree>
    <p:extLst>
      <p:ext uri="{BB962C8B-B14F-4D97-AF65-F5344CB8AC3E}">
        <p14:creationId xmlns:p14="http://schemas.microsoft.com/office/powerpoint/2010/main" val="3543826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460220-ABA1-809C-6566-6F8854734F96}"/>
              </a:ext>
            </a:extLst>
          </p:cNvPr>
          <p:cNvSpPr>
            <a:spLocks noGrp="1"/>
          </p:cNvSpPr>
          <p:nvPr>
            <p:ph type="ftr" sz="quarter" idx="10"/>
          </p:nvPr>
        </p:nvSpPr>
        <p:spPr/>
        <p:txBody>
          <a:bodyPr/>
          <a:lstStyle/>
          <a:p>
            <a:r>
              <a:rPr lang="en-US"/>
              <a:t>July 28-30, 2024   |   The American Club   |   Kohler, WI</a:t>
            </a:r>
            <a:endParaRPr lang="en-US" dirty="0"/>
          </a:p>
        </p:txBody>
      </p:sp>
      <p:sp>
        <p:nvSpPr>
          <p:cNvPr id="5" name="TextBox 4">
            <a:extLst>
              <a:ext uri="{FF2B5EF4-FFF2-40B4-BE49-F238E27FC236}">
                <a16:creationId xmlns:a16="http://schemas.microsoft.com/office/drawing/2014/main" id="{F0F4078B-3847-17DC-9C5D-9C300D870277}"/>
              </a:ext>
            </a:extLst>
          </p:cNvPr>
          <p:cNvSpPr txBox="1"/>
          <p:nvPr/>
        </p:nvSpPr>
        <p:spPr>
          <a:xfrm>
            <a:off x="708454" y="5132642"/>
            <a:ext cx="10775092" cy="646331"/>
          </a:xfrm>
          <a:prstGeom prst="rect">
            <a:avLst/>
          </a:prstGeom>
          <a:noFill/>
        </p:spPr>
        <p:txBody>
          <a:bodyPr wrap="square">
            <a:spAutoFit/>
          </a:bodyPr>
          <a:lstStyle/>
          <a:p>
            <a:pPr algn="ctr"/>
            <a:r>
              <a:rPr lang="en-US" dirty="0"/>
              <a:t>Baxter, S. L., Longhurst, C. A., Millen, M., </a:t>
            </a:r>
            <a:r>
              <a:rPr lang="en-US" dirty="0" err="1"/>
              <a:t>Sitapati</a:t>
            </a:r>
            <a:r>
              <a:rPr lang="en-US" dirty="0"/>
              <a:t>, A. M. &amp; Tai-Seale, M. Generative artificial intelligence responses to patient messages in the electronic health record: early lessons learned. </a:t>
            </a:r>
            <a:r>
              <a:rPr lang="en-US" i="1" dirty="0"/>
              <a:t>JAMIA Open</a:t>
            </a:r>
            <a:r>
              <a:rPr lang="en-US" dirty="0"/>
              <a:t> </a:t>
            </a:r>
            <a:r>
              <a:rPr lang="en-US" b="1" dirty="0"/>
              <a:t>7</a:t>
            </a:r>
            <a:r>
              <a:rPr lang="en-US" dirty="0"/>
              <a:t>, ooae028 (2024). </a:t>
            </a:r>
          </a:p>
        </p:txBody>
      </p:sp>
      <p:pic>
        <p:nvPicPr>
          <p:cNvPr id="3" name="Picture 2">
            <a:extLst>
              <a:ext uri="{FF2B5EF4-FFF2-40B4-BE49-F238E27FC236}">
                <a16:creationId xmlns:a16="http://schemas.microsoft.com/office/drawing/2014/main" id="{FA4567AD-5507-D342-43BB-DA9F3F287A70}"/>
              </a:ext>
            </a:extLst>
          </p:cNvPr>
          <p:cNvPicPr>
            <a:picLocks noChangeAspect="1"/>
          </p:cNvPicPr>
          <p:nvPr/>
        </p:nvPicPr>
        <p:blipFill>
          <a:blip r:embed="rId2"/>
          <a:stretch>
            <a:fillRect/>
          </a:stretch>
        </p:blipFill>
        <p:spPr>
          <a:xfrm>
            <a:off x="2209800" y="638400"/>
            <a:ext cx="7772400" cy="4249900"/>
          </a:xfrm>
          <a:prstGeom prst="rect">
            <a:avLst/>
          </a:prstGeom>
        </p:spPr>
      </p:pic>
    </p:spTree>
    <p:extLst>
      <p:ext uri="{BB962C8B-B14F-4D97-AF65-F5344CB8AC3E}">
        <p14:creationId xmlns:p14="http://schemas.microsoft.com/office/powerpoint/2010/main" val="104011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F2BF3-FC32-3509-9614-765335152FB1}"/>
              </a:ext>
            </a:extLst>
          </p:cNvPr>
          <p:cNvSpPr>
            <a:spLocks noGrp="1"/>
          </p:cNvSpPr>
          <p:nvPr>
            <p:ph type="title"/>
          </p:nvPr>
        </p:nvSpPr>
        <p:spPr/>
        <p:txBody>
          <a:bodyPr>
            <a:normAutofit fontScale="90000"/>
          </a:bodyPr>
          <a:lstStyle/>
          <a:p>
            <a:r>
              <a:rPr lang="en-US" dirty="0"/>
              <a:t>AI Generated Draft Replies to Patient Messages</a:t>
            </a:r>
          </a:p>
        </p:txBody>
      </p:sp>
      <p:sp>
        <p:nvSpPr>
          <p:cNvPr id="2" name="Footer Placeholder 1">
            <a:extLst>
              <a:ext uri="{FF2B5EF4-FFF2-40B4-BE49-F238E27FC236}">
                <a16:creationId xmlns:a16="http://schemas.microsoft.com/office/drawing/2014/main" id="{1FBC50DD-D475-786E-D12C-CEC6AB8A8795}"/>
              </a:ext>
            </a:extLst>
          </p:cNvPr>
          <p:cNvSpPr>
            <a:spLocks noGrp="1"/>
          </p:cNvSpPr>
          <p:nvPr>
            <p:ph type="ftr" sz="quarter" idx="10"/>
          </p:nvPr>
        </p:nvSpPr>
        <p:spPr/>
        <p:txBody>
          <a:bodyPr/>
          <a:lstStyle/>
          <a:p>
            <a:r>
              <a:rPr lang="en-US"/>
              <a:t>July 28-30, 2024   |   The American Club   |   Kohler, WI</a:t>
            </a:r>
            <a:endParaRPr lang="en-US" dirty="0"/>
          </a:p>
        </p:txBody>
      </p:sp>
      <p:pic>
        <p:nvPicPr>
          <p:cNvPr id="3" name="Picture 2">
            <a:extLst>
              <a:ext uri="{FF2B5EF4-FFF2-40B4-BE49-F238E27FC236}">
                <a16:creationId xmlns:a16="http://schemas.microsoft.com/office/drawing/2014/main" id="{136A2989-23D5-9E43-84B2-24458B94FD30}"/>
              </a:ext>
            </a:extLst>
          </p:cNvPr>
          <p:cNvPicPr>
            <a:picLocks noChangeAspect="1"/>
          </p:cNvPicPr>
          <p:nvPr/>
        </p:nvPicPr>
        <p:blipFill>
          <a:blip r:embed="rId2"/>
          <a:stretch>
            <a:fillRect/>
          </a:stretch>
        </p:blipFill>
        <p:spPr>
          <a:xfrm>
            <a:off x="2209800" y="1307674"/>
            <a:ext cx="7772400" cy="4242652"/>
          </a:xfrm>
          <a:prstGeom prst="rect">
            <a:avLst/>
          </a:prstGeom>
        </p:spPr>
      </p:pic>
    </p:spTree>
    <p:extLst>
      <p:ext uri="{BB962C8B-B14F-4D97-AF65-F5344CB8AC3E}">
        <p14:creationId xmlns:p14="http://schemas.microsoft.com/office/powerpoint/2010/main" val="115759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00B2-5DE4-B58F-CF79-C3C28E235920}"/>
              </a:ext>
            </a:extLst>
          </p:cNvPr>
          <p:cNvSpPr>
            <a:spLocks noGrp="1"/>
          </p:cNvSpPr>
          <p:nvPr>
            <p:ph type="title"/>
          </p:nvPr>
        </p:nvSpPr>
        <p:spPr/>
        <p:txBody>
          <a:bodyPr/>
          <a:lstStyle/>
          <a:p>
            <a:r>
              <a:rPr lang="en-US" dirty="0">
                <a:solidFill>
                  <a:schemeClr val="tx1"/>
                </a:solidFill>
              </a:rPr>
              <a:t>Burnout</a:t>
            </a:r>
          </a:p>
        </p:txBody>
      </p:sp>
      <p:pic>
        <p:nvPicPr>
          <p:cNvPr id="6" name="Content Placeholder 5" descr="A person sitting at a desk with his head in his hands&#10;&#10;Description automatically generated">
            <a:extLst>
              <a:ext uri="{FF2B5EF4-FFF2-40B4-BE49-F238E27FC236}">
                <a16:creationId xmlns:a16="http://schemas.microsoft.com/office/drawing/2014/main" id="{58706D12-C293-5FF2-3760-B9E09215C971}"/>
              </a:ext>
            </a:extLst>
          </p:cNvPr>
          <p:cNvPicPr>
            <a:picLocks noGrp="1" noChangeAspect="1"/>
          </p:cNvPicPr>
          <p:nvPr>
            <p:ph idx="1"/>
          </p:nvPr>
        </p:nvPicPr>
        <p:blipFill>
          <a:blip r:embed="rId2"/>
          <a:stretch>
            <a:fillRect/>
          </a:stretch>
        </p:blipFill>
        <p:spPr>
          <a:xfrm>
            <a:off x="0" y="-108858"/>
            <a:ext cx="12192000" cy="6966858"/>
          </a:xfrm>
        </p:spPr>
      </p:pic>
    </p:spTree>
    <p:extLst>
      <p:ext uri="{BB962C8B-B14F-4D97-AF65-F5344CB8AC3E}">
        <p14:creationId xmlns:p14="http://schemas.microsoft.com/office/powerpoint/2010/main" val="372620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A4B5B-3422-ED3E-CE89-B5ED09179450}"/>
              </a:ext>
            </a:extLst>
          </p:cNvPr>
          <p:cNvSpPr>
            <a:spLocks noGrp="1"/>
          </p:cNvSpPr>
          <p:nvPr>
            <p:ph type="title"/>
          </p:nvPr>
        </p:nvSpPr>
        <p:spPr/>
        <p:txBody>
          <a:bodyPr>
            <a:normAutofit fontScale="90000"/>
          </a:bodyPr>
          <a:lstStyle/>
          <a:p>
            <a:r>
              <a:rPr lang="en-US" dirty="0"/>
              <a:t>AI Generated Draft Replies to Patient Messages</a:t>
            </a:r>
          </a:p>
        </p:txBody>
      </p:sp>
      <p:sp>
        <p:nvSpPr>
          <p:cNvPr id="2" name="Footer Placeholder 1">
            <a:extLst>
              <a:ext uri="{FF2B5EF4-FFF2-40B4-BE49-F238E27FC236}">
                <a16:creationId xmlns:a16="http://schemas.microsoft.com/office/drawing/2014/main" id="{676AD02E-5B89-9F12-9A8E-158111E85577}"/>
              </a:ext>
            </a:extLst>
          </p:cNvPr>
          <p:cNvSpPr>
            <a:spLocks noGrp="1"/>
          </p:cNvSpPr>
          <p:nvPr>
            <p:ph type="ftr" sz="quarter" idx="10"/>
          </p:nvPr>
        </p:nvSpPr>
        <p:spPr/>
        <p:txBody>
          <a:bodyPr/>
          <a:lstStyle/>
          <a:p>
            <a:r>
              <a:rPr lang="en-US" dirty="0"/>
              <a:t>July 28-30, 2024   |   The American Club   |   Kohler, WI</a:t>
            </a:r>
          </a:p>
        </p:txBody>
      </p:sp>
      <p:pic>
        <p:nvPicPr>
          <p:cNvPr id="3" name="Picture 2">
            <a:extLst>
              <a:ext uri="{FF2B5EF4-FFF2-40B4-BE49-F238E27FC236}">
                <a16:creationId xmlns:a16="http://schemas.microsoft.com/office/drawing/2014/main" id="{9EE5806F-49B6-D4A4-35D4-21A5994C0D92}"/>
              </a:ext>
            </a:extLst>
          </p:cNvPr>
          <p:cNvPicPr>
            <a:picLocks noChangeAspect="1"/>
          </p:cNvPicPr>
          <p:nvPr/>
        </p:nvPicPr>
        <p:blipFill>
          <a:blip r:embed="rId2"/>
          <a:stretch>
            <a:fillRect/>
          </a:stretch>
        </p:blipFill>
        <p:spPr>
          <a:xfrm>
            <a:off x="2209800" y="1345087"/>
            <a:ext cx="7772400" cy="4384597"/>
          </a:xfrm>
          <a:prstGeom prst="rect">
            <a:avLst/>
          </a:prstGeom>
        </p:spPr>
      </p:pic>
    </p:spTree>
    <p:extLst>
      <p:ext uri="{BB962C8B-B14F-4D97-AF65-F5344CB8AC3E}">
        <p14:creationId xmlns:p14="http://schemas.microsoft.com/office/powerpoint/2010/main" val="1643777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3DF3-A3BF-60BB-6379-DAFD2FC96FB2}"/>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61CC87FF-A5C9-B13C-4A6B-BF2467043136}"/>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a:extLst>
              <a:ext uri="{FF2B5EF4-FFF2-40B4-BE49-F238E27FC236}">
                <a16:creationId xmlns:a16="http://schemas.microsoft.com/office/drawing/2014/main" id="{41A4873B-2441-03AE-FBB8-C657C1424901}"/>
              </a:ext>
            </a:extLst>
          </p:cNvPr>
          <p:cNvPicPr>
            <a:picLocks noChangeAspect="1"/>
          </p:cNvPicPr>
          <p:nvPr/>
        </p:nvPicPr>
        <p:blipFill>
          <a:blip r:embed="rId2"/>
          <a:stretch>
            <a:fillRect/>
          </a:stretch>
        </p:blipFill>
        <p:spPr>
          <a:xfrm>
            <a:off x="1018903" y="174171"/>
            <a:ext cx="10154194" cy="5510111"/>
          </a:xfrm>
          <a:prstGeom prst="rect">
            <a:avLst/>
          </a:prstGeom>
        </p:spPr>
      </p:pic>
    </p:spTree>
    <p:extLst>
      <p:ext uri="{BB962C8B-B14F-4D97-AF65-F5344CB8AC3E}">
        <p14:creationId xmlns:p14="http://schemas.microsoft.com/office/powerpoint/2010/main" val="105131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1F492C-31F6-E1B3-DCFE-1E59ED3F3854}"/>
              </a:ext>
            </a:extLst>
          </p:cNvPr>
          <p:cNvPicPr>
            <a:picLocks noChangeAspect="1"/>
          </p:cNvPicPr>
          <p:nvPr/>
        </p:nvPicPr>
        <p:blipFill>
          <a:blip r:embed="rId2"/>
          <a:stretch>
            <a:fillRect/>
          </a:stretch>
        </p:blipFill>
        <p:spPr>
          <a:xfrm>
            <a:off x="406987" y="222422"/>
            <a:ext cx="11356645" cy="5550090"/>
          </a:xfrm>
          <a:prstGeom prst="rect">
            <a:avLst/>
          </a:prstGeom>
        </p:spPr>
      </p:pic>
      <p:sp>
        <p:nvSpPr>
          <p:cNvPr id="7" name="Footer Placeholder 1">
            <a:extLst>
              <a:ext uri="{FF2B5EF4-FFF2-40B4-BE49-F238E27FC236}">
                <a16:creationId xmlns:a16="http://schemas.microsoft.com/office/drawing/2014/main" id="{96A9285E-356F-5415-B7DC-CA17B08AA08A}"/>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spTree>
    <p:extLst>
      <p:ext uri="{BB962C8B-B14F-4D97-AF65-F5344CB8AC3E}">
        <p14:creationId xmlns:p14="http://schemas.microsoft.com/office/powerpoint/2010/main" val="3466571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9901D1-F5FD-651C-8A4D-FA53B9B86B78}"/>
              </a:ext>
            </a:extLst>
          </p:cNvPr>
          <p:cNvSpPr>
            <a:spLocks noGrp="1"/>
          </p:cNvSpPr>
          <p:nvPr>
            <p:ph type="title"/>
          </p:nvPr>
        </p:nvSpPr>
        <p:spPr/>
        <p:txBody>
          <a:bodyPr/>
          <a:lstStyle/>
          <a:p>
            <a:r>
              <a:rPr lang="en-US" dirty="0"/>
              <a:t>Challenges and Pitfalls</a:t>
            </a:r>
          </a:p>
        </p:txBody>
      </p:sp>
      <p:sp>
        <p:nvSpPr>
          <p:cNvPr id="4" name="Content Placeholder 3">
            <a:extLst>
              <a:ext uri="{FF2B5EF4-FFF2-40B4-BE49-F238E27FC236}">
                <a16:creationId xmlns:a16="http://schemas.microsoft.com/office/drawing/2014/main" id="{9C44369B-AFE7-71D0-43E9-BD2DA8FCC32C}"/>
              </a:ext>
            </a:extLst>
          </p:cNvPr>
          <p:cNvSpPr>
            <a:spLocks noGrp="1"/>
          </p:cNvSpPr>
          <p:nvPr>
            <p:ph idx="1"/>
          </p:nvPr>
        </p:nvSpPr>
        <p:spPr/>
        <p:txBody>
          <a:bodyPr/>
          <a:lstStyle/>
          <a:p>
            <a:r>
              <a:rPr lang="en-US" dirty="0"/>
              <a:t>Technical</a:t>
            </a:r>
          </a:p>
          <a:p>
            <a:pPr lvl="1"/>
            <a:r>
              <a:rPr lang="en-US" dirty="0"/>
              <a:t>Issues with data quality, integration, and interoperability</a:t>
            </a:r>
          </a:p>
          <a:p>
            <a:r>
              <a:rPr lang="en-US" dirty="0"/>
              <a:t>Ethical</a:t>
            </a:r>
          </a:p>
          <a:p>
            <a:pPr lvl="1"/>
            <a:r>
              <a:rPr lang="en-US" dirty="0"/>
              <a:t>Privacy and security concerns, biases in AI algorithms</a:t>
            </a:r>
          </a:p>
          <a:p>
            <a:r>
              <a:rPr lang="en-US" dirty="0"/>
              <a:t>Adoption Barriers</a:t>
            </a:r>
          </a:p>
          <a:p>
            <a:pPr lvl="1"/>
            <a:r>
              <a:rPr lang="en-US" dirty="0"/>
              <a:t>Resistance to change among clinicians, lack of adequate training</a:t>
            </a:r>
          </a:p>
        </p:txBody>
      </p:sp>
      <p:sp>
        <p:nvSpPr>
          <p:cNvPr id="2" name="Footer Placeholder 1">
            <a:extLst>
              <a:ext uri="{FF2B5EF4-FFF2-40B4-BE49-F238E27FC236}">
                <a16:creationId xmlns:a16="http://schemas.microsoft.com/office/drawing/2014/main" id="{542CAEF5-60D4-BCD6-4C32-9DE31A324341}"/>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817166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46C1-67C7-C8D6-7984-AF0B1203D5E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3E63C61-E6C4-8141-B1F4-A9655E4C59F3}"/>
              </a:ext>
            </a:extLst>
          </p:cNvPr>
          <p:cNvSpPr>
            <a:spLocks noGrp="1"/>
          </p:cNvSpPr>
          <p:nvPr>
            <p:ph idx="1"/>
          </p:nvPr>
        </p:nvSpPr>
        <p:spPr/>
        <p:txBody>
          <a:bodyPr/>
          <a:lstStyle/>
          <a:p>
            <a:r>
              <a:rPr lang="en-US" dirty="0"/>
              <a:t>AI has the potential to help alleviate clinician burnout by improving efficiency in clinical documentation, chart review, inbox management, and administrative tasks</a:t>
            </a:r>
          </a:p>
          <a:p>
            <a:r>
              <a:rPr lang="en-US" dirty="0"/>
              <a:t>Clinicians need to be actively involved in guiding adoption and validating these technologies</a:t>
            </a:r>
          </a:p>
        </p:txBody>
      </p:sp>
      <p:sp>
        <p:nvSpPr>
          <p:cNvPr id="4" name="Footer Placeholder 3">
            <a:extLst>
              <a:ext uri="{FF2B5EF4-FFF2-40B4-BE49-F238E27FC236}">
                <a16:creationId xmlns:a16="http://schemas.microsoft.com/office/drawing/2014/main" id="{32404010-59FB-F0BD-F2BC-3CEC6D2347F4}"/>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3001652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A59742-34A4-CD5C-EB5D-19E6F30FC429}"/>
              </a:ext>
            </a:extLst>
          </p:cNvPr>
          <p:cNvSpPr>
            <a:spLocks noGrp="1"/>
          </p:cNvSpPr>
          <p:nvPr>
            <p:ph type="ftr" sz="quarter" idx="10"/>
          </p:nvPr>
        </p:nvSpPr>
        <p:spPr/>
        <p:txBody>
          <a:bodyPr/>
          <a:lstStyle/>
          <a:p>
            <a:r>
              <a:rPr lang="en-US"/>
              <a:t>July 28-30, 2024   |   The American Club   |   Kohler, WI</a:t>
            </a:r>
            <a:endParaRPr lang="en-US" dirty="0"/>
          </a:p>
        </p:txBody>
      </p:sp>
      <p:pic>
        <p:nvPicPr>
          <p:cNvPr id="6" name="Picture 5" descr="A cartoon of a doctor sitting at a desk&#10;&#10;Description automatically generated">
            <a:extLst>
              <a:ext uri="{FF2B5EF4-FFF2-40B4-BE49-F238E27FC236}">
                <a16:creationId xmlns:a16="http://schemas.microsoft.com/office/drawing/2014/main" id="{F0FCB4AB-BA29-88B6-EC9E-A3A370443D5F}"/>
              </a:ext>
            </a:extLst>
          </p:cNvPr>
          <p:cNvPicPr>
            <a:picLocks noChangeAspect="1"/>
          </p:cNvPicPr>
          <p:nvPr/>
        </p:nvPicPr>
        <p:blipFill>
          <a:blip r:embed="rId2"/>
          <a:stretch>
            <a:fillRect/>
          </a:stretch>
        </p:blipFill>
        <p:spPr>
          <a:xfrm>
            <a:off x="0" y="0"/>
            <a:ext cx="12192000" cy="6966856"/>
          </a:xfrm>
          <a:prstGeom prst="rect">
            <a:avLst/>
          </a:prstGeom>
        </p:spPr>
      </p:pic>
    </p:spTree>
    <p:extLst>
      <p:ext uri="{BB962C8B-B14F-4D97-AF65-F5344CB8AC3E}">
        <p14:creationId xmlns:p14="http://schemas.microsoft.com/office/powerpoint/2010/main" val="17574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79CFD-32AD-6CE4-1CDD-474BB0268D8A}"/>
              </a:ext>
            </a:extLst>
          </p:cNvPr>
          <p:cNvPicPr>
            <a:picLocks noChangeAspect="1"/>
          </p:cNvPicPr>
          <p:nvPr/>
        </p:nvPicPr>
        <p:blipFill>
          <a:blip r:embed="rId2"/>
          <a:stretch>
            <a:fillRect/>
          </a:stretch>
        </p:blipFill>
        <p:spPr>
          <a:xfrm>
            <a:off x="1718078" y="449993"/>
            <a:ext cx="3818083" cy="4934583"/>
          </a:xfrm>
          <a:prstGeom prst="rect">
            <a:avLst/>
          </a:prstGeom>
        </p:spPr>
      </p:pic>
      <p:sp>
        <p:nvSpPr>
          <p:cNvPr id="6" name="TextBox 5">
            <a:extLst>
              <a:ext uri="{FF2B5EF4-FFF2-40B4-BE49-F238E27FC236}">
                <a16:creationId xmlns:a16="http://schemas.microsoft.com/office/drawing/2014/main" id="{BA80F05A-283F-8D92-3602-371CED17C144}"/>
              </a:ext>
            </a:extLst>
          </p:cNvPr>
          <p:cNvSpPr txBox="1"/>
          <p:nvPr/>
        </p:nvSpPr>
        <p:spPr>
          <a:xfrm>
            <a:off x="370704" y="5586851"/>
            <a:ext cx="11450592" cy="276999"/>
          </a:xfrm>
          <a:prstGeom prst="rect">
            <a:avLst/>
          </a:prstGeom>
          <a:noFill/>
        </p:spPr>
        <p:txBody>
          <a:bodyPr wrap="square">
            <a:spAutoFit/>
          </a:bodyPr>
          <a:lstStyle/>
          <a:p>
            <a:pPr algn="ctr"/>
            <a:r>
              <a:rPr lang="en-US" sz="1200" dirty="0"/>
              <a:t>https://</a:t>
            </a:r>
            <a:r>
              <a:rPr lang="en-US" sz="1200" dirty="0" err="1"/>
              <a:t>www.hhs.gov</a:t>
            </a:r>
            <a:r>
              <a:rPr lang="en-US" sz="1200" dirty="0"/>
              <a:t>/</a:t>
            </a:r>
            <a:r>
              <a:rPr lang="en-US" sz="1200" dirty="0" err="1"/>
              <a:t>surgeongeneral</a:t>
            </a:r>
            <a:r>
              <a:rPr lang="en-US" sz="1200" dirty="0"/>
              <a:t>/priorities/health-worker-burnout/</a:t>
            </a:r>
            <a:r>
              <a:rPr lang="en-US" sz="1200" dirty="0" err="1"/>
              <a:t>index.html</a:t>
            </a:r>
            <a:endParaRPr lang="en-US" sz="1200" dirty="0"/>
          </a:p>
        </p:txBody>
      </p:sp>
      <p:sp>
        <p:nvSpPr>
          <p:cNvPr id="2" name="Footer Placeholder 3">
            <a:extLst>
              <a:ext uri="{FF2B5EF4-FFF2-40B4-BE49-F238E27FC236}">
                <a16:creationId xmlns:a16="http://schemas.microsoft.com/office/drawing/2014/main" id="{2B222195-4DF6-A5C2-C335-98E5BBA037D4}"/>
              </a:ext>
            </a:extLst>
          </p:cNvPr>
          <p:cNvSpPr>
            <a:spLocks noGrp="1"/>
          </p:cNvSpPr>
          <p:nvPr>
            <p:ph type="ftr" sz="quarter" idx="10"/>
          </p:nvPr>
        </p:nvSpPr>
        <p:spPr>
          <a:xfrm>
            <a:off x="3352800" y="6226174"/>
            <a:ext cx="5486400" cy="365125"/>
          </a:xfrm>
        </p:spPr>
        <p:txBody>
          <a:bodyPr/>
          <a:lstStyle/>
          <a:p>
            <a:r>
              <a:rPr lang="en-US" dirty="0"/>
              <a:t>July 28-30, 2024   |   The American Club   |   Kohler, WI</a:t>
            </a:r>
          </a:p>
        </p:txBody>
      </p:sp>
      <p:pic>
        <p:nvPicPr>
          <p:cNvPr id="3" name="Picture 2">
            <a:extLst>
              <a:ext uri="{FF2B5EF4-FFF2-40B4-BE49-F238E27FC236}">
                <a16:creationId xmlns:a16="http://schemas.microsoft.com/office/drawing/2014/main" id="{FE63E8BB-B804-3C5A-5B57-FAD172FB17D9}"/>
              </a:ext>
            </a:extLst>
          </p:cNvPr>
          <p:cNvPicPr>
            <a:picLocks noChangeAspect="1"/>
          </p:cNvPicPr>
          <p:nvPr/>
        </p:nvPicPr>
        <p:blipFill>
          <a:blip r:embed="rId3"/>
          <a:stretch>
            <a:fillRect/>
          </a:stretch>
        </p:blipFill>
        <p:spPr>
          <a:xfrm>
            <a:off x="6834843" y="449993"/>
            <a:ext cx="3913399" cy="4934583"/>
          </a:xfrm>
          <a:prstGeom prst="rect">
            <a:avLst/>
          </a:prstGeom>
        </p:spPr>
      </p:pic>
    </p:spTree>
    <p:extLst>
      <p:ext uri="{BB962C8B-B14F-4D97-AF65-F5344CB8AC3E}">
        <p14:creationId xmlns:p14="http://schemas.microsoft.com/office/powerpoint/2010/main" val="100867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D44F-D3E8-3691-043E-45C6A3874E6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3E00177-4AD1-E7E8-5072-8F8620102997}"/>
              </a:ext>
            </a:extLst>
          </p:cNvPr>
          <p:cNvPicPr>
            <a:picLocks noGrp="1" noChangeAspect="1"/>
          </p:cNvPicPr>
          <p:nvPr>
            <p:ph idx="1"/>
          </p:nvPr>
        </p:nvPicPr>
        <p:blipFill>
          <a:blip r:embed="rId2"/>
          <a:stretch>
            <a:fillRect/>
          </a:stretch>
        </p:blipFill>
        <p:spPr>
          <a:xfrm>
            <a:off x="5718800" y="304800"/>
            <a:ext cx="5863600" cy="5433533"/>
          </a:xfrm>
          <a:prstGeom prst="rect">
            <a:avLst/>
          </a:prstGeom>
        </p:spPr>
      </p:pic>
      <p:sp>
        <p:nvSpPr>
          <p:cNvPr id="4" name="Footer Placeholder 3">
            <a:extLst>
              <a:ext uri="{FF2B5EF4-FFF2-40B4-BE49-F238E27FC236}">
                <a16:creationId xmlns:a16="http://schemas.microsoft.com/office/drawing/2014/main" id="{FFF68AD9-23D1-B7F3-AD36-E4E5B90BAAD2}"/>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a:extLst>
              <a:ext uri="{FF2B5EF4-FFF2-40B4-BE49-F238E27FC236}">
                <a16:creationId xmlns:a16="http://schemas.microsoft.com/office/drawing/2014/main" id="{13D6D8F2-570B-A4D2-B735-9D16F84C05B6}"/>
              </a:ext>
            </a:extLst>
          </p:cNvPr>
          <p:cNvPicPr>
            <a:picLocks noChangeAspect="1"/>
          </p:cNvPicPr>
          <p:nvPr/>
        </p:nvPicPr>
        <p:blipFill>
          <a:blip r:embed="rId3"/>
          <a:stretch>
            <a:fillRect/>
          </a:stretch>
        </p:blipFill>
        <p:spPr>
          <a:xfrm>
            <a:off x="796834" y="278059"/>
            <a:ext cx="4207312" cy="5460274"/>
          </a:xfrm>
          <a:prstGeom prst="rect">
            <a:avLst/>
          </a:prstGeom>
        </p:spPr>
      </p:pic>
    </p:spTree>
    <p:extLst>
      <p:ext uri="{BB962C8B-B14F-4D97-AF65-F5344CB8AC3E}">
        <p14:creationId xmlns:p14="http://schemas.microsoft.com/office/powerpoint/2010/main" val="3033887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BA05-2424-7429-0E89-BAC49332B0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1C875B-CE61-2ABF-6DBD-3E4A350B8E42}"/>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29E63AA-1515-1B4B-57A8-26EB5F8FB3C0}"/>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4">
            <a:extLst>
              <a:ext uri="{FF2B5EF4-FFF2-40B4-BE49-F238E27FC236}">
                <a16:creationId xmlns:a16="http://schemas.microsoft.com/office/drawing/2014/main" id="{BDEA53C0-8BCE-98B9-D820-1319BD855D57}"/>
              </a:ext>
            </a:extLst>
          </p:cNvPr>
          <p:cNvPicPr>
            <a:picLocks noChangeAspect="1"/>
          </p:cNvPicPr>
          <p:nvPr/>
        </p:nvPicPr>
        <p:blipFill>
          <a:blip r:embed="rId2"/>
          <a:stretch>
            <a:fillRect/>
          </a:stretch>
        </p:blipFill>
        <p:spPr>
          <a:xfrm>
            <a:off x="3352800" y="266701"/>
            <a:ext cx="6320246" cy="5487783"/>
          </a:xfrm>
          <a:prstGeom prst="rect">
            <a:avLst/>
          </a:prstGeom>
        </p:spPr>
      </p:pic>
    </p:spTree>
    <p:extLst>
      <p:ext uri="{BB962C8B-B14F-4D97-AF65-F5344CB8AC3E}">
        <p14:creationId xmlns:p14="http://schemas.microsoft.com/office/powerpoint/2010/main" val="1811236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5615DA-5F1C-8A12-6269-22AE4BCB810E}"/>
              </a:ext>
            </a:extLst>
          </p:cNvPr>
          <p:cNvSpPr>
            <a:spLocks noGrp="1"/>
          </p:cNvSpPr>
          <p:nvPr>
            <p:ph type="ctrTitle"/>
          </p:nvPr>
        </p:nvSpPr>
        <p:spPr/>
        <p:txBody>
          <a:bodyPr/>
          <a:lstStyle/>
          <a:p>
            <a:r>
              <a:rPr lang="en-US" dirty="0"/>
              <a:t>Artificial Intelligence (AI)</a:t>
            </a:r>
          </a:p>
        </p:txBody>
      </p:sp>
      <p:sp>
        <p:nvSpPr>
          <p:cNvPr id="8" name="Subtitle 7">
            <a:extLst>
              <a:ext uri="{FF2B5EF4-FFF2-40B4-BE49-F238E27FC236}">
                <a16:creationId xmlns:a16="http://schemas.microsoft.com/office/drawing/2014/main" id="{4DA32BA6-C1E7-5619-6045-9942ADC50437}"/>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8F6132A2-208E-5FFE-A729-53B068AA7B50}"/>
              </a:ext>
            </a:extLst>
          </p:cNvPr>
          <p:cNvSpPr>
            <a:spLocks noGrp="1"/>
          </p:cNvSpPr>
          <p:nvPr>
            <p:ph type="ftr" sz="quarter" idx="10"/>
          </p:nvPr>
        </p:nvSpPr>
        <p:spPr/>
        <p:txBody>
          <a:bodyPr/>
          <a:lstStyle/>
          <a:p>
            <a:r>
              <a:rPr lang="en-US"/>
              <a:t>July 28-30, 2024   |   The American Club   |   Kohler, WI</a:t>
            </a:r>
            <a:endParaRPr lang="en-US" dirty="0"/>
          </a:p>
        </p:txBody>
      </p:sp>
    </p:spTree>
    <p:extLst>
      <p:ext uri="{BB962C8B-B14F-4D97-AF65-F5344CB8AC3E}">
        <p14:creationId xmlns:p14="http://schemas.microsoft.com/office/powerpoint/2010/main" val="386564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BFDD-3710-CDD2-8D36-6FBF62C6E4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A18855-1043-6D69-645D-9C6471B8AAF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5C59E1B-8745-6D61-80EB-65D93F13010E}"/>
              </a:ext>
            </a:extLst>
          </p:cNvPr>
          <p:cNvSpPr>
            <a:spLocks noGrp="1"/>
          </p:cNvSpPr>
          <p:nvPr>
            <p:ph type="ftr" sz="quarter" idx="10"/>
          </p:nvPr>
        </p:nvSpPr>
        <p:spPr/>
        <p:txBody>
          <a:bodyPr/>
          <a:lstStyle/>
          <a:p>
            <a:r>
              <a:rPr lang="en-US"/>
              <a:t>July 28-30, 2024   |   The American Club   |   Kohler, WI</a:t>
            </a:r>
            <a:endParaRPr lang="en-US" dirty="0"/>
          </a:p>
        </p:txBody>
      </p:sp>
      <p:pic>
        <p:nvPicPr>
          <p:cNvPr id="5" name="Picture 2">
            <a:extLst>
              <a:ext uri="{FF2B5EF4-FFF2-40B4-BE49-F238E27FC236}">
                <a16:creationId xmlns:a16="http://schemas.microsoft.com/office/drawing/2014/main" id="{32BA14BB-91D8-8524-A48A-D09565F19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958" y="340720"/>
            <a:ext cx="7054084" cy="545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93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07EB-DFAB-D22D-AC4F-AEE1F7BE8433}"/>
              </a:ext>
            </a:extLst>
          </p:cNvPr>
          <p:cNvSpPr>
            <a:spLocks noGrp="1"/>
          </p:cNvSpPr>
          <p:nvPr>
            <p:ph type="title"/>
          </p:nvPr>
        </p:nvSpPr>
        <p:spPr/>
        <p:txBody>
          <a:bodyPr/>
          <a:lstStyle/>
          <a:p>
            <a:r>
              <a:rPr lang="en-US" dirty="0"/>
              <a:t>AI in Healthcare</a:t>
            </a:r>
          </a:p>
        </p:txBody>
      </p:sp>
      <p:sp>
        <p:nvSpPr>
          <p:cNvPr id="4" name="Footer Placeholder 3">
            <a:extLst>
              <a:ext uri="{FF2B5EF4-FFF2-40B4-BE49-F238E27FC236}">
                <a16:creationId xmlns:a16="http://schemas.microsoft.com/office/drawing/2014/main" id="{4C21D997-85CE-34B5-7128-853D665ADAC4}"/>
              </a:ext>
            </a:extLst>
          </p:cNvPr>
          <p:cNvSpPr>
            <a:spLocks noGrp="1"/>
          </p:cNvSpPr>
          <p:nvPr>
            <p:ph type="ftr" sz="quarter" idx="10"/>
          </p:nvPr>
        </p:nvSpPr>
        <p:spPr/>
        <p:txBody>
          <a:bodyPr/>
          <a:lstStyle/>
          <a:p>
            <a:r>
              <a:rPr lang="en-US" dirty="0"/>
              <a:t>July 28-30, 2024   |   The American Club   |   Kohler, WI</a:t>
            </a:r>
          </a:p>
        </p:txBody>
      </p:sp>
      <p:sp>
        <p:nvSpPr>
          <p:cNvPr id="6" name="Content Placeholder 5">
            <a:extLst>
              <a:ext uri="{FF2B5EF4-FFF2-40B4-BE49-F238E27FC236}">
                <a16:creationId xmlns:a16="http://schemas.microsoft.com/office/drawing/2014/main" id="{09283521-0929-ED14-85BE-F043114852C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123E8E0-023C-697E-6628-B27D34041CBD}"/>
              </a:ext>
            </a:extLst>
          </p:cNvPr>
          <p:cNvPicPr>
            <a:picLocks noChangeAspect="1"/>
          </p:cNvPicPr>
          <p:nvPr/>
        </p:nvPicPr>
        <p:blipFill>
          <a:blip r:embed="rId2"/>
          <a:stretch>
            <a:fillRect/>
          </a:stretch>
        </p:blipFill>
        <p:spPr>
          <a:xfrm>
            <a:off x="2393769" y="1266717"/>
            <a:ext cx="7404462" cy="4524485"/>
          </a:xfrm>
          <a:prstGeom prst="rect">
            <a:avLst/>
          </a:prstGeom>
        </p:spPr>
      </p:pic>
    </p:spTree>
    <p:extLst>
      <p:ext uri="{BB962C8B-B14F-4D97-AF65-F5344CB8AC3E}">
        <p14:creationId xmlns:p14="http://schemas.microsoft.com/office/powerpoint/2010/main" val="868452451"/>
      </p:ext>
    </p:extLst>
  </p:cSld>
  <p:clrMapOvr>
    <a:masterClrMapping/>
  </p:clrMapOvr>
</p:sld>
</file>

<file path=ppt/theme/theme1.xml><?xml version="1.0" encoding="utf-8"?>
<a:theme xmlns:a="http://schemas.openxmlformats.org/drawingml/2006/main" name="CME 2014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ENT 2024 Template" id="{78E91304-CD25-4240-A3B8-63D23EAFA601}" vid="{F010C4A2-14C2-444B-BA1C-2702E7EF9CE2}"/>
    </a:ext>
  </a:extLst>
</a:theme>
</file>

<file path=docProps/app.xml><?xml version="1.0" encoding="utf-8"?>
<Properties xmlns="http://schemas.openxmlformats.org/officeDocument/2006/extended-properties" xmlns:vt="http://schemas.openxmlformats.org/officeDocument/2006/docPropsVTypes">
  <Template>BEENT 2024 Template</Template>
  <TotalTime>6130</TotalTime>
  <Words>1140</Words>
  <Application>Microsoft Macintosh PowerPoint</Application>
  <PresentationFormat>Widescreen</PresentationFormat>
  <Paragraphs>95</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Myriad Pro</vt:lpstr>
      <vt:lpstr>CME 2014 Template</vt:lpstr>
      <vt:lpstr>AI: A Cure for Burnout? Exploring the Potential of Artificial Intelligence in Alleviating Clinician Burnout </vt:lpstr>
      <vt:lpstr>Disclosures</vt:lpstr>
      <vt:lpstr>Burnout</vt:lpstr>
      <vt:lpstr>PowerPoint Presentation</vt:lpstr>
      <vt:lpstr>PowerPoint Presentation</vt:lpstr>
      <vt:lpstr>PowerPoint Presentation</vt:lpstr>
      <vt:lpstr>Artificial Intelligence (AI)</vt:lpstr>
      <vt:lpstr>PowerPoint Presentation</vt:lpstr>
      <vt:lpstr>AI in Healthcare</vt:lpstr>
      <vt:lpstr>PowerPoint Presentation</vt:lpstr>
      <vt:lpstr>PowerPoint Presentation</vt:lpstr>
      <vt:lpstr>PowerPoint Presentation</vt:lpstr>
      <vt:lpstr>Clinical and cognitive processes potentially impacted by AI</vt:lpstr>
      <vt:lpstr>PowerPoint Presentation</vt:lpstr>
      <vt:lpstr>PowerPoint Presentation</vt:lpstr>
      <vt:lpstr>PowerPoint Presentation</vt:lpstr>
      <vt:lpstr>Documentation</vt:lpstr>
      <vt:lpstr>PowerPoint Presentation</vt:lpstr>
      <vt:lpstr>PowerPoint Presentation</vt:lpstr>
      <vt:lpstr>Ambient AI “Scribes”</vt:lpstr>
      <vt:lpstr>DAX Copilot</vt:lpstr>
      <vt:lpstr>PowerPoint Presentation</vt:lpstr>
      <vt:lpstr>Chart Review</vt:lpstr>
      <vt:lpstr>PowerPoint Presentation</vt:lpstr>
      <vt:lpstr>Inbox Tasks</vt:lpstr>
      <vt:lpstr>PowerPoint Presentation</vt:lpstr>
      <vt:lpstr>PowerPoint Presentation</vt:lpstr>
      <vt:lpstr>PowerPoint Presentation</vt:lpstr>
      <vt:lpstr>AI Generated Draft Replies to Patient Messages</vt:lpstr>
      <vt:lpstr>AI Generated Draft Replies to Patient Messages</vt:lpstr>
      <vt:lpstr>PowerPoint Presentation</vt:lpstr>
      <vt:lpstr>PowerPoint Presentation</vt:lpstr>
      <vt:lpstr>Challenges and Pitfalls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 A Cure for Burnout?</dc:title>
  <dc:creator>Pawar, Sachin</dc:creator>
  <cp:lastModifiedBy>Pawar, Sachin</cp:lastModifiedBy>
  <cp:revision>93</cp:revision>
  <dcterms:created xsi:type="dcterms:W3CDTF">2024-05-13T15:07:13Z</dcterms:created>
  <dcterms:modified xsi:type="dcterms:W3CDTF">2024-06-03T21:16:22Z</dcterms:modified>
</cp:coreProperties>
</file>