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3" r:id="rId4"/>
    <p:sldId id="260" r:id="rId5"/>
    <p:sldId id="258" r:id="rId6"/>
    <p:sldId id="264" r:id="rId7"/>
    <p:sldId id="261" r:id="rId8"/>
    <p:sldId id="262" r:id="rId9"/>
    <p:sldId id="279" r:id="rId10"/>
    <p:sldId id="280" r:id="rId11"/>
    <p:sldId id="265" r:id="rId12"/>
    <p:sldId id="266" r:id="rId13"/>
    <p:sldId id="268" r:id="rId14"/>
    <p:sldId id="281" r:id="rId15"/>
    <p:sldId id="290" r:id="rId16"/>
    <p:sldId id="293" r:id="rId17"/>
    <p:sldId id="294" r:id="rId18"/>
    <p:sldId id="274" r:id="rId19"/>
    <p:sldId id="273" r:id="rId20"/>
    <p:sldId id="291" r:id="rId21"/>
    <p:sldId id="292" r:id="rId22"/>
    <p:sldId id="276" r:id="rId23"/>
    <p:sldId id="289" r:id="rId24"/>
    <p:sldId id="271" r:id="rId25"/>
    <p:sldId id="295" r:id="rId26"/>
    <p:sldId id="272" r:id="rId27"/>
    <p:sldId id="275" r:id="rId28"/>
    <p:sldId id="267" r:id="rId29"/>
    <p:sldId id="287" r:id="rId30"/>
    <p:sldId id="270" r:id="rId31"/>
    <p:sldId id="269" r:id="rId32"/>
    <p:sldId id="288" r:id="rId33"/>
    <p:sldId id="283" r:id="rId34"/>
    <p:sldId id="278" r:id="rId35"/>
    <p:sldId id="282" r:id="rId36"/>
    <p:sldId id="286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949C"/>
    <a:srgbClr val="3DC0D2"/>
    <a:srgbClr val="B8CE48"/>
    <a:srgbClr val="333333"/>
    <a:srgbClr val="61A13D"/>
    <a:srgbClr val="967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0E38B-9C7B-E14C-94A9-064243236647}" v="35" dt="2024-07-19T03:37:21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18"/>
  </p:normalViewPr>
  <p:slideViewPr>
    <p:cSldViewPr>
      <p:cViewPr varScale="1">
        <p:scale>
          <a:sx n="138" d="100"/>
          <a:sy n="138" d="100"/>
        </p:scale>
        <p:origin x="41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DB49D0-6314-4FA3-A372-262A1810257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EF00360-4ACA-4FA4-9C4D-0FAF1031653A}">
      <dgm:prSet/>
      <dgm:spPr/>
      <dgm:t>
        <a:bodyPr/>
        <a:lstStyle/>
        <a:p>
          <a:r>
            <a:rPr lang="en-US" dirty="0"/>
            <a:t>Have you ever experienced MSKD related surgical or clinical work?</a:t>
          </a:r>
        </a:p>
      </dgm:t>
    </dgm:pt>
    <dgm:pt modelId="{B329B25B-8B8E-4602-8680-0FC008F15E8E}" type="parTrans" cxnId="{15FCDA9D-9786-41EB-B3F4-4C2C16D6B01E}">
      <dgm:prSet/>
      <dgm:spPr/>
      <dgm:t>
        <a:bodyPr/>
        <a:lstStyle/>
        <a:p>
          <a:endParaRPr lang="en-US"/>
        </a:p>
      </dgm:t>
    </dgm:pt>
    <dgm:pt modelId="{1E845CC7-C9AA-482C-B983-4D1B3C8C9692}" type="sibTrans" cxnId="{15FCDA9D-9786-41EB-B3F4-4C2C16D6B01E}">
      <dgm:prSet/>
      <dgm:spPr/>
      <dgm:t>
        <a:bodyPr/>
        <a:lstStyle/>
        <a:p>
          <a:endParaRPr lang="en-US"/>
        </a:p>
      </dgm:t>
    </dgm:pt>
    <dgm:pt modelId="{49A8E4D4-58C4-4901-91A8-0E4F0FFD358E}">
      <dgm:prSet/>
      <dgm:spPr/>
      <dgm:t>
        <a:bodyPr/>
        <a:lstStyle/>
        <a:p>
          <a:r>
            <a:rPr lang="en-US" dirty="0"/>
            <a:t>Have you ever sought care for MSKD related to work?</a:t>
          </a:r>
        </a:p>
      </dgm:t>
    </dgm:pt>
    <dgm:pt modelId="{77E3C95E-BB3B-458E-871E-F911EC544F5F}" type="parTrans" cxnId="{0B8696A7-77D4-46EB-9275-DB9C145DC1CE}">
      <dgm:prSet/>
      <dgm:spPr/>
      <dgm:t>
        <a:bodyPr/>
        <a:lstStyle/>
        <a:p>
          <a:endParaRPr lang="en-US"/>
        </a:p>
      </dgm:t>
    </dgm:pt>
    <dgm:pt modelId="{CB6F5D61-E2E9-4EDE-B700-203FFEF9D674}" type="sibTrans" cxnId="{0B8696A7-77D4-46EB-9275-DB9C145DC1CE}">
      <dgm:prSet/>
      <dgm:spPr/>
      <dgm:t>
        <a:bodyPr/>
        <a:lstStyle/>
        <a:p>
          <a:endParaRPr lang="en-US"/>
        </a:p>
      </dgm:t>
    </dgm:pt>
    <dgm:pt modelId="{829B7203-548A-4D33-A501-B6B522DCEAC2}">
      <dgm:prSet/>
      <dgm:spPr/>
      <dgm:t>
        <a:bodyPr/>
        <a:lstStyle/>
        <a:p>
          <a:r>
            <a:rPr lang="en-US" dirty="0"/>
            <a:t>Have you ever needed to take POT or LOA for a work-related injury?</a:t>
          </a:r>
        </a:p>
      </dgm:t>
    </dgm:pt>
    <dgm:pt modelId="{2B395E1E-F942-47FB-BB18-6D20E6E8029E}" type="parTrans" cxnId="{B05F2E4C-6C63-4322-8E20-BC346A81BB52}">
      <dgm:prSet/>
      <dgm:spPr/>
      <dgm:t>
        <a:bodyPr/>
        <a:lstStyle/>
        <a:p>
          <a:endParaRPr lang="en-US"/>
        </a:p>
      </dgm:t>
    </dgm:pt>
    <dgm:pt modelId="{7FE71004-80CB-4441-AB58-2A10A632AE32}" type="sibTrans" cxnId="{B05F2E4C-6C63-4322-8E20-BC346A81BB52}">
      <dgm:prSet/>
      <dgm:spPr/>
      <dgm:t>
        <a:bodyPr/>
        <a:lstStyle/>
        <a:p>
          <a:endParaRPr lang="en-US"/>
        </a:p>
      </dgm:t>
    </dgm:pt>
    <dgm:pt modelId="{8B3D61BF-83EB-4891-8F3F-5100AF34486F}">
      <dgm:prSet/>
      <dgm:spPr/>
      <dgm:t>
        <a:bodyPr/>
        <a:lstStyle/>
        <a:p>
          <a:r>
            <a:rPr lang="en-US" dirty="0"/>
            <a:t>Have you ever considered retirement related to MSKD?</a:t>
          </a:r>
        </a:p>
      </dgm:t>
    </dgm:pt>
    <dgm:pt modelId="{C0568C4F-C808-4BF0-A3AD-C3E6D29AAAFA}" type="parTrans" cxnId="{15255EBC-D955-448C-8544-302275E46998}">
      <dgm:prSet/>
      <dgm:spPr/>
      <dgm:t>
        <a:bodyPr/>
        <a:lstStyle/>
        <a:p>
          <a:endParaRPr lang="en-US"/>
        </a:p>
      </dgm:t>
    </dgm:pt>
    <dgm:pt modelId="{5D24F2C8-8A70-4863-8CD9-A4D63CE94599}" type="sibTrans" cxnId="{15255EBC-D955-448C-8544-302275E46998}">
      <dgm:prSet/>
      <dgm:spPr/>
      <dgm:t>
        <a:bodyPr/>
        <a:lstStyle/>
        <a:p>
          <a:endParaRPr lang="en-US"/>
        </a:p>
      </dgm:t>
    </dgm:pt>
    <dgm:pt modelId="{788F8D49-CC25-40E3-9E7B-9347B2C7362C}">
      <dgm:prSet/>
      <dgm:spPr/>
      <dgm:t>
        <a:bodyPr/>
        <a:lstStyle/>
        <a:p>
          <a:r>
            <a:rPr lang="en-US" dirty="0"/>
            <a:t>Have you ever participated in ergonomics training?</a:t>
          </a:r>
        </a:p>
      </dgm:t>
    </dgm:pt>
    <dgm:pt modelId="{7FF61562-05AC-40FA-975C-030A4C9C7CE5}" type="parTrans" cxnId="{2E8E0CD0-6522-4C71-B26B-0A15164F435C}">
      <dgm:prSet/>
      <dgm:spPr/>
      <dgm:t>
        <a:bodyPr/>
        <a:lstStyle/>
        <a:p>
          <a:endParaRPr lang="en-US"/>
        </a:p>
      </dgm:t>
    </dgm:pt>
    <dgm:pt modelId="{A9323C17-D594-4958-BD3E-7DF06782E38B}" type="sibTrans" cxnId="{2E8E0CD0-6522-4C71-B26B-0A15164F435C}">
      <dgm:prSet/>
      <dgm:spPr/>
      <dgm:t>
        <a:bodyPr/>
        <a:lstStyle/>
        <a:p>
          <a:endParaRPr lang="en-US"/>
        </a:p>
      </dgm:t>
    </dgm:pt>
    <dgm:pt modelId="{9F916E02-00B5-AF4F-9DBA-05848C1F4637}" type="pres">
      <dgm:prSet presAssocID="{37DB49D0-6314-4FA3-A372-262A18102571}" presName="diagram" presStyleCnt="0">
        <dgm:presLayoutVars>
          <dgm:dir/>
          <dgm:resizeHandles val="exact"/>
        </dgm:presLayoutVars>
      </dgm:prSet>
      <dgm:spPr/>
    </dgm:pt>
    <dgm:pt modelId="{CFFA6FB7-59C6-9B42-8D01-08ED295F9B18}" type="pres">
      <dgm:prSet presAssocID="{3EF00360-4ACA-4FA4-9C4D-0FAF1031653A}" presName="node" presStyleLbl="node1" presStyleIdx="0" presStyleCnt="5">
        <dgm:presLayoutVars>
          <dgm:bulletEnabled val="1"/>
        </dgm:presLayoutVars>
      </dgm:prSet>
      <dgm:spPr/>
    </dgm:pt>
    <dgm:pt modelId="{60AD182F-EFD3-114C-9EC2-49D27F896D64}" type="pres">
      <dgm:prSet presAssocID="{1E845CC7-C9AA-482C-B983-4D1B3C8C9692}" presName="sibTrans" presStyleCnt="0"/>
      <dgm:spPr/>
    </dgm:pt>
    <dgm:pt modelId="{93BFD300-71A0-DB47-B2F8-899EE62E8CF9}" type="pres">
      <dgm:prSet presAssocID="{49A8E4D4-58C4-4901-91A8-0E4F0FFD358E}" presName="node" presStyleLbl="node1" presStyleIdx="1" presStyleCnt="5">
        <dgm:presLayoutVars>
          <dgm:bulletEnabled val="1"/>
        </dgm:presLayoutVars>
      </dgm:prSet>
      <dgm:spPr/>
    </dgm:pt>
    <dgm:pt modelId="{DB85933A-D79E-9841-8C3E-BD2777056D0D}" type="pres">
      <dgm:prSet presAssocID="{CB6F5D61-E2E9-4EDE-B700-203FFEF9D674}" presName="sibTrans" presStyleCnt="0"/>
      <dgm:spPr/>
    </dgm:pt>
    <dgm:pt modelId="{B3B755BE-23E1-9C4F-8619-2C3352F59EBD}" type="pres">
      <dgm:prSet presAssocID="{829B7203-548A-4D33-A501-B6B522DCEAC2}" presName="node" presStyleLbl="node1" presStyleIdx="2" presStyleCnt="5">
        <dgm:presLayoutVars>
          <dgm:bulletEnabled val="1"/>
        </dgm:presLayoutVars>
      </dgm:prSet>
      <dgm:spPr/>
    </dgm:pt>
    <dgm:pt modelId="{A8245785-BAD3-C142-9A4F-3341473B79A1}" type="pres">
      <dgm:prSet presAssocID="{7FE71004-80CB-4441-AB58-2A10A632AE32}" presName="sibTrans" presStyleCnt="0"/>
      <dgm:spPr/>
    </dgm:pt>
    <dgm:pt modelId="{B72E7FEF-1BB0-4E4D-88CE-8CC8807D99D9}" type="pres">
      <dgm:prSet presAssocID="{8B3D61BF-83EB-4891-8F3F-5100AF34486F}" presName="node" presStyleLbl="node1" presStyleIdx="3" presStyleCnt="5">
        <dgm:presLayoutVars>
          <dgm:bulletEnabled val="1"/>
        </dgm:presLayoutVars>
      </dgm:prSet>
      <dgm:spPr/>
    </dgm:pt>
    <dgm:pt modelId="{DD886186-5605-734C-A5D1-CB3BAFBD6C40}" type="pres">
      <dgm:prSet presAssocID="{5D24F2C8-8A70-4863-8CD9-A4D63CE94599}" presName="sibTrans" presStyleCnt="0"/>
      <dgm:spPr/>
    </dgm:pt>
    <dgm:pt modelId="{E4B5AF03-C425-0646-981F-1F7B92AFC835}" type="pres">
      <dgm:prSet presAssocID="{788F8D49-CC25-40E3-9E7B-9347B2C7362C}" presName="node" presStyleLbl="node1" presStyleIdx="4" presStyleCnt="5">
        <dgm:presLayoutVars>
          <dgm:bulletEnabled val="1"/>
        </dgm:presLayoutVars>
      </dgm:prSet>
      <dgm:spPr/>
    </dgm:pt>
  </dgm:ptLst>
  <dgm:cxnLst>
    <dgm:cxn modelId="{C2F6A31E-343F-3C42-8A5A-B43451EBA56E}" type="presOf" srcId="{49A8E4D4-58C4-4901-91A8-0E4F0FFD358E}" destId="{93BFD300-71A0-DB47-B2F8-899EE62E8CF9}" srcOrd="0" destOrd="0" presId="urn:microsoft.com/office/officeart/2005/8/layout/default"/>
    <dgm:cxn modelId="{50A93A41-304B-F24A-917B-ACF934150F9D}" type="presOf" srcId="{3EF00360-4ACA-4FA4-9C4D-0FAF1031653A}" destId="{CFFA6FB7-59C6-9B42-8D01-08ED295F9B18}" srcOrd="0" destOrd="0" presId="urn:microsoft.com/office/officeart/2005/8/layout/default"/>
    <dgm:cxn modelId="{B05F2E4C-6C63-4322-8E20-BC346A81BB52}" srcId="{37DB49D0-6314-4FA3-A372-262A18102571}" destId="{829B7203-548A-4D33-A501-B6B522DCEAC2}" srcOrd="2" destOrd="0" parTransId="{2B395E1E-F942-47FB-BB18-6D20E6E8029E}" sibTransId="{7FE71004-80CB-4441-AB58-2A10A632AE32}"/>
    <dgm:cxn modelId="{7B59E680-BAD0-7149-9DCE-C6411FE45A9E}" type="presOf" srcId="{788F8D49-CC25-40E3-9E7B-9347B2C7362C}" destId="{E4B5AF03-C425-0646-981F-1F7B92AFC835}" srcOrd="0" destOrd="0" presId="urn:microsoft.com/office/officeart/2005/8/layout/default"/>
    <dgm:cxn modelId="{15FCDA9D-9786-41EB-B3F4-4C2C16D6B01E}" srcId="{37DB49D0-6314-4FA3-A372-262A18102571}" destId="{3EF00360-4ACA-4FA4-9C4D-0FAF1031653A}" srcOrd="0" destOrd="0" parTransId="{B329B25B-8B8E-4602-8680-0FC008F15E8E}" sibTransId="{1E845CC7-C9AA-482C-B983-4D1B3C8C9692}"/>
    <dgm:cxn modelId="{2387B09F-A5A3-1348-B820-019E3040FDAF}" type="presOf" srcId="{37DB49D0-6314-4FA3-A372-262A18102571}" destId="{9F916E02-00B5-AF4F-9DBA-05848C1F4637}" srcOrd="0" destOrd="0" presId="urn:microsoft.com/office/officeart/2005/8/layout/default"/>
    <dgm:cxn modelId="{0B8696A7-77D4-46EB-9275-DB9C145DC1CE}" srcId="{37DB49D0-6314-4FA3-A372-262A18102571}" destId="{49A8E4D4-58C4-4901-91A8-0E4F0FFD358E}" srcOrd="1" destOrd="0" parTransId="{77E3C95E-BB3B-458E-871E-F911EC544F5F}" sibTransId="{CB6F5D61-E2E9-4EDE-B700-203FFEF9D674}"/>
    <dgm:cxn modelId="{15255EBC-D955-448C-8544-302275E46998}" srcId="{37DB49D0-6314-4FA3-A372-262A18102571}" destId="{8B3D61BF-83EB-4891-8F3F-5100AF34486F}" srcOrd="3" destOrd="0" parTransId="{C0568C4F-C808-4BF0-A3AD-C3E6D29AAAFA}" sibTransId="{5D24F2C8-8A70-4863-8CD9-A4D63CE94599}"/>
    <dgm:cxn modelId="{2E8E0CD0-6522-4C71-B26B-0A15164F435C}" srcId="{37DB49D0-6314-4FA3-A372-262A18102571}" destId="{788F8D49-CC25-40E3-9E7B-9347B2C7362C}" srcOrd="4" destOrd="0" parTransId="{7FF61562-05AC-40FA-975C-030A4C9C7CE5}" sibTransId="{A9323C17-D594-4958-BD3E-7DF06782E38B}"/>
    <dgm:cxn modelId="{B6102ED2-84FA-BD4E-92E3-ED8C907E827B}" type="presOf" srcId="{8B3D61BF-83EB-4891-8F3F-5100AF34486F}" destId="{B72E7FEF-1BB0-4E4D-88CE-8CC8807D99D9}" srcOrd="0" destOrd="0" presId="urn:microsoft.com/office/officeart/2005/8/layout/default"/>
    <dgm:cxn modelId="{801DFDD9-C141-6F4E-9D44-3464D3261B8E}" type="presOf" srcId="{829B7203-548A-4D33-A501-B6B522DCEAC2}" destId="{B3B755BE-23E1-9C4F-8619-2C3352F59EBD}" srcOrd="0" destOrd="0" presId="urn:microsoft.com/office/officeart/2005/8/layout/default"/>
    <dgm:cxn modelId="{36EAE7A7-007A-7E48-A029-B8D8BDCCE604}" type="presParOf" srcId="{9F916E02-00B5-AF4F-9DBA-05848C1F4637}" destId="{CFFA6FB7-59C6-9B42-8D01-08ED295F9B18}" srcOrd="0" destOrd="0" presId="urn:microsoft.com/office/officeart/2005/8/layout/default"/>
    <dgm:cxn modelId="{0564058A-6989-E642-99F4-4EACA66F6BB8}" type="presParOf" srcId="{9F916E02-00B5-AF4F-9DBA-05848C1F4637}" destId="{60AD182F-EFD3-114C-9EC2-49D27F896D64}" srcOrd="1" destOrd="0" presId="urn:microsoft.com/office/officeart/2005/8/layout/default"/>
    <dgm:cxn modelId="{DBFB557C-EEF6-6946-AF0A-766FECA6A04D}" type="presParOf" srcId="{9F916E02-00B5-AF4F-9DBA-05848C1F4637}" destId="{93BFD300-71A0-DB47-B2F8-899EE62E8CF9}" srcOrd="2" destOrd="0" presId="urn:microsoft.com/office/officeart/2005/8/layout/default"/>
    <dgm:cxn modelId="{5F419F18-9D72-AE49-B1F2-1343475F4F51}" type="presParOf" srcId="{9F916E02-00B5-AF4F-9DBA-05848C1F4637}" destId="{DB85933A-D79E-9841-8C3E-BD2777056D0D}" srcOrd="3" destOrd="0" presId="urn:microsoft.com/office/officeart/2005/8/layout/default"/>
    <dgm:cxn modelId="{EEFE725E-0760-A94F-96D2-FB8B760F04BE}" type="presParOf" srcId="{9F916E02-00B5-AF4F-9DBA-05848C1F4637}" destId="{B3B755BE-23E1-9C4F-8619-2C3352F59EBD}" srcOrd="4" destOrd="0" presId="urn:microsoft.com/office/officeart/2005/8/layout/default"/>
    <dgm:cxn modelId="{065BF1EA-BFC7-B64A-95FB-16B01A87C873}" type="presParOf" srcId="{9F916E02-00B5-AF4F-9DBA-05848C1F4637}" destId="{A8245785-BAD3-C142-9A4F-3341473B79A1}" srcOrd="5" destOrd="0" presId="urn:microsoft.com/office/officeart/2005/8/layout/default"/>
    <dgm:cxn modelId="{01D8C054-C688-1F4F-B4C0-F5E9F9F5DE7B}" type="presParOf" srcId="{9F916E02-00B5-AF4F-9DBA-05848C1F4637}" destId="{B72E7FEF-1BB0-4E4D-88CE-8CC8807D99D9}" srcOrd="6" destOrd="0" presId="urn:microsoft.com/office/officeart/2005/8/layout/default"/>
    <dgm:cxn modelId="{5499E48D-F9A6-7040-AEE6-308EACC76367}" type="presParOf" srcId="{9F916E02-00B5-AF4F-9DBA-05848C1F4637}" destId="{DD886186-5605-734C-A5D1-CB3BAFBD6C40}" srcOrd="7" destOrd="0" presId="urn:microsoft.com/office/officeart/2005/8/layout/default"/>
    <dgm:cxn modelId="{9EF618BC-D53A-904C-B08A-E7AF2441A397}" type="presParOf" srcId="{9F916E02-00B5-AF4F-9DBA-05848C1F4637}" destId="{E4B5AF03-C425-0646-981F-1F7B92AFC83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A6FB7-59C6-9B42-8D01-08ED295F9B18}">
      <dsp:nvSpPr>
        <dsp:cNvPr id="0" name=""/>
        <dsp:cNvSpPr/>
      </dsp:nvSpPr>
      <dsp:spPr>
        <a:xfrm>
          <a:off x="0" y="423863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Have you ever experienced MSKD related surgical or clinical work?</a:t>
          </a:r>
        </a:p>
      </dsp:txBody>
      <dsp:txXfrm>
        <a:off x="0" y="423863"/>
        <a:ext cx="2571749" cy="1543049"/>
      </dsp:txXfrm>
    </dsp:sp>
    <dsp:sp modelId="{93BFD300-71A0-DB47-B2F8-899EE62E8CF9}">
      <dsp:nvSpPr>
        <dsp:cNvPr id="0" name=""/>
        <dsp:cNvSpPr/>
      </dsp:nvSpPr>
      <dsp:spPr>
        <a:xfrm>
          <a:off x="2828925" y="423863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Have you ever sought care for MSKD related to work?</a:t>
          </a:r>
        </a:p>
      </dsp:txBody>
      <dsp:txXfrm>
        <a:off x="2828925" y="423863"/>
        <a:ext cx="2571749" cy="1543049"/>
      </dsp:txXfrm>
    </dsp:sp>
    <dsp:sp modelId="{B3B755BE-23E1-9C4F-8619-2C3352F59EBD}">
      <dsp:nvSpPr>
        <dsp:cNvPr id="0" name=""/>
        <dsp:cNvSpPr/>
      </dsp:nvSpPr>
      <dsp:spPr>
        <a:xfrm>
          <a:off x="5657849" y="423863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Have you ever needed to take POT or LOA for a work-related injury?</a:t>
          </a:r>
        </a:p>
      </dsp:txBody>
      <dsp:txXfrm>
        <a:off x="5657849" y="423863"/>
        <a:ext cx="2571749" cy="1543049"/>
      </dsp:txXfrm>
    </dsp:sp>
    <dsp:sp modelId="{B72E7FEF-1BB0-4E4D-88CE-8CC8807D99D9}">
      <dsp:nvSpPr>
        <dsp:cNvPr id="0" name=""/>
        <dsp:cNvSpPr/>
      </dsp:nvSpPr>
      <dsp:spPr>
        <a:xfrm>
          <a:off x="1414462" y="2224088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Have you ever considered retirement related to MSKD?</a:t>
          </a:r>
        </a:p>
      </dsp:txBody>
      <dsp:txXfrm>
        <a:off x="1414462" y="2224088"/>
        <a:ext cx="2571749" cy="1543049"/>
      </dsp:txXfrm>
    </dsp:sp>
    <dsp:sp modelId="{E4B5AF03-C425-0646-981F-1F7B92AFC835}">
      <dsp:nvSpPr>
        <dsp:cNvPr id="0" name=""/>
        <dsp:cNvSpPr/>
      </dsp:nvSpPr>
      <dsp:spPr>
        <a:xfrm>
          <a:off x="4243387" y="2224089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Have you ever participated in ergonomics training?</a:t>
          </a:r>
        </a:p>
      </dsp:txBody>
      <dsp:txXfrm>
        <a:off x="4243387" y="2224089"/>
        <a:ext cx="2571749" cy="1543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EBF19-51DE-C849-9868-0C7E4CABCF10}" type="datetimeFigureOut">
              <a:rPr lang="en-US" smtClean="0"/>
              <a:t>7/19/24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0F16A-43B4-9F4F-9127-0A50A647D6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80% report sx only 30% ask for help, forgo breaks, don’t adjust position.  Suck it up/take the pain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8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Versus skilled trade workers e.g. masons and electricians:  78%-82% experience WRMD</a:t>
            </a:r>
          </a:p>
          <a:p>
            <a:r>
              <a:rPr lang="en-US" sz="1200" dirty="0"/>
              <a:t>Affect 21%-97% otolaryngologists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0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23-84% sought medical tx</a:t>
            </a:r>
          </a:p>
          <a:p>
            <a:r>
              <a:rPr lang="en-US" dirty="0"/>
              <a:t>5-23% required time off</a:t>
            </a:r>
          </a:p>
          <a:p>
            <a:r>
              <a:rPr lang="en-US" dirty="0"/>
              <a:t>1-6% eliminated procedures</a:t>
            </a:r>
          </a:p>
          <a:p>
            <a:r>
              <a:rPr lang="en-US" dirty="0"/>
              <a:t>23-63% WRMD negatively impacted their QOL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1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 musculoskeletal pain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8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FESS:  position resulted in different patterns of discomfort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49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 otology (stapes, lateral TB resection, vestibular schwannoma</a:t>
            </a:r>
          </a:p>
          <a:p>
            <a:r>
              <a:rPr lang="en-US" dirty="0"/>
              <a:t>Thyroid &amp; head and neck, hypoglossal nerve stimulators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74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16A-43B4-9F4F-9127-0A50A647D69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B8C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50926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9394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3348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917116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78C0BB-E4BE-4AC3-9766-B589BFD971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10169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50147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41339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353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11613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799"/>
            <a:ext cx="4040188" cy="3535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799"/>
            <a:ext cx="4041775" cy="3535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602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3351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81180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704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068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03055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399"/>
            <a:ext cx="5486400" cy="3432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2790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191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943600"/>
            <a:ext cx="9144000" cy="0"/>
          </a:xfrm>
          <a:prstGeom prst="line">
            <a:avLst/>
          </a:prstGeom>
          <a:ln>
            <a:solidFill>
              <a:srgbClr val="8A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2438400" y="62261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A949C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July 28-30, 2024  |   The American Club   |   Kohler, WI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5999"/>
            <a:ext cx="1278364" cy="625475"/>
          </a:xfrm>
          <a:prstGeom prst="rect">
            <a:avLst/>
          </a:prstGeom>
        </p:spPr>
      </p:pic>
      <p:pic>
        <p:nvPicPr>
          <p:cNvPr id="13" name="Picture 7" descr="MCW logo - transparent.png"/>
          <p:cNvPicPr>
            <a:picLocks noChangeAspect="1"/>
          </p:cNvPicPr>
          <p:nvPr userDrawn="1"/>
        </p:nvPicPr>
        <p:blipFill>
          <a:blip r:embed="rId16" cstate="email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51" y="6074636"/>
            <a:ext cx="840849" cy="6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55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B8CE48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vgsilh.com/fr/image/1296747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xhere.com/es/photo/132418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C2B7-DDA9-35C7-DFF7-A96775A22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Ergonomics in Otolaryngology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2750-7667-A080-5EAC-709B2AE67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Christopher Long, MD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chrlong@mcw.edu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828EF-6368-EEF7-5E50-37C3D69B86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96605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3F309C7-7350-A4B6-622B-BD8002BB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Factors leading to increased risk WRMD 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928CC9-6F84-EE78-DEA4-A1F836347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714450"/>
            <a:ext cx="4038600" cy="3535363"/>
          </a:xfrm>
        </p:spPr>
        <p:txBody>
          <a:bodyPr>
            <a:normAutofit/>
          </a:bodyPr>
          <a:lstStyle/>
          <a:p>
            <a:r>
              <a:rPr lang="en-US" sz="2400" dirty="0"/>
              <a:t>Female</a:t>
            </a:r>
          </a:p>
          <a:p>
            <a:r>
              <a:rPr lang="en-US" sz="2400" dirty="0"/>
              <a:t>Left-handed surgeons</a:t>
            </a:r>
          </a:p>
          <a:p>
            <a:r>
              <a:rPr lang="en-US" sz="2400" dirty="0"/>
              <a:t>Increased age</a:t>
            </a:r>
          </a:p>
          <a:p>
            <a:r>
              <a:rPr lang="en-US" sz="2400" dirty="0"/>
              <a:t>Increased years in practice</a:t>
            </a:r>
          </a:p>
          <a:p>
            <a:r>
              <a:rPr lang="en-US" sz="2400" dirty="0"/>
              <a:t>Increased surgical case time</a:t>
            </a:r>
          </a:p>
          <a:p>
            <a:r>
              <a:rPr lang="en-US" sz="2400" dirty="0"/>
              <a:t>Standing vs. sitting</a:t>
            </a:r>
          </a:p>
        </p:txBody>
      </p:sp>
      <p:pic>
        <p:nvPicPr>
          <p:cNvPr id="16" name="Content Placeholder 15" descr="A person with her back pain&#10;&#10;Description automatically generated">
            <a:extLst>
              <a:ext uri="{FF2B5EF4-FFF2-40B4-BE49-F238E27FC236}">
                <a16:creationId xmlns:a16="http://schemas.microsoft.com/office/drawing/2014/main" id="{0BE49670-8F98-DFF3-DB90-AB07855546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40" y="1882771"/>
            <a:ext cx="3516901" cy="353536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B750B-77DD-299A-647B-D73D4FE93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6351C-9417-F3ED-34AF-1F7A68D0DB4B}"/>
              </a:ext>
            </a:extLst>
          </p:cNvPr>
          <p:cNvSpPr txBox="1"/>
          <p:nvPr/>
        </p:nvSpPr>
        <p:spPr>
          <a:xfrm>
            <a:off x="457200" y="5421870"/>
            <a:ext cx="255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Ryan, et al, Laryngoscope</a:t>
            </a:r>
          </a:p>
        </p:txBody>
      </p:sp>
    </p:spTree>
    <p:extLst>
      <p:ext uri="{BB962C8B-B14F-4D97-AF65-F5344CB8AC3E}">
        <p14:creationId xmlns:p14="http://schemas.microsoft.com/office/powerpoint/2010/main" val="146874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61DDF-3158-670D-CD3B-CBA57699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WRMD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A89AA-38AE-B219-9CAA-E8F817AA2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468395"/>
            <a:ext cx="4800600" cy="3535363"/>
          </a:xfrm>
        </p:spPr>
        <p:txBody>
          <a:bodyPr>
            <a:normAutofit/>
          </a:bodyPr>
          <a:lstStyle/>
          <a:p>
            <a:r>
              <a:rPr lang="en-US" sz="2400" dirty="0"/>
              <a:t>23%-84% sought medical treatment</a:t>
            </a:r>
          </a:p>
          <a:p>
            <a:r>
              <a:rPr lang="en-US" sz="2400" dirty="0"/>
              <a:t>Surgical treatment: 2.4-28%</a:t>
            </a:r>
          </a:p>
          <a:p>
            <a:r>
              <a:rPr lang="en-US" sz="2400" dirty="0"/>
              <a:t>PTO: 5-23%</a:t>
            </a:r>
          </a:p>
          <a:p>
            <a:r>
              <a:rPr lang="en-US" sz="2400" dirty="0"/>
              <a:t>Eliminated OR time: 1-6%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E00664-7226-6F01-0016-6E0EF36164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91200" y="1661318"/>
            <a:ext cx="2378084" cy="353536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BBCB3-80C5-40F9-485E-BF353B1D0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198EC-DD93-73A8-4CD5-48632487CC04}"/>
              </a:ext>
            </a:extLst>
          </p:cNvPr>
          <p:cNvSpPr txBox="1"/>
          <p:nvPr/>
        </p:nvSpPr>
        <p:spPr>
          <a:xfrm>
            <a:off x="457200" y="54102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23-62.5% report an overall diminishment in QOL</a:t>
            </a:r>
          </a:p>
        </p:txBody>
      </p:sp>
    </p:spTree>
    <p:extLst>
      <p:ext uri="{BB962C8B-B14F-4D97-AF65-F5344CB8AC3E}">
        <p14:creationId xmlns:p14="http://schemas.microsoft.com/office/powerpoint/2010/main" val="36363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92EB4C-8DCE-513C-8F37-6DA287E4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WRMD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557956-4F4B-81EE-B9E4-F632F0C9A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28956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45 resident respondents (68.2%)</a:t>
            </a:r>
          </a:p>
          <a:p>
            <a:r>
              <a:rPr lang="en-US" dirty="0"/>
              <a:t>91.1% experienced WRMD in 12 months</a:t>
            </a:r>
          </a:p>
          <a:p>
            <a:endParaRPr lang="en-US" dirty="0"/>
          </a:p>
          <a:p>
            <a:pPr lvl="1"/>
            <a:r>
              <a:rPr lang="en-US" dirty="0"/>
              <a:t>Shoulder 64.4%		Wrist 33.3%</a:t>
            </a:r>
          </a:p>
          <a:p>
            <a:pPr lvl="1"/>
            <a:r>
              <a:rPr lang="en-US" dirty="0"/>
              <a:t>Neck 60%		Knees/ankles 31%</a:t>
            </a:r>
          </a:p>
          <a:p>
            <a:pPr lvl="1"/>
            <a:r>
              <a:rPr lang="en-US" dirty="0"/>
              <a:t>Lower back 58%		Hips/thighs 29%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  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03FB2-3CDC-B7EA-84F1-7DA2D88BA0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C1112-3910-8296-92E6-03F4F9C7291A}"/>
              </a:ext>
            </a:extLst>
          </p:cNvPr>
          <p:cNvSpPr txBox="1"/>
          <p:nvPr/>
        </p:nvSpPr>
        <p:spPr>
          <a:xfrm>
            <a:off x="381000" y="39624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Lower back concerns most common reason to seek medical attention.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6D461-B34D-B9D0-4488-95EE8DE32DF3}"/>
              </a:ext>
            </a:extLst>
          </p:cNvPr>
          <p:cNvSpPr txBox="1"/>
          <p:nvPr/>
        </p:nvSpPr>
        <p:spPr>
          <a:xfrm>
            <a:off x="228600" y="5257801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Dahmash, et al, SQU Med J, 20(2), May 2020</a:t>
            </a:r>
          </a:p>
        </p:txBody>
      </p:sp>
    </p:spTree>
    <p:extLst>
      <p:ext uri="{BB962C8B-B14F-4D97-AF65-F5344CB8AC3E}">
        <p14:creationId xmlns:p14="http://schemas.microsoft.com/office/powerpoint/2010/main" val="2804263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F1406-3948-345E-98D6-418D28BC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increasing risk of WRMD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52AC-B569-61A5-8DE7-B4448C5F4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674941"/>
            <a:ext cx="4038600" cy="35353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Microscope</a:t>
            </a:r>
          </a:p>
          <a:p>
            <a:r>
              <a:rPr lang="en-US" dirty="0"/>
              <a:t>Headlights</a:t>
            </a:r>
          </a:p>
          <a:p>
            <a:r>
              <a:rPr lang="en-US" dirty="0"/>
              <a:t>Loupes</a:t>
            </a:r>
          </a:p>
          <a:p>
            <a:r>
              <a:rPr lang="en-US" dirty="0"/>
              <a:t>Endoscopes </a:t>
            </a:r>
          </a:p>
          <a:p>
            <a:r>
              <a:rPr lang="en-US" dirty="0"/>
              <a:t>Prolonged sitting or standing</a:t>
            </a:r>
          </a:p>
          <a:p>
            <a:r>
              <a:rPr lang="en-US" dirty="0"/>
              <a:t>Repetitive fine motor movements</a:t>
            </a:r>
          </a:p>
          <a:p>
            <a:r>
              <a:rPr lang="en-US" dirty="0"/>
              <a:t>Static unfavorable body positions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3726C-FBE7-CEB0-34FE-413DB4E1D8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1" name="Content Placeholder 10" descr="Several surgeons performing a surgery&#10;&#10;Description automatically generated">
            <a:extLst>
              <a:ext uri="{FF2B5EF4-FFF2-40B4-BE49-F238E27FC236}">
                <a16:creationId xmlns:a16="http://schemas.microsoft.com/office/drawing/2014/main" id="{49228C5A-8AF8-258E-0307-31F47AEE0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91" y="1660525"/>
            <a:ext cx="3727618" cy="3535363"/>
          </a:xfrm>
        </p:spPr>
      </p:pic>
    </p:spTree>
    <p:extLst>
      <p:ext uri="{BB962C8B-B14F-4D97-AF65-F5344CB8AC3E}">
        <p14:creationId xmlns:p14="http://schemas.microsoft.com/office/powerpoint/2010/main" val="108601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2337CC-9784-4310-77F6-05242CB4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7F95CD9-3C57-143B-32AC-1FA503EC0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819400"/>
            <a:ext cx="8229600" cy="2971802"/>
          </a:xfrm>
        </p:spPr>
        <p:txBody>
          <a:bodyPr>
            <a:normAutofit/>
          </a:bodyPr>
          <a:lstStyle/>
          <a:p>
            <a:r>
              <a:rPr lang="en-US" sz="2400" dirty="0"/>
              <a:t>Otolaryngologic literature review</a:t>
            </a:r>
          </a:p>
          <a:p>
            <a:r>
              <a:rPr lang="en-US" sz="2400" dirty="0"/>
              <a:t>Investigated prevalence, severity, and interventions to decrease WRMD</a:t>
            </a:r>
          </a:p>
          <a:p>
            <a:r>
              <a:rPr lang="en-US" sz="2400" dirty="0"/>
              <a:t>38 articles included in the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0FA0E-5919-22EA-2405-CE753C832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  <p:pic>
        <p:nvPicPr>
          <p:cNvPr id="6" name="Picture 5" descr="A close-up of a website&#10;&#10;Description automatically generated">
            <a:extLst>
              <a:ext uri="{FF2B5EF4-FFF2-40B4-BE49-F238E27FC236}">
                <a16:creationId xmlns:a16="http://schemas.microsoft.com/office/drawing/2014/main" id="{46222D13-C367-DA4B-F4D7-4CD96E5BD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077"/>
            <a:ext cx="5381497" cy="17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8A4CF2-C493-A7F0-4B1A-24636A23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E0EE7-F7D3-65EE-37A8-0FB276E8AF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Microlaryngeal surgery</a:t>
            </a:r>
          </a:p>
          <a:p>
            <a:pPr lvl="1"/>
            <a:r>
              <a:rPr lang="en-US" sz="2000" dirty="0"/>
              <a:t>83% experienced pain</a:t>
            </a:r>
          </a:p>
          <a:p>
            <a:pPr lvl="1"/>
            <a:r>
              <a:rPr lang="en-US" sz="2000" dirty="0"/>
              <a:t>Decreased muscle fatigue</a:t>
            </a:r>
          </a:p>
          <a:p>
            <a:pPr lvl="2"/>
            <a:r>
              <a:rPr lang="en-US" sz="1600" dirty="0"/>
              <a:t>Decrease neck flexion to 0-10˚</a:t>
            </a:r>
          </a:p>
          <a:p>
            <a:pPr lvl="2"/>
            <a:r>
              <a:rPr lang="en-US" sz="1600" dirty="0"/>
              <a:t>Arm supports</a:t>
            </a:r>
          </a:p>
          <a:p>
            <a:pPr lvl="2"/>
            <a:r>
              <a:rPr lang="en-US" sz="1600" dirty="0"/>
              <a:t>Maintain laryngoscope angle at 40˚ from horizonal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E89B9-BE41-2D3A-DC3D-0D3C97F0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419600" cy="3535363"/>
          </a:xfrm>
        </p:spPr>
        <p:txBody>
          <a:bodyPr>
            <a:normAutofit/>
          </a:bodyPr>
          <a:lstStyle/>
          <a:p>
            <a:r>
              <a:rPr lang="en-US" sz="2400" dirty="0"/>
              <a:t>Endoscopic sinus surgery</a:t>
            </a:r>
          </a:p>
          <a:p>
            <a:pPr lvl="1"/>
            <a:r>
              <a:rPr lang="en-US" sz="2000" dirty="0"/>
              <a:t>Standing:</a:t>
            </a:r>
          </a:p>
          <a:p>
            <a:pPr lvl="2"/>
            <a:r>
              <a:rPr lang="en-US" sz="1600" dirty="0"/>
              <a:t>Discomfort in back, lower extremities and postural muscles</a:t>
            </a:r>
          </a:p>
          <a:p>
            <a:pPr lvl="1"/>
            <a:r>
              <a:rPr lang="en-US" sz="2000" dirty="0"/>
              <a:t>Sitting:</a:t>
            </a:r>
          </a:p>
          <a:p>
            <a:pPr lvl="2"/>
            <a:r>
              <a:rPr lang="en-US" sz="1600" dirty="0"/>
              <a:t>Discomfort in shoulders and upper extremities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E5EFC-7C20-549C-0A9B-852972929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0" name="Picture 9" descr="A close-up of a website&#10;&#10;Description automatically generated">
            <a:extLst>
              <a:ext uri="{FF2B5EF4-FFF2-40B4-BE49-F238E27FC236}">
                <a16:creationId xmlns:a16="http://schemas.microsoft.com/office/drawing/2014/main" id="{9BD4454D-F4C8-524C-5357-AC33DF9DF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1"/>
            <a:ext cx="5181600" cy="17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0F6D-37EB-CCA5-768B-DD225E0A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Craniovertebral Angle (CA)</a:t>
            </a:r>
          </a:p>
        </p:txBody>
      </p:sp>
      <p:pic>
        <p:nvPicPr>
          <p:cNvPr id="7" name="Content Placeholder 6" descr="A diagram of a head&#10;&#10;Description automatically generated">
            <a:extLst>
              <a:ext uri="{FF2B5EF4-FFF2-40B4-BE49-F238E27FC236}">
                <a16:creationId xmlns:a16="http://schemas.microsoft.com/office/drawing/2014/main" id="{04AFB2D3-AE75-C451-F7CB-133F377255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3810000" cy="308640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4B817-7CBE-7329-91F3-0474756DC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1480751"/>
            <a:ext cx="4953000" cy="3535363"/>
          </a:xfrm>
        </p:spPr>
        <p:txBody>
          <a:bodyPr>
            <a:normAutofit/>
          </a:bodyPr>
          <a:lstStyle/>
          <a:p>
            <a:r>
              <a:rPr lang="en-US" sz="2400" dirty="0"/>
              <a:t>Measures forward head position</a:t>
            </a:r>
          </a:p>
          <a:p>
            <a:r>
              <a:rPr lang="en-US" sz="2400" dirty="0"/>
              <a:t>Smaller the angle, more strain on the cervical spine and musculature</a:t>
            </a:r>
          </a:p>
          <a:p>
            <a:r>
              <a:rPr lang="en-US" sz="2400" dirty="0"/>
              <a:t>CA scores &lt; 50˚, increased risk of cervical pain, TMJ and headaches</a:t>
            </a:r>
          </a:p>
          <a:p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0A7AE-3F8A-BD4A-C986-1B0255E16B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24378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67F7-A6FF-2AD2-716B-D3560059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Craniovertebral Angle (CA)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7AF90-79AC-C562-43BE-86FDF91A6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2667001"/>
          </a:xfrm>
        </p:spPr>
        <p:txBody>
          <a:bodyPr>
            <a:normAutofit/>
          </a:bodyPr>
          <a:lstStyle/>
          <a:p>
            <a:r>
              <a:rPr lang="en-US" sz="2400" dirty="0"/>
              <a:t>Assessed CA during tonsillectomy</a:t>
            </a:r>
          </a:p>
          <a:p>
            <a:r>
              <a:rPr lang="en-US" sz="2400" dirty="0"/>
              <a:t>7 surgeons, 92 posture images</a:t>
            </a:r>
          </a:p>
          <a:p>
            <a:pPr lvl="1"/>
            <a:r>
              <a:rPr lang="en-US" sz="2000" dirty="0"/>
              <a:t>Mean CV angle 26.0˚ (SD = 11.3˚)</a:t>
            </a:r>
          </a:p>
          <a:p>
            <a:pPr lvl="1"/>
            <a:r>
              <a:rPr lang="en-US" sz="2000" dirty="0"/>
              <a:t>100% of procedures demonstrated at least one sustained abnormal posture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199FF-D68A-A12B-C4C2-6C6EC0DAC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7E694-5E8D-4AFF-B767-A8090012C670}"/>
              </a:ext>
            </a:extLst>
          </p:cNvPr>
          <p:cNvSpPr txBox="1"/>
          <p:nvPr/>
        </p:nvSpPr>
        <p:spPr>
          <a:xfrm>
            <a:off x="762000" y="44958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Kelly, et al, Using the Craniovertebral Angle to Quantify Intraoperative Ergonomic Risk, Otohns, 167(4), 2022</a:t>
            </a:r>
          </a:p>
        </p:txBody>
      </p:sp>
    </p:spTree>
    <p:extLst>
      <p:ext uri="{BB962C8B-B14F-4D97-AF65-F5344CB8AC3E}">
        <p14:creationId xmlns:p14="http://schemas.microsoft.com/office/powerpoint/2010/main" val="3799770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1DFF-68AA-E2BA-9E45-9667FD9E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 Upper Limb Assessment (RULA)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A15AA7-9ED6-B3EF-9390-FDFDDB5D5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84781"/>
            <a:ext cx="8229600" cy="4191003"/>
          </a:xfrm>
        </p:spPr>
        <p:txBody>
          <a:bodyPr>
            <a:normAutofit/>
          </a:bodyPr>
          <a:lstStyle/>
          <a:p>
            <a:r>
              <a:rPr lang="en-US" sz="2800" dirty="0"/>
              <a:t>Evaluate workers exposure to ergonomic risk factors to develop upper extremity MSD</a:t>
            </a:r>
          </a:p>
          <a:p>
            <a:r>
              <a:rPr lang="en-US" sz="2800" dirty="0"/>
              <a:t>Used across multiple industries</a:t>
            </a:r>
          </a:p>
          <a:p>
            <a:r>
              <a:rPr lang="en-US" sz="2800" dirty="0"/>
              <a:t>Assesses biomechanical &amp; postural load requirements to perform job tasks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6A308-9274-49F5-2842-FEC850644E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83674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56CD0-5124-9E4E-9A23-1C502E6AD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1073C0-8646-2EE6-71BE-B8CE3294AC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0D42982-D100-D578-F95E-1CA5DC950C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7" y="152400"/>
            <a:ext cx="7620000" cy="5882105"/>
          </a:xfrm>
        </p:spPr>
      </p:pic>
    </p:spTree>
    <p:extLst>
      <p:ext uri="{BB962C8B-B14F-4D97-AF65-F5344CB8AC3E}">
        <p14:creationId xmlns:p14="http://schemas.microsoft.com/office/powerpoint/2010/main" val="2480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2F94-0E12-8AAB-4474-64AF3FCD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Audience Question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1C260-DA72-8F44-F59F-AE2A5C11D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407EA56-C416-8081-EB30-1BF388D597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942543"/>
              </p:ext>
            </p:extLst>
          </p:nvPr>
        </p:nvGraphicFramePr>
        <p:xfrm>
          <a:off x="457200" y="1600199"/>
          <a:ext cx="8229600" cy="419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8391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3B6CA3-518D-19AC-CAB8-B53AD974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 Upper Limb Assessment (RULA)</a:t>
            </a:r>
          </a:p>
        </p:txBody>
      </p:sp>
      <p:pic>
        <p:nvPicPr>
          <p:cNvPr id="6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5CA30E7-BB72-63E9-D790-165C4BA19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0068"/>
            <a:ext cx="8229600" cy="3331263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836D90-FC68-7655-37A7-BC56AE19B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16246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3CE84-BC54-E825-B0E7-697F400C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2"/>
            <a:ext cx="8229600" cy="1181098"/>
          </a:xfrm>
        </p:spPr>
        <p:txBody>
          <a:bodyPr/>
          <a:lstStyle/>
          <a:p>
            <a:r>
              <a:rPr lang="en-US" dirty="0"/>
              <a:t>RULA in Otolaryngology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F795D-6E6B-CA1B-F059-9D717687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498"/>
            <a:ext cx="8382000" cy="4191003"/>
          </a:xfrm>
        </p:spPr>
        <p:txBody>
          <a:bodyPr>
            <a:normAutofit/>
          </a:bodyPr>
          <a:lstStyle/>
          <a:p>
            <a:r>
              <a:rPr lang="en-US" sz="2400" dirty="0"/>
              <a:t>16 otolaryngologists</a:t>
            </a:r>
          </a:p>
          <a:p>
            <a:r>
              <a:rPr lang="en-US" sz="2400" dirty="0"/>
              <a:t>Tonsillectomy, adenoidectomy and Tympanostomy tube placement</a:t>
            </a:r>
          </a:p>
          <a:p>
            <a:r>
              <a:rPr lang="en-US" sz="2400" dirty="0"/>
              <a:t>RULA:</a:t>
            </a:r>
          </a:p>
          <a:p>
            <a:pPr lvl="1"/>
            <a:r>
              <a:rPr lang="en-US" sz="2000" dirty="0"/>
              <a:t>0% of surgeons demonstrated negligible risk</a:t>
            </a:r>
          </a:p>
          <a:p>
            <a:pPr lvl="1"/>
            <a:r>
              <a:rPr lang="en-US" sz="2000" dirty="0"/>
              <a:t>47% demonstrated low risk</a:t>
            </a:r>
          </a:p>
          <a:p>
            <a:pPr lvl="1"/>
            <a:r>
              <a:rPr lang="en-US" sz="2000" dirty="0"/>
              <a:t>37% demonstrated high risk</a:t>
            </a:r>
          </a:p>
          <a:p>
            <a:pPr lvl="1"/>
            <a:r>
              <a:rPr lang="en-US" sz="2000" dirty="0"/>
              <a:t>16% demonstrated very high risk</a:t>
            </a:r>
          </a:p>
          <a:p>
            <a:r>
              <a:rPr lang="en-US" sz="2400" dirty="0"/>
              <a:t>80% experienced MSD within one year of the study</a:t>
            </a:r>
          </a:p>
          <a:p>
            <a:r>
              <a:rPr lang="en-US" sz="2400" dirty="0"/>
              <a:t>40% experienced pain while operating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59DEE-7074-0351-F573-E4F803644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DCBEE-EFD2-D9A1-EA25-564F5AA9F34E}"/>
              </a:ext>
            </a:extLst>
          </p:cNvPr>
          <p:cNvSpPr txBox="1"/>
          <p:nvPr/>
        </p:nvSpPr>
        <p:spPr>
          <a:xfrm>
            <a:off x="457200" y="5506005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Rodman, et al, Qualit Asses of Surgical Ergonomics in Oto, Otohns, 163(6)</a:t>
            </a:r>
          </a:p>
        </p:txBody>
      </p:sp>
    </p:spTree>
    <p:extLst>
      <p:ext uri="{BB962C8B-B14F-4D97-AF65-F5344CB8AC3E}">
        <p14:creationId xmlns:p14="http://schemas.microsoft.com/office/powerpoint/2010/main" val="561294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855244B-2311-DD0A-1BB9-F8232097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BAE027-1F41-2C2E-0E9D-A65E4D332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1966117"/>
            <a:ext cx="4040188" cy="3535363"/>
          </a:xfrm>
        </p:spPr>
        <p:txBody>
          <a:bodyPr/>
          <a:lstStyle/>
          <a:p>
            <a:r>
              <a:rPr lang="en-US" sz="2000" dirty="0"/>
              <a:t>12 Attending surgeons</a:t>
            </a:r>
          </a:p>
          <a:p>
            <a:r>
              <a:rPr lang="en-US" sz="2000" dirty="0"/>
              <a:t>Tonsillectomy</a:t>
            </a:r>
          </a:p>
          <a:p>
            <a:r>
              <a:rPr lang="en-US" sz="2000" dirty="0"/>
              <a:t>Wearable posture monitor</a:t>
            </a:r>
          </a:p>
          <a:p>
            <a:r>
              <a:rPr lang="en-US" sz="2000" dirty="0"/>
              <a:t>Sitting vs. standing</a:t>
            </a:r>
          </a:p>
          <a:p>
            <a:r>
              <a:rPr lang="en-US" sz="2000" dirty="0"/>
              <a:t>Craniovertebral measurements</a:t>
            </a:r>
          </a:p>
          <a:p>
            <a:r>
              <a:rPr lang="en-US" sz="2000" dirty="0"/>
              <a:t>RULA</a:t>
            </a:r>
          </a:p>
          <a:p>
            <a:r>
              <a:rPr lang="en-US" sz="2000" dirty="0"/>
              <a:t>Loupes vs. no loupes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9" name="Content Placeholder 8" descr="A diagram of a patient's posture&#10;&#10;Description automatically generated">
            <a:extLst>
              <a:ext uri="{FF2B5EF4-FFF2-40B4-BE49-F238E27FC236}">
                <a16:creationId xmlns:a16="http://schemas.microsoft.com/office/drawing/2014/main" id="{E86AD47D-9945-30B4-7A69-1AC8AA2F72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1966116"/>
            <a:ext cx="4446522" cy="329168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77572-826A-79D3-0B9E-CDEA0094F8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81AD27B8-765F-73B2-1289-6B2367D4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088"/>
            <a:ext cx="7772400" cy="15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C30144B-989C-5B22-241A-10089BC9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F87278-532D-EF15-C02D-E47AD176C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83" y="2590800"/>
            <a:ext cx="8229600" cy="3354826"/>
          </a:xfrm>
        </p:spPr>
        <p:txBody>
          <a:bodyPr>
            <a:normAutofit/>
          </a:bodyPr>
          <a:lstStyle/>
          <a:p>
            <a:r>
              <a:rPr lang="en-US" sz="2000" dirty="0"/>
              <a:t>Without vibrotactile feedback: 60% of the procedure time in at-risk posture</a:t>
            </a:r>
          </a:p>
          <a:p>
            <a:r>
              <a:rPr lang="en-US" sz="2000" dirty="0"/>
              <a:t>Vibrotactile feedback: 20% of procedure time in at-risk posture</a:t>
            </a:r>
          </a:p>
          <a:p>
            <a:r>
              <a:rPr lang="en-US" sz="2000" dirty="0"/>
              <a:t>Use of vibrotactile feedback device:</a:t>
            </a:r>
          </a:p>
          <a:p>
            <a:pPr lvl="1"/>
            <a:r>
              <a:rPr lang="en-US" sz="1600" dirty="0"/>
              <a:t>Craniovertebral improvement of 1.9 degrees</a:t>
            </a:r>
          </a:p>
          <a:p>
            <a:pPr lvl="1"/>
            <a:r>
              <a:rPr lang="en-US" sz="1600" dirty="0"/>
              <a:t>RULA (neck, trunk and leg) improvement of 0.2 points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24B80-720B-D65B-70F5-DFD07B5D16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351B9BC8-3D3D-2F31-A9EA-3C1DB6409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4" y="411892"/>
            <a:ext cx="7772400" cy="15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1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FFAB-C863-9A2E-F61D-9D943063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EDFAE-71B7-4E5A-D9AB-F5AE63D2B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70920"/>
            <a:ext cx="4038600" cy="3535363"/>
          </a:xfrm>
        </p:spPr>
        <p:txBody>
          <a:bodyPr>
            <a:normAutofit/>
          </a:bodyPr>
          <a:lstStyle/>
          <a:p>
            <a:r>
              <a:rPr lang="en-US" sz="2800" dirty="0"/>
              <a:t>20 second break every 20 minutes of work</a:t>
            </a:r>
          </a:p>
          <a:p>
            <a:r>
              <a:rPr lang="en-US" sz="2800" dirty="0"/>
              <a:t>Recognized to be beneficial in sedentary professions</a:t>
            </a:r>
          </a:p>
        </p:txBody>
      </p:sp>
      <p:pic>
        <p:nvPicPr>
          <p:cNvPr id="8" name="Content Placeholder 7" descr="A cartoon of a person doing yoga&#10;&#10;Description automatically generated">
            <a:extLst>
              <a:ext uri="{FF2B5EF4-FFF2-40B4-BE49-F238E27FC236}">
                <a16:creationId xmlns:a16="http://schemas.microsoft.com/office/drawing/2014/main" id="{B8829CBB-1E79-94CA-DD22-ED36A8ACFB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75939"/>
            <a:ext cx="4038600" cy="293033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C5A7E-F8BA-B779-C2D8-CA8AD95E6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420864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6E2B-A5F5-B4CF-3301-6073209F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CDDA-58C7-A2D4-0CCB-BF961376E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973" y="3322637"/>
            <a:ext cx="4046839" cy="2587221"/>
          </a:xfrm>
        </p:spPr>
        <p:txBody>
          <a:bodyPr>
            <a:normAutofit/>
          </a:bodyPr>
          <a:lstStyle/>
          <a:p>
            <a:r>
              <a:rPr lang="en-US" sz="2400" dirty="0"/>
              <a:t>Significant decline in MSD</a:t>
            </a:r>
          </a:p>
          <a:p>
            <a:pPr lvl="1"/>
            <a:r>
              <a:rPr lang="en-US" sz="2000" dirty="0"/>
              <a:t>Neck</a:t>
            </a:r>
          </a:p>
          <a:p>
            <a:pPr lvl="1"/>
            <a:r>
              <a:rPr lang="en-US" sz="2000" dirty="0"/>
              <a:t>Back</a:t>
            </a:r>
          </a:p>
          <a:p>
            <a:pPr lvl="1"/>
            <a:r>
              <a:rPr lang="en-US" sz="2000" dirty="0"/>
              <a:t>Shoulders</a:t>
            </a:r>
          </a:p>
          <a:p>
            <a:pPr lvl="1"/>
            <a:r>
              <a:rPr lang="en-US" sz="2000" dirty="0"/>
              <a:t>Wrists</a:t>
            </a:r>
          </a:p>
          <a:p>
            <a:pPr lvl="1"/>
            <a:r>
              <a:rPr lang="en-US" sz="2000" dirty="0"/>
              <a:t>Elbows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3DE2F-2A97-627A-EBAD-E0EDFEA59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3189" y="3200401"/>
            <a:ext cx="4378411" cy="2895600"/>
          </a:xfrm>
        </p:spPr>
        <p:txBody>
          <a:bodyPr>
            <a:normAutofit/>
          </a:bodyPr>
          <a:lstStyle/>
          <a:p>
            <a:r>
              <a:rPr lang="en-US" sz="2400" dirty="0"/>
              <a:t>7-fold decline in mistakes in simulated surgical tasks</a:t>
            </a:r>
          </a:p>
          <a:p>
            <a:r>
              <a:rPr lang="en-US" sz="2400" dirty="0"/>
              <a:t>Majority did not incorporate into surgical routine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A15CF-35C9-525E-855E-7AE802D523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8" name="Picture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60C42B53-9934-9B92-2E9F-61B9EE92B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9" y="266703"/>
            <a:ext cx="7197811" cy="23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82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F005-D5A8-0390-6BEE-5EF6072C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4K 3D Exoscope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DAD16-4976-16ED-EF6D-24F65285E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799"/>
            <a:ext cx="5105400" cy="3535363"/>
          </a:xfrm>
        </p:spPr>
        <p:txBody>
          <a:bodyPr/>
          <a:lstStyle/>
          <a:p>
            <a:r>
              <a:rPr lang="en-US" sz="2000" dirty="0"/>
              <a:t>Extracorporeal video telescopes</a:t>
            </a:r>
          </a:p>
          <a:p>
            <a:r>
              <a:rPr lang="en-US" sz="2000" dirty="0"/>
              <a:t>Improved</a:t>
            </a:r>
            <a:r>
              <a:rPr lang="en-US" dirty="0"/>
              <a:t> </a:t>
            </a:r>
            <a:r>
              <a:rPr lang="en-US" sz="2000" dirty="0"/>
              <a:t>ergonomics via video projection</a:t>
            </a:r>
          </a:p>
          <a:p>
            <a:r>
              <a:rPr lang="en-US" sz="2000" dirty="0"/>
              <a:t>“Heads up surgery”</a:t>
            </a:r>
          </a:p>
          <a:p>
            <a:r>
              <a:rPr lang="en-US" sz="2000" dirty="0"/>
              <a:t>Trialed in a variety of oto settings</a:t>
            </a:r>
          </a:p>
          <a:p>
            <a:r>
              <a:rPr lang="en-US" sz="2000" dirty="0"/>
              <a:t>Limitations</a:t>
            </a:r>
          </a:p>
          <a:p>
            <a:pPr lvl="1"/>
            <a:r>
              <a:rPr lang="en-US" sz="1600" dirty="0"/>
              <a:t>Costs</a:t>
            </a:r>
          </a:p>
          <a:p>
            <a:pPr lvl="1"/>
            <a:r>
              <a:rPr lang="en-US" sz="1600" dirty="0"/>
              <a:t>3D requires specific glasses</a:t>
            </a:r>
          </a:p>
          <a:p>
            <a:pPr lvl="1"/>
            <a:r>
              <a:rPr lang="en-US" sz="1600" dirty="0"/>
              <a:t>Parotidectomy: increased risk of transient nerve palsy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pic>
        <p:nvPicPr>
          <p:cNvPr id="7" name="Content Placeholder 6" descr="A close-up of a robotic arm&#10;&#10;Description automatically generated">
            <a:extLst>
              <a:ext uri="{FF2B5EF4-FFF2-40B4-BE49-F238E27FC236}">
                <a16:creationId xmlns:a16="http://schemas.microsoft.com/office/drawing/2014/main" id="{2A5F9C71-66F9-B1F8-CB9A-AAA1E67B1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55" y="1828798"/>
            <a:ext cx="3134145" cy="353536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DEE18-7967-7155-CCC2-305AA2615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713832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349D-83C7-1C1C-ED51-D2038247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4K 3D Exoscope</a:t>
            </a:r>
          </a:p>
        </p:txBody>
      </p:sp>
      <p:pic>
        <p:nvPicPr>
          <p:cNvPr id="7" name="Content Placeholder 6" descr="A group of surgeons in a operating room&#10;&#10;Description automatically generated">
            <a:extLst>
              <a:ext uri="{FF2B5EF4-FFF2-40B4-BE49-F238E27FC236}">
                <a16:creationId xmlns:a16="http://schemas.microsoft.com/office/drawing/2014/main" id="{469F1E7D-3BD9-FB22-4359-7DC76BB3DC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5" y="1447800"/>
            <a:ext cx="4391615" cy="2786986"/>
          </a:xfrm>
        </p:spPr>
      </p:pic>
      <p:pic>
        <p:nvPicPr>
          <p:cNvPr id="9" name="Content Placeholder 8" descr="A collage of images of a human mouth&#10;&#10;Description automatically generated">
            <a:extLst>
              <a:ext uri="{FF2B5EF4-FFF2-40B4-BE49-F238E27FC236}">
                <a16:creationId xmlns:a16="http://schemas.microsoft.com/office/drawing/2014/main" id="{9E8ADEEA-ECD3-3C65-0597-1C53DFD2D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7771"/>
            <a:ext cx="4611415" cy="327403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2FAC1-97BA-7A3D-4DAB-DD3D4934C8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707080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B821-25E3-C83B-30A2-F9FCF6E754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2E510A-282A-36D9-4765-B3C4CAAD7895}"/>
              </a:ext>
            </a:extLst>
          </p:cNvPr>
          <p:cNvSpPr txBox="1"/>
          <p:nvPr/>
        </p:nvSpPr>
        <p:spPr>
          <a:xfrm>
            <a:off x="1975414" y="5603956"/>
            <a:ext cx="4577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b="0" i="1" u="none" strike="noStrike" baseline="0" dirty="0">
              <a:solidFill>
                <a:srgbClr val="FFFFFF"/>
              </a:solidFill>
              <a:latin typeface=""/>
            </a:endParaRPr>
          </a:p>
          <a:p>
            <a:pPr algn="l"/>
            <a:endParaRPr lang="en-US" dirty="0"/>
          </a:p>
        </p:txBody>
      </p:sp>
      <p:pic>
        <p:nvPicPr>
          <p:cNvPr id="16" name="Picture 15" descr="A person wearing surgical scrubs and a surgical cap&#10;&#10;Description automatically generated">
            <a:extLst>
              <a:ext uri="{FF2B5EF4-FFF2-40B4-BE49-F238E27FC236}">
                <a16:creationId xmlns:a16="http://schemas.microsoft.com/office/drawing/2014/main" id="{210685CF-4AAC-5DBB-E4F2-9DBBCCA70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1302"/>
            <a:ext cx="4577787" cy="503539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48DF2CA-AEFD-5A0A-A358-37290BB1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710"/>
            <a:ext cx="7277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64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48590-2455-10B5-971C-9422CB9E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Lighting</a:t>
            </a:r>
          </a:p>
        </p:txBody>
      </p:sp>
      <p:pic>
        <p:nvPicPr>
          <p:cNvPr id="7" name="Content Placeholder 6" descr="A couple of surgeons in a operating room&#10;&#10;Description automatically generated">
            <a:extLst>
              <a:ext uri="{FF2B5EF4-FFF2-40B4-BE49-F238E27FC236}">
                <a16:creationId xmlns:a16="http://schemas.microsoft.com/office/drawing/2014/main" id="{5DA21CF8-691A-FE68-2864-F06B42FBC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8" y="2023268"/>
            <a:ext cx="2600082" cy="35353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AE6F1-D8AE-46F0-97C6-F8F119CCC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666" y="2023268"/>
            <a:ext cx="4038600" cy="3535363"/>
          </a:xfrm>
        </p:spPr>
        <p:txBody>
          <a:bodyPr/>
          <a:lstStyle/>
          <a:p>
            <a:r>
              <a:rPr lang="en-US" dirty="0"/>
              <a:t>Avoid shadows</a:t>
            </a:r>
          </a:p>
          <a:p>
            <a:r>
              <a:rPr lang="en-US" dirty="0"/>
              <a:t>Position lighting from variety of directions</a:t>
            </a:r>
          </a:p>
          <a:p>
            <a:r>
              <a:rPr lang="en-US" dirty="0"/>
              <a:t>Adjust as necessary during procedure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02B71-9F0B-472D-0C23-237C99B67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97632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E0DD-AC42-863D-BAEF-DE365D55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DD0D2-D11C-A2CD-13A8-1EC9AEB38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process of adapting a workplace to fit the physical requirements of a workplace to an individual</a:t>
            </a:r>
          </a:p>
          <a:p>
            <a:pPr lvl="1"/>
            <a:r>
              <a:rPr lang="en-US" sz="2000" dirty="0"/>
              <a:t>Decrease muscle fatigue</a:t>
            </a:r>
          </a:p>
          <a:p>
            <a:pPr lvl="1"/>
            <a:r>
              <a:rPr lang="en-US" sz="2000" dirty="0"/>
              <a:t>Increases productivity</a:t>
            </a:r>
          </a:p>
          <a:p>
            <a:pPr lvl="1"/>
            <a:r>
              <a:rPr lang="en-US" sz="2000" dirty="0"/>
              <a:t>Reduce the incidence and severity of WRMD</a:t>
            </a:r>
          </a:p>
          <a:p>
            <a:pPr lvl="1"/>
            <a:endParaRPr lang="en-US" sz="2000" dirty="0"/>
          </a:p>
          <a:p>
            <a:r>
              <a:rPr lang="en-US" sz="2400" dirty="0"/>
              <a:t>Otolaryngologist aware of ergonomic concepts</a:t>
            </a:r>
          </a:p>
          <a:p>
            <a:pPr lvl="1"/>
            <a:r>
              <a:rPr lang="en-US" sz="2000" dirty="0"/>
              <a:t>62% of ENTs lack knowledge of ergonomic principles </a:t>
            </a:r>
          </a:p>
          <a:p>
            <a:pPr lvl="1"/>
            <a:r>
              <a:rPr lang="en-US" sz="2000" dirty="0"/>
              <a:t>31% of ENTs have limited knowledge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23E3D-A3F7-C2DA-D4A9-8FA5FFB51E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487379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527E-7915-8B86-74F0-B3D9324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erson in a surgical gown&#10;&#10;Description automatically generated with medium confidence">
            <a:extLst>
              <a:ext uri="{FF2B5EF4-FFF2-40B4-BE49-F238E27FC236}">
                <a16:creationId xmlns:a16="http://schemas.microsoft.com/office/drawing/2014/main" id="{D4489D35-0590-8089-852A-B0D6807FD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3352800" cy="465739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5BF79-EFA7-F2CA-E575-792147BB6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4800" y="1143000"/>
            <a:ext cx="4876800" cy="4657392"/>
          </a:xfrm>
        </p:spPr>
        <p:txBody>
          <a:bodyPr>
            <a:normAutofit/>
          </a:bodyPr>
          <a:lstStyle/>
          <a:p>
            <a:r>
              <a:rPr lang="en-US" sz="2400" dirty="0"/>
              <a:t>Monitors directly in front of surgeon</a:t>
            </a:r>
          </a:p>
          <a:p>
            <a:r>
              <a:rPr lang="en-US" sz="2400" dirty="0"/>
              <a:t>Monitor edge at eye level</a:t>
            </a:r>
          </a:p>
          <a:p>
            <a:r>
              <a:rPr lang="en-US" sz="2400" dirty="0"/>
              <a:t>Arms at 90˚</a:t>
            </a:r>
          </a:p>
          <a:p>
            <a:r>
              <a:rPr lang="en-US" sz="2400" dirty="0"/>
              <a:t>Micropauses/stretching every 30-60 minutes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79C6B-E97C-8842-5654-31DCF6D33E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556226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948B7-17AF-49D8-DEE6-ACE2BFAF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48D053-10CF-2513-DF78-DA420FE19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|   The American Club   |   Kohler, WI</a:t>
            </a:r>
          </a:p>
        </p:txBody>
      </p:sp>
      <p:pic>
        <p:nvPicPr>
          <p:cNvPr id="11" name="Content Placeholder 10" descr="A person in scrubs and surgical mask&#10;&#10;Description automatically generated">
            <a:extLst>
              <a:ext uri="{FF2B5EF4-FFF2-40B4-BE49-F238E27FC236}">
                <a16:creationId xmlns:a16="http://schemas.microsoft.com/office/drawing/2014/main" id="{16454EB2-FB80-90AC-0084-9A43689834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6300"/>
            <a:ext cx="3429000" cy="4630502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194010-5767-7E9C-FEAA-7CC488E18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616669" cy="3535363"/>
          </a:xfrm>
        </p:spPr>
        <p:txBody>
          <a:bodyPr>
            <a:normAutofit/>
          </a:bodyPr>
          <a:lstStyle/>
          <a:p>
            <a:r>
              <a:rPr lang="en-US" sz="2400" dirty="0"/>
              <a:t>Table height adjusted to facilitate 90˚ angle at elbows</a:t>
            </a:r>
          </a:p>
        </p:txBody>
      </p:sp>
    </p:spTree>
    <p:extLst>
      <p:ext uri="{BB962C8B-B14F-4D97-AF65-F5344CB8AC3E}">
        <p14:creationId xmlns:p14="http://schemas.microsoft.com/office/powerpoint/2010/main" val="840240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820E06-46F5-89A1-231F-20624BBF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4FF799-3239-D9CB-C857-0033F227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661318"/>
            <a:ext cx="4114800" cy="3748882"/>
          </a:xfrm>
        </p:spPr>
        <p:txBody>
          <a:bodyPr/>
          <a:lstStyle/>
          <a:p>
            <a:r>
              <a:rPr lang="en-US" dirty="0"/>
              <a:t>Work in a box:</a:t>
            </a:r>
          </a:p>
          <a:p>
            <a:pPr lvl="1"/>
            <a:r>
              <a:rPr lang="en-US" dirty="0"/>
              <a:t>Arms at/near 90˚</a:t>
            </a:r>
          </a:p>
          <a:p>
            <a:pPr lvl="1"/>
            <a:r>
              <a:rPr lang="en-US" dirty="0"/>
              <a:t>Wrists neutral</a:t>
            </a:r>
          </a:p>
          <a:p>
            <a:pPr lvl="1"/>
            <a:r>
              <a:rPr lang="en-US" dirty="0"/>
              <a:t>Avoid static posture</a:t>
            </a:r>
          </a:p>
          <a:p>
            <a:pPr lvl="1"/>
            <a:r>
              <a:rPr lang="en-US" dirty="0"/>
              <a:t>Use body supports is available (seats, arm supports)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6" descr="A person wearing a surgical gown&#10;&#10;Description automatically generated">
            <a:extLst>
              <a:ext uri="{FF2B5EF4-FFF2-40B4-BE49-F238E27FC236}">
                <a16:creationId xmlns:a16="http://schemas.microsoft.com/office/drawing/2014/main" id="{48EF36D5-ABC9-6B92-DA7A-0D4E5F5292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7200"/>
            <a:ext cx="3582458" cy="5244714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7344A-B996-F750-9EE2-28EC447A8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171053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78C6027-6E7C-3DAD-EB0D-5295C5B7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68" y="666750"/>
            <a:ext cx="3580401" cy="70485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Stretching Exercises</a:t>
            </a:r>
          </a:p>
        </p:txBody>
      </p:sp>
      <p:pic>
        <p:nvPicPr>
          <p:cNvPr id="9" name="Content Placeholder 8" descr="A diagram of a person's back&#10;&#10;Description automatically generated">
            <a:extLst>
              <a:ext uri="{FF2B5EF4-FFF2-40B4-BE49-F238E27FC236}">
                <a16:creationId xmlns:a16="http://schemas.microsoft.com/office/drawing/2014/main" id="{891AD0E5-CE4E-C683-A162-BAB01FAF2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55" y="266702"/>
            <a:ext cx="4278175" cy="5592763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CBF414-1694-3E39-0319-AC9A65045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1871-FCD1-347F-A02B-9C117B4670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6" name="Picture 15" descr="A back view of a doctor wearing surgical scrubs&#10;&#10;Description automatically generated">
            <a:extLst>
              <a:ext uri="{FF2B5EF4-FFF2-40B4-BE49-F238E27FC236}">
                <a16:creationId xmlns:a16="http://schemas.microsoft.com/office/drawing/2014/main" id="{9CDBD9DA-7861-4A7A-8F6C-085773C4C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7" y="1539080"/>
            <a:ext cx="3580401" cy="37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6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12EBE6C-449F-3849-0C9F-12AE6F5B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A collage of a doctor&#10;&#10;Description automatically generated">
            <a:extLst>
              <a:ext uri="{FF2B5EF4-FFF2-40B4-BE49-F238E27FC236}">
                <a16:creationId xmlns:a16="http://schemas.microsoft.com/office/drawing/2014/main" id="{F5AF1A3C-2D74-ABC0-98C3-6AB1D9CBE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95" y="304800"/>
            <a:ext cx="7104610" cy="54864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AF891-BDE9-0176-3502-935B05BFD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295326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8897D-259E-7457-994F-C2C164BD7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9" name="Content Placeholder 8" descr="A collage of several images of a person in blue scrubs&#10;&#10;Description automatically generated">
            <a:extLst>
              <a:ext uri="{FF2B5EF4-FFF2-40B4-BE49-F238E27FC236}">
                <a16:creationId xmlns:a16="http://schemas.microsoft.com/office/drawing/2014/main" id="{D710563F-3F2F-D924-5418-0610212C6FD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34" y="380999"/>
            <a:ext cx="7172616" cy="5410201"/>
          </a:xfrm>
        </p:spPr>
      </p:pic>
    </p:spTree>
    <p:extLst>
      <p:ext uri="{BB962C8B-B14F-4D97-AF65-F5344CB8AC3E}">
        <p14:creationId xmlns:p14="http://schemas.microsoft.com/office/powerpoint/2010/main" val="1494960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B1E6-F8DF-A455-D6AB-B9FDE52A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328ED-2E0C-BCBB-D27D-1F697DD09F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06A4C-C590-85A6-06C2-10C86167C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5E268-9D71-F92A-0D64-B1E03CFBC2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34268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0E729-82B2-12FA-A3FB-0290FB646D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2049" name="Picture 1" descr="page6image912839152">
            <a:extLst>
              <a:ext uri="{FF2B5EF4-FFF2-40B4-BE49-F238E27FC236}">
                <a16:creationId xmlns:a16="http://schemas.microsoft.com/office/drawing/2014/main" id="{9E07C620-C71C-39FB-42BF-87932003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0231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28AA79-4710-76E9-C3B8-EF01E60D9908}"/>
              </a:ext>
            </a:extLst>
          </p:cNvPr>
          <p:cNvSpPr txBox="1"/>
          <p:nvPr/>
        </p:nvSpPr>
        <p:spPr>
          <a:xfrm>
            <a:off x="990600" y="5562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/>
                <a:highlight>
                  <a:srgbClr val="3D5482"/>
                </a:highlight>
                <a:latin typeface="Calibri" panose="020F0502020204030204" pitchFamily="34" charset="0"/>
              </a:rPr>
              <a:t>Copyright: Society of Surgical Ergonomics </a:t>
            </a:r>
            <a:endParaRPr lang="en-US" dirty="0">
              <a:effectLst/>
              <a:highlight>
                <a:srgbClr val="3D5482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6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C7B1-0942-75CF-36AE-980FA28B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Surgeon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605D-7C40-43A4-E885-6B6A1DE24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040" y="1661317"/>
            <a:ext cx="4040188" cy="3535363"/>
          </a:xfrm>
        </p:spPr>
        <p:txBody>
          <a:bodyPr>
            <a:normAutofit/>
          </a:bodyPr>
          <a:lstStyle/>
          <a:p>
            <a:r>
              <a:rPr lang="en-US" dirty="0"/>
              <a:t>Hard working</a:t>
            </a:r>
          </a:p>
          <a:p>
            <a:r>
              <a:rPr lang="en-US" dirty="0"/>
              <a:t>Self-sacrifice</a:t>
            </a:r>
          </a:p>
          <a:p>
            <a:r>
              <a:rPr lang="en-US" dirty="0"/>
              <a:t>Endurance</a:t>
            </a:r>
          </a:p>
          <a:p>
            <a:r>
              <a:rPr lang="en-US" dirty="0"/>
              <a:t>Maximize efficiency</a:t>
            </a:r>
          </a:p>
          <a:p>
            <a:r>
              <a:rPr lang="en-US" dirty="0"/>
              <a:t>(Strict regulatory requirements on devices constraining optimal ergonomic design)</a:t>
            </a:r>
          </a:p>
        </p:txBody>
      </p:sp>
      <p:pic>
        <p:nvPicPr>
          <p:cNvPr id="7" name="Content Placeholder 6" descr="A doctor performing surgery&#10;&#10;Description automatically generated">
            <a:extLst>
              <a:ext uri="{FF2B5EF4-FFF2-40B4-BE49-F238E27FC236}">
                <a16:creationId xmlns:a16="http://schemas.microsoft.com/office/drawing/2014/main" id="{92276AC5-390D-42EB-0164-3703E9FB47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140" r="-1" b="20600"/>
          <a:stretch/>
        </p:blipFill>
        <p:spPr>
          <a:xfrm>
            <a:off x="4648185" y="1661318"/>
            <a:ext cx="4041775" cy="3535363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33A4A-C65D-170A-C889-A37ACD92FC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44478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2498-72F3-3874-B220-E184882AD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 Specific 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0F202-8085-2EB3-BEF0-302368230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 for magnification</a:t>
            </a:r>
          </a:p>
          <a:p>
            <a:pPr lvl="1"/>
            <a:r>
              <a:rPr lang="en-US" dirty="0"/>
              <a:t>Microscope</a:t>
            </a:r>
          </a:p>
          <a:p>
            <a:pPr lvl="1"/>
            <a:r>
              <a:rPr lang="en-US" dirty="0"/>
              <a:t>Loupes</a:t>
            </a:r>
          </a:p>
          <a:p>
            <a:r>
              <a:rPr lang="en-US" dirty="0"/>
              <a:t>Small/narrow surgical fields</a:t>
            </a:r>
          </a:p>
          <a:p>
            <a:pPr lvl="1"/>
            <a:r>
              <a:rPr lang="en-US" dirty="0"/>
              <a:t>Limited access/line of sight</a:t>
            </a:r>
          </a:p>
          <a:p>
            <a:r>
              <a:rPr lang="en-US" dirty="0"/>
              <a:t>Requirement for personal illumination</a:t>
            </a:r>
          </a:p>
          <a:p>
            <a:pPr lvl="1"/>
            <a:r>
              <a:rPr lang="en-US" dirty="0"/>
              <a:t>Headlights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96C-87BE-0A6B-02B9-0839794534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09902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A10DF6-CF3B-0559-5E9A-30113CC4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1243467"/>
          </a:xfrm>
        </p:spPr>
        <p:txBody>
          <a:bodyPr>
            <a:noAutofit/>
          </a:bodyPr>
          <a:lstStyle/>
          <a:p>
            <a:r>
              <a:rPr lang="en-US" sz="2000" b="0" i="1" u="none" strike="noStrike" baseline="0" dirty="0">
                <a:latin typeface=""/>
              </a:rPr>
              <a:t>Surgeon symptoms, strain, and selections: Systematic review and meta analysis</a:t>
            </a:r>
            <a:r>
              <a:rPr lang="en-US" sz="2000" i="1" dirty="0">
                <a:latin typeface=""/>
              </a:rPr>
              <a:t> </a:t>
            </a:r>
            <a:r>
              <a:rPr lang="en-US" sz="2000" b="0" i="1" u="none" strike="noStrike" baseline="0" dirty="0">
                <a:latin typeface=""/>
              </a:rPr>
              <a:t>of surgical ergonomics</a:t>
            </a:r>
            <a:br>
              <a:rPr lang="en-US" sz="2000" b="0" i="1" u="none" strike="noStrike" baseline="0" dirty="0">
                <a:latin typeface=""/>
              </a:rPr>
            </a:br>
            <a:r>
              <a:rPr lang="en-US" sz="1200" b="0" i="1" u="none" strike="noStrike" baseline="0" dirty="0">
                <a:latin typeface=""/>
              </a:rPr>
              <a:t>Chee-Chee H. Stucky</a:t>
            </a:r>
            <a:r>
              <a:rPr lang="en-US" sz="800" b="0" i="1" u="none" strike="noStrike" baseline="0" dirty="0">
                <a:latin typeface=""/>
              </a:rPr>
              <a:t>a,∗</a:t>
            </a:r>
            <a:r>
              <a:rPr lang="en-US" sz="1200" b="0" i="1" u="none" strike="noStrike" baseline="0" dirty="0">
                <a:latin typeface=""/>
              </a:rPr>
              <a:t>, Kate D. Cromwell</a:t>
            </a:r>
            <a:r>
              <a:rPr lang="en-US" sz="800" b="0" i="1" u="none" strike="noStrike" baseline="0" dirty="0">
                <a:latin typeface=""/>
              </a:rPr>
              <a:t>a</a:t>
            </a:r>
            <a:r>
              <a:rPr lang="en-US" sz="1200" b="0" i="1" u="none" strike="noStrike" baseline="0" dirty="0">
                <a:latin typeface=""/>
              </a:rPr>
              <a:t>, Rachel K. Voss</a:t>
            </a:r>
            <a:r>
              <a:rPr lang="en-US" sz="800" b="0" i="1" u="none" strike="noStrike" baseline="0" dirty="0">
                <a:latin typeface=""/>
              </a:rPr>
              <a:t>a,1</a:t>
            </a:r>
            <a:r>
              <a:rPr lang="en-US" sz="1200" b="0" i="1" u="none" strike="noStrike" baseline="0" dirty="0">
                <a:latin typeface=""/>
              </a:rPr>
              <a:t>, Yi-Ju Chiang</a:t>
            </a:r>
            <a:r>
              <a:rPr lang="en-US" sz="800" b="0" i="1" u="none" strike="noStrike" baseline="0" dirty="0">
                <a:latin typeface=""/>
              </a:rPr>
              <a:t>a</a:t>
            </a:r>
            <a:r>
              <a:rPr lang="en-US" sz="1200" b="0" i="1" u="none" strike="noStrike" baseline="0" dirty="0">
                <a:latin typeface=""/>
              </a:rPr>
              <a:t>, Karin Woodman</a:t>
            </a:r>
            <a:r>
              <a:rPr lang="en-US" sz="800" b="0" i="1" u="none" strike="noStrike" baseline="0" dirty="0">
                <a:latin typeface=""/>
              </a:rPr>
              <a:t>b</a:t>
            </a:r>
            <a:r>
              <a:rPr lang="en-US" sz="1200" b="0" i="1" u="none" strike="noStrike" baseline="0" dirty="0">
                <a:latin typeface=""/>
              </a:rPr>
              <a:t>,</a:t>
            </a:r>
            <a:br>
              <a:rPr lang="en-US" sz="1200" b="0" i="1" u="none" strike="noStrike" baseline="0" dirty="0">
                <a:latin typeface=""/>
              </a:rPr>
            </a:br>
            <a:r>
              <a:rPr lang="en-US" sz="1200" b="0" i="1" u="none" strike="noStrike" baseline="0" dirty="0">
                <a:latin typeface=""/>
              </a:rPr>
              <a:t>Jeffrey E. Lee</a:t>
            </a:r>
            <a:r>
              <a:rPr lang="en-US" sz="800" b="0" i="1" u="none" strike="noStrike" baseline="0" dirty="0">
                <a:latin typeface=""/>
              </a:rPr>
              <a:t>a</a:t>
            </a:r>
            <a:r>
              <a:rPr lang="en-US" sz="1200" b="0" i="1" u="none" strike="noStrike" baseline="0" dirty="0">
                <a:latin typeface=""/>
              </a:rPr>
              <a:t>, Janice N. Cormier</a:t>
            </a:r>
            <a:r>
              <a:rPr lang="en-US" sz="800" b="0" i="1" u="none" strike="noStrike" baseline="0" dirty="0">
                <a:latin typeface=""/>
              </a:rPr>
              <a:t>a</a:t>
            </a: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B6D04-9A2B-EBDE-BBD6-C13AD6F76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3535363"/>
          </a:xfrm>
        </p:spPr>
        <p:txBody>
          <a:bodyPr>
            <a:normAutofit/>
          </a:bodyPr>
          <a:lstStyle/>
          <a:p>
            <a:r>
              <a:rPr lang="en-US" sz="2000" dirty="0"/>
              <a:t>Meta analysis 24 studies</a:t>
            </a:r>
          </a:p>
          <a:p>
            <a:r>
              <a:rPr lang="en-US" sz="2000" dirty="0"/>
              <a:t>5152 surgeon surveys</a:t>
            </a:r>
          </a:p>
          <a:p>
            <a:pPr lvl="1"/>
            <a:endParaRPr lang="en-US" sz="1600" dirty="0"/>
          </a:p>
          <a:p>
            <a:r>
              <a:rPr lang="en-US" sz="2000" dirty="0"/>
              <a:t>Fatigue: 71%</a:t>
            </a:r>
          </a:p>
          <a:p>
            <a:r>
              <a:rPr lang="en-US" sz="2000" dirty="0"/>
              <a:t>Numbness: 37%</a:t>
            </a:r>
          </a:p>
          <a:p>
            <a:r>
              <a:rPr lang="en-US" sz="2000" dirty="0"/>
              <a:t>Stiffness: 45%</a:t>
            </a:r>
          </a:p>
          <a:p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AD9B27-6728-522D-F7C8-DBF63F9F4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0100" y="1774371"/>
            <a:ext cx="4038600" cy="3535363"/>
          </a:xfrm>
        </p:spPr>
        <p:txBody>
          <a:bodyPr/>
          <a:lstStyle/>
          <a:p>
            <a:r>
              <a:rPr lang="en-US" dirty="0"/>
              <a:t>Pain Distributions</a:t>
            </a:r>
          </a:p>
          <a:p>
            <a:pPr lvl="1"/>
            <a:r>
              <a:rPr lang="en-US" dirty="0"/>
              <a:t>50% back</a:t>
            </a:r>
          </a:p>
          <a:p>
            <a:pPr lvl="1"/>
            <a:r>
              <a:rPr lang="en-US" dirty="0"/>
              <a:t>48% neck</a:t>
            </a:r>
          </a:p>
          <a:p>
            <a:pPr lvl="1"/>
            <a:r>
              <a:rPr lang="en-US" dirty="0"/>
              <a:t>43% shoulders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8AC17E-3456-E2CB-E49F-4967AB527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EBBF9-EF4B-13E9-949E-78FB64E4A70E}"/>
              </a:ext>
            </a:extLst>
          </p:cNvPr>
          <p:cNvSpPr txBox="1"/>
          <p:nvPr/>
        </p:nvSpPr>
        <p:spPr>
          <a:xfrm>
            <a:off x="152400" y="4267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59-99% were unaware ergonomic recommendations exist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FFC3F-63FD-4A4B-C65A-97D818CF6FC0}"/>
              </a:ext>
            </a:extLst>
          </p:cNvPr>
          <p:cNvSpPr txBox="1"/>
          <p:nvPr/>
        </p:nvSpPr>
        <p:spPr>
          <a:xfrm>
            <a:off x="152400" y="5485756"/>
            <a:ext cx="333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Annals of Medicine &amp; Surgery 27, 2018, 1-8</a:t>
            </a:r>
          </a:p>
        </p:txBody>
      </p:sp>
    </p:spTree>
    <p:extLst>
      <p:ext uri="{BB962C8B-B14F-4D97-AF65-F5344CB8AC3E}">
        <p14:creationId xmlns:p14="http://schemas.microsoft.com/office/powerpoint/2010/main" val="300228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0A9C-4A8A-3957-50CB-968E348A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234DDB-9BC0-AA9F-DF9D-6A6A848F73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6A440-B7A5-3839-3627-5359675C8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883696"/>
            <a:ext cx="8305800" cy="2621814"/>
          </a:xfrm>
        </p:spPr>
        <p:txBody>
          <a:bodyPr/>
          <a:lstStyle/>
          <a:p>
            <a:r>
              <a:rPr lang="en-US" sz="2400" dirty="0"/>
              <a:t>Systemic review/meta-analysis</a:t>
            </a:r>
          </a:p>
          <a:p>
            <a:r>
              <a:rPr lang="en-US" sz="2400" dirty="0"/>
              <a:t>Determine proportion of otolaryngologists experiencing Work Related Musculoskeletal Discomfort (WRMD)</a:t>
            </a:r>
          </a:p>
          <a:p>
            <a:r>
              <a:rPr lang="en-US" sz="2400" dirty="0"/>
              <a:t>1121 articles reviewed, 27 met inclusion criteria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66590-6B7F-A21E-DFF5-CFCD46AEC6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4" name="Picture 3" descr="A green and white text on a green and white background&#10;&#10;Description automatically generated">
            <a:extLst>
              <a:ext uri="{FF2B5EF4-FFF2-40B4-BE49-F238E27FC236}">
                <a16:creationId xmlns:a16="http://schemas.microsoft.com/office/drawing/2014/main" id="{F61020E5-A00A-908E-329A-662CB0F18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1" y="432222"/>
            <a:ext cx="7869548" cy="22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8D0B6E-AF0F-4E6F-3AD8-21E46D68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3910D-6EBF-DF45-928C-82821B227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010" y="2848658"/>
            <a:ext cx="4268788" cy="3535363"/>
          </a:xfrm>
        </p:spPr>
        <p:txBody>
          <a:bodyPr>
            <a:normAutofit/>
          </a:bodyPr>
          <a:lstStyle/>
          <a:p>
            <a:r>
              <a:rPr lang="en-US" dirty="0"/>
              <a:t>General Otolaryngologists</a:t>
            </a:r>
          </a:p>
          <a:p>
            <a:pPr lvl="1"/>
            <a:r>
              <a:rPr lang="en-US" sz="2400" dirty="0"/>
              <a:t>79% Experience WRMD</a:t>
            </a:r>
          </a:p>
          <a:p>
            <a:pPr lvl="2"/>
            <a:r>
              <a:rPr lang="en-US" sz="2200" dirty="0"/>
              <a:t>54% Neck</a:t>
            </a:r>
          </a:p>
          <a:p>
            <a:pPr lvl="2"/>
            <a:r>
              <a:rPr lang="en-US" sz="2200" dirty="0"/>
              <a:t>49% back</a:t>
            </a:r>
          </a:p>
          <a:p>
            <a:pPr lvl="2"/>
            <a:r>
              <a:rPr lang="en-US" sz="2200" dirty="0"/>
              <a:t>33% shoulder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10F7B-FF6F-B82E-8F8F-21EDB9B63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875431"/>
            <a:ext cx="4041775" cy="3535363"/>
          </a:xfrm>
        </p:spPr>
        <p:txBody>
          <a:bodyPr>
            <a:normAutofit/>
          </a:bodyPr>
          <a:lstStyle/>
          <a:p>
            <a:r>
              <a:rPr lang="en-US" dirty="0"/>
              <a:t>Subspecialities</a:t>
            </a:r>
          </a:p>
          <a:p>
            <a:pPr lvl="1"/>
            <a:r>
              <a:rPr lang="en-US" sz="2400" dirty="0"/>
              <a:t>Laryngology: 83% WRMD</a:t>
            </a:r>
          </a:p>
          <a:p>
            <a:pPr lvl="1"/>
            <a:r>
              <a:rPr lang="en-US" sz="2400" dirty="0"/>
              <a:t>Pediatric Oto: 62%</a:t>
            </a:r>
          </a:p>
          <a:p>
            <a:pPr lvl="1"/>
            <a:r>
              <a:rPr lang="en-US" sz="2400" dirty="0"/>
              <a:t>Otology: 28% WRMD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4B786-73BD-0099-21C4-244808CED3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  <p:pic>
        <p:nvPicPr>
          <p:cNvPr id="6" name="Picture 5" descr="A green and white text on a green and white background&#10;&#10;Description automatically generated">
            <a:extLst>
              <a:ext uri="{FF2B5EF4-FFF2-40B4-BE49-F238E27FC236}">
                <a16:creationId xmlns:a16="http://schemas.microsoft.com/office/drawing/2014/main" id="{0746EEDF-813E-04A8-A36F-05B3B550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612"/>
            <a:ext cx="7869548" cy="22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783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1CE8B40206984978A5BFECEB2EBB21AA"/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CME 2014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 Evidence 2016 template [Read-Only]" id="{B40EDC9A-9A79-4BBB-871A-99F24763E1CC}" vid="{51DA7DE9-6018-4F6E-B990-2788AED241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6447</TotalTime>
  <Words>1510</Words>
  <Application>Microsoft Macintosh PowerPoint</Application>
  <PresentationFormat>On-screen Show (4:3)</PresentationFormat>
  <Paragraphs>237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Myriad Pro</vt:lpstr>
      <vt:lpstr>CME 2014 Template</vt:lpstr>
      <vt:lpstr>Ergonomics in Otolaryngology</vt:lpstr>
      <vt:lpstr>Audience Question</vt:lpstr>
      <vt:lpstr>Ergonomics</vt:lpstr>
      <vt:lpstr>PowerPoint Presentation</vt:lpstr>
      <vt:lpstr>Surgeon Culture</vt:lpstr>
      <vt:lpstr>ENT Specific Challenges</vt:lpstr>
      <vt:lpstr>Surgeon symptoms, strain, and selections: Systematic review and meta analysis of surgical ergonomics Chee-Chee H. Stuckya,∗, Kate D. Cromwella, Rachel K. Vossa,1, Yi-Ju Chianga, Karin Woodmanb, Jeffrey E. Leea, Janice N. Cormiera</vt:lpstr>
      <vt:lpstr> </vt:lpstr>
      <vt:lpstr>PowerPoint Presentation</vt:lpstr>
      <vt:lpstr>Factors leading to increased risk WRMD Oto</vt:lpstr>
      <vt:lpstr>WRMD Impacts</vt:lpstr>
      <vt:lpstr>Resident WRMD</vt:lpstr>
      <vt:lpstr>Factors increasing risk of WRMD</vt:lpstr>
      <vt:lpstr>PowerPoint Presentation</vt:lpstr>
      <vt:lpstr>PowerPoint Presentation</vt:lpstr>
      <vt:lpstr>Craniovertebral Angle (CA)</vt:lpstr>
      <vt:lpstr>Craniovertebral Angle (CA)</vt:lpstr>
      <vt:lpstr>Rapid Upper Limb Assessment (RULA)</vt:lpstr>
      <vt:lpstr>PowerPoint Presentation</vt:lpstr>
      <vt:lpstr>Rapid Upper Limb Assessment (RULA)</vt:lpstr>
      <vt:lpstr>RULA in Otolaryngology</vt:lpstr>
      <vt:lpstr>PowerPoint Presentation</vt:lpstr>
      <vt:lpstr>PowerPoint Presentation</vt:lpstr>
      <vt:lpstr>Micropauses</vt:lpstr>
      <vt:lpstr>PowerPoint Presentation</vt:lpstr>
      <vt:lpstr>4K 3D Exoscope</vt:lpstr>
      <vt:lpstr>4K 3D Exoscope</vt:lpstr>
      <vt:lpstr>PowerPoint Presentation</vt:lpstr>
      <vt:lpstr>Surgical Lighting</vt:lpstr>
      <vt:lpstr>PowerPoint Presentation</vt:lpstr>
      <vt:lpstr>PowerPoint Presentation</vt:lpstr>
      <vt:lpstr>PowerPoint Presentation</vt:lpstr>
      <vt:lpstr>Stretching Exercises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MCW</dc:creator>
  <cp:lastModifiedBy>Long, Christopher</cp:lastModifiedBy>
  <cp:revision>108</cp:revision>
  <cp:lastPrinted>2024-06-24T23:10:14Z</cp:lastPrinted>
  <dcterms:created xsi:type="dcterms:W3CDTF">2014-08-26T21:52:17Z</dcterms:created>
  <dcterms:modified xsi:type="dcterms:W3CDTF">2024-07-19T14:02:44Z</dcterms:modified>
</cp:coreProperties>
</file>