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41"/>
  </p:notesMasterIdLst>
  <p:sldIdLst>
    <p:sldId id="256" r:id="rId2"/>
    <p:sldId id="257" r:id="rId3"/>
    <p:sldId id="299" r:id="rId4"/>
    <p:sldId id="298" r:id="rId5"/>
    <p:sldId id="303" r:id="rId6"/>
    <p:sldId id="305" r:id="rId7"/>
    <p:sldId id="307" r:id="rId8"/>
    <p:sldId id="308" r:id="rId9"/>
    <p:sldId id="310" r:id="rId10"/>
    <p:sldId id="309" r:id="rId11"/>
    <p:sldId id="312" r:id="rId12"/>
    <p:sldId id="315" r:id="rId13"/>
    <p:sldId id="314" r:id="rId14"/>
    <p:sldId id="259" r:id="rId15"/>
    <p:sldId id="260" r:id="rId16"/>
    <p:sldId id="266" r:id="rId17"/>
    <p:sldId id="276" r:id="rId18"/>
    <p:sldId id="278" r:id="rId19"/>
    <p:sldId id="279" r:id="rId20"/>
    <p:sldId id="280" r:id="rId21"/>
    <p:sldId id="281" r:id="rId22"/>
    <p:sldId id="311" r:id="rId23"/>
    <p:sldId id="290" r:id="rId24"/>
    <p:sldId id="291" r:id="rId25"/>
    <p:sldId id="292" r:id="rId26"/>
    <p:sldId id="293" r:id="rId27"/>
    <p:sldId id="258" r:id="rId28"/>
    <p:sldId id="261" r:id="rId29"/>
    <p:sldId id="264" r:id="rId30"/>
    <p:sldId id="265" r:id="rId31"/>
    <p:sldId id="268" r:id="rId32"/>
    <p:sldId id="274" r:id="rId33"/>
    <p:sldId id="294" r:id="rId34"/>
    <p:sldId id="295" r:id="rId35"/>
    <p:sldId id="296" r:id="rId36"/>
    <p:sldId id="297" r:id="rId37"/>
    <p:sldId id="300" r:id="rId38"/>
    <p:sldId id="302" r:id="rId39"/>
    <p:sldId id="301" r:id="rId40"/>
  </p:sldIdLst>
  <p:sldSz cx="6858000" cy="5143500"/>
  <p:notesSz cx="6858000" cy="9144000"/>
  <p:embeddedFontLst>
    <p:embeddedFont>
      <p:font typeface="Average" pitchFamily="2" charset="77"/>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4E0DEB-F3A4-904C-BEC8-9D63B8D822DE}" v="8" dt="2024-07-08T22:05:11.2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p:scale>
          <a:sx n="165" d="100"/>
          <a:sy n="165" d="100"/>
        </p:scale>
        <p:origin x="640" y="112"/>
      </p:cViewPr>
      <p:guideLst>
        <p:guide orient="horz" pos="16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 name="Google Shape;5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c7661e1cf5_0_1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c7661e1cf5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Standardized psychomotor vigilance task</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c7661e1cf5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2c7661e1cf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ac34d172d7_1_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g2ac34d172d7_1_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ac34d172d7_1_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2" name="Google Shape;302;g2ac34d172d7_1_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ac34d172d7_1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2ac34d172d7_1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c7661e1cf5_0_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2c7661e1cf5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64fb06da05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64fb06da0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c7661e1cf5_0_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2c7661e1cf5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5642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c7661e1cf5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c7661e1cf5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Event-related potential is a stereotyped waveform in response to a variety of general sensory stimuli, and the latency to the P3b wave or “P300 latency” is a measure of alertness or speed of thought</a:t>
            </a:r>
            <a:endParaRPr/>
          </a:p>
        </p:txBody>
      </p:sp>
    </p:spTree>
    <p:extLst>
      <p:ext uri="{BB962C8B-B14F-4D97-AF65-F5344CB8AC3E}">
        <p14:creationId xmlns:p14="http://schemas.microsoft.com/office/powerpoint/2010/main" val="713126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c7661e1cf5_0_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c7661e1cf5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Event-related potential is a stereotyped waveform in response to a variety of general sensory stimuli, and the latency to the P3b wave or “P300 latency” is a measure of alertness or speed of thought</a:t>
            </a:r>
            <a:endParaRPr/>
          </a:p>
        </p:txBody>
      </p:sp>
    </p:spTree>
    <p:extLst>
      <p:ext uri="{BB962C8B-B14F-4D97-AF65-F5344CB8AC3E}">
        <p14:creationId xmlns:p14="http://schemas.microsoft.com/office/powerpoint/2010/main" val="418455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9154d54c32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9154d54c3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c7661e1cf5_0_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c7661e1cf5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Standardized psychomotor vigilance task</a:t>
            </a:r>
            <a:endParaRPr/>
          </a:p>
        </p:txBody>
      </p:sp>
    </p:spTree>
    <p:extLst>
      <p:ext uri="{BB962C8B-B14F-4D97-AF65-F5344CB8AC3E}">
        <p14:creationId xmlns:p14="http://schemas.microsoft.com/office/powerpoint/2010/main" val="4290446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c7661e1cf5_0_1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2c7661e1cf5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Standardized psychomotor vigilance task</a:t>
            </a:r>
            <a:endParaRPr/>
          </a:p>
        </p:txBody>
      </p:sp>
    </p:spTree>
    <p:extLst>
      <p:ext uri="{BB962C8B-B14F-4D97-AF65-F5344CB8AC3E}">
        <p14:creationId xmlns:p14="http://schemas.microsoft.com/office/powerpoint/2010/main" val="3316989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c7661e1cf5_0_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2c7661e1cf5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26a897b4b8d_0_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26a897b4b8d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c7661e1cf5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2c7661e1cf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c7661e1cf5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2c7661e1cf5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It seems almost more important to ask if short sleep is NOT associated with any specific disease – </a:t>
            </a:r>
            <a:r>
              <a:rPr lang="en-US" dirty="0" err="1"/>
              <a:t>Itani</a:t>
            </a:r>
            <a:r>
              <a:rPr lang="en-US" dirty="0"/>
              <a:t> et al did not have sufficient data to show that it definitively worsened HLD</a:t>
            </a:r>
          </a:p>
          <a:p>
            <a:r>
              <a:rPr lang="en-US" dirty="0"/>
              <a:t>Odds ratios for these at face value tend to be &gt;2, but controlling for other health conditions and demographics </a:t>
            </a:r>
            <a:r>
              <a:rPr lang="en-US" dirty="0" err="1"/>
              <a:t>etc</a:t>
            </a:r>
            <a:r>
              <a:rPr lang="en-US" dirty="0"/>
              <a:t> it lowers to around 1.7</a:t>
            </a:r>
          </a:p>
        </p:txBody>
      </p:sp>
    </p:spTree>
    <p:extLst>
      <p:ext uri="{BB962C8B-B14F-4D97-AF65-F5344CB8AC3E}">
        <p14:creationId xmlns:p14="http://schemas.microsoft.com/office/powerpoint/2010/main" val="4045085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c7661e1cf5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c7661e1cf5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c7661e1cf5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c7661e1cf5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c7661e1cf5_0_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c7661e1cf5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6957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c7661e1cf5_0_1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c7661e1cf5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Standardized psychomotor vigilance task</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c7661e1cf5_0_1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2c7661e1cf5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Standardized psychomotor vigilance task</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c7661e1cf5_0_1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c7661e1cf5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Standardized psychomotor vigilance task</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19"/>
            <a:ext cx="5829300" cy="1102519"/>
          </a:xfrm>
        </p:spPr>
        <p:txBody>
          <a:bodyPr/>
          <a:lstStyle>
            <a:lvl1pPr>
              <a:defRPr>
                <a:solidFill>
                  <a:srgbClr val="B8CE48"/>
                </a:solidFill>
              </a:defRPr>
            </a:lvl1pPr>
          </a:lstStyle>
          <a:p>
            <a:r>
              <a:rPr lang="en-US"/>
              <a:t>Click to edit Master title style</a:t>
            </a:r>
            <a:endParaRPr lang="en-US" dirty="0"/>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10" name="Footer Placeholder 9"/>
          <p:cNvSpPr>
            <a:spLocks noGrp="1"/>
          </p:cNvSpPr>
          <p:nvPr>
            <p:ph type="ftr" sz="quarter" idx="10"/>
          </p:nvPr>
        </p:nvSpPr>
        <p:spPr>
          <a:xfrm>
            <a:off x="1885950" y="4669630"/>
            <a:ext cx="3086100" cy="273844"/>
          </a:xfrm>
        </p:spPr>
        <p:txBody>
          <a:bodyPr/>
          <a:lstStyle/>
          <a:p>
            <a:r>
              <a:rPr lang="en-US" dirty="0"/>
              <a:t>July 28-30, 2024   |   The American Club   |   Kohler, WI</a:t>
            </a:r>
          </a:p>
        </p:txBody>
      </p:sp>
    </p:spTree>
    <p:extLst>
      <p:ext uri="{BB962C8B-B14F-4D97-AF65-F5344CB8AC3E}">
        <p14:creationId xmlns:p14="http://schemas.microsoft.com/office/powerpoint/2010/main" val="318710071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9"/>
          <p:cNvSpPr>
            <a:spLocks noGrp="1"/>
          </p:cNvSpPr>
          <p:nvPr>
            <p:ph type="ftr" sz="quarter" idx="10"/>
          </p:nvPr>
        </p:nvSpPr>
        <p:spPr>
          <a:xfrm>
            <a:off x="1885950" y="4669630"/>
            <a:ext cx="3086100" cy="273844"/>
          </a:xfrm>
        </p:spPr>
        <p:txBody>
          <a:bodyPr/>
          <a:lstStyle/>
          <a:p>
            <a:r>
              <a:rPr lang="en-US" dirty="0"/>
              <a:t>July 28-30, 2024   |   The American Club   |   Kohler, WI</a:t>
            </a:r>
          </a:p>
        </p:txBody>
      </p:sp>
    </p:spTree>
    <p:extLst>
      <p:ext uri="{BB962C8B-B14F-4D97-AF65-F5344CB8AC3E}">
        <p14:creationId xmlns:p14="http://schemas.microsoft.com/office/powerpoint/2010/main" val="427345051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971551"/>
            <a:ext cx="1543050" cy="362307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971551"/>
            <a:ext cx="4514850" cy="3623072"/>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9"/>
          <p:cNvSpPr>
            <a:spLocks noGrp="1"/>
          </p:cNvSpPr>
          <p:nvPr>
            <p:ph type="ftr" sz="quarter" idx="10"/>
          </p:nvPr>
        </p:nvSpPr>
        <p:spPr>
          <a:xfrm>
            <a:off x="1885950" y="4669630"/>
            <a:ext cx="3086100" cy="273844"/>
          </a:xfrm>
        </p:spPr>
        <p:txBody>
          <a:bodyPr/>
          <a:lstStyle/>
          <a:p>
            <a:r>
              <a:rPr lang="en-US" dirty="0"/>
              <a:t>July 28-30, 2024   |   The American Club   |   Kohler, WI</a:t>
            </a:r>
          </a:p>
        </p:txBody>
      </p:sp>
    </p:spTree>
    <p:extLst>
      <p:ext uri="{BB962C8B-B14F-4D97-AF65-F5344CB8AC3E}">
        <p14:creationId xmlns:p14="http://schemas.microsoft.com/office/powerpoint/2010/main" val="257201343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9"/>
          <p:cNvSpPr>
            <a:spLocks noGrp="1"/>
          </p:cNvSpPr>
          <p:nvPr>
            <p:ph type="ftr" sz="quarter" idx="10"/>
          </p:nvPr>
        </p:nvSpPr>
        <p:spPr>
          <a:xfrm>
            <a:off x="1885950" y="4669630"/>
            <a:ext cx="3086100" cy="273844"/>
          </a:xfrm>
        </p:spPr>
        <p:txBody>
          <a:bodyPr/>
          <a:lstStyle/>
          <a:p>
            <a:r>
              <a:rPr lang="en-US" dirty="0"/>
              <a:t>July 28-30, 2024   |   The American Club   |   Kohler, WI</a:t>
            </a:r>
          </a:p>
        </p:txBody>
      </p:sp>
    </p:spTree>
    <p:extLst>
      <p:ext uri="{BB962C8B-B14F-4D97-AF65-F5344CB8AC3E}">
        <p14:creationId xmlns:p14="http://schemas.microsoft.com/office/powerpoint/2010/main" val="314718806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178C0BB-E4BE-4AC3-9766-B589BFD971B9}"/>
              </a:ext>
            </a:extLst>
          </p:cNvPr>
          <p:cNvSpPr>
            <a:spLocks noGrp="1"/>
          </p:cNvSpPr>
          <p:nvPr>
            <p:ph type="ftr" sz="quarter" idx="10"/>
          </p:nvPr>
        </p:nvSpPr>
        <p:spPr/>
        <p:txBody>
          <a:bodyPr/>
          <a:lstStyle/>
          <a:p>
            <a:r>
              <a:rPr lang="en-US" dirty="0"/>
              <a:t>July 28-30, 2024  |   The American Club   |   Kohler, WI</a:t>
            </a:r>
          </a:p>
        </p:txBody>
      </p:sp>
    </p:spTree>
    <p:extLst>
      <p:ext uri="{BB962C8B-B14F-4D97-AF65-F5344CB8AC3E}">
        <p14:creationId xmlns:p14="http://schemas.microsoft.com/office/powerpoint/2010/main" val="51093570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9"/>
          <p:cNvSpPr>
            <a:spLocks noGrp="1"/>
          </p:cNvSpPr>
          <p:nvPr>
            <p:ph type="ftr" sz="quarter" idx="10"/>
          </p:nvPr>
        </p:nvSpPr>
        <p:spPr>
          <a:xfrm>
            <a:off x="1885950" y="4669630"/>
            <a:ext cx="3086100" cy="273844"/>
          </a:xfrm>
        </p:spPr>
        <p:txBody>
          <a:bodyPr/>
          <a:lstStyle/>
          <a:p>
            <a:r>
              <a:rPr lang="en-US" dirty="0"/>
              <a:t>July 28-30, 2024   |   The American Club   |   Kohler, WI</a:t>
            </a:r>
          </a:p>
        </p:txBody>
      </p:sp>
    </p:spTree>
    <p:extLst>
      <p:ext uri="{BB962C8B-B14F-4D97-AF65-F5344CB8AC3E}">
        <p14:creationId xmlns:p14="http://schemas.microsoft.com/office/powerpoint/2010/main" val="381829693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0035"/>
            <a:ext cx="5829300" cy="1125140"/>
          </a:xfrm>
        </p:spPr>
        <p:txBody>
          <a:bodyPr anchor="b"/>
          <a:lstStyle>
            <a:lvl1pPr marL="0" indent="0">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5" name="Footer Placeholder 9"/>
          <p:cNvSpPr>
            <a:spLocks noGrp="1"/>
          </p:cNvSpPr>
          <p:nvPr>
            <p:ph type="ftr" sz="quarter" idx="10"/>
          </p:nvPr>
        </p:nvSpPr>
        <p:spPr>
          <a:xfrm>
            <a:off x="1885950" y="4669630"/>
            <a:ext cx="3086100" cy="273844"/>
          </a:xfrm>
        </p:spPr>
        <p:txBody>
          <a:bodyPr/>
          <a:lstStyle/>
          <a:p>
            <a:r>
              <a:rPr lang="en-US" dirty="0"/>
              <a:t>July 28-30, 2024   |   The American Club   |   Kohler, WI</a:t>
            </a:r>
          </a:p>
        </p:txBody>
      </p:sp>
    </p:spTree>
    <p:extLst>
      <p:ext uri="{BB962C8B-B14F-4D97-AF65-F5344CB8AC3E}">
        <p14:creationId xmlns:p14="http://schemas.microsoft.com/office/powerpoint/2010/main" val="53407445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943101"/>
            <a:ext cx="3028950" cy="2651522"/>
          </a:xfrm>
        </p:spPr>
        <p:txBody>
          <a:bodyPr/>
          <a:lstStyle>
            <a:lvl1pPr>
              <a:defRPr sz="2100">
                <a:solidFill>
                  <a:schemeClr val="tx1"/>
                </a:solidFill>
              </a:defRPr>
            </a:lvl1pPr>
            <a:lvl2pPr>
              <a:defRPr sz="1800">
                <a:solidFill>
                  <a:schemeClr val="tx1"/>
                </a:solidFill>
              </a:defRPr>
            </a:lvl2pPr>
            <a:lvl3pPr>
              <a:defRPr sz="1500">
                <a:solidFill>
                  <a:schemeClr val="tx1"/>
                </a:solidFill>
              </a:defRPr>
            </a:lvl3pPr>
            <a:lvl4pPr>
              <a:defRPr sz="1350">
                <a:solidFill>
                  <a:schemeClr val="tx1"/>
                </a:solidFill>
              </a:defRPr>
            </a:lvl4pPr>
            <a:lvl5pPr>
              <a:defRPr sz="1350">
                <a:solidFill>
                  <a:schemeClr val="tx1"/>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86150" y="1943101"/>
            <a:ext cx="3028950" cy="2651522"/>
          </a:xfrm>
        </p:spPr>
        <p:txBody>
          <a:bodyPr/>
          <a:lstStyle>
            <a:lvl1pPr>
              <a:defRPr sz="2100">
                <a:solidFill>
                  <a:schemeClr val="tx1"/>
                </a:solidFill>
              </a:defRPr>
            </a:lvl1pPr>
            <a:lvl2pPr>
              <a:defRPr sz="1800">
                <a:solidFill>
                  <a:schemeClr val="tx1"/>
                </a:solidFill>
              </a:defRPr>
            </a:lvl2pPr>
            <a:lvl3pPr>
              <a:defRPr sz="1500">
                <a:solidFill>
                  <a:schemeClr val="tx1"/>
                </a:solidFill>
              </a:defRPr>
            </a:lvl3pPr>
            <a:lvl4pPr>
              <a:defRPr sz="1350">
                <a:solidFill>
                  <a:schemeClr val="tx1"/>
                </a:solidFill>
              </a:defRPr>
            </a:lvl4pPr>
            <a:lvl5pPr>
              <a:defRPr sz="1350">
                <a:solidFill>
                  <a:schemeClr val="tx1"/>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9"/>
          <p:cNvSpPr>
            <a:spLocks noGrp="1"/>
          </p:cNvSpPr>
          <p:nvPr>
            <p:ph type="ftr" sz="quarter" idx="10"/>
          </p:nvPr>
        </p:nvSpPr>
        <p:spPr>
          <a:xfrm>
            <a:off x="1885950" y="4669630"/>
            <a:ext cx="3086100" cy="273844"/>
          </a:xfrm>
        </p:spPr>
        <p:txBody>
          <a:bodyPr/>
          <a:lstStyle/>
          <a:p>
            <a:r>
              <a:rPr lang="en-US" dirty="0"/>
              <a:t>July 28-30, 2024   |   The American Club   |   Kohler, WI</a:t>
            </a:r>
          </a:p>
        </p:txBody>
      </p:sp>
    </p:spTree>
    <p:extLst>
      <p:ext uri="{BB962C8B-B14F-4D97-AF65-F5344CB8AC3E}">
        <p14:creationId xmlns:p14="http://schemas.microsoft.com/office/powerpoint/2010/main" val="416039640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4" name="Content Placeholder 3"/>
          <p:cNvSpPr>
            <a:spLocks noGrp="1"/>
          </p:cNvSpPr>
          <p:nvPr>
            <p:ph sz="half" idx="2"/>
          </p:nvPr>
        </p:nvSpPr>
        <p:spPr>
          <a:xfrm>
            <a:off x="342900" y="1943100"/>
            <a:ext cx="3030141" cy="2651522"/>
          </a:xfrm>
        </p:spPr>
        <p:txBody>
          <a:bodyPr/>
          <a:lstStyle>
            <a:lvl1pPr>
              <a:defRPr sz="1800">
                <a:solidFill>
                  <a:schemeClr val="tx1"/>
                </a:solidFill>
              </a:defRPr>
            </a:lvl1pPr>
            <a:lvl2pPr>
              <a:defRPr sz="1500">
                <a:solidFill>
                  <a:schemeClr val="tx1"/>
                </a:solidFill>
              </a:defRPr>
            </a:lvl2pPr>
            <a:lvl3pPr>
              <a:defRPr sz="135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3483769" y="1943100"/>
            <a:ext cx="3031331" cy="2651522"/>
          </a:xfrm>
        </p:spPr>
        <p:txBody>
          <a:bodyPr/>
          <a:lstStyle>
            <a:lvl1pPr>
              <a:defRPr sz="1800">
                <a:solidFill>
                  <a:schemeClr val="tx1"/>
                </a:solidFill>
              </a:defRPr>
            </a:lvl1pPr>
            <a:lvl2pPr>
              <a:defRPr sz="1500">
                <a:solidFill>
                  <a:schemeClr val="tx1"/>
                </a:solidFill>
              </a:defRPr>
            </a:lvl2pPr>
            <a:lvl3pPr>
              <a:defRPr sz="135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9"/>
          <p:cNvSpPr>
            <a:spLocks noGrp="1"/>
          </p:cNvSpPr>
          <p:nvPr>
            <p:ph type="ftr" sz="quarter" idx="10"/>
          </p:nvPr>
        </p:nvSpPr>
        <p:spPr>
          <a:xfrm>
            <a:off x="1885950" y="4669630"/>
            <a:ext cx="3086100" cy="273844"/>
          </a:xfrm>
        </p:spPr>
        <p:txBody>
          <a:bodyPr/>
          <a:lstStyle/>
          <a:p>
            <a:r>
              <a:rPr lang="en-US" dirty="0"/>
              <a:t>July 28-30, 2024   |   The American Club   |   Kohler, WI</a:t>
            </a:r>
          </a:p>
        </p:txBody>
      </p:sp>
    </p:spTree>
    <p:extLst>
      <p:ext uri="{BB962C8B-B14F-4D97-AF65-F5344CB8AC3E}">
        <p14:creationId xmlns:p14="http://schemas.microsoft.com/office/powerpoint/2010/main" val="140152494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9"/>
          <p:cNvSpPr>
            <a:spLocks noGrp="1"/>
          </p:cNvSpPr>
          <p:nvPr>
            <p:ph type="ftr" sz="quarter" idx="10"/>
          </p:nvPr>
        </p:nvSpPr>
        <p:spPr>
          <a:xfrm>
            <a:off x="1885950" y="4669630"/>
            <a:ext cx="3086100" cy="273844"/>
          </a:xfrm>
        </p:spPr>
        <p:txBody>
          <a:bodyPr/>
          <a:lstStyle/>
          <a:p>
            <a:r>
              <a:rPr lang="en-US" dirty="0"/>
              <a:t>July 28-30, 2024   |   The American Club   |   Kohler, WI</a:t>
            </a:r>
          </a:p>
        </p:txBody>
      </p:sp>
    </p:spTree>
    <p:extLst>
      <p:ext uri="{BB962C8B-B14F-4D97-AF65-F5344CB8AC3E}">
        <p14:creationId xmlns:p14="http://schemas.microsoft.com/office/powerpoint/2010/main" val="3764294159"/>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Footer Placeholder 9"/>
          <p:cNvSpPr>
            <a:spLocks noGrp="1"/>
          </p:cNvSpPr>
          <p:nvPr>
            <p:ph type="ftr" sz="quarter" idx="10"/>
          </p:nvPr>
        </p:nvSpPr>
        <p:spPr>
          <a:xfrm>
            <a:off x="1885950" y="4669630"/>
            <a:ext cx="3086100" cy="273844"/>
          </a:xfrm>
        </p:spPr>
        <p:txBody>
          <a:bodyPr/>
          <a:lstStyle/>
          <a:p>
            <a:r>
              <a:rPr lang="en-US" dirty="0"/>
              <a:t>July 28-30, 2024   |   The American Club   |   Kohler, WI</a:t>
            </a:r>
          </a:p>
        </p:txBody>
      </p:sp>
    </p:spTree>
    <p:extLst>
      <p:ext uri="{BB962C8B-B14F-4D97-AF65-F5344CB8AC3E}">
        <p14:creationId xmlns:p14="http://schemas.microsoft.com/office/powerpoint/2010/main" val="2637484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1028700"/>
            <a:ext cx="2256235" cy="528638"/>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2681287" y="1028700"/>
            <a:ext cx="3833813" cy="3565922"/>
          </a:xfrm>
        </p:spPr>
        <p:txBody>
          <a:bodyPr/>
          <a:lstStyle>
            <a:lvl1pPr>
              <a:defRPr sz="2400">
                <a:solidFill>
                  <a:schemeClr val="bg1"/>
                </a:solidFill>
              </a:defRPr>
            </a:lvl1pPr>
            <a:lvl2pPr>
              <a:defRPr sz="2100">
                <a:solidFill>
                  <a:schemeClr val="bg1"/>
                </a:solidFill>
              </a:defRPr>
            </a:lvl2pPr>
            <a:lvl3pPr>
              <a:defRPr sz="1800">
                <a:solidFill>
                  <a:schemeClr val="bg1"/>
                </a:solidFill>
              </a:defRPr>
            </a:lvl3pPr>
            <a:lvl4pPr>
              <a:defRPr sz="1500">
                <a:solidFill>
                  <a:schemeClr val="bg1"/>
                </a:solidFill>
              </a:defRPr>
            </a:lvl4pPr>
            <a:lvl5pPr>
              <a:defRPr sz="1500">
                <a:solidFill>
                  <a:schemeClr val="bg1"/>
                </a:solidFill>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1543051"/>
            <a:ext cx="2256235" cy="305157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6" name="Footer Placeholder 9"/>
          <p:cNvSpPr>
            <a:spLocks noGrp="1"/>
          </p:cNvSpPr>
          <p:nvPr>
            <p:ph type="ftr" sz="quarter" idx="10"/>
          </p:nvPr>
        </p:nvSpPr>
        <p:spPr>
          <a:xfrm>
            <a:off x="1885950" y="4669630"/>
            <a:ext cx="3086100" cy="273844"/>
          </a:xfrm>
        </p:spPr>
        <p:txBody>
          <a:bodyPr/>
          <a:lstStyle/>
          <a:p>
            <a:r>
              <a:rPr lang="en-US" dirty="0"/>
              <a:t>July 28-30, 2024   |   The American Club   |   Kohler, WI</a:t>
            </a:r>
          </a:p>
        </p:txBody>
      </p:sp>
    </p:spTree>
    <p:extLst>
      <p:ext uri="{BB962C8B-B14F-4D97-AF65-F5344CB8AC3E}">
        <p14:creationId xmlns:p14="http://schemas.microsoft.com/office/powerpoint/2010/main" val="142478419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0"/>
            <a:ext cx="4114800" cy="425054"/>
          </a:xfrm>
        </p:spPr>
        <p:txBody>
          <a:bodyPr anchor="b"/>
          <a:lstStyle>
            <a:lvl1pPr algn="l">
              <a:defRPr sz="1500" b="1">
                <a:solidFill>
                  <a:schemeClr val="tx1"/>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344216" y="971550"/>
            <a:ext cx="4114800" cy="2574131"/>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344216" y="4025503"/>
            <a:ext cx="4114800" cy="603647"/>
          </a:xfrm>
        </p:spPr>
        <p:txBody>
          <a:bodyPr/>
          <a:lstStyle>
            <a:lvl1pPr marL="0" indent="0">
              <a:buNone/>
              <a:defRPr sz="105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6" name="Footer Placeholder 9"/>
          <p:cNvSpPr>
            <a:spLocks noGrp="1"/>
          </p:cNvSpPr>
          <p:nvPr>
            <p:ph type="ftr" sz="quarter" idx="10"/>
          </p:nvPr>
        </p:nvSpPr>
        <p:spPr>
          <a:xfrm>
            <a:off x="1885950" y="4669630"/>
            <a:ext cx="3086100" cy="273844"/>
          </a:xfrm>
        </p:spPr>
        <p:txBody>
          <a:bodyPr/>
          <a:lstStyle/>
          <a:p>
            <a:r>
              <a:rPr lang="en-US" dirty="0"/>
              <a:t>July 28-30, 2024   |   The American Club   |   Kohler, WI</a:t>
            </a:r>
          </a:p>
        </p:txBody>
      </p:sp>
    </p:spTree>
    <p:extLst>
      <p:ext uri="{BB962C8B-B14F-4D97-AF65-F5344CB8AC3E}">
        <p14:creationId xmlns:p14="http://schemas.microsoft.com/office/powerpoint/2010/main" val="255512803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28600"/>
            <a:ext cx="6172200" cy="8572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42900" y="1200150"/>
            <a:ext cx="6172200" cy="31432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0" y="4457700"/>
            <a:ext cx="6858000" cy="0"/>
          </a:xfrm>
          <a:prstGeom prst="line">
            <a:avLst/>
          </a:prstGeom>
          <a:ln>
            <a:solidFill>
              <a:srgbClr val="8A949C"/>
            </a:solidFill>
          </a:ln>
        </p:spPr>
        <p:style>
          <a:lnRef idx="1">
            <a:schemeClr val="accent1"/>
          </a:lnRef>
          <a:fillRef idx="0">
            <a:schemeClr val="accent1"/>
          </a:fillRef>
          <a:effectRef idx="0">
            <a:schemeClr val="accent1"/>
          </a:effectRef>
          <a:fontRef idx="minor">
            <a:schemeClr val="tx1"/>
          </a:fontRef>
        </p:style>
      </p:cxnSp>
      <p:sp>
        <p:nvSpPr>
          <p:cNvPr id="11" name="Footer Placeholder 10"/>
          <p:cNvSpPr>
            <a:spLocks noGrp="1"/>
          </p:cNvSpPr>
          <p:nvPr>
            <p:ph type="ftr" sz="quarter" idx="3"/>
          </p:nvPr>
        </p:nvSpPr>
        <p:spPr>
          <a:xfrm>
            <a:off x="1828800" y="4669630"/>
            <a:ext cx="3086100" cy="273844"/>
          </a:xfrm>
          <a:prstGeom prst="rect">
            <a:avLst/>
          </a:prstGeom>
        </p:spPr>
        <p:txBody>
          <a:bodyPr vert="horz" lIns="91440" tIns="45720" rIns="91440" bIns="45720" rtlCol="0" anchor="ctr"/>
          <a:lstStyle>
            <a:lvl1pPr algn="ctr">
              <a:defRPr sz="900">
                <a:solidFill>
                  <a:srgbClr val="8A949C"/>
                </a:solidFill>
                <a:latin typeface="Myriad Pro" charset="0"/>
                <a:ea typeface="Myriad Pro" charset="0"/>
                <a:cs typeface="Myriad Pro" charset="0"/>
              </a:defRPr>
            </a:lvl1pPr>
          </a:lstStyle>
          <a:p>
            <a:r>
              <a:rPr lang="en-US" dirty="0"/>
              <a:t>July 28-30, 2024  |   The American Club   |   Kohler, WI</a:t>
            </a:r>
          </a:p>
        </p:txBody>
      </p:sp>
      <p:pic>
        <p:nvPicPr>
          <p:cNvPr id="14" name="Picture 13"/>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42900" y="4572000"/>
            <a:ext cx="958773" cy="469106"/>
          </a:xfrm>
          <a:prstGeom prst="rect">
            <a:avLst/>
          </a:prstGeom>
        </p:spPr>
      </p:pic>
      <p:pic>
        <p:nvPicPr>
          <p:cNvPr id="13" name="Picture 7" descr="MCW logo - transparent.png"/>
          <p:cNvPicPr>
            <a:picLocks noChangeAspect="1"/>
          </p:cNvPicPr>
          <p:nvPr/>
        </p:nvPicPr>
        <p:blipFill>
          <a:blip r:embed="rId16" cstate="email">
            <a:alphaModFix amt="83000"/>
            <a:extLst>
              <a:ext uri="{28A0092B-C50C-407E-A947-70E740481C1C}">
                <a14:useLocalDpi xmlns:a14="http://schemas.microsoft.com/office/drawing/2010/main"/>
              </a:ext>
            </a:extLst>
          </a:blip>
          <a:srcRect/>
          <a:stretch>
            <a:fillRect/>
          </a:stretch>
        </p:blipFill>
        <p:spPr bwMode="auto">
          <a:xfrm>
            <a:off x="5884464" y="4555977"/>
            <a:ext cx="630637" cy="501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382263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defTabSz="685800" rtl="0" eaLnBrk="1" latinLnBrk="0" hangingPunct="1">
        <a:spcBef>
          <a:spcPct val="0"/>
        </a:spcBef>
        <a:buNone/>
        <a:defRPr sz="3300" kern="1200" baseline="0">
          <a:solidFill>
            <a:srgbClr val="B8CE48"/>
          </a:solidFill>
          <a:latin typeface="Myriad Pro" charset="0"/>
          <a:ea typeface="Myriad Pro" charset="0"/>
          <a:cs typeface="Myriad Pro" charset="0"/>
        </a:defRPr>
      </a:lvl1pPr>
    </p:titleStyle>
    <p:bodyStyle>
      <a:lvl1pPr marL="257175" indent="-257175" algn="l" defTabSz="685800" rtl="0" eaLnBrk="1" latinLnBrk="0" hangingPunct="1">
        <a:spcBef>
          <a:spcPct val="20000"/>
        </a:spcBef>
        <a:buFont typeface="Arial" panose="020B0604020202020204" pitchFamily="34" charset="0"/>
        <a:buChar char="•"/>
        <a:defRPr sz="2400" kern="1200" baseline="0">
          <a:solidFill>
            <a:schemeClr val="tx1"/>
          </a:solidFill>
          <a:latin typeface="Myriad Pro" charset="0"/>
          <a:ea typeface="Myriad Pro" charset="0"/>
          <a:cs typeface="Myriad Pro" charset="0"/>
        </a:defRPr>
      </a:lvl1pPr>
      <a:lvl2pPr marL="557213" indent="-214313" algn="l" defTabSz="685800" rtl="0" eaLnBrk="1" latinLnBrk="0" hangingPunct="1">
        <a:spcBef>
          <a:spcPct val="20000"/>
        </a:spcBef>
        <a:buFont typeface="Arial" panose="020B0604020202020204" pitchFamily="34" charset="0"/>
        <a:buChar char="–"/>
        <a:defRPr sz="2100" kern="1200" baseline="0">
          <a:solidFill>
            <a:schemeClr val="tx1"/>
          </a:solidFill>
          <a:latin typeface="Myriad Pro" charset="0"/>
          <a:ea typeface="Myriad Pro" charset="0"/>
          <a:cs typeface="Myriad Pro" charset="0"/>
        </a:defRPr>
      </a:lvl2pPr>
      <a:lvl3pPr marL="857250" indent="-171450" algn="l" defTabSz="685800" rtl="0" eaLnBrk="1" latinLnBrk="0" hangingPunct="1">
        <a:spcBef>
          <a:spcPct val="20000"/>
        </a:spcBef>
        <a:buFont typeface="Arial" panose="020B0604020202020204" pitchFamily="34" charset="0"/>
        <a:buChar char="•"/>
        <a:defRPr sz="1800" kern="1200" baseline="0">
          <a:solidFill>
            <a:schemeClr val="tx1"/>
          </a:solidFill>
          <a:latin typeface="Myriad Pro" charset="0"/>
          <a:ea typeface="Myriad Pro" charset="0"/>
          <a:cs typeface="Myriad Pro" charset="0"/>
        </a:defRPr>
      </a:lvl3pPr>
      <a:lvl4pPr marL="12001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yriad Pro" charset="0"/>
          <a:ea typeface="Myriad Pro" charset="0"/>
          <a:cs typeface="Myriad Pro" charset="0"/>
        </a:defRPr>
      </a:lvl4pPr>
      <a:lvl5pPr marL="15430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yriad Pro" charset="0"/>
          <a:ea typeface="Myriad Pro" charset="0"/>
          <a:cs typeface="Myriad Pro"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503438" y="1387099"/>
            <a:ext cx="5851125" cy="1096825"/>
          </a:xfrm>
          <a:prstGeom prst="rect">
            <a:avLst/>
          </a:prstGeom>
          <a:noFill/>
          <a:ln>
            <a:noFill/>
          </a:ln>
        </p:spPr>
        <p:txBody>
          <a:bodyPr spcFirstLastPara="1" wrap="square" lIns="68569" tIns="68569" rIns="68569" bIns="68569" anchor="b" anchorCtr="0">
            <a:noAutofit/>
          </a:bodyPr>
          <a:lstStyle/>
          <a:p>
            <a:r>
              <a:rPr lang="en" sz="3150" dirty="0"/>
              <a:t>Sleep and </a:t>
            </a:r>
            <a:br>
              <a:rPr lang="en" sz="3150" dirty="0"/>
            </a:br>
            <a:r>
              <a:rPr lang="en" sz="3150" dirty="0"/>
              <a:t>Cardiovascular Health</a:t>
            </a:r>
            <a:endParaRPr sz="3150" dirty="0"/>
          </a:p>
        </p:txBody>
      </p:sp>
      <p:sp>
        <p:nvSpPr>
          <p:cNvPr id="60" name="Google Shape;60;p13"/>
          <p:cNvSpPr txBox="1">
            <a:spLocks noGrp="1"/>
          </p:cNvSpPr>
          <p:nvPr>
            <p:ph type="subTitle" idx="1"/>
          </p:nvPr>
        </p:nvSpPr>
        <p:spPr>
          <a:xfrm>
            <a:off x="503438" y="3024095"/>
            <a:ext cx="5851125" cy="594450"/>
          </a:xfrm>
          <a:prstGeom prst="rect">
            <a:avLst/>
          </a:prstGeom>
          <a:noFill/>
          <a:ln>
            <a:noFill/>
          </a:ln>
        </p:spPr>
        <p:txBody>
          <a:bodyPr spcFirstLastPara="1" wrap="square" lIns="68569" tIns="68569" rIns="68569" bIns="68569" anchor="t" anchorCtr="0">
            <a:noAutofit/>
          </a:bodyPr>
          <a:lstStyle/>
          <a:p>
            <a:pPr marL="0" indent="0"/>
            <a:r>
              <a:rPr lang="en" dirty="0"/>
              <a:t>Axel Shum</a:t>
            </a:r>
            <a:endParaRPr dirty="0"/>
          </a:p>
          <a:p>
            <a:pPr marL="0" indent="0"/>
            <a:r>
              <a:rPr lang="en" dirty="0"/>
              <a:t>July 29, 2024</a:t>
            </a:r>
            <a:endParaRPr dirty="0"/>
          </a:p>
          <a:p>
            <a:pPr marL="0" indent="0"/>
            <a:r>
              <a:rPr lang="en-US" dirty="0"/>
              <a:t>Best Evidence ENT</a:t>
            </a:r>
            <a:endParaRPr dirty="0"/>
          </a:p>
          <a:p>
            <a:pPr marL="0" indent="0" algn="l"/>
            <a:endParaRPr dirty="0">
              <a:latin typeface="Average"/>
              <a:ea typeface="Average"/>
              <a:cs typeface="Average"/>
              <a:sym typeface="Averag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506A6-7380-AEFE-0174-31E245C436A5}"/>
              </a:ext>
            </a:extLst>
          </p:cNvPr>
          <p:cNvSpPr>
            <a:spLocks noGrp="1"/>
          </p:cNvSpPr>
          <p:nvPr>
            <p:ph type="title"/>
          </p:nvPr>
        </p:nvSpPr>
        <p:spPr>
          <a:xfrm>
            <a:off x="-103367" y="-57647"/>
            <a:ext cx="7044855" cy="857250"/>
          </a:xfrm>
        </p:spPr>
        <p:txBody>
          <a:bodyPr>
            <a:normAutofit fontScale="90000"/>
          </a:bodyPr>
          <a:lstStyle/>
          <a:p>
            <a:r>
              <a:rPr lang="en-US" dirty="0"/>
              <a:t>Chronotypes and Circadian Entrainment</a:t>
            </a:r>
          </a:p>
        </p:txBody>
      </p:sp>
      <p:sp>
        <p:nvSpPr>
          <p:cNvPr id="3" name="Text Placeholder 2">
            <a:extLst>
              <a:ext uri="{FF2B5EF4-FFF2-40B4-BE49-F238E27FC236}">
                <a16:creationId xmlns:a16="http://schemas.microsoft.com/office/drawing/2014/main" id="{C5C7028E-3F19-B128-A78E-8C593966ED95}"/>
              </a:ext>
            </a:extLst>
          </p:cNvPr>
          <p:cNvSpPr>
            <a:spLocks noGrp="1"/>
          </p:cNvSpPr>
          <p:nvPr>
            <p:ph type="body" idx="1"/>
          </p:nvPr>
        </p:nvSpPr>
        <p:spPr>
          <a:xfrm>
            <a:off x="332960" y="608505"/>
            <a:ext cx="6409746" cy="3143252"/>
          </a:xfrm>
        </p:spPr>
        <p:txBody>
          <a:bodyPr/>
          <a:lstStyle/>
          <a:p>
            <a:r>
              <a:rPr lang="en-US" dirty="0"/>
              <a:t>Particularly in industrialized society, circadian timings vary</a:t>
            </a:r>
          </a:p>
          <a:p>
            <a:r>
              <a:rPr lang="en-US" dirty="0"/>
              <a:t>Circadian timing can however be entrained</a:t>
            </a:r>
          </a:p>
        </p:txBody>
      </p:sp>
      <p:sp>
        <p:nvSpPr>
          <p:cNvPr id="4" name="Text Placeholder 2">
            <a:extLst>
              <a:ext uri="{FF2B5EF4-FFF2-40B4-BE49-F238E27FC236}">
                <a16:creationId xmlns:a16="http://schemas.microsoft.com/office/drawing/2014/main" id="{81D45A18-CAE5-DDFC-3B9F-31509F46B967}"/>
              </a:ext>
            </a:extLst>
          </p:cNvPr>
          <p:cNvSpPr txBox="1">
            <a:spLocks/>
          </p:cNvSpPr>
          <p:nvPr/>
        </p:nvSpPr>
        <p:spPr>
          <a:xfrm>
            <a:off x="0" y="4226988"/>
            <a:ext cx="6858000" cy="27357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457200" marR="0" lvl="0" indent="-355600" algn="l" rtl="0">
              <a:lnSpc>
                <a:spcPct val="115000"/>
              </a:lnSpc>
              <a:spcBef>
                <a:spcPts val="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1pPr>
            <a:lvl2pPr marL="914400" marR="0" lvl="1"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2pPr>
            <a:lvl3pPr marL="1371600" marR="0" lvl="2"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3pPr>
            <a:lvl4pPr marL="1828800" marR="0" lvl="3"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4pPr>
            <a:lvl5pPr marL="2286000" marR="0" lvl="4"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5pPr>
            <a:lvl6pPr marL="2743200" marR="0" lvl="5"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6pPr>
            <a:lvl7pPr marL="3200400" marR="0" lvl="6"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7pPr>
            <a:lvl8pPr marL="3657600" marR="0" lvl="7"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8pPr>
            <a:lvl9pPr marL="4114800" marR="0" lvl="8" indent="-355600" algn="l" rtl="0">
              <a:lnSpc>
                <a:spcPct val="115000"/>
              </a:lnSpc>
              <a:spcBef>
                <a:spcPts val="1600"/>
              </a:spcBef>
              <a:spcAft>
                <a:spcPts val="160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9pPr>
          </a:lstStyle>
          <a:p>
            <a:pPr marL="76200" indent="0">
              <a:buNone/>
            </a:pPr>
            <a:r>
              <a:rPr lang="en-US" sz="900" dirty="0">
                <a:solidFill>
                  <a:schemeClr val="tx1"/>
                </a:solidFill>
              </a:rPr>
              <a:t>Wright Jr. et al, Current Biology (2013) – the ”Summer Campers Study”</a:t>
            </a:r>
          </a:p>
        </p:txBody>
      </p:sp>
      <p:pic>
        <p:nvPicPr>
          <p:cNvPr id="6" name="Picture 5" descr="A graph of electrical lighting&#10;&#10;Description automatically generated">
            <a:extLst>
              <a:ext uri="{FF2B5EF4-FFF2-40B4-BE49-F238E27FC236}">
                <a16:creationId xmlns:a16="http://schemas.microsoft.com/office/drawing/2014/main" id="{47F49686-39FB-3810-72D1-FEE0CE77FC72}"/>
              </a:ext>
            </a:extLst>
          </p:cNvPr>
          <p:cNvPicPr>
            <a:picLocks noChangeAspect="1"/>
          </p:cNvPicPr>
          <p:nvPr/>
        </p:nvPicPr>
        <p:blipFill>
          <a:blip r:embed="rId2"/>
          <a:stretch>
            <a:fillRect/>
          </a:stretch>
        </p:blipFill>
        <p:spPr>
          <a:xfrm>
            <a:off x="248759" y="2003729"/>
            <a:ext cx="2966701" cy="2208171"/>
          </a:xfrm>
          <a:prstGeom prst="rect">
            <a:avLst/>
          </a:prstGeom>
        </p:spPr>
      </p:pic>
      <p:pic>
        <p:nvPicPr>
          <p:cNvPr id="8" name="Picture 7" descr="A graph with black dots and lines&#10;&#10;Description automatically generated">
            <a:extLst>
              <a:ext uri="{FF2B5EF4-FFF2-40B4-BE49-F238E27FC236}">
                <a16:creationId xmlns:a16="http://schemas.microsoft.com/office/drawing/2014/main" id="{5D02CFAB-57D5-D614-B043-9BD4DCB658CE}"/>
              </a:ext>
            </a:extLst>
          </p:cNvPr>
          <p:cNvPicPr>
            <a:picLocks noChangeAspect="1"/>
          </p:cNvPicPr>
          <p:nvPr/>
        </p:nvPicPr>
        <p:blipFill>
          <a:blip r:embed="rId3"/>
          <a:stretch>
            <a:fillRect/>
          </a:stretch>
        </p:blipFill>
        <p:spPr>
          <a:xfrm>
            <a:off x="3643802" y="2003728"/>
            <a:ext cx="2965259" cy="2208171"/>
          </a:xfrm>
          <a:prstGeom prst="rect">
            <a:avLst/>
          </a:prstGeom>
        </p:spPr>
      </p:pic>
    </p:spTree>
    <p:extLst>
      <p:ext uri="{BB962C8B-B14F-4D97-AF65-F5344CB8AC3E}">
        <p14:creationId xmlns:p14="http://schemas.microsoft.com/office/powerpoint/2010/main" val="2297088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3C9F5-596C-A538-E4DA-920D51B4D400}"/>
              </a:ext>
            </a:extLst>
          </p:cNvPr>
          <p:cNvSpPr>
            <a:spLocks noGrp="1"/>
          </p:cNvSpPr>
          <p:nvPr>
            <p:ph type="title"/>
          </p:nvPr>
        </p:nvSpPr>
        <p:spPr>
          <a:xfrm>
            <a:off x="581146" y="45657"/>
            <a:ext cx="5695708" cy="638465"/>
          </a:xfrm>
        </p:spPr>
        <p:txBody>
          <a:bodyPr>
            <a:normAutofit/>
          </a:bodyPr>
          <a:lstStyle/>
          <a:p>
            <a:r>
              <a:rPr lang="en-US" dirty="0"/>
              <a:t>Cultural Chronotypes</a:t>
            </a:r>
          </a:p>
        </p:txBody>
      </p:sp>
      <p:pic>
        <p:nvPicPr>
          <p:cNvPr id="5" name="Picture 4" descr="A map of europe with different colors&#10;&#10;Description automatically generated">
            <a:extLst>
              <a:ext uri="{FF2B5EF4-FFF2-40B4-BE49-F238E27FC236}">
                <a16:creationId xmlns:a16="http://schemas.microsoft.com/office/drawing/2014/main" id="{02520F21-1829-0160-FE17-5F4647B05D08}"/>
              </a:ext>
            </a:extLst>
          </p:cNvPr>
          <p:cNvPicPr>
            <a:picLocks noChangeAspect="1"/>
          </p:cNvPicPr>
          <p:nvPr/>
        </p:nvPicPr>
        <p:blipFill>
          <a:blip r:embed="rId2"/>
          <a:stretch>
            <a:fillRect/>
          </a:stretch>
        </p:blipFill>
        <p:spPr>
          <a:xfrm>
            <a:off x="1795211" y="684122"/>
            <a:ext cx="3267578" cy="3581184"/>
          </a:xfrm>
          <a:prstGeom prst="rect">
            <a:avLst/>
          </a:prstGeom>
        </p:spPr>
      </p:pic>
      <p:sp>
        <p:nvSpPr>
          <p:cNvPr id="6" name="Text Placeholder 2">
            <a:extLst>
              <a:ext uri="{FF2B5EF4-FFF2-40B4-BE49-F238E27FC236}">
                <a16:creationId xmlns:a16="http://schemas.microsoft.com/office/drawing/2014/main" id="{B784D2B4-2E8E-7E35-7740-078503C75260}"/>
              </a:ext>
            </a:extLst>
          </p:cNvPr>
          <p:cNvSpPr txBox="1">
            <a:spLocks/>
          </p:cNvSpPr>
          <p:nvPr/>
        </p:nvSpPr>
        <p:spPr>
          <a:xfrm>
            <a:off x="0" y="4226988"/>
            <a:ext cx="6858000" cy="27357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457200" marR="0" lvl="0" indent="-355600" algn="l" rtl="0">
              <a:lnSpc>
                <a:spcPct val="115000"/>
              </a:lnSpc>
              <a:spcBef>
                <a:spcPts val="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1pPr>
            <a:lvl2pPr marL="914400" marR="0" lvl="1"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2pPr>
            <a:lvl3pPr marL="1371600" marR="0" lvl="2"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3pPr>
            <a:lvl4pPr marL="1828800" marR="0" lvl="3"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4pPr>
            <a:lvl5pPr marL="2286000" marR="0" lvl="4"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5pPr>
            <a:lvl6pPr marL="2743200" marR="0" lvl="5"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6pPr>
            <a:lvl7pPr marL="3200400" marR="0" lvl="6"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7pPr>
            <a:lvl8pPr marL="3657600" marR="0" lvl="7"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8pPr>
            <a:lvl9pPr marL="4114800" marR="0" lvl="8" indent="-355600" algn="l" rtl="0">
              <a:lnSpc>
                <a:spcPct val="115000"/>
              </a:lnSpc>
              <a:spcBef>
                <a:spcPts val="1600"/>
              </a:spcBef>
              <a:spcAft>
                <a:spcPts val="160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9pPr>
          </a:lstStyle>
          <a:p>
            <a:pPr marL="76200" indent="0">
              <a:buNone/>
            </a:pPr>
            <a:r>
              <a:rPr lang="en-US" sz="900" dirty="0" err="1">
                <a:solidFill>
                  <a:schemeClr val="tx1"/>
                </a:solidFill>
              </a:rPr>
              <a:t>Roenneberg</a:t>
            </a:r>
            <a:r>
              <a:rPr lang="en-US" sz="900" dirty="0">
                <a:solidFill>
                  <a:schemeClr val="tx1"/>
                </a:solidFill>
              </a:rPr>
              <a:t> et al, Frontiers in Physiology (2019)</a:t>
            </a:r>
          </a:p>
        </p:txBody>
      </p:sp>
    </p:spTree>
    <p:extLst>
      <p:ext uri="{BB962C8B-B14F-4D97-AF65-F5344CB8AC3E}">
        <p14:creationId xmlns:p14="http://schemas.microsoft.com/office/powerpoint/2010/main" val="2015083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3C9F5-596C-A538-E4DA-920D51B4D400}"/>
              </a:ext>
            </a:extLst>
          </p:cNvPr>
          <p:cNvSpPr>
            <a:spLocks noGrp="1"/>
          </p:cNvSpPr>
          <p:nvPr>
            <p:ph type="title"/>
          </p:nvPr>
        </p:nvSpPr>
        <p:spPr>
          <a:xfrm>
            <a:off x="581146" y="45657"/>
            <a:ext cx="5695708" cy="638465"/>
          </a:xfrm>
        </p:spPr>
        <p:txBody>
          <a:bodyPr>
            <a:normAutofit/>
          </a:bodyPr>
          <a:lstStyle/>
          <a:p>
            <a:r>
              <a:rPr lang="en-US" dirty="0"/>
              <a:t>Cultural Chronotypes</a:t>
            </a:r>
          </a:p>
        </p:txBody>
      </p:sp>
      <p:pic>
        <p:nvPicPr>
          <p:cNvPr id="5" name="Picture 4" descr="A map of europe with different colors&#10;&#10;Description automatically generated">
            <a:extLst>
              <a:ext uri="{FF2B5EF4-FFF2-40B4-BE49-F238E27FC236}">
                <a16:creationId xmlns:a16="http://schemas.microsoft.com/office/drawing/2014/main" id="{02520F21-1829-0160-FE17-5F4647B05D08}"/>
              </a:ext>
            </a:extLst>
          </p:cNvPr>
          <p:cNvPicPr>
            <a:picLocks noChangeAspect="1"/>
          </p:cNvPicPr>
          <p:nvPr/>
        </p:nvPicPr>
        <p:blipFill>
          <a:blip r:embed="rId2"/>
          <a:stretch>
            <a:fillRect/>
          </a:stretch>
        </p:blipFill>
        <p:spPr>
          <a:xfrm>
            <a:off x="1795211" y="684122"/>
            <a:ext cx="3267578" cy="3581184"/>
          </a:xfrm>
          <a:prstGeom prst="rect">
            <a:avLst/>
          </a:prstGeom>
        </p:spPr>
      </p:pic>
      <p:sp>
        <p:nvSpPr>
          <p:cNvPr id="6" name="Text Placeholder 2">
            <a:extLst>
              <a:ext uri="{FF2B5EF4-FFF2-40B4-BE49-F238E27FC236}">
                <a16:creationId xmlns:a16="http://schemas.microsoft.com/office/drawing/2014/main" id="{B784D2B4-2E8E-7E35-7740-078503C75260}"/>
              </a:ext>
            </a:extLst>
          </p:cNvPr>
          <p:cNvSpPr txBox="1">
            <a:spLocks/>
          </p:cNvSpPr>
          <p:nvPr/>
        </p:nvSpPr>
        <p:spPr>
          <a:xfrm>
            <a:off x="0" y="4226988"/>
            <a:ext cx="6858000" cy="27357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457200" marR="0" lvl="0" indent="-355600" algn="l" rtl="0">
              <a:lnSpc>
                <a:spcPct val="115000"/>
              </a:lnSpc>
              <a:spcBef>
                <a:spcPts val="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1pPr>
            <a:lvl2pPr marL="914400" marR="0" lvl="1"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2pPr>
            <a:lvl3pPr marL="1371600" marR="0" lvl="2"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3pPr>
            <a:lvl4pPr marL="1828800" marR="0" lvl="3"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4pPr>
            <a:lvl5pPr marL="2286000" marR="0" lvl="4"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5pPr>
            <a:lvl6pPr marL="2743200" marR="0" lvl="5"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6pPr>
            <a:lvl7pPr marL="3200400" marR="0" lvl="6"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7pPr>
            <a:lvl8pPr marL="3657600" marR="0" lvl="7"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8pPr>
            <a:lvl9pPr marL="4114800" marR="0" lvl="8" indent="-355600" algn="l" rtl="0">
              <a:lnSpc>
                <a:spcPct val="115000"/>
              </a:lnSpc>
              <a:spcBef>
                <a:spcPts val="1600"/>
              </a:spcBef>
              <a:spcAft>
                <a:spcPts val="160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9pPr>
          </a:lstStyle>
          <a:p>
            <a:pPr marL="76200" indent="0">
              <a:buNone/>
            </a:pPr>
            <a:r>
              <a:rPr lang="en-US" sz="900" dirty="0" err="1">
                <a:solidFill>
                  <a:schemeClr val="tx1"/>
                </a:solidFill>
              </a:rPr>
              <a:t>Roenneberg</a:t>
            </a:r>
            <a:r>
              <a:rPr lang="en-US" sz="900" dirty="0">
                <a:solidFill>
                  <a:schemeClr val="tx1"/>
                </a:solidFill>
              </a:rPr>
              <a:t> et al, Frontiers in Physiology (2019)</a:t>
            </a:r>
          </a:p>
        </p:txBody>
      </p:sp>
      <p:pic>
        <p:nvPicPr>
          <p:cNvPr id="3" name="Picture 2" descr="A map of europe with different colors&#10;&#10;Description automatically generated">
            <a:extLst>
              <a:ext uri="{FF2B5EF4-FFF2-40B4-BE49-F238E27FC236}">
                <a16:creationId xmlns:a16="http://schemas.microsoft.com/office/drawing/2014/main" id="{350F4ABB-89B2-4E38-3982-2AA09276A702}"/>
              </a:ext>
            </a:extLst>
          </p:cNvPr>
          <p:cNvPicPr>
            <a:picLocks noChangeAspect="1"/>
          </p:cNvPicPr>
          <p:nvPr/>
        </p:nvPicPr>
        <p:blipFill>
          <a:blip r:embed="rId3"/>
          <a:stretch>
            <a:fillRect/>
          </a:stretch>
        </p:blipFill>
        <p:spPr>
          <a:xfrm>
            <a:off x="1795211" y="684122"/>
            <a:ext cx="3267578" cy="3597380"/>
          </a:xfrm>
          <a:prstGeom prst="rect">
            <a:avLst/>
          </a:prstGeom>
        </p:spPr>
      </p:pic>
    </p:spTree>
    <p:extLst>
      <p:ext uri="{BB962C8B-B14F-4D97-AF65-F5344CB8AC3E}">
        <p14:creationId xmlns:p14="http://schemas.microsoft.com/office/powerpoint/2010/main" val="3300526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3C9F5-596C-A538-E4DA-920D51B4D400}"/>
              </a:ext>
            </a:extLst>
          </p:cNvPr>
          <p:cNvSpPr>
            <a:spLocks noGrp="1"/>
          </p:cNvSpPr>
          <p:nvPr>
            <p:ph type="title"/>
          </p:nvPr>
        </p:nvSpPr>
        <p:spPr>
          <a:xfrm>
            <a:off x="174535" y="62307"/>
            <a:ext cx="6508930" cy="693068"/>
          </a:xfrm>
        </p:spPr>
        <p:txBody>
          <a:bodyPr>
            <a:normAutofit/>
          </a:bodyPr>
          <a:lstStyle/>
          <a:p>
            <a:r>
              <a:rPr lang="en-US" dirty="0"/>
              <a:t>Cultural Chronotypes</a:t>
            </a:r>
          </a:p>
        </p:txBody>
      </p:sp>
      <p:sp>
        <p:nvSpPr>
          <p:cNvPr id="6" name="Text Placeholder 2">
            <a:extLst>
              <a:ext uri="{FF2B5EF4-FFF2-40B4-BE49-F238E27FC236}">
                <a16:creationId xmlns:a16="http://schemas.microsoft.com/office/drawing/2014/main" id="{B784D2B4-2E8E-7E35-7740-078503C75260}"/>
              </a:ext>
            </a:extLst>
          </p:cNvPr>
          <p:cNvSpPr txBox="1">
            <a:spLocks/>
          </p:cNvSpPr>
          <p:nvPr/>
        </p:nvSpPr>
        <p:spPr>
          <a:xfrm>
            <a:off x="0" y="4226988"/>
            <a:ext cx="6858000" cy="27357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457200" marR="0" lvl="0" indent="-355600" algn="l" rtl="0">
              <a:lnSpc>
                <a:spcPct val="115000"/>
              </a:lnSpc>
              <a:spcBef>
                <a:spcPts val="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1pPr>
            <a:lvl2pPr marL="914400" marR="0" lvl="1"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2pPr>
            <a:lvl3pPr marL="1371600" marR="0" lvl="2"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3pPr>
            <a:lvl4pPr marL="1828800" marR="0" lvl="3"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4pPr>
            <a:lvl5pPr marL="2286000" marR="0" lvl="4"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5pPr>
            <a:lvl6pPr marL="2743200" marR="0" lvl="5"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6pPr>
            <a:lvl7pPr marL="3200400" marR="0" lvl="6"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7pPr>
            <a:lvl8pPr marL="3657600" marR="0" lvl="7"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8pPr>
            <a:lvl9pPr marL="4114800" marR="0" lvl="8" indent="-355600" algn="l" rtl="0">
              <a:lnSpc>
                <a:spcPct val="115000"/>
              </a:lnSpc>
              <a:spcBef>
                <a:spcPts val="1600"/>
              </a:spcBef>
              <a:spcAft>
                <a:spcPts val="160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9pPr>
          </a:lstStyle>
          <a:p>
            <a:pPr marL="76200" indent="0">
              <a:buNone/>
            </a:pPr>
            <a:r>
              <a:rPr lang="en-US" sz="900" dirty="0" err="1">
                <a:solidFill>
                  <a:schemeClr val="tx1"/>
                </a:solidFill>
              </a:rPr>
              <a:t>Roenneberg</a:t>
            </a:r>
            <a:r>
              <a:rPr lang="en-US" sz="900" dirty="0">
                <a:solidFill>
                  <a:schemeClr val="tx1"/>
                </a:solidFill>
              </a:rPr>
              <a:t> et al, Frontiers in Physiology (2019)</a:t>
            </a:r>
          </a:p>
        </p:txBody>
      </p:sp>
      <p:pic>
        <p:nvPicPr>
          <p:cNvPr id="7" name="Picture 6" descr="A map of the united states with birds&#10;&#10;Description automatically generated">
            <a:extLst>
              <a:ext uri="{FF2B5EF4-FFF2-40B4-BE49-F238E27FC236}">
                <a16:creationId xmlns:a16="http://schemas.microsoft.com/office/drawing/2014/main" id="{A845A666-7198-C647-4409-A7D02BB69689}"/>
              </a:ext>
            </a:extLst>
          </p:cNvPr>
          <p:cNvPicPr>
            <a:picLocks noChangeAspect="1"/>
          </p:cNvPicPr>
          <p:nvPr/>
        </p:nvPicPr>
        <p:blipFill>
          <a:blip r:embed="rId2"/>
          <a:stretch>
            <a:fillRect/>
          </a:stretch>
        </p:blipFill>
        <p:spPr>
          <a:xfrm>
            <a:off x="1411357" y="842180"/>
            <a:ext cx="4210216" cy="3298003"/>
          </a:xfrm>
          <a:prstGeom prst="rect">
            <a:avLst/>
          </a:prstGeom>
        </p:spPr>
      </p:pic>
      <p:sp>
        <p:nvSpPr>
          <p:cNvPr id="3" name="5-Point Star 2">
            <a:extLst>
              <a:ext uri="{FF2B5EF4-FFF2-40B4-BE49-F238E27FC236}">
                <a16:creationId xmlns:a16="http://schemas.microsoft.com/office/drawing/2014/main" id="{E9DFE347-841F-B334-A032-97AD2B992D00}"/>
              </a:ext>
            </a:extLst>
          </p:cNvPr>
          <p:cNvSpPr/>
          <p:nvPr/>
        </p:nvSpPr>
        <p:spPr>
          <a:xfrm>
            <a:off x="4079019" y="2204934"/>
            <a:ext cx="286247" cy="286247"/>
          </a:xfrm>
          <a:prstGeom prst="star5">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8FEF6893-0DB2-A8E2-9B0D-2B1A295B104F}"/>
              </a:ext>
            </a:extLst>
          </p:cNvPr>
          <p:cNvCxnSpPr>
            <a:cxnSpLocks/>
          </p:cNvCxnSpPr>
          <p:nvPr/>
        </p:nvCxnSpPr>
        <p:spPr>
          <a:xfrm flipV="1">
            <a:off x="3892858" y="2571750"/>
            <a:ext cx="426128" cy="482168"/>
          </a:xfrm>
          <a:prstGeom prst="straightConnector1">
            <a:avLst/>
          </a:prstGeom>
          <a:ln w="44450">
            <a:solidFill>
              <a:srgbClr val="007E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6967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Google Shape;78;p16"/>
          <p:cNvPicPr preferRelativeResize="0"/>
          <p:nvPr/>
        </p:nvPicPr>
        <p:blipFill>
          <a:blip r:embed="rId3">
            <a:alphaModFix/>
          </a:blip>
          <a:stretch>
            <a:fillRect/>
          </a:stretch>
        </p:blipFill>
        <p:spPr>
          <a:xfrm>
            <a:off x="1222058" y="394965"/>
            <a:ext cx="4413884" cy="3857625"/>
          </a:xfrm>
          <a:prstGeom prst="rect">
            <a:avLst/>
          </a:prstGeom>
          <a:noFill/>
          <a:ln>
            <a:noFill/>
          </a:ln>
        </p:spPr>
      </p:pic>
      <p:sp>
        <p:nvSpPr>
          <p:cNvPr id="79" name="Google Shape;79;p16"/>
          <p:cNvSpPr txBox="1"/>
          <p:nvPr/>
        </p:nvSpPr>
        <p:spPr>
          <a:xfrm>
            <a:off x="164306" y="892031"/>
            <a:ext cx="1022850" cy="524700"/>
          </a:xfrm>
          <a:prstGeom prst="rect">
            <a:avLst/>
          </a:prstGeom>
          <a:noFill/>
          <a:ln>
            <a:noFill/>
          </a:ln>
        </p:spPr>
        <p:txBody>
          <a:bodyPr spcFirstLastPara="1" wrap="square" lIns="68569" tIns="68569" rIns="68569" bIns="68569" anchor="t" anchorCtr="0">
            <a:noAutofit/>
          </a:bodyPr>
          <a:lstStyle/>
          <a:p>
            <a:r>
              <a:rPr lang="en" sz="2475" dirty="0">
                <a:solidFill>
                  <a:srgbClr val="FFFF00"/>
                </a:solidFill>
              </a:rPr>
              <a:t>2003</a:t>
            </a:r>
            <a:endParaRPr sz="2475" dirty="0">
              <a:solidFill>
                <a:srgbClr val="FFFF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96865" y="194463"/>
            <a:ext cx="7051729" cy="429525"/>
          </a:xfrm>
          <a:prstGeom prst="rect">
            <a:avLst/>
          </a:prstGeom>
        </p:spPr>
        <p:txBody>
          <a:bodyPr spcFirstLastPara="1" wrap="square" lIns="68569" tIns="68569" rIns="68569" bIns="68569" anchor="t" anchorCtr="0">
            <a:noAutofit/>
          </a:bodyPr>
          <a:lstStyle/>
          <a:p>
            <a:r>
              <a:rPr lang="en" sz="2800" dirty="0"/>
              <a:t>Prescribed Napping in Clinical Practice</a:t>
            </a:r>
            <a:endParaRPr sz="2800" dirty="0"/>
          </a:p>
        </p:txBody>
      </p:sp>
      <p:sp>
        <p:nvSpPr>
          <p:cNvPr id="85" name="Google Shape;85;p17"/>
          <p:cNvSpPr txBox="1">
            <a:spLocks noGrp="1"/>
          </p:cNvSpPr>
          <p:nvPr>
            <p:ph type="body" idx="1"/>
          </p:nvPr>
        </p:nvSpPr>
        <p:spPr>
          <a:xfrm>
            <a:off x="85242" y="672325"/>
            <a:ext cx="6695268" cy="2562300"/>
          </a:xfrm>
          <a:prstGeom prst="rect">
            <a:avLst/>
          </a:prstGeom>
        </p:spPr>
        <p:txBody>
          <a:bodyPr spcFirstLastPara="1" wrap="square" lIns="68569" tIns="68569" rIns="68569" bIns="68569" anchor="t" anchorCtr="0">
            <a:noAutofit/>
          </a:bodyPr>
          <a:lstStyle/>
          <a:p>
            <a:pPr>
              <a:buChar char="-"/>
            </a:pPr>
            <a:r>
              <a:rPr lang="en" sz="1800" dirty="0"/>
              <a:t>Uses</a:t>
            </a:r>
            <a:endParaRPr sz="1800" dirty="0"/>
          </a:p>
          <a:p>
            <a:pPr lvl="1">
              <a:spcBef>
                <a:spcPts val="0"/>
              </a:spcBef>
              <a:buChar char="-"/>
            </a:pPr>
            <a:r>
              <a:rPr lang="en" sz="1800" dirty="0"/>
              <a:t>Promote waking function even after normal sleep at night</a:t>
            </a:r>
            <a:endParaRPr sz="1800" dirty="0"/>
          </a:p>
          <a:p>
            <a:pPr lvl="1">
              <a:spcBef>
                <a:spcPts val="0"/>
              </a:spcBef>
              <a:buChar char="-"/>
            </a:pPr>
            <a:r>
              <a:rPr lang="en" sz="1800" dirty="0"/>
              <a:t>Counteract decreased alertness in setting of sleep deprivation</a:t>
            </a:r>
            <a:endParaRPr sz="1800" dirty="0"/>
          </a:p>
          <a:p>
            <a:pPr lvl="1">
              <a:spcBef>
                <a:spcPts val="0"/>
              </a:spcBef>
              <a:buChar char="-"/>
            </a:pPr>
            <a:r>
              <a:rPr lang="en" sz="1800" dirty="0"/>
              <a:t>Some data on decrease risk of CV and cognitive dysfunction in patients taking several naps/week</a:t>
            </a:r>
            <a:endParaRPr sz="1800" dirty="0"/>
          </a:p>
          <a:p>
            <a:pPr lvl="1">
              <a:spcBef>
                <a:spcPts val="0"/>
              </a:spcBef>
              <a:buChar char="-"/>
            </a:pPr>
            <a:r>
              <a:rPr lang="en" sz="1800" dirty="0"/>
              <a:t>These findings have been observed even in short naps (&lt;30 min)</a:t>
            </a:r>
            <a:endParaRPr sz="1800" dirty="0"/>
          </a:p>
          <a:p>
            <a:pPr>
              <a:buChar char="-"/>
            </a:pPr>
            <a:r>
              <a:rPr lang="en" sz="1800" dirty="0"/>
              <a:t>Concerns</a:t>
            </a:r>
            <a:endParaRPr sz="1800" dirty="0"/>
          </a:p>
          <a:p>
            <a:pPr lvl="1">
              <a:spcBef>
                <a:spcPts val="0"/>
              </a:spcBef>
              <a:buChar char="-"/>
            </a:pPr>
            <a:r>
              <a:rPr lang="en" sz="1800" dirty="0"/>
              <a:t>Sleep inertia follows napping (minimized by short nap)</a:t>
            </a:r>
            <a:endParaRPr sz="1800" dirty="0"/>
          </a:p>
          <a:p>
            <a:pPr lvl="1">
              <a:spcBef>
                <a:spcPts val="0"/>
              </a:spcBef>
              <a:buChar char="-"/>
            </a:pPr>
            <a:r>
              <a:rPr lang="en" sz="1800" dirty="0"/>
              <a:t>Limitations in real-life settings</a:t>
            </a:r>
            <a:endParaRPr sz="1800" dirty="0"/>
          </a:p>
          <a:p>
            <a:pPr lvl="1">
              <a:spcBef>
                <a:spcPts val="0"/>
              </a:spcBef>
              <a:buChar char="-"/>
            </a:pPr>
            <a:r>
              <a:rPr lang="en" sz="1800" dirty="0"/>
              <a:t>Utility is timing/duration/design-dependent</a:t>
            </a:r>
            <a:endParaRPr sz="1800" dirty="0"/>
          </a:p>
        </p:txBody>
      </p:sp>
      <p:sp>
        <p:nvSpPr>
          <p:cNvPr id="86" name="Google Shape;86;p17"/>
          <p:cNvSpPr txBox="1"/>
          <p:nvPr/>
        </p:nvSpPr>
        <p:spPr>
          <a:xfrm>
            <a:off x="0" y="4242535"/>
            <a:ext cx="6858000" cy="276977"/>
          </a:xfrm>
          <a:prstGeom prst="rect">
            <a:avLst/>
          </a:prstGeom>
          <a:noFill/>
          <a:ln>
            <a:noFill/>
          </a:ln>
        </p:spPr>
        <p:txBody>
          <a:bodyPr spcFirstLastPara="1" wrap="square" lIns="68569" tIns="68569" rIns="68569" bIns="68569" anchor="t" anchorCtr="0">
            <a:spAutoFit/>
          </a:bodyPr>
          <a:lstStyle/>
          <a:p>
            <a:r>
              <a:rPr lang="en" sz="900" dirty="0">
                <a:latin typeface="Average"/>
                <a:ea typeface="Average"/>
                <a:cs typeface="Average"/>
                <a:sym typeface="Average"/>
              </a:rPr>
              <a:t>     Takahashi, Sleep Medicine Reviews, 2003 (7(3), 227–235. https://</a:t>
            </a:r>
            <a:r>
              <a:rPr lang="en" sz="900" dirty="0" err="1">
                <a:latin typeface="Average"/>
                <a:ea typeface="Average"/>
                <a:cs typeface="Average"/>
                <a:sym typeface="Average"/>
              </a:rPr>
              <a:t>doi.org</a:t>
            </a:r>
            <a:r>
              <a:rPr lang="en" sz="900" dirty="0">
                <a:latin typeface="Average"/>
                <a:ea typeface="Average"/>
                <a:cs typeface="Average"/>
                <a:sym typeface="Average"/>
              </a:rPr>
              <a:t>/10.1053/smrv.2002.0241)</a:t>
            </a:r>
            <a:endParaRPr sz="825" dirty="0">
              <a:latin typeface="Average"/>
              <a:ea typeface="Average"/>
              <a:cs typeface="Average"/>
              <a:sym typeface="Average"/>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Google Shape;127;p23"/>
          <p:cNvSpPr txBox="1">
            <a:spLocks noGrp="1"/>
          </p:cNvSpPr>
          <p:nvPr>
            <p:ph type="body" idx="1"/>
          </p:nvPr>
        </p:nvSpPr>
        <p:spPr>
          <a:xfrm>
            <a:off x="233774" y="759662"/>
            <a:ext cx="6390450" cy="2562300"/>
          </a:xfrm>
          <a:prstGeom prst="rect">
            <a:avLst/>
          </a:prstGeom>
        </p:spPr>
        <p:txBody>
          <a:bodyPr spcFirstLastPara="1" wrap="square" lIns="68569" tIns="68569" rIns="68569" bIns="68569" anchor="t" anchorCtr="0">
            <a:noAutofit/>
          </a:bodyPr>
          <a:lstStyle/>
          <a:p>
            <a:pPr>
              <a:buChar char="-"/>
            </a:pPr>
            <a:r>
              <a:rPr lang="en" sz="1600" dirty="0"/>
              <a:t>Shift work – misalignment between circadian phase and work schedule</a:t>
            </a:r>
            <a:endParaRPr sz="1600" dirty="0"/>
          </a:p>
          <a:p>
            <a:pPr lvl="1">
              <a:spcBef>
                <a:spcPts val="0"/>
              </a:spcBef>
              <a:buChar char="-"/>
            </a:pPr>
            <a:r>
              <a:rPr lang="en" sz="1600" dirty="0"/>
              <a:t>15% of US and Canadian employers permit nap during breaktime during shifts outside business hours</a:t>
            </a:r>
            <a:endParaRPr sz="1600" dirty="0"/>
          </a:p>
          <a:p>
            <a:pPr lvl="1">
              <a:spcBef>
                <a:spcPts val="0"/>
              </a:spcBef>
              <a:buChar char="-"/>
            </a:pPr>
            <a:r>
              <a:rPr lang="en" sz="1600" dirty="0"/>
              <a:t>32% same as above as long as nap is “taken discreetly”</a:t>
            </a:r>
            <a:endParaRPr sz="1600" dirty="0"/>
          </a:p>
          <a:p>
            <a:pPr>
              <a:buChar char="-"/>
            </a:pPr>
            <a:r>
              <a:rPr lang="en" sz="1600" dirty="0"/>
              <a:t>4+ </a:t>
            </a:r>
            <a:r>
              <a:rPr lang="en" sz="1600" dirty="0" err="1"/>
              <a:t>hr</a:t>
            </a:r>
            <a:r>
              <a:rPr lang="en" sz="1600" dirty="0"/>
              <a:t> consistently-timed daily “anchor” nap can stabilize circadian effects</a:t>
            </a:r>
            <a:endParaRPr sz="1600" dirty="0"/>
          </a:p>
          <a:p>
            <a:pPr lvl="1">
              <a:spcBef>
                <a:spcPts val="0"/>
              </a:spcBef>
              <a:buChar char="-"/>
            </a:pPr>
            <a:r>
              <a:rPr lang="en" sz="1600" dirty="0"/>
              <a:t>Reproducible effect but rarely achievable (programmer, EMS, on-call)</a:t>
            </a:r>
            <a:endParaRPr sz="1600" dirty="0"/>
          </a:p>
          <a:p>
            <a:pPr lvl="1">
              <a:spcBef>
                <a:spcPts val="0"/>
              </a:spcBef>
              <a:buChar char="-"/>
            </a:pPr>
            <a:r>
              <a:rPr lang="en" sz="1600" dirty="0"/>
              <a:t>(4 </a:t>
            </a:r>
            <a:r>
              <a:rPr lang="en" sz="1600" dirty="0" err="1"/>
              <a:t>hrs</a:t>
            </a:r>
            <a:r>
              <a:rPr lang="en" sz="1600" dirty="0"/>
              <a:t> trialed as a best guess, but not compared to other durations)</a:t>
            </a:r>
            <a:endParaRPr sz="1600" dirty="0"/>
          </a:p>
          <a:p>
            <a:pPr lvl="1">
              <a:spcBef>
                <a:spcPts val="0"/>
              </a:spcBef>
              <a:buChar char="-"/>
            </a:pPr>
            <a:r>
              <a:rPr lang="en" sz="1600" dirty="0"/>
              <a:t>Tested on residents during ~40-hour call shifts and in older studies on wakefulness of durations 50-90 hours</a:t>
            </a:r>
            <a:endParaRPr sz="1600" dirty="0"/>
          </a:p>
        </p:txBody>
      </p:sp>
      <p:sp>
        <p:nvSpPr>
          <p:cNvPr id="2" name="Google Shape;86;p17">
            <a:extLst>
              <a:ext uri="{FF2B5EF4-FFF2-40B4-BE49-F238E27FC236}">
                <a16:creationId xmlns:a16="http://schemas.microsoft.com/office/drawing/2014/main" id="{22C466F6-D646-A262-0135-B82AABE6F9C8}"/>
              </a:ext>
            </a:extLst>
          </p:cNvPr>
          <p:cNvSpPr txBox="1"/>
          <p:nvPr/>
        </p:nvSpPr>
        <p:spPr>
          <a:xfrm>
            <a:off x="0" y="4242535"/>
            <a:ext cx="6858000" cy="276977"/>
          </a:xfrm>
          <a:prstGeom prst="rect">
            <a:avLst/>
          </a:prstGeom>
          <a:noFill/>
          <a:ln>
            <a:noFill/>
          </a:ln>
        </p:spPr>
        <p:txBody>
          <a:bodyPr spcFirstLastPara="1" wrap="square" lIns="68569" tIns="68569" rIns="68569" bIns="68569" anchor="t" anchorCtr="0">
            <a:spAutoFit/>
          </a:bodyPr>
          <a:lstStyle/>
          <a:p>
            <a:r>
              <a:rPr lang="en" sz="900" dirty="0">
                <a:latin typeface="Average"/>
                <a:ea typeface="Average"/>
                <a:cs typeface="Average"/>
                <a:sym typeface="Average"/>
              </a:rPr>
              <a:t>     Takahashi, Sleep Medicine Reviews, 2003 (7(3), 227–235. https://</a:t>
            </a:r>
            <a:r>
              <a:rPr lang="en" sz="900" dirty="0" err="1">
                <a:latin typeface="Average"/>
                <a:ea typeface="Average"/>
                <a:cs typeface="Average"/>
                <a:sym typeface="Average"/>
              </a:rPr>
              <a:t>doi.org</a:t>
            </a:r>
            <a:r>
              <a:rPr lang="en" sz="900" dirty="0">
                <a:latin typeface="Average"/>
                <a:ea typeface="Average"/>
                <a:cs typeface="Average"/>
                <a:sym typeface="Average"/>
              </a:rPr>
              <a:t>/10.1053/smrv.2002.0241)</a:t>
            </a:r>
            <a:endParaRPr sz="825" dirty="0">
              <a:latin typeface="Average"/>
              <a:ea typeface="Average"/>
              <a:cs typeface="Average"/>
              <a:sym typeface="Average"/>
            </a:endParaRPr>
          </a:p>
        </p:txBody>
      </p:sp>
      <p:sp>
        <p:nvSpPr>
          <p:cNvPr id="5" name="Google Shape;84;p17">
            <a:extLst>
              <a:ext uri="{FF2B5EF4-FFF2-40B4-BE49-F238E27FC236}">
                <a16:creationId xmlns:a16="http://schemas.microsoft.com/office/drawing/2014/main" id="{B0742736-DC15-3771-1737-26EEF03D2E2A}"/>
              </a:ext>
            </a:extLst>
          </p:cNvPr>
          <p:cNvSpPr txBox="1">
            <a:spLocks/>
          </p:cNvSpPr>
          <p:nvPr/>
        </p:nvSpPr>
        <p:spPr>
          <a:xfrm>
            <a:off x="-96865" y="194463"/>
            <a:ext cx="7051729" cy="429525"/>
          </a:xfrm>
          <a:prstGeom prst="rect">
            <a:avLst/>
          </a:prstGeom>
        </p:spPr>
        <p:txBody>
          <a:bodyPr spcFirstLastPara="1" vert="horz" wrap="square" lIns="68569" tIns="68569" rIns="68569" bIns="68569" rtlCol="0" anchor="t" anchorCtr="0">
            <a:noAutofit/>
          </a:bodyPr>
          <a:lstStyle>
            <a:lvl1pPr algn="ctr" defTabSz="685800" rtl="0" eaLnBrk="1" latinLnBrk="0" hangingPunct="1">
              <a:spcBef>
                <a:spcPct val="0"/>
              </a:spcBef>
              <a:buNone/>
              <a:defRPr sz="3300" kern="1200" baseline="0">
                <a:solidFill>
                  <a:srgbClr val="B8CE48"/>
                </a:solidFill>
                <a:latin typeface="Myriad Pro" charset="0"/>
                <a:ea typeface="Myriad Pro" charset="0"/>
                <a:cs typeface="Myriad Pro" charset="0"/>
              </a:defRPr>
            </a:lvl1pPr>
          </a:lstStyle>
          <a:p>
            <a:r>
              <a:rPr lang="en-US" sz="2800"/>
              <a:t>Prescribed Napping in Clinical Practice</a:t>
            </a:r>
            <a:endParaRPr lang="en-US" sz="2800" dirty="0"/>
          </a:p>
        </p:txBody>
      </p:sp>
    </p:spTree>
    <p:extLst>
      <p:ext uri="{BB962C8B-B14F-4D97-AF65-F5344CB8AC3E}">
        <p14:creationId xmlns:p14="http://schemas.microsoft.com/office/powerpoint/2010/main" val="7461367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7" name="Google Shape;197;p33"/>
          <p:cNvSpPr txBox="1">
            <a:spLocks noGrp="1"/>
          </p:cNvSpPr>
          <p:nvPr>
            <p:ph type="body" idx="1"/>
          </p:nvPr>
        </p:nvSpPr>
        <p:spPr>
          <a:xfrm>
            <a:off x="311028" y="755471"/>
            <a:ext cx="6390450" cy="2562300"/>
          </a:xfrm>
          <a:prstGeom prst="rect">
            <a:avLst/>
          </a:prstGeom>
        </p:spPr>
        <p:txBody>
          <a:bodyPr spcFirstLastPara="1" wrap="square" lIns="68569" tIns="68569" rIns="68569" bIns="68569" anchor="t" anchorCtr="0">
            <a:noAutofit/>
          </a:bodyPr>
          <a:lstStyle/>
          <a:p>
            <a:pPr>
              <a:buChar char="-"/>
            </a:pPr>
            <a:r>
              <a:rPr lang="en" dirty="0"/>
              <a:t>Obstacles</a:t>
            </a:r>
            <a:endParaRPr dirty="0"/>
          </a:p>
          <a:p>
            <a:pPr lvl="1">
              <a:spcBef>
                <a:spcPts val="0"/>
              </a:spcBef>
              <a:buChar char="-"/>
            </a:pPr>
            <a:r>
              <a:rPr lang="en" dirty="0"/>
              <a:t>Sleep inertia (slow cognition during transition from sleep → alert)</a:t>
            </a:r>
            <a:endParaRPr dirty="0"/>
          </a:p>
          <a:p>
            <a:pPr lvl="2">
              <a:spcBef>
                <a:spcPts val="0"/>
              </a:spcBef>
              <a:buChar char="-"/>
            </a:pPr>
            <a:r>
              <a:rPr lang="en" dirty="0"/>
              <a:t>Limits utility of longer naps</a:t>
            </a:r>
            <a:endParaRPr dirty="0"/>
          </a:p>
          <a:p>
            <a:pPr lvl="2">
              <a:spcBef>
                <a:spcPts val="0"/>
              </a:spcBef>
              <a:buChar char="-"/>
            </a:pPr>
            <a:r>
              <a:rPr lang="en" dirty="0"/>
              <a:t>Generally increased if awakened during REM</a:t>
            </a:r>
            <a:endParaRPr dirty="0"/>
          </a:p>
          <a:p>
            <a:pPr lvl="2">
              <a:spcBef>
                <a:spcPts val="0"/>
              </a:spcBef>
              <a:buChar char="-"/>
            </a:pPr>
            <a:r>
              <a:rPr lang="en" dirty="0"/>
              <a:t>Time</a:t>
            </a:r>
            <a:endParaRPr dirty="0"/>
          </a:p>
          <a:p>
            <a:pPr lvl="3">
              <a:spcBef>
                <a:spcPts val="0"/>
              </a:spcBef>
              <a:buChar char="-"/>
            </a:pPr>
            <a:r>
              <a:rPr lang="en" dirty="0"/>
              <a:t>&lt;20 minutes or &gt;90 minutes</a:t>
            </a:r>
            <a:endParaRPr dirty="0"/>
          </a:p>
          <a:p>
            <a:pPr lvl="2">
              <a:spcBef>
                <a:spcPts val="0"/>
              </a:spcBef>
              <a:buChar char="-"/>
            </a:pPr>
            <a:r>
              <a:rPr lang="en" dirty="0"/>
              <a:t>Monitoring</a:t>
            </a:r>
            <a:endParaRPr dirty="0"/>
          </a:p>
          <a:p>
            <a:pPr lvl="2">
              <a:spcBef>
                <a:spcPts val="0"/>
              </a:spcBef>
              <a:buChar char="-"/>
            </a:pPr>
            <a:r>
              <a:rPr lang="en" dirty="0"/>
              <a:t>Delay onset of critical work to allow for full alertness</a:t>
            </a:r>
            <a:endParaRPr dirty="0"/>
          </a:p>
          <a:p>
            <a:pPr lvl="3">
              <a:spcBef>
                <a:spcPts val="0"/>
              </a:spcBef>
              <a:buChar char="-"/>
            </a:pPr>
            <a:r>
              <a:rPr lang="en" dirty="0"/>
              <a:t>Study of athletic performance determined an optimal latency of approximately 30 minutes before training/performance</a:t>
            </a:r>
            <a:endParaRPr dirty="0"/>
          </a:p>
        </p:txBody>
      </p:sp>
      <p:sp>
        <p:nvSpPr>
          <p:cNvPr id="2" name="Google Shape;86;p17">
            <a:extLst>
              <a:ext uri="{FF2B5EF4-FFF2-40B4-BE49-F238E27FC236}">
                <a16:creationId xmlns:a16="http://schemas.microsoft.com/office/drawing/2014/main" id="{2C9B30AE-BB9F-4F43-DE99-C4D5D0BD31E1}"/>
              </a:ext>
            </a:extLst>
          </p:cNvPr>
          <p:cNvSpPr txBox="1"/>
          <p:nvPr/>
        </p:nvSpPr>
        <p:spPr>
          <a:xfrm>
            <a:off x="0" y="4242535"/>
            <a:ext cx="6858000" cy="276977"/>
          </a:xfrm>
          <a:prstGeom prst="rect">
            <a:avLst/>
          </a:prstGeom>
          <a:noFill/>
          <a:ln>
            <a:noFill/>
          </a:ln>
        </p:spPr>
        <p:txBody>
          <a:bodyPr spcFirstLastPara="1" wrap="square" lIns="68569" tIns="68569" rIns="68569" bIns="68569" anchor="t" anchorCtr="0">
            <a:spAutoFit/>
          </a:bodyPr>
          <a:lstStyle/>
          <a:p>
            <a:r>
              <a:rPr lang="en" sz="900" dirty="0">
                <a:latin typeface="Average"/>
                <a:ea typeface="Average"/>
                <a:cs typeface="Average"/>
                <a:sym typeface="Average"/>
              </a:rPr>
              <a:t>     Takahashi, Sleep Medicine Reviews, 2003 (7(3), 227–235. https://</a:t>
            </a:r>
            <a:r>
              <a:rPr lang="en" sz="900" dirty="0" err="1">
                <a:latin typeface="Average"/>
                <a:ea typeface="Average"/>
                <a:cs typeface="Average"/>
                <a:sym typeface="Average"/>
              </a:rPr>
              <a:t>doi.org</a:t>
            </a:r>
            <a:r>
              <a:rPr lang="en" sz="900" dirty="0">
                <a:latin typeface="Average"/>
                <a:ea typeface="Average"/>
                <a:cs typeface="Average"/>
                <a:sym typeface="Average"/>
              </a:rPr>
              <a:t>/10.1053/smrv.2002.0241)</a:t>
            </a:r>
            <a:endParaRPr sz="825" dirty="0">
              <a:latin typeface="Average"/>
              <a:ea typeface="Average"/>
              <a:cs typeface="Average"/>
              <a:sym typeface="Average"/>
            </a:endParaRPr>
          </a:p>
        </p:txBody>
      </p:sp>
      <p:sp>
        <p:nvSpPr>
          <p:cNvPr id="5" name="Google Shape;84;p17">
            <a:extLst>
              <a:ext uri="{FF2B5EF4-FFF2-40B4-BE49-F238E27FC236}">
                <a16:creationId xmlns:a16="http://schemas.microsoft.com/office/drawing/2014/main" id="{550DA8A2-4294-C2E7-6B9D-5D7845682041}"/>
              </a:ext>
            </a:extLst>
          </p:cNvPr>
          <p:cNvSpPr txBox="1">
            <a:spLocks noGrp="1"/>
          </p:cNvSpPr>
          <p:nvPr>
            <p:ph type="title"/>
          </p:nvPr>
        </p:nvSpPr>
        <p:spPr>
          <a:xfrm>
            <a:off x="-96865" y="194463"/>
            <a:ext cx="7051729" cy="429525"/>
          </a:xfrm>
          <a:prstGeom prst="rect">
            <a:avLst/>
          </a:prstGeom>
        </p:spPr>
        <p:txBody>
          <a:bodyPr spcFirstLastPara="1" wrap="square" lIns="68569" tIns="68569" rIns="68569" bIns="68569" anchor="t" anchorCtr="0">
            <a:noAutofit/>
          </a:bodyPr>
          <a:lstStyle/>
          <a:p>
            <a:r>
              <a:rPr lang="en" sz="2800" dirty="0"/>
              <a:t>Prescribed Napping in Clinical Practice</a:t>
            </a:r>
            <a:endParaRPr sz="2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1" name="Google Shape;211;p35"/>
          <p:cNvSpPr txBox="1">
            <a:spLocks noGrp="1"/>
          </p:cNvSpPr>
          <p:nvPr>
            <p:ph type="body" idx="1"/>
          </p:nvPr>
        </p:nvSpPr>
        <p:spPr>
          <a:xfrm>
            <a:off x="329577" y="896247"/>
            <a:ext cx="6390450" cy="2562300"/>
          </a:xfrm>
          <a:prstGeom prst="rect">
            <a:avLst/>
          </a:prstGeom>
        </p:spPr>
        <p:txBody>
          <a:bodyPr spcFirstLastPara="1" wrap="square" lIns="68569" tIns="68569" rIns="68569" bIns="68569" anchor="t" anchorCtr="0">
            <a:noAutofit/>
          </a:bodyPr>
          <a:lstStyle/>
          <a:p>
            <a:pPr>
              <a:buChar char="-"/>
            </a:pPr>
            <a:r>
              <a:rPr lang="en" sz="2800" dirty="0"/>
              <a:t>Obstacles</a:t>
            </a:r>
            <a:endParaRPr sz="2800" dirty="0"/>
          </a:p>
          <a:p>
            <a:pPr lvl="1">
              <a:spcBef>
                <a:spcPts val="0"/>
              </a:spcBef>
              <a:buChar char="-"/>
            </a:pPr>
            <a:r>
              <a:rPr lang="en" sz="2400" dirty="0"/>
              <a:t>Association with health risks</a:t>
            </a:r>
            <a:endParaRPr sz="2400" dirty="0"/>
          </a:p>
          <a:p>
            <a:pPr lvl="2">
              <a:spcBef>
                <a:spcPts val="0"/>
              </a:spcBef>
              <a:buChar char="-"/>
            </a:pPr>
            <a:r>
              <a:rPr lang="en" sz="2000" dirty="0"/>
              <a:t>Frequent nappers age &gt; 65 (most days as opposed to rare/never)</a:t>
            </a:r>
            <a:endParaRPr sz="2000" dirty="0"/>
          </a:p>
          <a:p>
            <a:pPr lvl="3">
              <a:spcBef>
                <a:spcPts val="0"/>
              </a:spcBef>
              <a:buChar char="-"/>
            </a:pPr>
            <a:r>
              <a:rPr lang="en" sz="1600" dirty="0"/>
              <a:t>30% higher 4-year mortality </a:t>
            </a:r>
            <a:r>
              <a:rPr lang="en" sz="1600" dirty="0">
                <a:solidFill>
                  <a:schemeClr val="tx1">
                    <a:lumMod val="85000"/>
                  </a:schemeClr>
                </a:solidFill>
              </a:rPr>
              <a:t>(after adjusting for age, sex, residence, marital status, living arrangements, education, income, cognitive impairment, depressive symptoms, chronic illnesses, activities of daily living, physical activity, gross mobility, BMI, smoking status, and alcohol use)</a:t>
            </a:r>
            <a:endParaRPr sz="1600" dirty="0">
              <a:solidFill>
                <a:schemeClr val="tx1">
                  <a:lumMod val="85000"/>
                </a:schemeClr>
              </a:solidFill>
            </a:endParaRPr>
          </a:p>
        </p:txBody>
      </p:sp>
      <p:sp>
        <p:nvSpPr>
          <p:cNvPr id="2" name="Google Shape;86;p17">
            <a:extLst>
              <a:ext uri="{FF2B5EF4-FFF2-40B4-BE49-F238E27FC236}">
                <a16:creationId xmlns:a16="http://schemas.microsoft.com/office/drawing/2014/main" id="{D449C7C0-9FEC-92D1-968E-A9774113A9D1}"/>
              </a:ext>
            </a:extLst>
          </p:cNvPr>
          <p:cNvSpPr txBox="1"/>
          <p:nvPr/>
        </p:nvSpPr>
        <p:spPr>
          <a:xfrm>
            <a:off x="0" y="4242535"/>
            <a:ext cx="6858000" cy="276977"/>
          </a:xfrm>
          <a:prstGeom prst="rect">
            <a:avLst/>
          </a:prstGeom>
          <a:noFill/>
          <a:ln>
            <a:noFill/>
          </a:ln>
        </p:spPr>
        <p:txBody>
          <a:bodyPr spcFirstLastPara="1" wrap="square" lIns="68569" tIns="68569" rIns="68569" bIns="68569" anchor="t" anchorCtr="0">
            <a:spAutoFit/>
          </a:bodyPr>
          <a:lstStyle/>
          <a:p>
            <a:r>
              <a:rPr lang="en" sz="900" dirty="0">
                <a:latin typeface="Average"/>
                <a:ea typeface="Average"/>
                <a:cs typeface="Average"/>
                <a:sym typeface="Average"/>
              </a:rPr>
              <a:t>     Takahashi, Sleep Medicine Reviews, 2003 (7(3), 227–235. https://</a:t>
            </a:r>
            <a:r>
              <a:rPr lang="en" sz="900" dirty="0" err="1">
                <a:latin typeface="Average"/>
                <a:ea typeface="Average"/>
                <a:cs typeface="Average"/>
                <a:sym typeface="Average"/>
              </a:rPr>
              <a:t>doi.org</a:t>
            </a:r>
            <a:r>
              <a:rPr lang="en" sz="900" dirty="0">
                <a:latin typeface="Average"/>
                <a:ea typeface="Average"/>
                <a:cs typeface="Average"/>
                <a:sym typeface="Average"/>
              </a:rPr>
              <a:t>/10.1053/smrv.2002.0241)</a:t>
            </a:r>
            <a:endParaRPr sz="825" dirty="0">
              <a:latin typeface="Average"/>
              <a:ea typeface="Average"/>
              <a:cs typeface="Average"/>
              <a:sym typeface="Average"/>
            </a:endParaRPr>
          </a:p>
        </p:txBody>
      </p:sp>
      <p:sp>
        <p:nvSpPr>
          <p:cNvPr id="5" name="Google Shape;84;p17">
            <a:extLst>
              <a:ext uri="{FF2B5EF4-FFF2-40B4-BE49-F238E27FC236}">
                <a16:creationId xmlns:a16="http://schemas.microsoft.com/office/drawing/2014/main" id="{C2045461-A109-0E7E-2881-247868638AF6}"/>
              </a:ext>
            </a:extLst>
          </p:cNvPr>
          <p:cNvSpPr txBox="1">
            <a:spLocks/>
          </p:cNvSpPr>
          <p:nvPr/>
        </p:nvSpPr>
        <p:spPr>
          <a:xfrm>
            <a:off x="-96865" y="194463"/>
            <a:ext cx="7051729" cy="429525"/>
          </a:xfrm>
          <a:prstGeom prst="rect">
            <a:avLst/>
          </a:prstGeom>
        </p:spPr>
        <p:txBody>
          <a:bodyPr spcFirstLastPara="1" vert="horz" wrap="square" lIns="68569" tIns="68569" rIns="68569" bIns="68569" rtlCol="0" anchor="t" anchorCtr="0">
            <a:noAutofit/>
          </a:bodyPr>
          <a:lstStyle>
            <a:lvl1pPr algn="ctr" defTabSz="685800" rtl="0" eaLnBrk="1" latinLnBrk="0" hangingPunct="1">
              <a:spcBef>
                <a:spcPct val="0"/>
              </a:spcBef>
              <a:buNone/>
              <a:defRPr sz="3300" kern="1200" baseline="0">
                <a:solidFill>
                  <a:srgbClr val="B8CE48"/>
                </a:solidFill>
                <a:latin typeface="Myriad Pro" charset="0"/>
                <a:ea typeface="Myriad Pro" charset="0"/>
                <a:cs typeface="Myriad Pro" charset="0"/>
              </a:defRPr>
            </a:lvl1pPr>
          </a:lstStyle>
          <a:p>
            <a:r>
              <a:rPr lang="en-US" sz="2800"/>
              <a:t>Prescribed Napping in Clinical Practice</a:t>
            </a:r>
            <a:endParaRPr lang="en-US" sz="28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8" name="Google Shape;218;p36"/>
          <p:cNvSpPr txBox="1">
            <a:spLocks noGrp="1"/>
          </p:cNvSpPr>
          <p:nvPr>
            <p:ph type="body" idx="1"/>
          </p:nvPr>
        </p:nvSpPr>
        <p:spPr>
          <a:xfrm>
            <a:off x="233774" y="880749"/>
            <a:ext cx="6390450" cy="2562300"/>
          </a:xfrm>
          <a:prstGeom prst="rect">
            <a:avLst/>
          </a:prstGeom>
        </p:spPr>
        <p:txBody>
          <a:bodyPr spcFirstLastPara="1" wrap="square" lIns="68569" tIns="68569" rIns="68569" bIns="68569" anchor="t" anchorCtr="0">
            <a:noAutofit/>
          </a:bodyPr>
          <a:lstStyle/>
          <a:p>
            <a:pPr>
              <a:buChar char="-"/>
            </a:pPr>
            <a:r>
              <a:rPr lang="en" dirty="0"/>
              <a:t>Obstacles</a:t>
            </a:r>
            <a:endParaRPr dirty="0"/>
          </a:p>
          <a:p>
            <a:pPr lvl="1">
              <a:spcBef>
                <a:spcPts val="0"/>
              </a:spcBef>
              <a:buChar char="-"/>
            </a:pPr>
            <a:r>
              <a:rPr lang="en" dirty="0"/>
              <a:t>Association with health risks</a:t>
            </a:r>
            <a:endParaRPr dirty="0"/>
          </a:p>
          <a:p>
            <a:pPr lvl="2">
              <a:spcBef>
                <a:spcPts val="0"/>
              </a:spcBef>
              <a:buChar char="-"/>
            </a:pPr>
            <a:r>
              <a:rPr lang="en" dirty="0"/>
              <a:t>6.5 year prospective study of 455 Jerusalem residents all age 70</a:t>
            </a:r>
            <a:endParaRPr dirty="0"/>
          </a:p>
          <a:p>
            <a:pPr lvl="3">
              <a:spcBef>
                <a:spcPts val="0"/>
              </a:spcBef>
              <a:buChar char="-"/>
            </a:pPr>
            <a:r>
              <a:rPr lang="en" dirty="0"/>
              <a:t>Daily nap associated with</a:t>
            </a:r>
            <a:endParaRPr dirty="0"/>
          </a:p>
          <a:p>
            <a:pPr lvl="4">
              <a:spcBef>
                <a:spcPts val="0"/>
              </a:spcBef>
              <a:buChar char="-"/>
            </a:pPr>
            <a:r>
              <a:rPr lang="en" dirty="0"/>
              <a:t>2x mortality rate over 6.5 years of study </a:t>
            </a:r>
            <a:r>
              <a:rPr lang="en" dirty="0">
                <a:solidFill>
                  <a:srgbClr val="CCCCCC"/>
                </a:solidFill>
              </a:rPr>
              <a:t>(controlling for sex, BP, smoking, cholesterol labs, DM, exercise, nocturnal sleep duration, CV </a:t>
            </a:r>
            <a:r>
              <a:rPr lang="en" dirty="0" err="1">
                <a:solidFill>
                  <a:srgbClr val="CCCCCC"/>
                </a:solidFill>
              </a:rPr>
              <a:t>dz</a:t>
            </a:r>
            <a:r>
              <a:rPr lang="en" dirty="0">
                <a:solidFill>
                  <a:srgbClr val="CCCCCC"/>
                </a:solidFill>
              </a:rPr>
              <a:t>, prior MI, financial hardship)</a:t>
            </a:r>
            <a:endParaRPr dirty="0"/>
          </a:p>
        </p:txBody>
      </p:sp>
      <p:sp>
        <p:nvSpPr>
          <p:cNvPr id="2" name="Google Shape;86;p17">
            <a:extLst>
              <a:ext uri="{FF2B5EF4-FFF2-40B4-BE49-F238E27FC236}">
                <a16:creationId xmlns:a16="http://schemas.microsoft.com/office/drawing/2014/main" id="{89465EEC-9F3B-EF57-3385-6BB7A47CAE40}"/>
              </a:ext>
            </a:extLst>
          </p:cNvPr>
          <p:cNvSpPr txBox="1"/>
          <p:nvPr/>
        </p:nvSpPr>
        <p:spPr>
          <a:xfrm>
            <a:off x="0" y="4242535"/>
            <a:ext cx="6858000" cy="276977"/>
          </a:xfrm>
          <a:prstGeom prst="rect">
            <a:avLst/>
          </a:prstGeom>
          <a:noFill/>
          <a:ln>
            <a:noFill/>
          </a:ln>
        </p:spPr>
        <p:txBody>
          <a:bodyPr spcFirstLastPara="1" wrap="square" lIns="68569" tIns="68569" rIns="68569" bIns="68569" anchor="t" anchorCtr="0">
            <a:spAutoFit/>
          </a:bodyPr>
          <a:lstStyle/>
          <a:p>
            <a:r>
              <a:rPr lang="en" sz="900" dirty="0">
                <a:latin typeface="Average"/>
                <a:ea typeface="Average"/>
                <a:cs typeface="Average"/>
                <a:sym typeface="Average"/>
              </a:rPr>
              <a:t>     Takahashi, Sleep Medicine Reviews, 2003 (7(3), 227–235. https://</a:t>
            </a:r>
            <a:r>
              <a:rPr lang="en" sz="900" dirty="0" err="1">
                <a:latin typeface="Average"/>
                <a:ea typeface="Average"/>
                <a:cs typeface="Average"/>
                <a:sym typeface="Average"/>
              </a:rPr>
              <a:t>doi.org</a:t>
            </a:r>
            <a:r>
              <a:rPr lang="en" sz="900" dirty="0">
                <a:latin typeface="Average"/>
                <a:ea typeface="Average"/>
                <a:cs typeface="Average"/>
                <a:sym typeface="Average"/>
              </a:rPr>
              <a:t>/10.1053/smrv.2002.0241)</a:t>
            </a:r>
            <a:endParaRPr sz="825" dirty="0">
              <a:latin typeface="Average"/>
              <a:ea typeface="Average"/>
              <a:cs typeface="Average"/>
              <a:sym typeface="Average"/>
            </a:endParaRPr>
          </a:p>
        </p:txBody>
      </p:sp>
      <p:sp>
        <p:nvSpPr>
          <p:cNvPr id="5" name="Google Shape;84;p17">
            <a:extLst>
              <a:ext uri="{FF2B5EF4-FFF2-40B4-BE49-F238E27FC236}">
                <a16:creationId xmlns:a16="http://schemas.microsoft.com/office/drawing/2014/main" id="{37D00381-1D7C-0052-79A5-A17E34154687}"/>
              </a:ext>
            </a:extLst>
          </p:cNvPr>
          <p:cNvSpPr txBox="1">
            <a:spLocks noGrp="1"/>
          </p:cNvSpPr>
          <p:nvPr>
            <p:ph type="title"/>
          </p:nvPr>
        </p:nvSpPr>
        <p:spPr>
          <a:xfrm>
            <a:off x="-96865" y="194463"/>
            <a:ext cx="7051729" cy="429525"/>
          </a:xfrm>
          <a:prstGeom prst="rect">
            <a:avLst/>
          </a:prstGeom>
        </p:spPr>
        <p:txBody>
          <a:bodyPr spcFirstLastPara="1" wrap="square" lIns="68569" tIns="68569" rIns="68569" bIns="68569" anchor="t" anchorCtr="0">
            <a:noAutofit/>
          </a:bodyPr>
          <a:lstStyle/>
          <a:p>
            <a:r>
              <a:rPr lang="en" sz="2800" dirty="0"/>
              <a:t>Prescribed Napping in Clinical Practice</a:t>
            </a:r>
            <a:endParaRPr sz="2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233775" y="284943"/>
            <a:ext cx="6390450" cy="429525"/>
          </a:xfrm>
          <a:prstGeom prst="rect">
            <a:avLst/>
          </a:prstGeom>
        </p:spPr>
        <p:txBody>
          <a:bodyPr spcFirstLastPara="1" wrap="square" lIns="68569" tIns="68569" rIns="68569" bIns="68569" anchor="t" anchorCtr="0">
            <a:noAutofit/>
          </a:bodyPr>
          <a:lstStyle/>
          <a:p>
            <a:r>
              <a:rPr lang="en" dirty="0"/>
              <a:t>Overview: Topics</a:t>
            </a:r>
            <a:endParaRPr dirty="0"/>
          </a:p>
        </p:txBody>
      </p:sp>
      <p:sp>
        <p:nvSpPr>
          <p:cNvPr id="67" name="Google Shape;67;p14"/>
          <p:cNvSpPr txBox="1">
            <a:spLocks noGrp="1"/>
          </p:cNvSpPr>
          <p:nvPr>
            <p:ph type="body" idx="1"/>
          </p:nvPr>
        </p:nvSpPr>
        <p:spPr>
          <a:xfrm>
            <a:off x="233775" y="990459"/>
            <a:ext cx="6390450" cy="2562300"/>
          </a:xfrm>
          <a:prstGeom prst="rect">
            <a:avLst/>
          </a:prstGeom>
        </p:spPr>
        <p:txBody>
          <a:bodyPr spcFirstLastPara="1" wrap="square" lIns="68569" tIns="68569" rIns="68569" bIns="68569" anchor="t" anchorCtr="0">
            <a:noAutofit/>
          </a:bodyPr>
          <a:lstStyle/>
          <a:p>
            <a:pPr>
              <a:lnSpc>
                <a:spcPct val="100000"/>
              </a:lnSpc>
              <a:buFont typeface="Average"/>
              <a:buChar char="-"/>
            </a:pPr>
            <a:r>
              <a:rPr lang="en-US" dirty="0"/>
              <a:t>Sleep disordered breathing (OSA)</a:t>
            </a:r>
          </a:p>
          <a:p>
            <a:pPr>
              <a:lnSpc>
                <a:spcPct val="100000"/>
              </a:lnSpc>
              <a:buChar char="-"/>
            </a:pPr>
            <a:r>
              <a:rPr lang="en-US" dirty="0"/>
              <a:t>Sleep Duration</a:t>
            </a:r>
          </a:p>
          <a:p>
            <a:pPr lvl="1">
              <a:lnSpc>
                <a:spcPct val="100000"/>
              </a:lnSpc>
              <a:spcBef>
                <a:spcPts val="0"/>
              </a:spcBef>
              <a:buChar char="-"/>
            </a:pPr>
            <a:r>
              <a:rPr lang="en-US" dirty="0"/>
              <a:t>Long</a:t>
            </a:r>
          </a:p>
          <a:p>
            <a:pPr lvl="1">
              <a:lnSpc>
                <a:spcPct val="100000"/>
              </a:lnSpc>
              <a:spcBef>
                <a:spcPts val="0"/>
              </a:spcBef>
              <a:buChar char="-"/>
            </a:pPr>
            <a:r>
              <a:rPr lang="en-US" dirty="0"/>
              <a:t>Short</a:t>
            </a:r>
          </a:p>
          <a:p>
            <a:pPr>
              <a:lnSpc>
                <a:spcPct val="100000"/>
              </a:lnSpc>
              <a:buChar char="-"/>
            </a:pPr>
            <a:r>
              <a:rPr lang="en-US" dirty="0"/>
              <a:t>Sleep ‘quality’</a:t>
            </a:r>
          </a:p>
          <a:p>
            <a:pPr>
              <a:lnSpc>
                <a:spcPct val="100000"/>
              </a:lnSpc>
              <a:buChar char="-"/>
            </a:pPr>
            <a:r>
              <a:rPr lang="en-US" dirty="0"/>
              <a:t>Napping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5" name="Google Shape;225;p37"/>
          <p:cNvSpPr txBox="1">
            <a:spLocks noGrp="1"/>
          </p:cNvSpPr>
          <p:nvPr>
            <p:ph type="body" idx="1"/>
          </p:nvPr>
        </p:nvSpPr>
        <p:spPr>
          <a:xfrm>
            <a:off x="207828" y="960874"/>
            <a:ext cx="4734734" cy="2562300"/>
          </a:xfrm>
          <a:prstGeom prst="rect">
            <a:avLst/>
          </a:prstGeom>
        </p:spPr>
        <p:txBody>
          <a:bodyPr spcFirstLastPara="1" wrap="square" lIns="68569" tIns="68569" rIns="68569" bIns="68569" anchor="t" anchorCtr="0">
            <a:noAutofit/>
          </a:bodyPr>
          <a:lstStyle/>
          <a:p>
            <a:pPr>
              <a:buChar char="-"/>
            </a:pPr>
            <a:r>
              <a:rPr lang="en" sz="1850" dirty="0"/>
              <a:t>Obstacles</a:t>
            </a:r>
            <a:endParaRPr sz="1850" dirty="0"/>
          </a:p>
          <a:p>
            <a:pPr lvl="1">
              <a:spcBef>
                <a:spcPts val="0"/>
              </a:spcBef>
              <a:buChar char="-"/>
            </a:pPr>
            <a:r>
              <a:rPr lang="en" sz="1850" dirty="0"/>
              <a:t>Association with health risks</a:t>
            </a:r>
            <a:endParaRPr sz="1850" dirty="0"/>
          </a:p>
          <a:p>
            <a:pPr lvl="2">
              <a:spcBef>
                <a:spcPts val="0"/>
              </a:spcBef>
              <a:buChar char="-"/>
            </a:pPr>
            <a:r>
              <a:rPr lang="en" sz="1850" dirty="0"/>
              <a:t>Case control study</a:t>
            </a:r>
            <a:endParaRPr sz="1850" dirty="0"/>
          </a:p>
          <a:p>
            <a:pPr lvl="3">
              <a:spcBef>
                <a:spcPts val="0"/>
              </a:spcBef>
              <a:buChar char="-"/>
            </a:pPr>
            <a:r>
              <a:rPr lang="en" sz="1850" dirty="0"/>
              <a:t>Costa Ricans</a:t>
            </a:r>
            <a:endParaRPr sz="1850" dirty="0"/>
          </a:p>
          <a:p>
            <a:pPr lvl="3">
              <a:spcBef>
                <a:spcPts val="0"/>
              </a:spcBef>
              <a:buChar char="-"/>
            </a:pPr>
            <a:r>
              <a:rPr lang="en" sz="1850" dirty="0"/>
              <a:t>Mean age 57 years</a:t>
            </a:r>
            <a:endParaRPr sz="1850" dirty="0"/>
          </a:p>
          <a:p>
            <a:pPr lvl="3">
              <a:spcBef>
                <a:spcPts val="0"/>
              </a:spcBef>
              <a:buChar char="-"/>
            </a:pPr>
            <a:r>
              <a:rPr lang="en" sz="1850" dirty="0"/>
              <a:t>Nap n = 548, napless n = 589</a:t>
            </a:r>
            <a:endParaRPr sz="1850" dirty="0"/>
          </a:p>
          <a:p>
            <a:pPr lvl="3">
              <a:spcBef>
                <a:spcPts val="0"/>
              </a:spcBef>
              <a:buChar char="-"/>
            </a:pPr>
            <a:r>
              <a:rPr lang="en" sz="1850" dirty="0"/>
              <a:t>Nap durations	</a:t>
            </a:r>
            <a:endParaRPr sz="1850" dirty="0"/>
          </a:p>
          <a:p>
            <a:pPr lvl="4">
              <a:spcBef>
                <a:spcPts val="0"/>
              </a:spcBef>
              <a:buChar char="-"/>
            </a:pPr>
            <a:r>
              <a:rPr lang="en" sz="1850" dirty="0"/>
              <a:t>45 minutes   → 28%</a:t>
            </a:r>
            <a:endParaRPr sz="1850" dirty="0"/>
          </a:p>
          <a:p>
            <a:pPr lvl="4">
              <a:spcBef>
                <a:spcPts val="0"/>
              </a:spcBef>
              <a:buChar char="-"/>
            </a:pPr>
            <a:r>
              <a:rPr lang="en" sz="1850" dirty="0"/>
              <a:t>1.5 hours      → 66%</a:t>
            </a:r>
            <a:endParaRPr sz="1850" dirty="0"/>
          </a:p>
          <a:p>
            <a:pPr lvl="4">
              <a:spcBef>
                <a:spcPts val="0"/>
              </a:spcBef>
              <a:buChar char="-"/>
            </a:pPr>
            <a:r>
              <a:rPr lang="en" sz="1850" dirty="0"/>
              <a:t>2.2 hours      → 40%</a:t>
            </a:r>
            <a:endParaRPr sz="1850" dirty="0"/>
          </a:p>
        </p:txBody>
      </p:sp>
      <p:sp>
        <p:nvSpPr>
          <p:cNvPr id="227" name="Google Shape;227;p37"/>
          <p:cNvSpPr txBox="1">
            <a:spLocks noGrp="1"/>
          </p:cNvSpPr>
          <p:nvPr>
            <p:ph type="body" idx="4294967295"/>
          </p:nvPr>
        </p:nvSpPr>
        <p:spPr>
          <a:xfrm>
            <a:off x="4057406" y="844306"/>
            <a:ext cx="2889920" cy="1182796"/>
          </a:xfrm>
          <a:prstGeom prst="rect">
            <a:avLst/>
          </a:prstGeom>
        </p:spPr>
        <p:txBody>
          <a:bodyPr spcFirstLastPara="1" wrap="square" lIns="68569" tIns="68569" rIns="68569" bIns="68569" anchor="t" anchorCtr="0">
            <a:noAutofit/>
          </a:bodyPr>
          <a:lstStyle/>
          <a:p>
            <a:pPr marL="0" indent="0">
              <a:buNone/>
            </a:pPr>
            <a:r>
              <a:rPr lang="en" sz="1600" dirty="0">
                <a:solidFill>
                  <a:schemeClr val="tx1">
                    <a:lumMod val="85000"/>
                  </a:schemeClr>
                </a:solidFill>
              </a:rPr>
              <a:t>Controlling for: age, sex, residential location, physical activity level, night sleep, income, education, BP, BMI, lipids, DM, HTN, angina</a:t>
            </a:r>
            <a:endParaRPr sz="1600" dirty="0">
              <a:solidFill>
                <a:schemeClr val="tx1">
                  <a:lumMod val="85000"/>
                </a:schemeClr>
              </a:solidFill>
            </a:endParaRPr>
          </a:p>
        </p:txBody>
      </p:sp>
      <p:sp>
        <p:nvSpPr>
          <p:cNvPr id="228" name="Google Shape;228;p37"/>
          <p:cNvSpPr txBox="1">
            <a:spLocks noGrp="1"/>
          </p:cNvSpPr>
          <p:nvPr>
            <p:ph type="body" idx="4294967295"/>
          </p:nvPr>
        </p:nvSpPr>
        <p:spPr>
          <a:xfrm>
            <a:off x="4207065" y="3064839"/>
            <a:ext cx="2303462" cy="638175"/>
          </a:xfrm>
          <a:prstGeom prst="rect">
            <a:avLst/>
          </a:prstGeom>
        </p:spPr>
        <p:txBody>
          <a:bodyPr spcFirstLastPara="1" wrap="square" lIns="68569" tIns="68569" rIns="68569" bIns="68569" anchor="t" anchorCtr="0">
            <a:noAutofit/>
          </a:bodyPr>
          <a:lstStyle/>
          <a:p>
            <a:pPr marL="0" indent="0">
              <a:buNone/>
            </a:pPr>
            <a:r>
              <a:rPr lang="en" sz="1850" dirty="0"/>
              <a:t>Elevation in risk of MI compared to non-nappers</a:t>
            </a:r>
            <a:endParaRPr sz="1850" dirty="0"/>
          </a:p>
        </p:txBody>
      </p:sp>
      <p:sp>
        <p:nvSpPr>
          <p:cNvPr id="229" name="Google Shape;229;p37"/>
          <p:cNvSpPr/>
          <p:nvPr/>
        </p:nvSpPr>
        <p:spPr>
          <a:xfrm>
            <a:off x="3952894" y="3093329"/>
            <a:ext cx="209025" cy="789525"/>
          </a:xfrm>
          <a:prstGeom prst="rightBrace">
            <a:avLst>
              <a:gd name="adj1" fmla="val 50000"/>
              <a:gd name="adj2" fmla="val 50000"/>
            </a:avLst>
          </a:prstGeom>
          <a:noFill/>
          <a:ln w="38100" cap="flat" cmpd="sng">
            <a:solidFill>
              <a:schemeClr val="tx1"/>
            </a:solidFill>
            <a:prstDash val="solid"/>
            <a:round/>
            <a:headEnd type="none" w="sm" len="sm"/>
            <a:tailEnd type="none" w="sm" len="sm"/>
          </a:ln>
        </p:spPr>
        <p:txBody>
          <a:bodyPr spcFirstLastPara="1" wrap="square" lIns="68569" tIns="68569" rIns="68569" bIns="68569" anchor="ctr" anchorCtr="0">
            <a:noAutofit/>
          </a:bodyPr>
          <a:lstStyle/>
          <a:p>
            <a:pPr algn="ctr"/>
            <a:endParaRPr sz="1050"/>
          </a:p>
        </p:txBody>
      </p:sp>
      <p:sp>
        <p:nvSpPr>
          <p:cNvPr id="2" name="Google Shape;86;p17">
            <a:extLst>
              <a:ext uri="{FF2B5EF4-FFF2-40B4-BE49-F238E27FC236}">
                <a16:creationId xmlns:a16="http://schemas.microsoft.com/office/drawing/2014/main" id="{9C04F588-54E4-3066-8C96-52F74F84AB9D}"/>
              </a:ext>
            </a:extLst>
          </p:cNvPr>
          <p:cNvSpPr txBox="1"/>
          <p:nvPr/>
        </p:nvSpPr>
        <p:spPr>
          <a:xfrm>
            <a:off x="0" y="4227037"/>
            <a:ext cx="6858000" cy="276977"/>
          </a:xfrm>
          <a:prstGeom prst="rect">
            <a:avLst/>
          </a:prstGeom>
          <a:noFill/>
          <a:ln>
            <a:noFill/>
          </a:ln>
        </p:spPr>
        <p:txBody>
          <a:bodyPr spcFirstLastPara="1" wrap="square" lIns="68569" tIns="68569" rIns="68569" bIns="68569" anchor="t" anchorCtr="0">
            <a:spAutoFit/>
          </a:bodyPr>
          <a:lstStyle/>
          <a:p>
            <a:r>
              <a:rPr lang="en" sz="900" dirty="0">
                <a:latin typeface="Average"/>
                <a:ea typeface="Average"/>
                <a:cs typeface="Average"/>
                <a:sym typeface="Average"/>
              </a:rPr>
              <a:t>     Takahashi, Sleep Medicine Reviews, 2003 (7(3), 227–235. https://</a:t>
            </a:r>
            <a:r>
              <a:rPr lang="en" sz="900" dirty="0" err="1">
                <a:latin typeface="Average"/>
                <a:ea typeface="Average"/>
                <a:cs typeface="Average"/>
                <a:sym typeface="Average"/>
              </a:rPr>
              <a:t>doi.org</a:t>
            </a:r>
            <a:r>
              <a:rPr lang="en" sz="900" dirty="0">
                <a:latin typeface="Average"/>
                <a:ea typeface="Average"/>
                <a:cs typeface="Average"/>
                <a:sym typeface="Average"/>
              </a:rPr>
              <a:t>/10.1053/smrv.2002.0241)</a:t>
            </a:r>
            <a:endParaRPr sz="825" dirty="0">
              <a:latin typeface="Average"/>
              <a:ea typeface="Average"/>
              <a:cs typeface="Average"/>
              <a:sym typeface="Average"/>
            </a:endParaRPr>
          </a:p>
        </p:txBody>
      </p:sp>
      <p:sp>
        <p:nvSpPr>
          <p:cNvPr id="5" name="Google Shape;84;p17">
            <a:extLst>
              <a:ext uri="{FF2B5EF4-FFF2-40B4-BE49-F238E27FC236}">
                <a16:creationId xmlns:a16="http://schemas.microsoft.com/office/drawing/2014/main" id="{DD25F0AF-0896-F890-7271-56F088AB0431}"/>
              </a:ext>
            </a:extLst>
          </p:cNvPr>
          <p:cNvSpPr txBox="1">
            <a:spLocks noGrp="1"/>
          </p:cNvSpPr>
          <p:nvPr>
            <p:ph type="title"/>
          </p:nvPr>
        </p:nvSpPr>
        <p:spPr>
          <a:xfrm>
            <a:off x="-96865" y="194463"/>
            <a:ext cx="7051729" cy="429525"/>
          </a:xfrm>
          <a:prstGeom prst="rect">
            <a:avLst/>
          </a:prstGeom>
        </p:spPr>
        <p:txBody>
          <a:bodyPr spcFirstLastPara="1" wrap="square" lIns="68569" tIns="68569" rIns="68569" bIns="68569" anchor="t" anchorCtr="0">
            <a:noAutofit/>
          </a:bodyPr>
          <a:lstStyle/>
          <a:p>
            <a:r>
              <a:rPr lang="en" sz="2800" dirty="0"/>
              <a:t>Prescribed Napping in Clinical Practice</a:t>
            </a:r>
            <a:endParaRPr sz="28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8"/>
          <p:cNvSpPr txBox="1"/>
          <p:nvPr/>
        </p:nvSpPr>
        <p:spPr>
          <a:xfrm>
            <a:off x="0" y="4069594"/>
            <a:ext cx="6858000" cy="415476"/>
          </a:xfrm>
          <a:prstGeom prst="rect">
            <a:avLst/>
          </a:prstGeom>
          <a:noFill/>
          <a:ln>
            <a:noFill/>
          </a:ln>
        </p:spPr>
        <p:txBody>
          <a:bodyPr spcFirstLastPara="1" wrap="square" lIns="68569" tIns="68569" rIns="68569" bIns="68569" anchor="t" anchorCtr="0">
            <a:spAutoFit/>
          </a:bodyPr>
          <a:lstStyle/>
          <a:p>
            <a:r>
              <a:rPr lang="en" sz="900">
                <a:latin typeface="Average"/>
                <a:ea typeface="Average"/>
                <a:cs typeface="Average"/>
                <a:sym typeface="Average"/>
              </a:rPr>
              <a:t>     Image reproduced with permission from author Moraedsaim Choramdu under the Creative Commons Attribution-Share Alike 4.0 International license.</a:t>
            </a:r>
            <a:endParaRPr sz="825">
              <a:latin typeface="Average"/>
              <a:ea typeface="Average"/>
              <a:cs typeface="Average"/>
              <a:sym typeface="Average"/>
            </a:endParaRPr>
          </a:p>
        </p:txBody>
      </p:sp>
      <p:pic>
        <p:nvPicPr>
          <p:cNvPr id="235" name="Google Shape;235;p38"/>
          <p:cNvPicPr preferRelativeResize="0"/>
          <p:nvPr/>
        </p:nvPicPr>
        <p:blipFill>
          <a:blip r:embed="rId3">
            <a:alphaModFix/>
          </a:blip>
          <a:stretch>
            <a:fillRect/>
          </a:stretch>
        </p:blipFill>
        <p:spPr>
          <a:xfrm>
            <a:off x="1295832" y="414662"/>
            <a:ext cx="4539280" cy="365493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55938-1DB1-CAD2-92C6-F48BBCB11AAF}"/>
              </a:ext>
            </a:extLst>
          </p:cNvPr>
          <p:cNvSpPr>
            <a:spLocks noGrp="1"/>
          </p:cNvSpPr>
          <p:nvPr>
            <p:ph type="title"/>
          </p:nvPr>
        </p:nvSpPr>
        <p:spPr/>
        <p:txBody>
          <a:bodyPr/>
          <a:lstStyle/>
          <a:p>
            <a:r>
              <a:rPr lang="en-US" dirty="0"/>
              <a:t>Summary</a:t>
            </a:r>
          </a:p>
        </p:txBody>
      </p:sp>
      <p:sp>
        <p:nvSpPr>
          <p:cNvPr id="3" name="Text Placeholder 2">
            <a:extLst>
              <a:ext uri="{FF2B5EF4-FFF2-40B4-BE49-F238E27FC236}">
                <a16:creationId xmlns:a16="http://schemas.microsoft.com/office/drawing/2014/main" id="{711C9C95-2024-BDEE-F641-8F430161558B}"/>
              </a:ext>
            </a:extLst>
          </p:cNvPr>
          <p:cNvSpPr>
            <a:spLocks noGrp="1"/>
          </p:cNvSpPr>
          <p:nvPr>
            <p:ph type="body" idx="1"/>
          </p:nvPr>
        </p:nvSpPr>
        <p:spPr>
          <a:xfrm>
            <a:off x="92990" y="1030637"/>
            <a:ext cx="6695268" cy="3312765"/>
          </a:xfrm>
        </p:spPr>
        <p:txBody>
          <a:bodyPr>
            <a:normAutofit lnSpcReduction="10000"/>
          </a:bodyPr>
          <a:lstStyle/>
          <a:p>
            <a:r>
              <a:rPr lang="en-US" dirty="0"/>
              <a:t>Sleep and sleep quality affect cardiovascular (and general) health</a:t>
            </a:r>
          </a:p>
          <a:p>
            <a:pPr lvl="1">
              <a:spcBef>
                <a:spcPts val="0"/>
              </a:spcBef>
            </a:pPr>
            <a:r>
              <a:rPr lang="en-US" dirty="0"/>
              <a:t>Treatment of sleep disordered breathing mitigates CV risk</a:t>
            </a:r>
          </a:p>
          <a:p>
            <a:pPr lvl="2">
              <a:spcBef>
                <a:spcPts val="0"/>
              </a:spcBef>
            </a:pPr>
            <a:r>
              <a:rPr lang="en-US" dirty="0"/>
              <a:t>Sleep/timing should be incorporated into CV disease treatment</a:t>
            </a:r>
          </a:p>
          <a:p>
            <a:pPr lvl="2">
              <a:spcBef>
                <a:spcPts val="0"/>
              </a:spcBef>
            </a:pPr>
            <a:r>
              <a:rPr lang="en-US" dirty="0"/>
              <a:t>And research</a:t>
            </a:r>
          </a:p>
          <a:p>
            <a:pPr lvl="1">
              <a:spcBef>
                <a:spcPts val="0"/>
              </a:spcBef>
            </a:pPr>
            <a:r>
              <a:rPr lang="en-US" dirty="0"/>
              <a:t>Sleep duration and timing also affect health</a:t>
            </a:r>
          </a:p>
          <a:p>
            <a:pPr lvl="1">
              <a:spcBef>
                <a:spcPts val="0"/>
              </a:spcBef>
            </a:pPr>
            <a:r>
              <a:rPr lang="en-US" dirty="0"/>
              <a:t>Naps</a:t>
            </a:r>
          </a:p>
          <a:p>
            <a:pPr lvl="2">
              <a:spcBef>
                <a:spcPts val="0"/>
              </a:spcBef>
            </a:pPr>
            <a:r>
              <a:rPr lang="en-US" dirty="0"/>
              <a:t>Avoid as able</a:t>
            </a:r>
          </a:p>
          <a:p>
            <a:pPr lvl="2">
              <a:spcBef>
                <a:spcPts val="0"/>
              </a:spcBef>
            </a:pPr>
            <a:r>
              <a:rPr lang="en-US" dirty="0"/>
              <a:t>When necessary, use appropriately</a:t>
            </a:r>
          </a:p>
          <a:p>
            <a:endParaRPr lang="en-US" dirty="0"/>
          </a:p>
        </p:txBody>
      </p:sp>
    </p:spTree>
    <p:extLst>
      <p:ext uri="{BB962C8B-B14F-4D97-AF65-F5344CB8AC3E}">
        <p14:creationId xmlns:p14="http://schemas.microsoft.com/office/powerpoint/2010/main" val="2472954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7"/>
          <p:cNvSpPr txBox="1">
            <a:spLocks noGrp="1"/>
          </p:cNvSpPr>
          <p:nvPr>
            <p:ph type="title"/>
          </p:nvPr>
        </p:nvSpPr>
        <p:spPr>
          <a:xfrm>
            <a:off x="233775" y="152390"/>
            <a:ext cx="6390450" cy="429525"/>
          </a:xfrm>
          <a:prstGeom prst="rect">
            <a:avLst/>
          </a:prstGeom>
          <a:noFill/>
          <a:ln>
            <a:noFill/>
          </a:ln>
        </p:spPr>
        <p:txBody>
          <a:bodyPr spcFirstLastPara="1" wrap="square" lIns="68569" tIns="68569" rIns="68569" bIns="68569" anchor="t" anchorCtr="0">
            <a:noAutofit/>
          </a:bodyPr>
          <a:lstStyle/>
          <a:p>
            <a:r>
              <a:rPr lang="en" dirty="0">
                <a:latin typeface="Average"/>
                <a:ea typeface="Average"/>
                <a:cs typeface="Average"/>
                <a:sym typeface="Average"/>
              </a:rPr>
              <a:t>References</a:t>
            </a:r>
            <a:endParaRPr dirty="0">
              <a:latin typeface="Average"/>
              <a:ea typeface="Average"/>
              <a:cs typeface="Average"/>
              <a:sym typeface="Average"/>
            </a:endParaRPr>
          </a:p>
        </p:txBody>
      </p:sp>
      <p:sp>
        <p:nvSpPr>
          <p:cNvPr id="299" name="Google Shape;299;p47"/>
          <p:cNvSpPr txBox="1">
            <a:spLocks noGrp="1"/>
          </p:cNvSpPr>
          <p:nvPr>
            <p:ph type="body" idx="1"/>
          </p:nvPr>
        </p:nvSpPr>
        <p:spPr>
          <a:xfrm>
            <a:off x="233775" y="739159"/>
            <a:ext cx="6390450" cy="2562300"/>
          </a:xfrm>
          <a:prstGeom prst="rect">
            <a:avLst/>
          </a:prstGeom>
          <a:noFill/>
          <a:ln>
            <a:noFill/>
          </a:ln>
        </p:spPr>
        <p:txBody>
          <a:bodyPr spcFirstLastPara="1" wrap="square" lIns="68569" tIns="68569" rIns="68569" bIns="68569" anchor="t" anchorCtr="0">
            <a:noAutofit/>
          </a:bodyPr>
          <a:lstStyle/>
          <a:p>
            <a:pPr marL="0" indent="0">
              <a:lnSpc>
                <a:spcPct val="100000"/>
              </a:lnSpc>
              <a:buNone/>
            </a:pPr>
            <a:r>
              <a:rPr lang="en" sz="1600" dirty="0"/>
              <a:t>Takahashi M, Sleep Medicine Reviews (2003)</a:t>
            </a:r>
          </a:p>
          <a:p>
            <a:pPr marL="0" indent="0">
              <a:lnSpc>
                <a:spcPct val="100000"/>
              </a:lnSpc>
              <a:buNone/>
            </a:pPr>
            <a:r>
              <a:rPr lang="en-US" sz="1600" dirty="0"/>
              <a:t>Ayas et al, Archives of Internal Medicine (2003)</a:t>
            </a:r>
          </a:p>
          <a:p>
            <a:pPr marL="0" indent="0">
              <a:lnSpc>
                <a:spcPct val="100000"/>
              </a:lnSpc>
              <a:buNone/>
            </a:pPr>
            <a:r>
              <a:rPr lang="en-US" sz="1600" dirty="0" err="1"/>
              <a:t>Kripke</a:t>
            </a:r>
            <a:r>
              <a:rPr lang="en-US" sz="1600" dirty="0"/>
              <a:t> et al, Archives of General Psychiatry (2002)</a:t>
            </a:r>
          </a:p>
          <a:p>
            <a:pPr marL="0" indent="0">
              <a:lnSpc>
                <a:spcPct val="100000"/>
              </a:lnSpc>
              <a:buNone/>
            </a:pPr>
            <a:r>
              <a:rPr lang="en-US" sz="1600" dirty="0" err="1"/>
              <a:t>Itani</a:t>
            </a:r>
            <a:r>
              <a:rPr lang="en-US" sz="1600" dirty="0"/>
              <a:t> et al, Sleep Medicine (2017)</a:t>
            </a:r>
          </a:p>
          <a:p>
            <a:pPr marL="0" indent="0">
              <a:lnSpc>
                <a:spcPct val="100000"/>
              </a:lnSpc>
              <a:buNone/>
            </a:pPr>
            <a:r>
              <a:rPr lang="en-US" sz="1600" dirty="0"/>
              <a:t>Patel et al, Sleep (2006)</a:t>
            </a:r>
          </a:p>
          <a:p>
            <a:pPr marL="0" indent="0">
              <a:lnSpc>
                <a:spcPct val="100000"/>
              </a:lnSpc>
              <a:buNone/>
            </a:pPr>
            <a:r>
              <a:rPr lang="en-US" sz="1600" dirty="0" err="1"/>
              <a:t>Covassin</a:t>
            </a:r>
            <a:r>
              <a:rPr lang="en-US" sz="1600" dirty="0"/>
              <a:t> et al, Sleep Medicine Clinics (2016)</a:t>
            </a:r>
          </a:p>
          <a:p>
            <a:pPr marL="0" indent="0">
              <a:lnSpc>
                <a:spcPct val="100000"/>
              </a:lnSpc>
              <a:buNone/>
            </a:pPr>
            <a:r>
              <a:rPr lang="en-US" sz="1600" dirty="0" err="1"/>
              <a:t>Klerman</a:t>
            </a:r>
            <a:r>
              <a:rPr lang="en-US" sz="1600" dirty="0"/>
              <a:t> et al, Frontiers in Physiology (2021)</a:t>
            </a:r>
          </a:p>
          <a:p>
            <a:pPr marL="0" indent="0">
              <a:lnSpc>
                <a:spcPct val="100000"/>
              </a:lnSpc>
              <a:buNone/>
            </a:pPr>
            <a:r>
              <a:rPr lang="en-US" sz="1600" dirty="0"/>
              <a:t>Mackenzie et al, Lancet (2022)</a:t>
            </a:r>
          </a:p>
          <a:p>
            <a:pPr marL="0" indent="0">
              <a:lnSpc>
                <a:spcPct val="100000"/>
              </a:lnSpc>
              <a:buNone/>
            </a:pPr>
            <a:r>
              <a:rPr lang="en-US" sz="1600" dirty="0" err="1"/>
              <a:t>Pigazzani</a:t>
            </a:r>
            <a:r>
              <a:rPr lang="en-US" sz="1600" dirty="0"/>
              <a:t> et al, </a:t>
            </a:r>
            <a:r>
              <a:rPr lang="en-US" sz="1600" dirty="0" err="1"/>
              <a:t>EClinicalMedicine</a:t>
            </a:r>
            <a:r>
              <a:rPr lang="en-US" sz="1600" dirty="0"/>
              <a:t> (2024)</a:t>
            </a:r>
          </a:p>
          <a:p>
            <a:pPr marL="0" indent="0">
              <a:lnSpc>
                <a:spcPct val="100000"/>
              </a:lnSpc>
              <a:buNone/>
            </a:pPr>
            <a:r>
              <a:rPr lang="en-US" sz="1600" dirty="0"/>
              <a:t>Straif et al, Lancet Oncology (2007)</a:t>
            </a:r>
          </a:p>
          <a:p>
            <a:pPr marL="0" indent="0">
              <a:lnSpc>
                <a:spcPct val="100000"/>
              </a:lnSpc>
              <a:buNone/>
            </a:pPr>
            <a:r>
              <a:rPr lang="en-US" sz="1600" dirty="0"/>
              <a:t>Wright Jr. et al, Current Biology (2013)</a:t>
            </a:r>
          </a:p>
          <a:p>
            <a:pPr marL="0" indent="0">
              <a:lnSpc>
                <a:spcPct val="100000"/>
              </a:lnSpc>
              <a:buNone/>
            </a:pPr>
            <a:r>
              <a:rPr lang="en-US" sz="1600" dirty="0" err="1"/>
              <a:t>Roenneberg</a:t>
            </a:r>
            <a:r>
              <a:rPr lang="en-US" sz="1600" dirty="0"/>
              <a:t> et al, Frontiers in Physiology (2019)</a:t>
            </a:r>
          </a:p>
          <a:p>
            <a:pPr marL="0" indent="0">
              <a:lnSpc>
                <a:spcPct val="100000"/>
              </a:lnSpc>
              <a:buNone/>
            </a:pPr>
            <a:endParaRPr lang="en-US" sz="1600" dirty="0"/>
          </a:p>
          <a:p>
            <a:pPr marL="0" indent="0">
              <a:lnSpc>
                <a:spcPct val="100000"/>
              </a:lnSpc>
              <a:buNone/>
            </a:pPr>
            <a:endParaRPr lang="en-US" sz="1600" dirty="0"/>
          </a:p>
          <a:p>
            <a:pPr marL="0" indent="0">
              <a:lnSpc>
                <a:spcPct val="100000"/>
              </a:lnSpc>
              <a:buNone/>
            </a:pPr>
            <a:endParaRPr lang="en-US" sz="1600" dirty="0"/>
          </a:p>
          <a:p>
            <a:pPr marL="0" indent="0">
              <a:lnSpc>
                <a:spcPct val="100000"/>
              </a:lnSpc>
              <a:buNone/>
            </a:pPr>
            <a:endParaRPr lang="en-US" sz="1600" dirty="0"/>
          </a:p>
          <a:p>
            <a:pPr marL="0" indent="0">
              <a:lnSpc>
                <a:spcPct val="100000"/>
              </a:lnSpc>
              <a:buNone/>
            </a:pPr>
            <a:endParaRPr lang="en-US" sz="1600" dirty="0"/>
          </a:p>
          <a:p>
            <a:pPr marL="0" indent="0">
              <a:lnSpc>
                <a:spcPct val="100000"/>
              </a:lnSpc>
              <a:buNone/>
            </a:pPr>
            <a:endParaRPr sz="1600" dirty="0"/>
          </a:p>
          <a:p>
            <a:pPr marL="0" indent="342900">
              <a:lnSpc>
                <a:spcPct val="100000"/>
              </a:lnSpc>
              <a:spcBef>
                <a:spcPts val="750"/>
              </a:spcBef>
              <a:buNone/>
            </a:pPr>
            <a:endParaRPr sz="16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8"/>
          <p:cNvSpPr txBox="1">
            <a:spLocks noGrp="1"/>
          </p:cNvSpPr>
          <p:nvPr>
            <p:ph type="title"/>
          </p:nvPr>
        </p:nvSpPr>
        <p:spPr>
          <a:xfrm>
            <a:off x="233775" y="2142225"/>
            <a:ext cx="6390450" cy="429525"/>
          </a:xfrm>
          <a:prstGeom prst="rect">
            <a:avLst/>
          </a:prstGeom>
          <a:noFill/>
          <a:ln>
            <a:noFill/>
          </a:ln>
        </p:spPr>
        <p:txBody>
          <a:bodyPr spcFirstLastPara="1" wrap="square" lIns="68569" tIns="68569" rIns="68569" bIns="68569" anchor="t" anchorCtr="0">
            <a:noAutofit/>
          </a:bodyPr>
          <a:lstStyle/>
          <a:p>
            <a:pPr algn="ctr"/>
            <a:r>
              <a:rPr lang="en"/>
              <a:t>Questions</a:t>
            </a:r>
            <a:r>
              <a:rPr lang="en">
                <a:latin typeface="Average"/>
                <a:ea typeface="Average"/>
                <a:cs typeface="Average"/>
                <a:sym typeface="Average"/>
              </a:rPr>
              <a:t> &amp; Discussion</a:t>
            </a:r>
            <a:endParaRPr>
              <a:latin typeface="Average"/>
              <a:ea typeface="Average"/>
              <a:cs typeface="Average"/>
              <a:sym typeface="Average"/>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9"/>
          <p:cNvSpPr txBox="1">
            <a:spLocks noGrp="1"/>
          </p:cNvSpPr>
          <p:nvPr>
            <p:ph type="title"/>
          </p:nvPr>
        </p:nvSpPr>
        <p:spPr>
          <a:xfrm>
            <a:off x="233775" y="2284538"/>
            <a:ext cx="6390450" cy="429525"/>
          </a:xfrm>
          <a:prstGeom prst="rect">
            <a:avLst/>
          </a:prstGeom>
        </p:spPr>
        <p:txBody>
          <a:bodyPr spcFirstLastPara="1" wrap="square" lIns="68569" tIns="68569" rIns="68569" bIns="68569" anchor="t" anchorCtr="0">
            <a:noAutofit/>
          </a:bodyPr>
          <a:lstStyle/>
          <a:p>
            <a:pPr algn="ctr"/>
            <a:r>
              <a:rPr lang="en"/>
              <a:t>Thank you</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50"/>
          <p:cNvSpPr txBox="1">
            <a:spLocks noGrp="1"/>
          </p:cNvSpPr>
          <p:nvPr>
            <p:ph type="title"/>
          </p:nvPr>
        </p:nvSpPr>
        <p:spPr>
          <a:xfrm>
            <a:off x="233775" y="2284538"/>
            <a:ext cx="6390450" cy="429525"/>
          </a:xfrm>
          <a:prstGeom prst="rect">
            <a:avLst/>
          </a:prstGeom>
        </p:spPr>
        <p:txBody>
          <a:bodyPr spcFirstLastPara="1" wrap="square" lIns="68569" tIns="68569" rIns="68569" bIns="68569" anchor="t" anchorCtr="0">
            <a:noAutofit/>
          </a:bodyPr>
          <a:lstStyle/>
          <a:p>
            <a:pPr algn="ctr"/>
            <a:r>
              <a:rPr lang="en"/>
              <a:t>Auxiliary Slides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233775" y="147547"/>
            <a:ext cx="6390450" cy="429525"/>
          </a:xfrm>
          <a:prstGeom prst="rect">
            <a:avLst/>
          </a:prstGeom>
        </p:spPr>
        <p:txBody>
          <a:bodyPr spcFirstLastPara="1" wrap="square" lIns="68569" tIns="68569" rIns="68569" bIns="68569" anchor="t" anchorCtr="0">
            <a:noAutofit/>
          </a:bodyPr>
          <a:lstStyle/>
          <a:p>
            <a:r>
              <a:rPr lang="en" dirty="0"/>
              <a:t>Napping research stratification</a:t>
            </a:r>
            <a:endParaRPr dirty="0"/>
          </a:p>
        </p:txBody>
      </p:sp>
      <p:sp>
        <p:nvSpPr>
          <p:cNvPr id="73" name="Google Shape;73;p15"/>
          <p:cNvSpPr txBox="1">
            <a:spLocks noGrp="1"/>
          </p:cNvSpPr>
          <p:nvPr>
            <p:ph type="body" idx="1"/>
          </p:nvPr>
        </p:nvSpPr>
        <p:spPr>
          <a:xfrm>
            <a:off x="233775" y="720782"/>
            <a:ext cx="6524775" cy="2663550"/>
          </a:xfrm>
          <a:prstGeom prst="rect">
            <a:avLst/>
          </a:prstGeom>
        </p:spPr>
        <p:txBody>
          <a:bodyPr spcFirstLastPara="1" wrap="square" lIns="68569" tIns="68569" rIns="68569" bIns="68569" anchor="t" anchorCtr="0">
            <a:noAutofit/>
          </a:bodyPr>
          <a:lstStyle/>
          <a:p>
            <a:pPr>
              <a:buChar char="-"/>
            </a:pPr>
            <a:r>
              <a:rPr lang="en" sz="2000"/>
              <a:t>Age stratification</a:t>
            </a:r>
            <a:endParaRPr sz="2000"/>
          </a:p>
          <a:p>
            <a:pPr lvl="1">
              <a:spcBef>
                <a:spcPts val="0"/>
              </a:spcBef>
              <a:buChar char="-"/>
            </a:pPr>
            <a:r>
              <a:rPr lang="en" sz="1800"/>
              <a:t>&lt;5</a:t>
            </a:r>
            <a:endParaRPr sz="1800"/>
          </a:p>
          <a:p>
            <a:pPr lvl="1">
              <a:spcBef>
                <a:spcPts val="0"/>
              </a:spcBef>
              <a:buChar char="-"/>
            </a:pPr>
            <a:r>
              <a:rPr lang="en" sz="1800"/>
              <a:t>20-50</a:t>
            </a:r>
            <a:endParaRPr sz="1800"/>
          </a:p>
          <a:p>
            <a:pPr lvl="1">
              <a:spcBef>
                <a:spcPts val="0"/>
              </a:spcBef>
              <a:buChar char="-"/>
            </a:pPr>
            <a:r>
              <a:rPr lang="en" sz="1800"/>
              <a:t>&gt;50</a:t>
            </a:r>
            <a:endParaRPr sz="1800"/>
          </a:p>
          <a:p>
            <a:pPr>
              <a:buChar char="-"/>
            </a:pPr>
            <a:r>
              <a:rPr lang="en" sz="2000"/>
              <a:t>Health stratification</a:t>
            </a:r>
            <a:endParaRPr sz="2000"/>
          </a:p>
          <a:p>
            <a:pPr lvl="1">
              <a:spcBef>
                <a:spcPts val="0"/>
              </a:spcBef>
              <a:buChar char="-"/>
            </a:pPr>
            <a:r>
              <a:rPr lang="en" sz="1800"/>
              <a:t>Hypersomnia</a:t>
            </a:r>
            <a:endParaRPr sz="1800"/>
          </a:p>
          <a:p>
            <a:pPr lvl="1">
              <a:spcBef>
                <a:spcPts val="0"/>
              </a:spcBef>
              <a:buChar char="-"/>
            </a:pPr>
            <a:r>
              <a:rPr lang="en" sz="1800"/>
              <a:t>Metabolic disease</a:t>
            </a:r>
            <a:endParaRPr sz="1800"/>
          </a:p>
          <a:p>
            <a:pPr lvl="1">
              <a:spcBef>
                <a:spcPts val="0"/>
              </a:spcBef>
              <a:buChar char="-"/>
            </a:pPr>
            <a:r>
              <a:rPr lang="en" sz="1800"/>
              <a:t>Cognition</a:t>
            </a:r>
            <a:endParaRPr sz="1800"/>
          </a:p>
          <a:p>
            <a:pPr lvl="1">
              <a:spcBef>
                <a:spcPts val="0"/>
              </a:spcBef>
              <a:buChar char="-"/>
            </a:pPr>
            <a:r>
              <a:rPr lang="en" sz="1800"/>
              <a:t>Cardiovascular disease</a:t>
            </a:r>
            <a:endParaRPr sz="1800"/>
          </a:p>
          <a:p>
            <a:pPr lvl="1">
              <a:spcBef>
                <a:spcPts val="0"/>
              </a:spcBef>
              <a:buChar char="-"/>
            </a:pPr>
            <a:r>
              <a:rPr lang="en" sz="1800"/>
              <a:t>Athletes</a:t>
            </a:r>
            <a:endParaRPr sz="1800"/>
          </a:p>
          <a:p>
            <a:pPr>
              <a:buChar char="-"/>
            </a:pPr>
            <a:r>
              <a:rPr lang="en" sz="2000"/>
              <a:t>Cultural considerations</a:t>
            </a:r>
            <a:endParaRPr sz="2000"/>
          </a:p>
          <a:p>
            <a:pPr indent="0">
              <a:buNone/>
            </a:pPr>
            <a:endParaRPr sz="20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0" y="276978"/>
            <a:ext cx="6858000" cy="526942"/>
          </a:xfrm>
          <a:prstGeom prst="rect">
            <a:avLst/>
          </a:prstGeom>
        </p:spPr>
        <p:txBody>
          <a:bodyPr spcFirstLastPara="1" wrap="square" lIns="68569" tIns="68569" rIns="68569" bIns="68569" anchor="t" anchorCtr="0">
            <a:noAutofit/>
          </a:bodyPr>
          <a:lstStyle/>
          <a:p>
            <a:r>
              <a:rPr lang="en" sz="2400" dirty="0"/>
              <a:t>Prescribed Napping in Clinical Practice</a:t>
            </a:r>
            <a:endParaRPr sz="2400" dirty="0"/>
          </a:p>
        </p:txBody>
      </p:sp>
      <p:sp>
        <p:nvSpPr>
          <p:cNvPr id="92" name="Google Shape;92;p18"/>
          <p:cNvSpPr txBox="1">
            <a:spLocks noGrp="1"/>
          </p:cNvSpPr>
          <p:nvPr>
            <p:ph type="body" idx="1"/>
          </p:nvPr>
        </p:nvSpPr>
        <p:spPr>
          <a:xfrm>
            <a:off x="233775" y="803920"/>
            <a:ext cx="6390450" cy="2562300"/>
          </a:xfrm>
          <a:prstGeom prst="rect">
            <a:avLst/>
          </a:prstGeom>
        </p:spPr>
        <p:txBody>
          <a:bodyPr spcFirstLastPara="1" wrap="square" lIns="68569" tIns="68569" rIns="68569" bIns="68569" anchor="t" anchorCtr="0">
            <a:noAutofit/>
          </a:bodyPr>
          <a:lstStyle/>
          <a:p>
            <a:pPr>
              <a:buChar char="-"/>
            </a:pPr>
            <a:r>
              <a:rPr lang="en" dirty="0"/>
              <a:t>“24-hour society”</a:t>
            </a:r>
            <a:endParaRPr dirty="0"/>
          </a:p>
          <a:p>
            <a:pPr lvl="1">
              <a:spcBef>
                <a:spcPts val="0"/>
              </a:spcBef>
              <a:buChar char="-"/>
            </a:pPr>
            <a:r>
              <a:rPr lang="en" dirty="0"/>
              <a:t>Creating a 24-hour culture results in health costs for those participating in and supporting it</a:t>
            </a:r>
            <a:endParaRPr dirty="0"/>
          </a:p>
          <a:p>
            <a:pPr lvl="2">
              <a:spcBef>
                <a:spcPts val="0"/>
              </a:spcBef>
              <a:buChar char="-"/>
            </a:pPr>
            <a:r>
              <a:rPr lang="en" dirty="0"/>
              <a:t>Decreased alertness</a:t>
            </a:r>
            <a:endParaRPr dirty="0"/>
          </a:p>
          <a:p>
            <a:pPr lvl="2">
              <a:spcBef>
                <a:spcPts val="0"/>
              </a:spcBef>
              <a:buChar char="-"/>
            </a:pPr>
            <a:r>
              <a:rPr lang="en" dirty="0"/>
              <a:t>Increased errors/accidents</a:t>
            </a:r>
            <a:endParaRPr dirty="0"/>
          </a:p>
          <a:p>
            <a:pPr lvl="2">
              <a:spcBef>
                <a:spcPts val="0"/>
              </a:spcBef>
              <a:buChar char="-"/>
            </a:pPr>
            <a:r>
              <a:rPr lang="en" dirty="0"/>
              <a:t>Decreased productivity</a:t>
            </a:r>
            <a:endParaRPr dirty="0"/>
          </a:p>
          <a:p>
            <a:pPr lvl="2">
              <a:spcBef>
                <a:spcPts val="0"/>
              </a:spcBef>
              <a:buChar char="-"/>
            </a:pPr>
            <a:r>
              <a:rPr lang="en" dirty="0"/>
              <a:t>Poor quality of life</a:t>
            </a:r>
            <a:endParaRPr dirty="0"/>
          </a:p>
          <a:p>
            <a:pPr lvl="1">
              <a:spcBef>
                <a:spcPts val="0"/>
              </a:spcBef>
              <a:buChar char="-"/>
            </a:pPr>
            <a:r>
              <a:rPr lang="en" dirty="0"/>
              <a:t>Motivation for research into measures to counteract these effects</a:t>
            </a:r>
            <a:endParaRPr dirty="0"/>
          </a:p>
        </p:txBody>
      </p:sp>
      <p:sp>
        <p:nvSpPr>
          <p:cNvPr id="2" name="Google Shape;86;p17">
            <a:extLst>
              <a:ext uri="{FF2B5EF4-FFF2-40B4-BE49-F238E27FC236}">
                <a16:creationId xmlns:a16="http://schemas.microsoft.com/office/drawing/2014/main" id="{0DFB0804-6E50-7CDF-EF7C-65C7C16BB5F5}"/>
              </a:ext>
            </a:extLst>
          </p:cNvPr>
          <p:cNvSpPr txBox="1"/>
          <p:nvPr/>
        </p:nvSpPr>
        <p:spPr>
          <a:xfrm>
            <a:off x="0" y="4242535"/>
            <a:ext cx="6858000" cy="276977"/>
          </a:xfrm>
          <a:prstGeom prst="rect">
            <a:avLst/>
          </a:prstGeom>
          <a:noFill/>
          <a:ln>
            <a:noFill/>
          </a:ln>
        </p:spPr>
        <p:txBody>
          <a:bodyPr spcFirstLastPara="1" wrap="square" lIns="68569" tIns="68569" rIns="68569" bIns="68569" anchor="t" anchorCtr="0">
            <a:spAutoFit/>
          </a:bodyPr>
          <a:lstStyle/>
          <a:p>
            <a:r>
              <a:rPr lang="en" sz="900" dirty="0">
                <a:latin typeface="Average"/>
                <a:ea typeface="Average"/>
                <a:cs typeface="Average"/>
                <a:sym typeface="Average"/>
              </a:rPr>
              <a:t>     Takahashi, Sleep Medicine Reviews, 2003 (7(3), 227–235. https://</a:t>
            </a:r>
            <a:r>
              <a:rPr lang="en" sz="900" dirty="0" err="1">
                <a:latin typeface="Average"/>
                <a:ea typeface="Average"/>
                <a:cs typeface="Average"/>
                <a:sym typeface="Average"/>
              </a:rPr>
              <a:t>doi.org</a:t>
            </a:r>
            <a:r>
              <a:rPr lang="en" sz="900" dirty="0">
                <a:latin typeface="Average"/>
                <a:ea typeface="Average"/>
                <a:cs typeface="Average"/>
                <a:sym typeface="Average"/>
              </a:rPr>
              <a:t>/10.1053/smrv.2002.0241)</a:t>
            </a:r>
            <a:endParaRPr sz="825" dirty="0">
              <a:latin typeface="Average"/>
              <a:ea typeface="Average"/>
              <a:cs typeface="Average"/>
              <a:sym typeface="Average"/>
            </a:endParaRPr>
          </a:p>
        </p:txBody>
      </p:sp>
    </p:spTree>
    <p:extLst>
      <p:ext uri="{BB962C8B-B14F-4D97-AF65-F5344CB8AC3E}">
        <p14:creationId xmlns:p14="http://schemas.microsoft.com/office/powerpoint/2010/main" val="32643585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1"/>
          <p:cNvSpPr txBox="1">
            <a:spLocks noGrp="1"/>
          </p:cNvSpPr>
          <p:nvPr>
            <p:ph type="title"/>
          </p:nvPr>
        </p:nvSpPr>
        <p:spPr>
          <a:xfrm>
            <a:off x="0" y="147234"/>
            <a:ext cx="6858000" cy="1015139"/>
          </a:xfrm>
          <a:prstGeom prst="rect">
            <a:avLst/>
          </a:prstGeom>
        </p:spPr>
        <p:txBody>
          <a:bodyPr spcFirstLastPara="1" wrap="square" lIns="68569" tIns="68569" rIns="68569" bIns="68569" anchor="t" anchorCtr="0">
            <a:noAutofit/>
          </a:bodyPr>
          <a:lstStyle/>
          <a:p>
            <a:r>
              <a:rPr lang="en" sz="2800" dirty="0"/>
              <a:t>Prescribed Napping in Clinical Practice -Cognition</a:t>
            </a:r>
            <a:endParaRPr sz="2800" dirty="0"/>
          </a:p>
        </p:txBody>
      </p:sp>
      <p:sp>
        <p:nvSpPr>
          <p:cNvPr id="113" name="Google Shape;113;p21"/>
          <p:cNvSpPr txBox="1">
            <a:spLocks noGrp="1"/>
          </p:cNvSpPr>
          <p:nvPr>
            <p:ph type="body" idx="1"/>
          </p:nvPr>
        </p:nvSpPr>
        <p:spPr>
          <a:xfrm>
            <a:off x="104852" y="906899"/>
            <a:ext cx="6528423" cy="3122662"/>
          </a:xfrm>
          <a:prstGeom prst="rect">
            <a:avLst/>
          </a:prstGeom>
        </p:spPr>
        <p:txBody>
          <a:bodyPr spcFirstLastPara="1" wrap="square" lIns="68569" tIns="68569" rIns="68569" bIns="68569" anchor="t" anchorCtr="0">
            <a:noAutofit/>
          </a:bodyPr>
          <a:lstStyle/>
          <a:p>
            <a:pPr>
              <a:buChar char="-"/>
            </a:pPr>
            <a:r>
              <a:rPr lang="en" sz="2000" dirty="0"/>
              <a:t>Young adults (20-30 years)</a:t>
            </a:r>
            <a:endParaRPr sz="2000" dirty="0"/>
          </a:p>
          <a:p>
            <a:pPr lvl="1">
              <a:spcBef>
                <a:spcPts val="0"/>
              </a:spcBef>
              <a:buChar char="-"/>
            </a:pPr>
            <a:r>
              <a:rPr lang="en" sz="2000" dirty="0"/>
              <a:t>15-minute PM nap -&gt; shorter P300 latency, decreased typing errors</a:t>
            </a:r>
            <a:endParaRPr sz="2000" dirty="0"/>
          </a:p>
          <a:p>
            <a:pPr lvl="2">
              <a:spcBef>
                <a:spcPts val="0"/>
              </a:spcBef>
              <a:buChar char="-"/>
            </a:pPr>
            <a:r>
              <a:rPr lang="en" sz="1600" dirty="0"/>
              <a:t>Significantly better than no nap or 45-minute nap</a:t>
            </a:r>
            <a:endParaRPr sz="1600" dirty="0"/>
          </a:p>
          <a:p>
            <a:pPr lvl="2">
              <a:spcBef>
                <a:spcPts val="0"/>
              </a:spcBef>
              <a:buChar char="-"/>
            </a:pPr>
            <a:r>
              <a:rPr lang="en" sz="1600" dirty="0"/>
              <a:t>Effect preserved in “normal” night (~7.4 </a:t>
            </a:r>
            <a:r>
              <a:rPr lang="en" sz="1600" dirty="0" err="1"/>
              <a:t>hrs</a:t>
            </a:r>
            <a:r>
              <a:rPr lang="en" sz="1600" dirty="0"/>
              <a:t>) and restricted (4 </a:t>
            </a:r>
            <a:r>
              <a:rPr lang="en" sz="1600" dirty="0" err="1"/>
              <a:t>hr</a:t>
            </a:r>
            <a:r>
              <a:rPr lang="en" sz="1600" dirty="0"/>
              <a:t>)</a:t>
            </a:r>
            <a:endParaRPr sz="1600" dirty="0"/>
          </a:p>
          <a:p>
            <a:pPr lvl="2">
              <a:spcBef>
                <a:spcPts val="0"/>
              </a:spcBef>
              <a:buChar char="-"/>
            </a:pPr>
            <a:r>
              <a:rPr lang="en" sz="1600" dirty="0"/>
              <a:t>Improved alertness persisted x 3 </a:t>
            </a:r>
            <a:r>
              <a:rPr lang="en" sz="1600" dirty="0" err="1"/>
              <a:t>hrs</a:t>
            </a:r>
            <a:r>
              <a:rPr lang="en" sz="1600" dirty="0"/>
              <a:t> post-nap</a:t>
            </a:r>
            <a:endParaRPr sz="1600" dirty="0"/>
          </a:p>
          <a:p>
            <a:pPr lvl="2">
              <a:spcBef>
                <a:spcPts val="0"/>
              </a:spcBef>
              <a:buChar char="-"/>
            </a:pPr>
            <a:r>
              <a:rPr lang="en" sz="1600" dirty="0"/>
              <a:t>10-mins naps similar to 15-mins effect (better than 30-mins)</a:t>
            </a:r>
            <a:endParaRPr sz="1600" dirty="0"/>
          </a:p>
          <a:p>
            <a:pPr lvl="1">
              <a:spcBef>
                <a:spcPts val="0"/>
              </a:spcBef>
              <a:buChar char="-"/>
            </a:pPr>
            <a:r>
              <a:rPr lang="en" sz="2000" dirty="0"/>
              <a:t>Outperformed other interventions in driving performance</a:t>
            </a:r>
            <a:endParaRPr sz="2000" dirty="0"/>
          </a:p>
          <a:p>
            <a:pPr lvl="2">
              <a:spcBef>
                <a:spcPts val="0"/>
              </a:spcBef>
              <a:buChar char="-"/>
            </a:pPr>
            <a:r>
              <a:rPr lang="en" sz="1600" dirty="0"/>
              <a:t>Cold air to face, loud music, etc.</a:t>
            </a:r>
            <a:endParaRPr sz="1600" dirty="0"/>
          </a:p>
          <a:p>
            <a:pPr lvl="2">
              <a:spcBef>
                <a:spcPts val="0"/>
              </a:spcBef>
              <a:buChar char="-"/>
            </a:pPr>
            <a:r>
              <a:rPr lang="en" sz="1600" dirty="0"/>
              <a:t>(15 minute nap + 200 mg caffeine yielded best performance)</a:t>
            </a:r>
            <a:endParaRPr sz="1600" dirty="0"/>
          </a:p>
        </p:txBody>
      </p:sp>
      <p:sp>
        <p:nvSpPr>
          <p:cNvPr id="2" name="Google Shape;86;p17">
            <a:extLst>
              <a:ext uri="{FF2B5EF4-FFF2-40B4-BE49-F238E27FC236}">
                <a16:creationId xmlns:a16="http://schemas.microsoft.com/office/drawing/2014/main" id="{875B1CB9-E7D0-9BD3-03B4-9AFA8503B0DE}"/>
              </a:ext>
            </a:extLst>
          </p:cNvPr>
          <p:cNvSpPr txBox="1"/>
          <p:nvPr/>
        </p:nvSpPr>
        <p:spPr>
          <a:xfrm>
            <a:off x="0" y="4242535"/>
            <a:ext cx="6858000" cy="276977"/>
          </a:xfrm>
          <a:prstGeom prst="rect">
            <a:avLst/>
          </a:prstGeom>
          <a:noFill/>
          <a:ln>
            <a:noFill/>
          </a:ln>
        </p:spPr>
        <p:txBody>
          <a:bodyPr spcFirstLastPara="1" wrap="square" lIns="68569" tIns="68569" rIns="68569" bIns="68569" anchor="t" anchorCtr="0">
            <a:spAutoFit/>
          </a:bodyPr>
          <a:lstStyle/>
          <a:p>
            <a:r>
              <a:rPr lang="en" sz="900" dirty="0">
                <a:latin typeface="Average"/>
                <a:ea typeface="Average"/>
                <a:cs typeface="Average"/>
                <a:sym typeface="Average"/>
              </a:rPr>
              <a:t>     Takahashi, Sleep Medicine Reviews, 2003 (7(3), 227–235. https://</a:t>
            </a:r>
            <a:r>
              <a:rPr lang="en" sz="900" dirty="0" err="1">
                <a:latin typeface="Average"/>
                <a:ea typeface="Average"/>
                <a:cs typeface="Average"/>
                <a:sym typeface="Average"/>
              </a:rPr>
              <a:t>doi.org</a:t>
            </a:r>
            <a:r>
              <a:rPr lang="en" sz="900" dirty="0">
                <a:latin typeface="Average"/>
                <a:ea typeface="Average"/>
                <a:cs typeface="Average"/>
                <a:sym typeface="Average"/>
              </a:rPr>
              <a:t>/10.1053/smrv.2002.0241)</a:t>
            </a:r>
            <a:endParaRPr sz="825" dirty="0">
              <a:latin typeface="Average"/>
              <a:ea typeface="Average"/>
              <a:cs typeface="Average"/>
              <a:sym typeface="Average"/>
            </a:endParaRPr>
          </a:p>
        </p:txBody>
      </p:sp>
    </p:spTree>
    <p:extLst>
      <p:ext uri="{BB962C8B-B14F-4D97-AF65-F5344CB8AC3E}">
        <p14:creationId xmlns:p14="http://schemas.microsoft.com/office/powerpoint/2010/main" val="1746196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34F2B-1E8C-3BB3-7A47-52E1B93C05B3}"/>
              </a:ext>
            </a:extLst>
          </p:cNvPr>
          <p:cNvSpPr>
            <a:spLocks noGrp="1"/>
          </p:cNvSpPr>
          <p:nvPr>
            <p:ph type="title"/>
          </p:nvPr>
        </p:nvSpPr>
        <p:spPr/>
        <p:txBody>
          <a:bodyPr/>
          <a:lstStyle/>
          <a:p>
            <a:r>
              <a:rPr lang="en-US" dirty="0"/>
              <a:t>OSA</a:t>
            </a:r>
          </a:p>
        </p:txBody>
      </p:sp>
      <p:sp>
        <p:nvSpPr>
          <p:cNvPr id="3" name="Text Placeholder 2">
            <a:extLst>
              <a:ext uri="{FF2B5EF4-FFF2-40B4-BE49-F238E27FC236}">
                <a16:creationId xmlns:a16="http://schemas.microsoft.com/office/drawing/2014/main" id="{5BBB9E7C-DC8F-3731-D5AE-7FB457949EA7}"/>
              </a:ext>
            </a:extLst>
          </p:cNvPr>
          <p:cNvSpPr>
            <a:spLocks noGrp="1"/>
          </p:cNvSpPr>
          <p:nvPr>
            <p:ph type="body" idx="1"/>
          </p:nvPr>
        </p:nvSpPr>
        <p:spPr>
          <a:xfrm>
            <a:off x="59436" y="998608"/>
            <a:ext cx="6739127" cy="2749810"/>
          </a:xfrm>
        </p:spPr>
        <p:txBody>
          <a:bodyPr>
            <a:normAutofit fontScale="77500" lnSpcReduction="20000"/>
          </a:bodyPr>
          <a:lstStyle/>
          <a:p>
            <a:r>
              <a:rPr lang="en-US" dirty="0"/>
              <a:t>OSA has well-established neuro-cognitive and CV sequelae</a:t>
            </a:r>
          </a:p>
          <a:p>
            <a:pPr lvl="1">
              <a:spcBef>
                <a:spcPts val="0"/>
              </a:spcBef>
            </a:pPr>
            <a:r>
              <a:rPr lang="en-US" sz="2300" dirty="0"/>
              <a:t>Sub-clusters of OSA patients</a:t>
            </a:r>
          </a:p>
          <a:p>
            <a:pPr lvl="2">
              <a:spcBef>
                <a:spcPts val="0"/>
              </a:spcBef>
            </a:pPr>
            <a:r>
              <a:rPr lang="en-US" sz="2300" dirty="0"/>
              <a:t>Disturbed sleep</a:t>
            </a:r>
          </a:p>
          <a:p>
            <a:pPr lvl="2">
              <a:spcBef>
                <a:spcPts val="0"/>
              </a:spcBef>
            </a:pPr>
            <a:r>
              <a:rPr lang="en-US" sz="2300" dirty="0"/>
              <a:t>Minimal symptoms</a:t>
            </a:r>
          </a:p>
          <a:p>
            <a:pPr lvl="2">
              <a:spcBef>
                <a:spcPts val="0"/>
              </a:spcBef>
            </a:pPr>
            <a:r>
              <a:rPr lang="en-US" sz="2300" dirty="0">
                <a:solidFill>
                  <a:srgbClr val="FFFF00"/>
                </a:solidFill>
              </a:rPr>
              <a:t>Excessive daytime sleepiness</a:t>
            </a:r>
          </a:p>
          <a:p>
            <a:r>
              <a:rPr lang="en-US" dirty="0">
                <a:solidFill>
                  <a:schemeClr val="tx1"/>
                </a:solidFill>
              </a:rPr>
              <a:t>Data on reduction of these risks has historically shown mixed results</a:t>
            </a:r>
          </a:p>
          <a:p>
            <a:r>
              <a:rPr lang="en-US" dirty="0">
                <a:solidFill>
                  <a:schemeClr val="tx1"/>
                </a:solidFill>
              </a:rPr>
              <a:t>Recent meta-analyses show:</a:t>
            </a:r>
          </a:p>
          <a:p>
            <a:pPr lvl="1">
              <a:spcBef>
                <a:spcPts val="0"/>
              </a:spcBef>
            </a:pPr>
            <a:r>
              <a:rPr lang="en-US" sz="2300" dirty="0">
                <a:solidFill>
                  <a:schemeClr val="tx1"/>
                </a:solidFill>
              </a:rPr>
              <a:t>Most patients on CPAP have inadequate adherence</a:t>
            </a:r>
          </a:p>
          <a:p>
            <a:pPr lvl="1">
              <a:spcBef>
                <a:spcPts val="0"/>
              </a:spcBef>
            </a:pPr>
            <a:r>
              <a:rPr lang="en-US" sz="2300" dirty="0">
                <a:solidFill>
                  <a:schemeClr val="tx1"/>
                </a:solidFill>
              </a:rPr>
              <a:t>Adequate CPAP adherence lowers risk of MACCEs</a:t>
            </a:r>
          </a:p>
          <a:p>
            <a:pPr marL="419100" lvl="1" indent="0">
              <a:spcBef>
                <a:spcPts val="0"/>
              </a:spcBef>
              <a:buNone/>
            </a:pPr>
            <a:r>
              <a:rPr lang="en-US" sz="2300" dirty="0">
                <a:solidFill>
                  <a:schemeClr val="tx1"/>
                </a:solidFill>
              </a:rPr>
              <a:t>      (hazard ratio 0.69, 95% CI 0.52-0.92)</a:t>
            </a:r>
          </a:p>
        </p:txBody>
      </p:sp>
      <p:sp>
        <p:nvSpPr>
          <p:cNvPr id="5" name="Freeform 4">
            <a:extLst>
              <a:ext uri="{FF2B5EF4-FFF2-40B4-BE49-F238E27FC236}">
                <a16:creationId xmlns:a16="http://schemas.microsoft.com/office/drawing/2014/main" id="{E6F196FE-C12B-DDEE-0518-D8415130FCDC}"/>
              </a:ext>
            </a:extLst>
          </p:cNvPr>
          <p:cNvSpPr/>
          <p:nvPr/>
        </p:nvSpPr>
        <p:spPr>
          <a:xfrm>
            <a:off x="3910527" y="1311965"/>
            <a:ext cx="2628426" cy="731571"/>
          </a:xfrm>
          <a:custGeom>
            <a:avLst/>
            <a:gdLst>
              <a:gd name="connsiteX0" fmla="*/ 2221992 w 2462362"/>
              <a:gd name="connsiteY0" fmla="*/ 0 h 1362456"/>
              <a:gd name="connsiteX1" fmla="*/ 2459736 w 2462362"/>
              <a:gd name="connsiteY1" fmla="*/ 347472 h 1362456"/>
              <a:gd name="connsiteX2" fmla="*/ 2084832 w 2462362"/>
              <a:gd name="connsiteY2" fmla="*/ 950976 h 1362456"/>
              <a:gd name="connsiteX3" fmla="*/ 0 w 2462362"/>
              <a:gd name="connsiteY3" fmla="*/ 1362456 h 1362456"/>
            </a:gdLst>
            <a:ahLst/>
            <a:cxnLst>
              <a:cxn ang="0">
                <a:pos x="connsiteX0" y="connsiteY0"/>
              </a:cxn>
              <a:cxn ang="0">
                <a:pos x="connsiteX1" y="connsiteY1"/>
              </a:cxn>
              <a:cxn ang="0">
                <a:pos x="connsiteX2" y="connsiteY2"/>
              </a:cxn>
              <a:cxn ang="0">
                <a:pos x="connsiteX3" y="connsiteY3"/>
              </a:cxn>
            </a:cxnLst>
            <a:rect l="l" t="t" r="r" b="b"/>
            <a:pathLst>
              <a:path w="2462362" h="1362456">
                <a:moveTo>
                  <a:pt x="2221992" y="0"/>
                </a:moveTo>
                <a:cubicBezTo>
                  <a:pt x="2352294" y="94488"/>
                  <a:pt x="2482596" y="188976"/>
                  <a:pt x="2459736" y="347472"/>
                </a:cubicBezTo>
                <a:cubicBezTo>
                  <a:pt x="2436876" y="505968"/>
                  <a:pt x="2494788" y="781812"/>
                  <a:pt x="2084832" y="950976"/>
                </a:cubicBezTo>
                <a:cubicBezTo>
                  <a:pt x="1674876" y="1120140"/>
                  <a:pt x="837438" y="1241298"/>
                  <a:pt x="0" y="1362456"/>
                </a:cubicBezTo>
              </a:path>
            </a:pathLst>
          </a:custGeom>
          <a:noFill/>
          <a:ln w="22225">
            <a:solidFill>
              <a:schemeClr val="tx1"/>
            </a:solidFill>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ext Placeholder 2">
            <a:extLst>
              <a:ext uri="{FF2B5EF4-FFF2-40B4-BE49-F238E27FC236}">
                <a16:creationId xmlns:a16="http://schemas.microsoft.com/office/drawing/2014/main" id="{C0F0D03B-BD14-8129-4D3D-53638250115F}"/>
              </a:ext>
            </a:extLst>
          </p:cNvPr>
          <p:cNvSpPr txBox="1">
            <a:spLocks/>
          </p:cNvSpPr>
          <p:nvPr/>
        </p:nvSpPr>
        <p:spPr>
          <a:xfrm>
            <a:off x="59436" y="4226988"/>
            <a:ext cx="5756148" cy="27357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457200" marR="0" lvl="0" indent="-355600" algn="l" rtl="0">
              <a:lnSpc>
                <a:spcPct val="115000"/>
              </a:lnSpc>
              <a:spcBef>
                <a:spcPts val="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1pPr>
            <a:lvl2pPr marL="914400" marR="0" lvl="1"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2pPr>
            <a:lvl3pPr marL="1371600" marR="0" lvl="2"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3pPr>
            <a:lvl4pPr marL="1828800" marR="0" lvl="3"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4pPr>
            <a:lvl5pPr marL="2286000" marR="0" lvl="4"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5pPr>
            <a:lvl6pPr marL="2743200" marR="0" lvl="5"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6pPr>
            <a:lvl7pPr marL="3200400" marR="0" lvl="6"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7pPr>
            <a:lvl8pPr marL="3657600" marR="0" lvl="7"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8pPr>
            <a:lvl9pPr marL="4114800" marR="0" lvl="8" indent="-355600" algn="l" rtl="0">
              <a:lnSpc>
                <a:spcPct val="115000"/>
              </a:lnSpc>
              <a:spcBef>
                <a:spcPts val="1600"/>
              </a:spcBef>
              <a:spcAft>
                <a:spcPts val="160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9pPr>
          </a:lstStyle>
          <a:p>
            <a:pPr marL="76200" indent="0">
              <a:buNone/>
            </a:pPr>
            <a:r>
              <a:rPr lang="en-US" sz="900" dirty="0">
                <a:solidFill>
                  <a:schemeClr val="tx1"/>
                </a:solidFill>
              </a:rPr>
              <a:t>Sánchez-de-la-Torre et al, JAMA (2023)</a:t>
            </a:r>
          </a:p>
        </p:txBody>
      </p:sp>
      <p:sp>
        <p:nvSpPr>
          <p:cNvPr id="9" name="Text Placeholder 2">
            <a:extLst>
              <a:ext uri="{FF2B5EF4-FFF2-40B4-BE49-F238E27FC236}">
                <a16:creationId xmlns:a16="http://schemas.microsoft.com/office/drawing/2014/main" id="{B8E8A8EC-0087-072E-C1CB-2622E154130F}"/>
              </a:ext>
            </a:extLst>
          </p:cNvPr>
          <p:cNvSpPr txBox="1">
            <a:spLocks/>
          </p:cNvSpPr>
          <p:nvPr/>
        </p:nvSpPr>
        <p:spPr>
          <a:xfrm>
            <a:off x="1513332" y="4226988"/>
            <a:ext cx="5285232" cy="27357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457200" marR="0" lvl="0" indent="-355600" algn="l" rtl="0">
              <a:lnSpc>
                <a:spcPct val="115000"/>
              </a:lnSpc>
              <a:spcBef>
                <a:spcPts val="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1pPr>
            <a:lvl2pPr marL="914400" marR="0" lvl="1"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2pPr>
            <a:lvl3pPr marL="1371600" marR="0" lvl="2"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3pPr>
            <a:lvl4pPr marL="1828800" marR="0" lvl="3"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4pPr>
            <a:lvl5pPr marL="2286000" marR="0" lvl="4"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5pPr>
            <a:lvl6pPr marL="2743200" marR="0" lvl="5"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6pPr>
            <a:lvl7pPr marL="3200400" marR="0" lvl="6"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7pPr>
            <a:lvl8pPr marL="3657600" marR="0" lvl="7"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8pPr>
            <a:lvl9pPr marL="4114800" marR="0" lvl="8" indent="-355600" algn="l" rtl="0">
              <a:lnSpc>
                <a:spcPct val="115000"/>
              </a:lnSpc>
              <a:spcBef>
                <a:spcPts val="1600"/>
              </a:spcBef>
              <a:spcAft>
                <a:spcPts val="160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9pPr>
          </a:lstStyle>
          <a:p>
            <a:pPr marL="76200" indent="0" algn="r">
              <a:buNone/>
            </a:pPr>
            <a:r>
              <a:rPr lang="en-US" sz="900" dirty="0">
                <a:solidFill>
                  <a:schemeClr val="tx1"/>
                </a:solidFill>
              </a:rPr>
              <a:t>MACCE: major adverse cardiac and cerebrovascular event</a:t>
            </a:r>
          </a:p>
        </p:txBody>
      </p:sp>
    </p:spTree>
    <p:extLst>
      <p:ext uri="{BB962C8B-B14F-4D97-AF65-F5344CB8AC3E}">
        <p14:creationId xmlns:p14="http://schemas.microsoft.com/office/powerpoint/2010/main" val="41052585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2"/>
          <p:cNvSpPr txBox="1">
            <a:spLocks noGrp="1"/>
          </p:cNvSpPr>
          <p:nvPr>
            <p:ph type="title"/>
          </p:nvPr>
        </p:nvSpPr>
        <p:spPr>
          <a:xfrm>
            <a:off x="0" y="178231"/>
            <a:ext cx="6858000" cy="720671"/>
          </a:xfrm>
          <a:prstGeom prst="rect">
            <a:avLst/>
          </a:prstGeom>
        </p:spPr>
        <p:txBody>
          <a:bodyPr spcFirstLastPara="1" wrap="square" lIns="68569" tIns="68569" rIns="68569" bIns="68569" anchor="t" anchorCtr="0">
            <a:noAutofit/>
          </a:bodyPr>
          <a:lstStyle/>
          <a:p>
            <a:r>
              <a:rPr lang="en" sz="2800" dirty="0"/>
              <a:t>Prescribed Napping in Clinical Practice</a:t>
            </a:r>
            <a:endParaRPr sz="2800" dirty="0"/>
          </a:p>
        </p:txBody>
      </p:sp>
      <p:sp>
        <p:nvSpPr>
          <p:cNvPr id="120" name="Google Shape;120;p22"/>
          <p:cNvSpPr txBox="1">
            <a:spLocks noGrp="1"/>
          </p:cNvSpPr>
          <p:nvPr>
            <p:ph type="body" idx="1"/>
          </p:nvPr>
        </p:nvSpPr>
        <p:spPr>
          <a:xfrm>
            <a:off x="233775" y="767411"/>
            <a:ext cx="6390450" cy="2562300"/>
          </a:xfrm>
          <a:prstGeom prst="rect">
            <a:avLst/>
          </a:prstGeom>
        </p:spPr>
        <p:txBody>
          <a:bodyPr spcFirstLastPara="1" wrap="square" lIns="68569" tIns="68569" rIns="68569" bIns="68569" anchor="t" anchorCtr="0">
            <a:noAutofit/>
          </a:bodyPr>
          <a:lstStyle/>
          <a:p>
            <a:pPr>
              <a:buChar char="-"/>
            </a:pPr>
            <a:r>
              <a:rPr lang="en" sz="1800" dirty="0"/>
              <a:t>Older Adults</a:t>
            </a:r>
            <a:endParaRPr sz="1800" dirty="0"/>
          </a:p>
          <a:p>
            <a:pPr lvl="1">
              <a:spcBef>
                <a:spcPts val="0"/>
              </a:spcBef>
              <a:buChar char="-"/>
            </a:pPr>
            <a:r>
              <a:rPr lang="en" sz="1800" dirty="0"/>
              <a:t>Short naps -&gt; similar acute effects to those of young adults</a:t>
            </a:r>
            <a:endParaRPr sz="1800" dirty="0"/>
          </a:p>
          <a:p>
            <a:pPr lvl="1">
              <a:spcBef>
                <a:spcPts val="0"/>
              </a:spcBef>
              <a:buChar char="-"/>
            </a:pPr>
            <a:r>
              <a:rPr lang="en" sz="1800" dirty="0"/>
              <a:t>PSG study: 34-minute PM nap yielded 24-minutes of sleep on PSG</a:t>
            </a:r>
            <a:endParaRPr sz="1800" dirty="0"/>
          </a:p>
          <a:p>
            <a:pPr lvl="1">
              <a:spcBef>
                <a:spcPts val="0"/>
              </a:spcBef>
              <a:buChar char="-"/>
            </a:pPr>
            <a:r>
              <a:rPr lang="en" sz="1800" dirty="0"/>
              <a:t>Napping more prevalent (mean 73 </a:t>
            </a:r>
            <a:r>
              <a:rPr lang="en" sz="1800" dirty="0" err="1"/>
              <a:t>yrs</a:t>
            </a:r>
            <a:r>
              <a:rPr lang="en" sz="1800" dirty="0"/>
              <a:t>, ~4.6/week, mean 38 mins)</a:t>
            </a:r>
            <a:endParaRPr sz="1800" dirty="0"/>
          </a:p>
          <a:p>
            <a:pPr lvl="1">
              <a:spcBef>
                <a:spcPts val="0"/>
              </a:spcBef>
              <a:buChar char="-"/>
            </a:pPr>
            <a:r>
              <a:rPr lang="en" sz="1800" dirty="0"/>
              <a:t>Longer naps (90 minutes) detract from nocturnal sleep</a:t>
            </a:r>
            <a:endParaRPr sz="1800" dirty="0"/>
          </a:p>
          <a:p>
            <a:pPr lvl="2">
              <a:spcBef>
                <a:spcPts val="0"/>
              </a:spcBef>
              <a:buChar char="-"/>
            </a:pPr>
            <a:r>
              <a:rPr lang="en" sz="1400" dirty="0"/>
              <a:t>Affected nocturnal body temperature</a:t>
            </a:r>
            <a:endParaRPr sz="1400" dirty="0"/>
          </a:p>
          <a:p>
            <a:pPr lvl="2">
              <a:spcBef>
                <a:spcPts val="0"/>
              </a:spcBef>
              <a:buChar char="-"/>
            </a:pPr>
            <a:r>
              <a:rPr lang="en" sz="1400" dirty="0"/>
              <a:t>Decreased sleep efficiency</a:t>
            </a:r>
            <a:endParaRPr sz="1400" dirty="0"/>
          </a:p>
          <a:p>
            <a:pPr lvl="2">
              <a:spcBef>
                <a:spcPts val="0"/>
              </a:spcBef>
              <a:buChar char="-"/>
            </a:pPr>
            <a:r>
              <a:rPr lang="en" sz="1400" dirty="0"/>
              <a:t>Longer sleep latency (and later bedtime + earlier wake time)</a:t>
            </a:r>
            <a:endParaRPr sz="1400" dirty="0"/>
          </a:p>
          <a:p>
            <a:pPr lvl="2">
              <a:spcBef>
                <a:spcPts val="0"/>
              </a:spcBef>
              <a:buChar char="-"/>
            </a:pPr>
            <a:r>
              <a:rPr lang="en" sz="1400" dirty="0"/>
              <a:t>Nap did improve evening alertness (at about 7:30PM)</a:t>
            </a:r>
            <a:endParaRPr sz="1400" dirty="0"/>
          </a:p>
        </p:txBody>
      </p:sp>
      <p:sp>
        <p:nvSpPr>
          <p:cNvPr id="2" name="Google Shape;86;p17">
            <a:extLst>
              <a:ext uri="{FF2B5EF4-FFF2-40B4-BE49-F238E27FC236}">
                <a16:creationId xmlns:a16="http://schemas.microsoft.com/office/drawing/2014/main" id="{83CD7335-78CB-C8AB-5420-75A140A59BDE}"/>
              </a:ext>
            </a:extLst>
          </p:cNvPr>
          <p:cNvSpPr txBox="1"/>
          <p:nvPr/>
        </p:nvSpPr>
        <p:spPr>
          <a:xfrm>
            <a:off x="0" y="4242535"/>
            <a:ext cx="6858000" cy="276977"/>
          </a:xfrm>
          <a:prstGeom prst="rect">
            <a:avLst/>
          </a:prstGeom>
          <a:noFill/>
          <a:ln>
            <a:noFill/>
          </a:ln>
        </p:spPr>
        <p:txBody>
          <a:bodyPr spcFirstLastPara="1" wrap="square" lIns="68569" tIns="68569" rIns="68569" bIns="68569" anchor="t" anchorCtr="0">
            <a:spAutoFit/>
          </a:bodyPr>
          <a:lstStyle/>
          <a:p>
            <a:r>
              <a:rPr lang="en" sz="900" dirty="0">
                <a:latin typeface="Average"/>
                <a:ea typeface="Average"/>
                <a:cs typeface="Average"/>
                <a:sym typeface="Average"/>
              </a:rPr>
              <a:t>     Takahashi, Sleep Medicine Reviews, 2003 (7(3), 227–235. https://</a:t>
            </a:r>
            <a:r>
              <a:rPr lang="en" sz="900" dirty="0" err="1">
                <a:latin typeface="Average"/>
                <a:ea typeface="Average"/>
                <a:cs typeface="Average"/>
                <a:sym typeface="Average"/>
              </a:rPr>
              <a:t>doi.org</a:t>
            </a:r>
            <a:r>
              <a:rPr lang="en" sz="900" dirty="0">
                <a:latin typeface="Average"/>
                <a:ea typeface="Average"/>
                <a:cs typeface="Average"/>
                <a:sym typeface="Average"/>
              </a:rPr>
              <a:t>/10.1053/smrv.2002.0241)</a:t>
            </a:r>
            <a:endParaRPr sz="825" dirty="0">
              <a:latin typeface="Average"/>
              <a:ea typeface="Average"/>
              <a:cs typeface="Average"/>
              <a:sym typeface="Average"/>
            </a:endParaRPr>
          </a:p>
        </p:txBody>
      </p:sp>
    </p:spTree>
    <p:extLst>
      <p:ext uri="{BB962C8B-B14F-4D97-AF65-F5344CB8AC3E}">
        <p14:creationId xmlns:p14="http://schemas.microsoft.com/office/powerpoint/2010/main" val="14831149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5"/>
          <p:cNvSpPr txBox="1">
            <a:spLocks noGrp="1"/>
          </p:cNvSpPr>
          <p:nvPr>
            <p:ph type="title"/>
          </p:nvPr>
        </p:nvSpPr>
        <p:spPr>
          <a:xfrm>
            <a:off x="0" y="194463"/>
            <a:ext cx="6858000" cy="541706"/>
          </a:xfrm>
          <a:prstGeom prst="rect">
            <a:avLst/>
          </a:prstGeom>
        </p:spPr>
        <p:txBody>
          <a:bodyPr spcFirstLastPara="1" wrap="square" lIns="68569" tIns="68569" rIns="68569" bIns="68569" anchor="t" anchorCtr="0">
            <a:noAutofit/>
          </a:bodyPr>
          <a:lstStyle/>
          <a:p>
            <a:r>
              <a:rPr lang="en" sz="2800" dirty="0"/>
              <a:t>Prescribed Napping in Clinical Practice</a:t>
            </a:r>
            <a:endParaRPr sz="2800" dirty="0"/>
          </a:p>
        </p:txBody>
      </p:sp>
      <p:sp>
        <p:nvSpPr>
          <p:cNvPr id="141" name="Google Shape;141;p25"/>
          <p:cNvSpPr txBox="1">
            <a:spLocks noGrp="1"/>
          </p:cNvSpPr>
          <p:nvPr>
            <p:ph type="body" idx="1"/>
          </p:nvPr>
        </p:nvSpPr>
        <p:spPr>
          <a:xfrm>
            <a:off x="87297" y="834093"/>
            <a:ext cx="6683406" cy="3475314"/>
          </a:xfrm>
          <a:prstGeom prst="rect">
            <a:avLst/>
          </a:prstGeom>
        </p:spPr>
        <p:txBody>
          <a:bodyPr spcFirstLastPara="1" wrap="square" lIns="68569" tIns="68569" rIns="68569" bIns="68569" anchor="t" anchorCtr="0">
            <a:noAutofit/>
          </a:bodyPr>
          <a:lstStyle/>
          <a:p>
            <a:pPr>
              <a:buChar char="-"/>
            </a:pPr>
            <a:r>
              <a:rPr lang="en" sz="2000" dirty="0"/>
              <a:t>Shift work – misalignment between circadian phase and work schedule</a:t>
            </a:r>
            <a:endParaRPr sz="2000" dirty="0"/>
          </a:p>
          <a:p>
            <a:pPr lvl="1">
              <a:spcBef>
                <a:spcPts val="0"/>
              </a:spcBef>
              <a:buChar char="-"/>
            </a:pPr>
            <a:r>
              <a:rPr lang="en" sz="2000" dirty="0"/>
              <a:t>Cockpit naps for NASA pilots (40-min nap </a:t>
            </a:r>
            <a:r>
              <a:rPr lang="en" sz="2000" i="1" dirty="0"/>
              <a:t>vs.</a:t>
            </a:r>
            <a:r>
              <a:rPr lang="en" sz="2000" dirty="0"/>
              <a:t> no nap)</a:t>
            </a:r>
            <a:endParaRPr sz="2000" dirty="0"/>
          </a:p>
          <a:p>
            <a:pPr lvl="2">
              <a:spcBef>
                <a:spcPts val="0"/>
              </a:spcBef>
              <a:buChar char="-"/>
            </a:pPr>
            <a:r>
              <a:rPr lang="en" sz="1600" dirty="0"/>
              <a:t>Significantly higher vigilance</a:t>
            </a:r>
            <a:endParaRPr sz="1600" dirty="0"/>
          </a:p>
          <a:p>
            <a:pPr lvl="3">
              <a:spcBef>
                <a:spcPts val="0"/>
              </a:spcBef>
              <a:buChar char="-"/>
            </a:pPr>
            <a:r>
              <a:rPr lang="en" sz="1400" dirty="0"/>
              <a:t>Napless → 20% reduction in vigilance</a:t>
            </a:r>
            <a:endParaRPr sz="1400" dirty="0"/>
          </a:p>
          <a:p>
            <a:pPr lvl="3">
              <a:spcBef>
                <a:spcPts val="0"/>
              </a:spcBef>
              <a:buChar char="-"/>
            </a:pPr>
            <a:r>
              <a:rPr lang="en" sz="1400" dirty="0"/>
              <a:t>30% more lapses of &gt;0.5 seconds to respond to stimulus</a:t>
            </a:r>
            <a:endParaRPr sz="1400" dirty="0"/>
          </a:p>
          <a:p>
            <a:pPr lvl="3">
              <a:spcBef>
                <a:spcPts val="0"/>
              </a:spcBef>
              <a:buChar char="-"/>
            </a:pPr>
            <a:r>
              <a:rPr lang="en" sz="1400" dirty="0"/>
              <a:t>EEG “microevents” were significantly more frequent w/o nap</a:t>
            </a:r>
            <a:endParaRPr sz="1400" dirty="0"/>
          </a:p>
          <a:p>
            <a:pPr lvl="2">
              <a:spcBef>
                <a:spcPts val="0"/>
              </a:spcBef>
              <a:buClr>
                <a:srgbClr val="FFFF00"/>
              </a:buClr>
              <a:buChar char="-"/>
            </a:pPr>
            <a:r>
              <a:rPr lang="en" sz="1600" dirty="0">
                <a:solidFill>
                  <a:srgbClr val="FFFF00"/>
                </a:solidFill>
              </a:rPr>
              <a:t>Self-assessed subjective alertness did </a:t>
            </a:r>
            <a:r>
              <a:rPr lang="en" sz="1600" i="1" dirty="0">
                <a:solidFill>
                  <a:srgbClr val="FFFF00"/>
                </a:solidFill>
              </a:rPr>
              <a:t>not</a:t>
            </a:r>
            <a:r>
              <a:rPr lang="en" sz="1600" dirty="0">
                <a:solidFill>
                  <a:srgbClr val="FFFF00"/>
                </a:solidFill>
              </a:rPr>
              <a:t> differ significantly</a:t>
            </a:r>
            <a:endParaRPr sz="1600" dirty="0">
              <a:solidFill>
                <a:srgbClr val="FFFF00"/>
              </a:solidFill>
            </a:endParaRPr>
          </a:p>
          <a:p>
            <a:pPr lvl="1">
              <a:spcBef>
                <a:spcPts val="0"/>
              </a:spcBef>
              <a:buChar char="-"/>
            </a:pPr>
            <a:r>
              <a:rPr lang="en" sz="2000" dirty="0"/>
              <a:t>Similar findings for 30-minute naps in different fields (air traffic controllers, oil refinery workers, drivers, </a:t>
            </a:r>
            <a:r>
              <a:rPr lang="en" sz="2000" i="1" dirty="0"/>
              <a:t>etc.</a:t>
            </a:r>
            <a:r>
              <a:rPr lang="en" sz="2000" dirty="0"/>
              <a:t>)</a:t>
            </a:r>
            <a:endParaRPr sz="2000" dirty="0"/>
          </a:p>
        </p:txBody>
      </p:sp>
      <p:sp>
        <p:nvSpPr>
          <p:cNvPr id="2" name="Google Shape;86;p17">
            <a:extLst>
              <a:ext uri="{FF2B5EF4-FFF2-40B4-BE49-F238E27FC236}">
                <a16:creationId xmlns:a16="http://schemas.microsoft.com/office/drawing/2014/main" id="{59F3AC48-756D-0113-A674-C532779B26E4}"/>
              </a:ext>
            </a:extLst>
          </p:cNvPr>
          <p:cNvSpPr txBox="1"/>
          <p:nvPr/>
        </p:nvSpPr>
        <p:spPr>
          <a:xfrm>
            <a:off x="0" y="4242535"/>
            <a:ext cx="6858000" cy="276977"/>
          </a:xfrm>
          <a:prstGeom prst="rect">
            <a:avLst/>
          </a:prstGeom>
          <a:noFill/>
          <a:ln>
            <a:noFill/>
          </a:ln>
        </p:spPr>
        <p:txBody>
          <a:bodyPr spcFirstLastPara="1" wrap="square" lIns="68569" tIns="68569" rIns="68569" bIns="68569" anchor="t" anchorCtr="0">
            <a:spAutoFit/>
          </a:bodyPr>
          <a:lstStyle/>
          <a:p>
            <a:r>
              <a:rPr lang="en" sz="900" dirty="0">
                <a:latin typeface="Average"/>
                <a:ea typeface="Average"/>
                <a:cs typeface="Average"/>
                <a:sym typeface="Average"/>
              </a:rPr>
              <a:t>     Takahashi, Sleep Medicine Reviews, 2003 (7(3), 227–235. https://</a:t>
            </a:r>
            <a:r>
              <a:rPr lang="en" sz="900" dirty="0" err="1">
                <a:latin typeface="Average"/>
                <a:ea typeface="Average"/>
                <a:cs typeface="Average"/>
                <a:sym typeface="Average"/>
              </a:rPr>
              <a:t>doi.org</a:t>
            </a:r>
            <a:r>
              <a:rPr lang="en" sz="900" dirty="0">
                <a:latin typeface="Average"/>
                <a:ea typeface="Average"/>
                <a:cs typeface="Average"/>
                <a:sym typeface="Average"/>
              </a:rPr>
              <a:t>/10.1053/smrv.2002.0241)</a:t>
            </a:r>
            <a:endParaRPr sz="825" dirty="0">
              <a:latin typeface="Average"/>
              <a:ea typeface="Average"/>
              <a:cs typeface="Average"/>
              <a:sym typeface="Average"/>
            </a:endParaRPr>
          </a:p>
        </p:txBody>
      </p:sp>
    </p:spTree>
    <p:extLst>
      <p:ext uri="{BB962C8B-B14F-4D97-AF65-F5344CB8AC3E}">
        <p14:creationId xmlns:p14="http://schemas.microsoft.com/office/powerpoint/2010/main" val="41765181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1"/>
          <p:cNvSpPr txBox="1">
            <a:spLocks noGrp="1"/>
          </p:cNvSpPr>
          <p:nvPr>
            <p:ph type="title"/>
          </p:nvPr>
        </p:nvSpPr>
        <p:spPr>
          <a:xfrm>
            <a:off x="0" y="194463"/>
            <a:ext cx="6858000" cy="549456"/>
          </a:xfrm>
          <a:prstGeom prst="rect">
            <a:avLst/>
          </a:prstGeom>
        </p:spPr>
        <p:txBody>
          <a:bodyPr spcFirstLastPara="1" wrap="square" lIns="68569" tIns="68569" rIns="68569" bIns="68569" anchor="t" anchorCtr="0">
            <a:noAutofit/>
          </a:bodyPr>
          <a:lstStyle/>
          <a:p>
            <a:r>
              <a:rPr lang="en" sz="2800" dirty="0"/>
              <a:t>Prescribed Napping in Clinical Practice</a:t>
            </a:r>
            <a:endParaRPr sz="2800" dirty="0"/>
          </a:p>
        </p:txBody>
      </p:sp>
      <p:sp>
        <p:nvSpPr>
          <p:cNvPr id="183" name="Google Shape;183;p31"/>
          <p:cNvSpPr txBox="1">
            <a:spLocks noGrp="1"/>
          </p:cNvSpPr>
          <p:nvPr>
            <p:ph type="body" idx="1"/>
          </p:nvPr>
        </p:nvSpPr>
        <p:spPr>
          <a:xfrm>
            <a:off x="89353" y="743919"/>
            <a:ext cx="6390450" cy="2562300"/>
          </a:xfrm>
          <a:prstGeom prst="rect">
            <a:avLst/>
          </a:prstGeom>
        </p:spPr>
        <p:txBody>
          <a:bodyPr spcFirstLastPara="1" wrap="square" lIns="68569" tIns="68569" rIns="68569" bIns="68569" anchor="t" anchorCtr="0">
            <a:noAutofit/>
          </a:bodyPr>
          <a:lstStyle/>
          <a:p>
            <a:pPr>
              <a:buChar char="-"/>
            </a:pPr>
            <a:r>
              <a:rPr lang="en" dirty="0"/>
              <a:t>Sleep disorders – Excessive daytime sleepiness (EDS)</a:t>
            </a:r>
            <a:endParaRPr dirty="0"/>
          </a:p>
          <a:p>
            <a:pPr lvl="1">
              <a:spcBef>
                <a:spcPts val="0"/>
              </a:spcBef>
              <a:buChar char="-"/>
            </a:pPr>
            <a:r>
              <a:rPr lang="en" dirty="0"/>
              <a:t>Insomnia</a:t>
            </a:r>
            <a:endParaRPr dirty="0"/>
          </a:p>
          <a:p>
            <a:pPr lvl="2">
              <a:spcBef>
                <a:spcPts val="0"/>
              </a:spcBef>
              <a:buChar char="-"/>
            </a:pPr>
            <a:r>
              <a:rPr lang="en" dirty="0"/>
              <a:t>Higher daytime arousal → challenging to sleep during nap</a:t>
            </a:r>
            <a:endParaRPr dirty="0"/>
          </a:p>
          <a:p>
            <a:pPr lvl="2">
              <a:spcBef>
                <a:spcPts val="0"/>
              </a:spcBef>
              <a:buChar char="-"/>
            </a:pPr>
            <a:r>
              <a:rPr lang="en" dirty="0"/>
              <a:t>Generally have a negative influence</a:t>
            </a:r>
            <a:endParaRPr dirty="0"/>
          </a:p>
          <a:p>
            <a:pPr lvl="3">
              <a:spcBef>
                <a:spcPts val="0"/>
              </a:spcBef>
              <a:buChar char="-"/>
            </a:pPr>
            <a:r>
              <a:rPr lang="en" dirty="0"/>
              <a:t>Sap sleep drive</a:t>
            </a:r>
            <a:endParaRPr dirty="0"/>
          </a:p>
          <a:p>
            <a:pPr lvl="3">
              <a:spcBef>
                <a:spcPts val="0"/>
              </a:spcBef>
              <a:buChar char="-"/>
            </a:pPr>
            <a:r>
              <a:rPr lang="en" dirty="0"/>
              <a:t>Dampen amplitude of circadian influences</a:t>
            </a:r>
            <a:endParaRPr dirty="0"/>
          </a:p>
          <a:p>
            <a:pPr lvl="2">
              <a:spcBef>
                <a:spcPts val="0"/>
              </a:spcBef>
              <a:buChar char="-"/>
            </a:pPr>
            <a:r>
              <a:rPr lang="en" dirty="0"/>
              <a:t>If insomnia + sleep deprivation + naps that do result in sleep</a:t>
            </a:r>
            <a:endParaRPr dirty="0"/>
          </a:p>
          <a:p>
            <a:pPr lvl="3">
              <a:spcBef>
                <a:spcPts val="0"/>
              </a:spcBef>
              <a:buChar char="-"/>
            </a:pPr>
            <a:r>
              <a:rPr lang="en" dirty="0"/>
              <a:t>Shorten and move away from consolidated sleep time</a:t>
            </a:r>
            <a:endParaRPr dirty="0"/>
          </a:p>
        </p:txBody>
      </p:sp>
      <p:sp>
        <p:nvSpPr>
          <p:cNvPr id="2" name="Google Shape;86;p17">
            <a:extLst>
              <a:ext uri="{FF2B5EF4-FFF2-40B4-BE49-F238E27FC236}">
                <a16:creationId xmlns:a16="http://schemas.microsoft.com/office/drawing/2014/main" id="{10378D72-693F-9BD3-8BDB-B378825802C6}"/>
              </a:ext>
            </a:extLst>
          </p:cNvPr>
          <p:cNvSpPr txBox="1"/>
          <p:nvPr/>
        </p:nvSpPr>
        <p:spPr>
          <a:xfrm>
            <a:off x="0" y="4242535"/>
            <a:ext cx="6858000" cy="276977"/>
          </a:xfrm>
          <a:prstGeom prst="rect">
            <a:avLst/>
          </a:prstGeom>
          <a:noFill/>
          <a:ln>
            <a:noFill/>
          </a:ln>
        </p:spPr>
        <p:txBody>
          <a:bodyPr spcFirstLastPara="1" wrap="square" lIns="68569" tIns="68569" rIns="68569" bIns="68569" anchor="t" anchorCtr="0">
            <a:spAutoFit/>
          </a:bodyPr>
          <a:lstStyle/>
          <a:p>
            <a:r>
              <a:rPr lang="en" sz="900" dirty="0">
                <a:latin typeface="Average"/>
                <a:ea typeface="Average"/>
                <a:cs typeface="Average"/>
                <a:sym typeface="Average"/>
              </a:rPr>
              <a:t>     Takahashi, Sleep Medicine Reviews, 2003 (7(3), 227–235. https://</a:t>
            </a:r>
            <a:r>
              <a:rPr lang="en" sz="900" dirty="0" err="1">
                <a:latin typeface="Average"/>
                <a:ea typeface="Average"/>
                <a:cs typeface="Average"/>
                <a:sym typeface="Average"/>
              </a:rPr>
              <a:t>doi.org</a:t>
            </a:r>
            <a:r>
              <a:rPr lang="en" sz="900" dirty="0">
                <a:latin typeface="Average"/>
                <a:ea typeface="Average"/>
                <a:cs typeface="Average"/>
                <a:sym typeface="Average"/>
              </a:rPr>
              <a:t>/10.1053/smrv.2002.0241)</a:t>
            </a:r>
            <a:endParaRPr sz="825" dirty="0">
              <a:latin typeface="Average"/>
              <a:ea typeface="Average"/>
              <a:cs typeface="Average"/>
              <a:sym typeface="Average"/>
            </a:endParaRPr>
          </a:p>
        </p:txBody>
      </p:sp>
    </p:spTree>
    <p:extLst>
      <p:ext uri="{BB962C8B-B14F-4D97-AF65-F5344CB8AC3E}">
        <p14:creationId xmlns:p14="http://schemas.microsoft.com/office/powerpoint/2010/main" val="35399462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51"/>
          <p:cNvSpPr txBox="1">
            <a:spLocks noGrp="1"/>
          </p:cNvSpPr>
          <p:nvPr>
            <p:ph type="title"/>
          </p:nvPr>
        </p:nvSpPr>
        <p:spPr>
          <a:xfrm>
            <a:off x="233775" y="976706"/>
            <a:ext cx="6390450" cy="429525"/>
          </a:xfrm>
          <a:prstGeom prst="rect">
            <a:avLst/>
          </a:prstGeom>
        </p:spPr>
        <p:txBody>
          <a:bodyPr spcFirstLastPara="1" wrap="square" lIns="68569" tIns="68569" rIns="68569" bIns="68569" anchor="t" anchorCtr="0">
            <a:noAutofit/>
          </a:bodyPr>
          <a:lstStyle/>
          <a:p>
            <a:r>
              <a:rPr lang="en"/>
              <a:t>*Excerpt from Takahashi 2003 </a:t>
            </a:r>
            <a:endParaRPr/>
          </a:p>
        </p:txBody>
      </p:sp>
      <p:sp>
        <p:nvSpPr>
          <p:cNvPr id="320" name="Google Shape;320;p51"/>
          <p:cNvSpPr txBox="1">
            <a:spLocks noGrp="1"/>
          </p:cNvSpPr>
          <p:nvPr>
            <p:ph type="body" idx="1"/>
          </p:nvPr>
        </p:nvSpPr>
        <p:spPr>
          <a:xfrm>
            <a:off x="233775" y="1507294"/>
            <a:ext cx="6390450" cy="2562300"/>
          </a:xfrm>
          <a:prstGeom prst="rect">
            <a:avLst/>
          </a:prstGeom>
        </p:spPr>
        <p:txBody>
          <a:bodyPr spcFirstLastPara="1" wrap="square" lIns="68569" tIns="68569" rIns="68569" bIns="68569" anchor="t" anchorCtr="0">
            <a:noAutofit/>
          </a:bodyPr>
          <a:lstStyle/>
          <a:p>
            <a:pPr marL="0" indent="0">
              <a:buNone/>
            </a:pPr>
            <a:r>
              <a:rPr lang="en"/>
              <a:t>“...occupational safety and health staff, in collaboration with sleep specialists, should be responsible for explaining to employers the manageable aspects of sleepiness in workers with narcolepsy, and proposing feasible schedules for napping.”</a:t>
            </a:r>
            <a:endParaRPr/>
          </a:p>
        </p:txBody>
      </p:sp>
      <p:sp>
        <p:nvSpPr>
          <p:cNvPr id="321" name="Google Shape;321;p51"/>
          <p:cNvSpPr txBox="1"/>
          <p:nvPr/>
        </p:nvSpPr>
        <p:spPr>
          <a:xfrm>
            <a:off x="0" y="4069594"/>
            <a:ext cx="6858000" cy="415476"/>
          </a:xfrm>
          <a:prstGeom prst="rect">
            <a:avLst/>
          </a:prstGeom>
          <a:noFill/>
          <a:ln>
            <a:noFill/>
          </a:ln>
        </p:spPr>
        <p:txBody>
          <a:bodyPr spcFirstLastPara="1" wrap="square" lIns="68569" tIns="68569" rIns="68569" bIns="68569" anchor="t" anchorCtr="0">
            <a:spAutoFit/>
          </a:bodyPr>
          <a:lstStyle/>
          <a:p>
            <a:r>
              <a:rPr lang="en" sz="900">
                <a:solidFill>
                  <a:schemeClr val="dk1"/>
                </a:solidFill>
                <a:latin typeface="Average"/>
                <a:ea typeface="Average"/>
                <a:cs typeface="Average"/>
                <a:sym typeface="Average"/>
              </a:rPr>
              <a:t>     Takahashi M. (2003). The role of prescribed napping in sleep medicine. Sleep medicine reviews, 7(3), 227–235. https://doi.org/10.1053/smrv.2002.0241</a:t>
            </a:r>
            <a:endParaRPr sz="825">
              <a:solidFill>
                <a:schemeClr val="dk1"/>
              </a:solidFill>
              <a:latin typeface="Average"/>
              <a:ea typeface="Average"/>
              <a:cs typeface="Average"/>
              <a:sym typeface="Average"/>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52"/>
          <p:cNvSpPr txBox="1">
            <a:spLocks noGrp="1"/>
          </p:cNvSpPr>
          <p:nvPr>
            <p:ph type="title"/>
          </p:nvPr>
        </p:nvSpPr>
        <p:spPr>
          <a:xfrm>
            <a:off x="233775" y="217289"/>
            <a:ext cx="6390450" cy="429525"/>
          </a:xfrm>
          <a:prstGeom prst="rect">
            <a:avLst/>
          </a:prstGeom>
        </p:spPr>
        <p:txBody>
          <a:bodyPr spcFirstLastPara="1" wrap="square" lIns="68569" tIns="68569" rIns="68569" bIns="68569" anchor="t" anchorCtr="0">
            <a:noAutofit/>
          </a:bodyPr>
          <a:lstStyle/>
          <a:p>
            <a:r>
              <a:rPr lang="en" dirty="0"/>
              <a:t>Insomnia</a:t>
            </a:r>
            <a:endParaRPr dirty="0">
              <a:solidFill>
                <a:srgbClr val="F9CB9C"/>
              </a:solidFill>
            </a:endParaRPr>
          </a:p>
        </p:txBody>
      </p:sp>
      <p:sp>
        <p:nvSpPr>
          <p:cNvPr id="327" name="Google Shape;327;p52"/>
          <p:cNvSpPr txBox="1">
            <a:spLocks noGrp="1"/>
          </p:cNvSpPr>
          <p:nvPr>
            <p:ph type="body" idx="1"/>
          </p:nvPr>
        </p:nvSpPr>
        <p:spPr>
          <a:xfrm>
            <a:off x="233775" y="920296"/>
            <a:ext cx="6390450" cy="2562300"/>
          </a:xfrm>
          <a:prstGeom prst="rect">
            <a:avLst/>
          </a:prstGeom>
        </p:spPr>
        <p:txBody>
          <a:bodyPr spcFirstLastPara="1" wrap="square" lIns="68569" tIns="68569" rIns="68569" bIns="68569" anchor="t" anchorCtr="0">
            <a:noAutofit/>
          </a:bodyPr>
          <a:lstStyle/>
          <a:p>
            <a:pPr>
              <a:buChar char="-"/>
            </a:pPr>
            <a:r>
              <a:rPr lang="en" dirty="0"/>
              <a:t>Eliminate napping to help with build up evening sleep drive</a:t>
            </a:r>
            <a:endParaRPr dirty="0"/>
          </a:p>
          <a:p>
            <a:pPr>
              <a:buChar char="-"/>
            </a:pPr>
            <a:r>
              <a:rPr lang="en" dirty="0"/>
              <a:t>If unavoidable</a:t>
            </a:r>
            <a:endParaRPr dirty="0"/>
          </a:p>
          <a:p>
            <a:pPr lvl="1">
              <a:spcBef>
                <a:spcPts val="0"/>
              </a:spcBef>
              <a:buChar char="-"/>
            </a:pPr>
            <a:r>
              <a:rPr lang="en" dirty="0"/>
              <a:t>Move naps further from consolidated sleep onset</a:t>
            </a:r>
            <a:endParaRPr dirty="0"/>
          </a:p>
          <a:p>
            <a:pPr lvl="1">
              <a:spcBef>
                <a:spcPts val="0"/>
              </a:spcBef>
              <a:buChar char="-"/>
            </a:pPr>
            <a:r>
              <a:rPr lang="en" dirty="0"/>
              <a:t>Shorten nap to &lt;1 hour, even &lt;30 minutes</a:t>
            </a:r>
            <a:endParaRPr dirty="0"/>
          </a:p>
          <a:p>
            <a:pPr marL="0" indent="0">
              <a:buNone/>
            </a:pPr>
            <a:endParaRPr dirty="0"/>
          </a:p>
          <a:p>
            <a:pPr marL="0" indent="0">
              <a:buNone/>
            </a:pPr>
            <a:endParaRPr dirty="0"/>
          </a:p>
          <a:p>
            <a:pPr marL="0" indent="0">
              <a:buNone/>
            </a:pP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3"/>
          <p:cNvSpPr txBox="1">
            <a:spLocks noGrp="1"/>
          </p:cNvSpPr>
          <p:nvPr>
            <p:ph type="title"/>
          </p:nvPr>
        </p:nvSpPr>
        <p:spPr>
          <a:xfrm>
            <a:off x="233775" y="279282"/>
            <a:ext cx="6390450" cy="429525"/>
          </a:xfrm>
          <a:prstGeom prst="rect">
            <a:avLst/>
          </a:prstGeom>
        </p:spPr>
        <p:txBody>
          <a:bodyPr spcFirstLastPara="1" wrap="square" lIns="68569" tIns="68569" rIns="68569" bIns="68569" anchor="t" anchorCtr="0">
            <a:noAutofit/>
          </a:bodyPr>
          <a:lstStyle/>
          <a:p>
            <a:r>
              <a:rPr lang="en" dirty="0"/>
              <a:t>Narcolepsy</a:t>
            </a:r>
            <a:endParaRPr dirty="0"/>
          </a:p>
        </p:txBody>
      </p:sp>
      <p:sp>
        <p:nvSpPr>
          <p:cNvPr id="333" name="Google Shape;333;p53"/>
          <p:cNvSpPr txBox="1">
            <a:spLocks noGrp="1"/>
          </p:cNvSpPr>
          <p:nvPr>
            <p:ph type="body" idx="1"/>
          </p:nvPr>
        </p:nvSpPr>
        <p:spPr>
          <a:xfrm>
            <a:off x="233775" y="941606"/>
            <a:ext cx="6390450" cy="2562300"/>
          </a:xfrm>
          <a:prstGeom prst="rect">
            <a:avLst/>
          </a:prstGeom>
        </p:spPr>
        <p:txBody>
          <a:bodyPr spcFirstLastPara="1" wrap="square" lIns="68569" tIns="68569" rIns="68569" bIns="68569" anchor="t" anchorCtr="0">
            <a:noAutofit/>
          </a:bodyPr>
          <a:lstStyle/>
          <a:p>
            <a:pPr>
              <a:buChar char="-"/>
            </a:pPr>
            <a:r>
              <a:rPr lang="en" dirty="0"/>
              <a:t>As a safety measure</a:t>
            </a:r>
            <a:endParaRPr dirty="0"/>
          </a:p>
          <a:p>
            <a:pPr>
              <a:buChar char="-"/>
            </a:pPr>
            <a:r>
              <a:rPr lang="en" dirty="0"/>
              <a:t>Before driving or other activities </a:t>
            </a:r>
            <a:endParaRPr dirty="0"/>
          </a:p>
          <a:p>
            <a:pPr>
              <a:buChar char="-"/>
            </a:pPr>
            <a:r>
              <a:rPr lang="en" dirty="0"/>
              <a:t>Short naps</a:t>
            </a:r>
            <a:endParaRPr dirty="0"/>
          </a:p>
          <a:p>
            <a:pPr lvl="1">
              <a:spcBef>
                <a:spcPts val="0"/>
              </a:spcBef>
              <a:buChar char="-"/>
            </a:pPr>
            <a:r>
              <a:rPr lang="en" dirty="0"/>
              <a:t>10-20 minutes PRN</a:t>
            </a:r>
            <a:endParaRPr dirty="0"/>
          </a:p>
          <a:p>
            <a:pPr lvl="1">
              <a:spcBef>
                <a:spcPts val="0"/>
              </a:spcBef>
              <a:buChar char="-"/>
            </a:pPr>
            <a:r>
              <a:rPr lang="en" dirty="0"/>
              <a:t>No longer than 1 hour</a:t>
            </a:r>
            <a:endParaRPr dirty="0"/>
          </a:p>
          <a:p>
            <a:pPr>
              <a:buChar char="-"/>
            </a:pPr>
            <a:r>
              <a:rPr lang="en" dirty="0"/>
              <a:t>In addition to other therapies</a:t>
            </a: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54"/>
          <p:cNvSpPr txBox="1">
            <a:spLocks noGrp="1"/>
          </p:cNvSpPr>
          <p:nvPr>
            <p:ph type="title"/>
          </p:nvPr>
        </p:nvSpPr>
        <p:spPr>
          <a:xfrm>
            <a:off x="233775" y="395519"/>
            <a:ext cx="6390450" cy="429525"/>
          </a:xfrm>
          <a:prstGeom prst="rect">
            <a:avLst/>
          </a:prstGeom>
        </p:spPr>
        <p:txBody>
          <a:bodyPr spcFirstLastPara="1" wrap="square" lIns="68569" tIns="68569" rIns="68569" bIns="68569" anchor="t" anchorCtr="0">
            <a:noAutofit/>
          </a:bodyPr>
          <a:lstStyle/>
          <a:p>
            <a:r>
              <a:rPr lang="en" dirty="0"/>
              <a:t>Sleep Deprivation</a:t>
            </a:r>
            <a:endParaRPr dirty="0"/>
          </a:p>
        </p:txBody>
      </p:sp>
      <p:sp>
        <p:nvSpPr>
          <p:cNvPr id="339" name="Google Shape;339;p54"/>
          <p:cNvSpPr txBox="1">
            <a:spLocks noGrp="1"/>
          </p:cNvSpPr>
          <p:nvPr>
            <p:ph type="body" idx="1"/>
          </p:nvPr>
        </p:nvSpPr>
        <p:spPr>
          <a:xfrm>
            <a:off x="233775" y="1127585"/>
            <a:ext cx="6390450" cy="2562300"/>
          </a:xfrm>
          <a:prstGeom prst="rect">
            <a:avLst/>
          </a:prstGeom>
        </p:spPr>
        <p:txBody>
          <a:bodyPr spcFirstLastPara="1" wrap="square" lIns="68569" tIns="68569" rIns="68569" bIns="68569" anchor="t" anchorCtr="0">
            <a:noAutofit/>
          </a:bodyPr>
          <a:lstStyle/>
          <a:p>
            <a:pPr>
              <a:buChar char="-"/>
            </a:pPr>
            <a:r>
              <a:rPr lang="en" dirty="0"/>
              <a:t>Similar to use in narcolepsy</a:t>
            </a:r>
            <a:endParaRPr dirty="0"/>
          </a:p>
          <a:p>
            <a:pPr>
              <a:buChar char="-"/>
            </a:pPr>
            <a:r>
              <a:rPr lang="en" dirty="0"/>
              <a:t>Safety before driving</a:t>
            </a:r>
            <a:endParaRPr dirty="0"/>
          </a:p>
          <a:p>
            <a:pPr>
              <a:buChar char="-"/>
            </a:pPr>
            <a:r>
              <a:rPr lang="en" dirty="0"/>
              <a:t>Some research in setting of shift work</a:t>
            </a:r>
            <a:endParaRPr dirty="0"/>
          </a:p>
          <a:p>
            <a:pPr>
              <a:buChar char="-"/>
            </a:pPr>
            <a:r>
              <a:rPr lang="en" dirty="0"/>
              <a:t>Short preventive naps to decrease risk of unintentional nap</a:t>
            </a:r>
            <a:endParaRPr dirty="0"/>
          </a:p>
          <a:p>
            <a:pPr lvl="1">
              <a:spcBef>
                <a:spcPts val="0"/>
              </a:spcBef>
              <a:buChar char="-"/>
            </a:pPr>
            <a:r>
              <a:rPr lang="en" dirty="0"/>
              <a:t>FAA</a:t>
            </a: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FE0F2-15A0-89F5-40F8-6780E5CED398}"/>
              </a:ext>
            </a:extLst>
          </p:cNvPr>
          <p:cNvSpPr>
            <a:spLocks noGrp="1"/>
          </p:cNvSpPr>
          <p:nvPr>
            <p:ph type="title"/>
          </p:nvPr>
        </p:nvSpPr>
        <p:spPr>
          <a:xfrm>
            <a:off x="233775" y="976706"/>
            <a:ext cx="2241068" cy="1336005"/>
          </a:xfrm>
        </p:spPr>
        <p:txBody>
          <a:bodyPr>
            <a:normAutofit fontScale="90000"/>
          </a:bodyPr>
          <a:lstStyle/>
          <a:p>
            <a:r>
              <a:rPr lang="en-US" dirty="0" err="1"/>
              <a:t>Itani</a:t>
            </a:r>
            <a:r>
              <a:rPr lang="en-US" dirty="0"/>
              <a:t> et al. 2017: Short Sleep Mortality</a:t>
            </a:r>
          </a:p>
        </p:txBody>
      </p:sp>
      <p:pic>
        <p:nvPicPr>
          <p:cNvPr id="5" name="Picture 4">
            <a:extLst>
              <a:ext uri="{FF2B5EF4-FFF2-40B4-BE49-F238E27FC236}">
                <a16:creationId xmlns:a16="http://schemas.microsoft.com/office/drawing/2014/main" id="{AE85E6A4-CB81-D032-FD75-BB1C70046B80}"/>
              </a:ext>
            </a:extLst>
          </p:cNvPr>
          <p:cNvPicPr>
            <a:picLocks noChangeAspect="1"/>
          </p:cNvPicPr>
          <p:nvPr/>
        </p:nvPicPr>
        <p:blipFill>
          <a:blip r:embed="rId2"/>
          <a:stretch>
            <a:fillRect/>
          </a:stretch>
        </p:blipFill>
        <p:spPr>
          <a:xfrm>
            <a:off x="2905917" y="383898"/>
            <a:ext cx="3374213" cy="3857625"/>
          </a:xfrm>
          <a:prstGeom prst="rect">
            <a:avLst/>
          </a:prstGeom>
        </p:spPr>
      </p:pic>
    </p:spTree>
    <p:extLst>
      <p:ext uri="{BB962C8B-B14F-4D97-AF65-F5344CB8AC3E}">
        <p14:creationId xmlns:p14="http://schemas.microsoft.com/office/powerpoint/2010/main" val="31371236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FE0F2-15A0-89F5-40F8-6780E5CED398}"/>
              </a:ext>
            </a:extLst>
          </p:cNvPr>
          <p:cNvSpPr>
            <a:spLocks noGrp="1"/>
          </p:cNvSpPr>
          <p:nvPr>
            <p:ph type="title"/>
          </p:nvPr>
        </p:nvSpPr>
        <p:spPr>
          <a:xfrm>
            <a:off x="295791" y="396027"/>
            <a:ext cx="6266417" cy="602498"/>
          </a:xfrm>
        </p:spPr>
        <p:txBody>
          <a:bodyPr>
            <a:normAutofit fontScale="90000"/>
          </a:bodyPr>
          <a:lstStyle/>
          <a:p>
            <a:pPr algn="ctr"/>
            <a:r>
              <a:rPr lang="en-US" dirty="0" err="1"/>
              <a:t>Itani</a:t>
            </a:r>
            <a:r>
              <a:rPr lang="en-US" dirty="0"/>
              <a:t> et al. 2017: Short Sleep Mortality</a:t>
            </a:r>
          </a:p>
        </p:txBody>
      </p:sp>
      <p:pic>
        <p:nvPicPr>
          <p:cNvPr id="4" name="Picture 3">
            <a:extLst>
              <a:ext uri="{FF2B5EF4-FFF2-40B4-BE49-F238E27FC236}">
                <a16:creationId xmlns:a16="http://schemas.microsoft.com/office/drawing/2014/main" id="{BB7C8030-E681-1BF7-ECBB-BED970595804}"/>
              </a:ext>
            </a:extLst>
          </p:cNvPr>
          <p:cNvPicPr>
            <a:picLocks noChangeAspect="1"/>
          </p:cNvPicPr>
          <p:nvPr/>
        </p:nvPicPr>
        <p:blipFill>
          <a:blip r:embed="rId2"/>
          <a:stretch>
            <a:fillRect/>
          </a:stretch>
        </p:blipFill>
        <p:spPr>
          <a:xfrm>
            <a:off x="1084883" y="1157781"/>
            <a:ext cx="4688231" cy="3171238"/>
          </a:xfrm>
          <a:prstGeom prst="rect">
            <a:avLst/>
          </a:prstGeom>
        </p:spPr>
      </p:pic>
    </p:spTree>
    <p:extLst>
      <p:ext uri="{BB962C8B-B14F-4D97-AF65-F5344CB8AC3E}">
        <p14:creationId xmlns:p14="http://schemas.microsoft.com/office/powerpoint/2010/main" val="15665204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5B7896C-0B90-851B-1BA3-6A721B8DA9C7}"/>
              </a:ext>
            </a:extLst>
          </p:cNvPr>
          <p:cNvSpPr>
            <a:spLocks noGrp="1"/>
          </p:cNvSpPr>
          <p:nvPr>
            <p:ph type="title"/>
          </p:nvPr>
        </p:nvSpPr>
        <p:spPr>
          <a:xfrm>
            <a:off x="123986" y="589248"/>
            <a:ext cx="2684105" cy="1413530"/>
          </a:xfrm>
        </p:spPr>
        <p:txBody>
          <a:bodyPr>
            <a:normAutofit fontScale="90000"/>
          </a:bodyPr>
          <a:lstStyle/>
          <a:p>
            <a:r>
              <a:rPr lang="en-US" dirty="0" err="1"/>
              <a:t>Itani</a:t>
            </a:r>
            <a:r>
              <a:rPr lang="en-US" dirty="0"/>
              <a:t> et al. 2017: Short Sleep and Comorbidities</a:t>
            </a:r>
          </a:p>
        </p:txBody>
      </p:sp>
      <p:pic>
        <p:nvPicPr>
          <p:cNvPr id="6" name="Picture 5">
            <a:extLst>
              <a:ext uri="{FF2B5EF4-FFF2-40B4-BE49-F238E27FC236}">
                <a16:creationId xmlns:a16="http://schemas.microsoft.com/office/drawing/2014/main" id="{B68FCC46-66DC-C631-A840-5C4E33068958}"/>
              </a:ext>
            </a:extLst>
          </p:cNvPr>
          <p:cNvPicPr>
            <a:picLocks noChangeAspect="1"/>
          </p:cNvPicPr>
          <p:nvPr/>
        </p:nvPicPr>
        <p:blipFill>
          <a:blip r:embed="rId2"/>
          <a:stretch>
            <a:fillRect/>
          </a:stretch>
        </p:blipFill>
        <p:spPr>
          <a:xfrm>
            <a:off x="2884991" y="371717"/>
            <a:ext cx="3258725" cy="3857625"/>
          </a:xfrm>
          <a:prstGeom prst="rect">
            <a:avLst/>
          </a:prstGeom>
        </p:spPr>
      </p:pic>
    </p:spTree>
    <p:extLst>
      <p:ext uri="{BB962C8B-B14F-4D97-AF65-F5344CB8AC3E}">
        <p14:creationId xmlns:p14="http://schemas.microsoft.com/office/powerpoint/2010/main" val="3779060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55354-660E-B955-4BC5-0882F936A45C}"/>
              </a:ext>
            </a:extLst>
          </p:cNvPr>
          <p:cNvSpPr>
            <a:spLocks noGrp="1"/>
          </p:cNvSpPr>
          <p:nvPr>
            <p:ph type="title"/>
          </p:nvPr>
        </p:nvSpPr>
        <p:spPr>
          <a:xfrm>
            <a:off x="233775" y="253740"/>
            <a:ext cx="6390450" cy="429525"/>
          </a:xfrm>
        </p:spPr>
        <p:txBody>
          <a:bodyPr>
            <a:normAutofit fontScale="90000"/>
          </a:bodyPr>
          <a:lstStyle/>
          <a:p>
            <a:r>
              <a:rPr lang="en-US" dirty="0"/>
              <a:t>Sleep Duration</a:t>
            </a:r>
          </a:p>
        </p:txBody>
      </p:sp>
      <p:sp>
        <p:nvSpPr>
          <p:cNvPr id="3" name="Text Placeholder 2">
            <a:extLst>
              <a:ext uri="{FF2B5EF4-FFF2-40B4-BE49-F238E27FC236}">
                <a16:creationId xmlns:a16="http://schemas.microsoft.com/office/drawing/2014/main" id="{8B6A8389-5442-DE0D-AB9F-C95CE136AFCD}"/>
              </a:ext>
            </a:extLst>
          </p:cNvPr>
          <p:cNvSpPr>
            <a:spLocks noGrp="1"/>
          </p:cNvSpPr>
          <p:nvPr>
            <p:ph type="body" idx="1"/>
          </p:nvPr>
        </p:nvSpPr>
        <p:spPr>
          <a:xfrm>
            <a:off x="233775" y="754824"/>
            <a:ext cx="6390450" cy="1711866"/>
          </a:xfrm>
        </p:spPr>
        <p:txBody>
          <a:bodyPr>
            <a:noAutofit/>
          </a:bodyPr>
          <a:lstStyle/>
          <a:p>
            <a:pPr>
              <a:lnSpc>
                <a:spcPct val="100000"/>
              </a:lnSpc>
            </a:pPr>
            <a:r>
              <a:rPr lang="en-US" sz="1530" dirty="0"/>
              <a:t>Short sleep duration (&lt;6 </a:t>
            </a:r>
            <a:r>
              <a:rPr lang="en-US" sz="1530" dirty="0" err="1"/>
              <a:t>hrs</a:t>
            </a:r>
            <a:r>
              <a:rPr lang="en-US" sz="1530" dirty="0"/>
              <a:t>) in adults (compared to 7-8 </a:t>
            </a:r>
            <a:r>
              <a:rPr lang="en-US" sz="1530" dirty="0" err="1"/>
              <a:t>hrs</a:t>
            </a:r>
            <a:r>
              <a:rPr lang="en-US" sz="1530" dirty="0"/>
              <a:t>)</a:t>
            </a:r>
          </a:p>
          <a:p>
            <a:pPr lvl="1">
              <a:lnSpc>
                <a:spcPct val="100000"/>
              </a:lnSpc>
              <a:spcBef>
                <a:spcPts val="0"/>
              </a:spcBef>
            </a:pPr>
            <a:r>
              <a:rPr lang="en-US" sz="1530" dirty="0"/>
              <a:t>Increases risk of MI (prospective study: CAD and sleep duration in women)</a:t>
            </a:r>
            <a:r>
              <a:rPr lang="en-US" sz="1530" baseline="30000" dirty="0"/>
              <a:t>1, 3</a:t>
            </a:r>
          </a:p>
          <a:p>
            <a:pPr lvl="1">
              <a:lnSpc>
                <a:spcPct val="100000"/>
              </a:lnSpc>
              <a:spcBef>
                <a:spcPts val="0"/>
              </a:spcBef>
            </a:pPr>
            <a:r>
              <a:rPr lang="en-US" sz="1530" dirty="0"/>
              <a:t>Associated with all cause mortality</a:t>
            </a:r>
            <a:r>
              <a:rPr lang="en-US" sz="1530" baseline="30000" dirty="0"/>
              <a:t>2, 3 </a:t>
            </a:r>
            <a:r>
              <a:rPr lang="en-US" sz="1530" dirty="0"/>
              <a:t>(dose-response relationship)</a:t>
            </a:r>
          </a:p>
          <a:p>
            <a:pPr lvl="1">
              <a:lnSpc>
                <a:spcPct val="100000"/>
              </a:lnSpc>
              <a:spcBef>
                <a:spcPts val="0"/>
              </a:spcBef>
            </a:pPr>
            <a:r>
              <a:rPr lang="en-US" sz="1530" dirty="0"/>
              <a:t>Parsed out associations to higher: DM, </a:t>
            </a:r>
            <a:r>
              <a:rPr lang="en-US" sz="1530" b="1" dirty="0">
                <a:solidFill>
                  <a:srgbClr val="FFFF00"/>
                </a:solidFill>
              </a:rPr>
              <a:t>HTN</a:t>
            </a:r>
            <a:r>
              <a:rPr lang="en-US" sz="1530" dirty="0"/>
              <a:t>, CV </a:t>
            </a:r>
            <a:r>
              <a:rPr lang="en-US" sz="1530" dirty="0" err="1"/>
              <a:t>dz</a:t>
            </a:r>
            <a:r>
              <a:rPr lang="en-US" sz="1530" dirty="0"/>
              <a:t>, CAD, obesity</a:t>
            </a:r>
            <a:r>
              <a:rPr lang="en-US" sz="1530" baseline="30000" dirty="0"/>
              <a:t>3</a:t>
            </a:r>
          </a:p>
          <a:p>
            <a:pPr lvl="1">
              <a:lnSpc>
                <a:spcPct val="100000"/>
              </a:lnSpc>
              <a:spcBef>
                <a:spcPts val="0"/>
              </a:spcBef>
            </a:pPr>
            <a:r>
              <a:rPr lang="en-US" sz="1530" dirty="0"/>
              <a:t>Increased cerebrovascular microbleeds</a:t>
            </a:r>
            <a:r>
              <a:rPr lang="en-US" sz="1530" baseline="30000" dirty="0"/>
              <a:t>5</a:t>
            </a:r>
          </a:p>
          <a:p>
            <a:pPr>
              <a:lnSpc>
                <a:spcPct val="100000"/>
              </a:lnSpc>
            </a:pPr>
            <a:r>
              <a:rPr lang="en-US" sz="1530" dirty="0"/>
              <a:t>Long sleep duration (&gt;9 hours)</a:t>
            </a:r>
          </a:p>
          <a:p>
            <a:pPr lvl="1">
              <a:lnSpc>
                <a:spcPct val="100000"/>
              </a:lnSpc>
              <a:spcBef>
                <a:spcPts val="0"/>
              </a:spcBef>
            </a:pPr>
            <a:r>
              <a:rPr lang="en-US" sz="1530" dirty="0"/>
              <a:t>Associated with higher all cause mortality</a:t>
            </a:r>
            <a:r>
              <a:rPr lang="en-US" sz="1530" baseline="30000" dirty="0"/>
              <a:t>4</a:t>
            </a:r>
            <a:r>
              <a:rPr lang="en-US" sz="1530" dirty="0"/>
              <a:t> (worse than short sleep)</a:t>
            </a:r>
          </a:p>
          <a:p>
            <a:pPr lvl="1">
              <a:lnSpc>
                <a:spcPct val="100000"/>
              </a:lnSpc>
              <a:spcBef>
                <a:spcPts val="0"/>
              </a:spcBef>
            </a:pPr>
            <a:r>
              <a:rPr lang="en-US" sz="1530" dirty="0"/>
              <a:t>Associated with &gt;2x risk of stroke</a:t>
            </a:r>
            <a:r>
              <a:rPr lang="en-US" sz="1530" baseline="30000" dirty="0"/>
              <a:t>5</a:t>
            </a:r>
            <a:r>
              <a:rPr lang="en-US" sz="1530" dirty="0"/>
              <a:t> (also worse than short sleep)</a:t>
            </a:r>
          </a:p>
          <a:p>
            <a:pPr lvl="1">
              <a:lnSpc>
                <a:spcPct val="100000"/>
              </a:lnSpc>
              <a:spcBef>
                <a:spcPts val="0"/>
              </a:spcBef>
            </a:pPr>
            <a:r>
              <a:rPr lang="en-US" sz="1530" dirty="0"/>
              <a:t>&gt;10 </a:t>
            </a:r>
            <a:r>
              <a:rPr lang="en-US" sz="1530" dirty="0" err="1"/>
              <a:t>hrs</a:t>
            </a:r>
            <a:r>
              <a:rPr lang="en-US" sz="1530" dirty="0"/>
              <a:t>/night even worse</a:t>
            </a:r>
          </a:p>
        </p:txBody>
      </p:sp>
      <p:sp>
        <p:nvSpPr>
          <p:cNvPr id="4" name="Text Placeholder 2">
            <a:extLst>
              <a:ext uri="{FF2B5EF4-FFF2-40B4-BE49-F238E27FC236}">
                <a16:creationId xmlns:a16="http://schemas.microsoft.com/office/drawing/2014/main" id="{DE4BA9EF-9FCB-876C-EAD8-96F044E9FC4C}"/>
              </a:ext>
            </a:extLst>
          </p:cNvPr>
          <p:cNvSpPr txBox="1">
            <a:spLocks/>
          </p:cNvSpPr>
          <p:nvPr/>
        </p:nvSpPr>
        <p:spPr>
          <a:xfrm>
            <a:off x="0" y="3612354"/>
            <a:ext cx="4135374" cy="864356"/>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457200" marR="0" lvl="0" indent="-355600" algn="l" rtl="0">
              <a:lnSpc>
                <a:spcPct val="115000"/>
              </a:lnSpc>
              <a:spcBef>
                <a:spcPts val="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1pPr>
            <a:lvl2pPr marL="914400" marR="0" lvl="1"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2pPr>
            <a:lvl3pPr marL="1371600" marR="0" lvl="2"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3pPr>
            <a:lvl4pPr marL="1828800" marR="0" lvl="3"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4pPr>
            <a:lvl5pPr marL="2286000" marR="0" lvl="4"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5pPr>
            <a:lvl6pPr marL="2743200" marR="0" lvl="5"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6pPr>
            <a:lvl7pPr marL="3200400" marR="0" lvl="6"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7pPr>
            <a:lvl8pPr marL="3657600" marR="0" lvl="7"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8pPr>
            <a:lvl9pPr marL="4114800" marR="0" lvl="8" indent="-355600" algn="l" rtl="0">
              <a:lnSpc>
                <a:spcPct val="115000"/>
              </a:lnSpc>
              <a:spcBef>
                <a:spcPts val="1600"/>
              </a:spcBef>
              <a:spcAft>
                <a:spcPts val="160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9pPr>
          </a:lstStyle>
          <a:p>
            <a:pPr marL="76200" indent="0">
              <a:buNone/>
            </a:pPr>
            <a:r>
              <a:rPr lang="en-US" sz="825" baseline="30000" dirty="0">
                <a:solidFill>
                  <a:schemeClr val="tx1"/>
                </a:solidFill>
              </a:rPr>
              <a:t>1</a:t>
            </a:r>
            <a:r>
              <a:rPr lang="en-US" sz="825" dirty="0">
                <a:solidFill>
                  <a:schemeClr val="tx1"/>
                </a:solidFill>
              </a:rPr>
              <a:t>Ayas et al, Archives of Internal Medicine (2003)</a:t>
            </a:r>
          </a:p>
          <a:p>
            <a:pPr marL="76200" indent="0">
              <a:buNone/>
            </a:pPr>
            <a:r>
              <a:rPr lang="en-US" sz="825" baseline="30000" dirty="0">
                <a:solidFill>
                  <a:schemeClr val="tx1"/>
                </a:solidFill>
              </a:rPr>
              <a:t>2</a:t>
            </a:r>
            <a:r>
              <a:rPr lang="en-US" sz="825" dirty="0">
                <a:solidFill>
                  <a:schemeClr val="tx1"/>
                </a:solidFill>
              </a:rPr>
              <a:t>Kripke et al, Archives of General Psychiatry (2002)</a:t>
            </a:r>
          </a:p>
          <a:p>
            <a:pPr marL="76200" indent="0">
              <a:buNone/>
            </a:pPr>
            <a:r>
              <a:rPr lang="en-US" sz="825" baseline="30000" dirty="0">
                <a:solidFill>
                  <a:schemeClr val="tx1"/>
                </a:solidFill>
              </a:rPr>
              <a:t>3</a:t>
            </a:r>
            <a:r>
              <a:rPr lang="en-US" sz="825" dirty="0">
                <a:solidFill>
                  <a:schemeClr val="tx1"/>
                </a:solidFill>
              </a:rPr>
              <a:t>Itani et al, Sleep Medicine (2017) – systematic review, meta-analysis/regression</a:t>
            </a:r>
          </a:p>
          <a:p>
            <a:pPr marL="76200" indent="0">
              <a:buNone/>
            </a:pPr>
            <a:r>
              <a:rPr lang="en-US" sz="825" baseline="30000" dirty="0">
                <a:solidFill>
                  <a:schemeClr val="tx1"/>
                </a:solidFill>
              </a:rPr>
              <a:t>4</a:t>
            </a:r>
            <a:r>
              <a:rPr lang="en-US" sz="825" dirty="0">
                <a:solidFill>
                  <a:schemeClr val="tx1"/>
                </a:solidFill>
              </a:rPr>
              <a:t>Patel et al, Sleep (2006)</a:t>
            </a:r>
          </a:p>
          <a:p>
            <a:pPr marL="76200" indent="0">
              <a:buNone/>
            </a:pPr>
            <a:r>
              <a:rPr lang="en-US" sz="825" baseline="30000" dirty="0">
                <a:solidFill>
                  <a:schemeClr val="tx1"/>
                </a:solidFill>
              </a:rPr>
              <a:t>5</a:t>
            </a:r>
            <a:r>
              <a:rPr lang="en-US" sz="825" dirty="0">
                <a:solidFill>
                  <a:schemeClr val="tx1"/>
                </a:solidFill>
              </a:rPr>
              <a:t>Covassin et al, Sleep Medicine Clinics (2016)</a:t>
            </a:r>
          </a:p>
        </p:txBody>
      </p:sp>
    </p:spTree>
    <p:extLst>
      <p:ext uri="{BB962C8B-B14F-4D97-AF65-F5344CB8AC3E}">
        <p14:creationId xmlns:p14="http://schemas.microsoft.com/office/powerpoint/2010/main" val="885445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3922A-F816-452F-FE49-37F51778934A}"/>
              </a:ext>
            </a:extLst>
          </p:cNvPr>
          <p:cNvSpPr>
            <a:spLocks noGrp="1"/>
          </p:cNvSpPr>
          <p:nvPr>
            <p:ph type="title"/>
          </p:nvPr>
        </p:nvSpPr>
        <p:spPr/>
        <p:txBody>
          <a:bodyPr/>
          <a:lstStyle/>
          <a:p>
            <a:r>
              <a:rPr lang="en-US" dirty="0"/>
              <a:t>Sleep Duration</a:t>
            </a:r>
          </a:p>
        </p:txBody>
      </p:sp>
      <p:pic>
        <p:nvPicPr>
          <p:cNvPr id="5" name="Picture 4" descr="A graph showing the growth of the number of the number of the number of the number of the number of the number of the number of the number of the number of the number of the number of&#10;&#10;Description automatically generated">
            <a:extLst>
              <a:ext uri="{FF2B5EF4-FFF2-40B4-BE49-F238E27FC236}">
                <a16:creationId xmlns:a16="http://schemas.microsoft.com/office/drawing/2014/main" id="{7523A75D-02FE-53EF-CE87-BD8CBF2906C3}"/>
              </a:ext>
            </a:extLst>
          </p:cNvPr>
          <p:cNvPicPr>
            <a:picLocks noChangeAspect="1"/>
          </p:cNvPicPr>
          <p:nvPr/>
        </p:nvPicPr>
        <p:blipFill>
          <a:blip r:embed="rId2"/>
          <a:stretch>
            <a:fillRect/>
          </a:stretch>
        </p:blipFill>
        <p:spPr>
          <a:xfrm>
            <a:off x="342900" y="1530841"/>
            <a:ext cx="3013847" cy="2217154"/>
          </a:xfrm>
          <a:prstGeom prst="rect">
            <a:avLst/>
          </a:prstGeom>
        </p:spPr>
      </p:pic>
      <p:sp>
        <p:nvSpPr>
          <p:cNvPr id="6" name="Text Placeholder 2">
            <a:extLst>
              <a:ext uri="{FF2B5EF4-FFF2-40B4-BE49-F238E27FC236}">
                <a16:creationId xmlns:a16="http://schemas.microsoft.com/office/drawing/2014/main" id="{9ACB6204-AFBA-52CB-E789-456C8AB429CB}"/>
              </a:ext>
            </a:extLst>
          </p:cNvPr>
          <p:cNvSpPr txBox="1">
            <a:spLocks/>
          </p:cNvSpPr>
          <p:nvPr/>
        </p:nvSpPr>
        <p:spPr>
          <a:xfrm>
            <a:off x="0" y="4226988"/>
            <a:ext cx="6858000" cy="27357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457200" marR="0" lvl="0" indent="-355600" algn="l" rtl="0">
              <a:lnSpc>
                <a:spcPct val="115000"/>
              </a:lnSpc>
              <a:spcBef>
                <a:spcPts val="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1pPr>
            <a:lvl2pPr marL="914400" marR="0" lvl="1"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2pPr>
            <a:lvl3pPr marL="1371600" marR="0" lvl="2"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3pPr>
            <a:lvl4pPr marL="1828800" marR="0" lvl="3"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4pPr>
            <a:lvl5pPr marL="2286000" marR="0" lvl="4"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5pPr>
            <a:lvl6pPr marL="2743200" marR="0" lvl="5"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6pPr>
            <a:lvl7pPr marL="3200400" marR="0" lvl="6"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7pPr>
            <a:lvl8pPr marL="3657600" marR="0" lvl="7"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8pPr>
            <a:lvl9pPr marL="4114800" marR="0" lvl="8" indent="-355600" algn="l" rtl="0">
              <a:lnSpc>
                <a:spcPct val="115000"/>
              </a:lnSpc>
              <a:spcBef>
                <a:spcPts val="1600"/>
              </a:spcBef>
              <a:spcAft>
                <a:spcPts val="160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9pPr>
          </a:lstStyle>
          <a:p>
            <a:pPr marL="76200" indent="0">
              <a:buNone/>
            </a:pPr>
            <a:r>
              <a:rPr lang="en-US" sz="900" dirty="0" err="1">
                <a:solidFill>
                  <a:schemeClr val="tx1"/>
                </a:solidFill>
              </a:rPr>
              <a:t>Klerman</a:t>
            </a:r>
            <a:r>
              <a:rPr lang="en-US" sz="900" dirty="0">
                <a:solidFill>
                  <a:schemeClr val="tx1"/>
                </a:solidFill>
              </a:rPr>
              <a:t> et al, Frontiers in Physiology (2021)</a:t>
            </a:r>
          </a:p>
        </p:txBody>
      </p:sp>
      <p:sp>
        <p:nvSpPr>
          <p:cNvPr id="7" name="Text Placeholder 2">
            <a:extLst>
              <a:ext uri="{FF2B5EF4-FFF2-40B4-BE49-F238E27FC236}">
                <a16:creationId xmlns:a16="http://schemas.microsoft.com/office/drawing/2014/main" id="{F7552CD5-8FC3-D80A-6136-4F491AA266AD}"/>
              </a:ext>
            </a:extLst>
          </p:cNvPr>
          <p:cNvSpPr txBox="1">
            <a:spLocks/>
          </p:cNvSpPr>
          <p:nvPr/>
        </p:nvSpPr>
        <p:spPr>
          <a:xfrm>
            <a:off x="1137729" y="3651709"/>
            <a:ext cx="2497808" cy="27357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457200" marR="0" lvl="0" indent="-355600" algn="l" rtl="0">
              <a:lnSpc>
                <a:spcPct val="115000"/>
              </a:lnSpc>
              <a:spcBef>
                <a:spcPts val="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1pPr>
            <a:lvl2pPr marL="914400" marR="0" lvl="1"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2pPr>
            <a:lvl3pPr marL="1371600" marR="0" lvl="2"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3pPr>
            <a:lvl4pPr marL="1828800" marR="0" lvl="3"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4pPr>
            <a:lvl5pPr marL="2286000" marR="0" lvl="4"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5pPr>
            <a:lvl6pPr marL="2743200" marR="0" lvl="5"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6pPr>
            <a:lvl7pPr marL="3200400" marR="0" lvl="6"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7pPr>
            <a:lvl8pPr marL="3657600" marR="0" lvl="7"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8pPr>
            <a:lvl9pPr marL="4114800" marR="0" lvl="8" indent="-355600" algn="l" rtl="0">
              <a:lnSpc>
                <a:spcPct val="115000"/>
              </a:lnSpc>
              <a:spcBef>
                <a:spcPts val="1600"/>
              </a:spcBef>
              <a:spcAft>
                <a:spcPts val="160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9pPr>
          </a:lstStyle>
          <a:p>
            <a:pPr marL="76200" indent="0">
              <a:buNone/>
            </a:pPr>
            <a:r>
              <a:rPr lang="en-US" dirty="0">
                <a:solidFill>
                  <a:schemeClr val="tx1"/>
                </a:solidFill>
              </a:rPr>
              <a:t>Days into Study</a:t>
            </a:r>
          </a:p>
        </p:txBody>
      </p:sp>
      <p:sp>
        <p:nvSpPr>
          <p:cNvPr id="8" name="Text Placeholder 2">
            <a:extLst>
              <a:ext uri="{FF2B5EF4-FFF2-40B4-BE49-F238E27FC236}">
                <a16:creationId xmlns:a16="http://schemas.microsoft.com/office/drawing/2014/main" id="{79B17CB5-963A-2D8E-7741-B7D520FE7F12}"/>
              </a:ext>
            </a:extLst>
          </p:cNvPr>
          <p:cNvSpPr txBox="1">
            <a:spLocks/>
          </p:cNvSpPr>
          <p:nvPr/>
        </p:nvSpPr>
        <p:spPr>
          <a:xfrm>
            <a:off x="1000821" y="1101306"/>
            <a:ext cx="2497808" cy="27357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457200" marR="0" lvl="0" indent="-355600" algn="l" rtl="0">
              <a:lnSpc>
                <a:spcPct val="115000"/>
              </a:lnSpc>
              <a:spcBef>
                <a:spcPts val="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1pPr>
            <a:lvl2pPr marL="914400" marR="0" lvl="1"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2pPr>
            <a:lvl3pPr marL="1371600" marR="0" lvl="2"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3pPr>
            <a:lvl4pPr marL="1828800" marR="0" lvl="3"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4pPr>
            <a:lvl5pPr marL="2286000" marR="0" lvl="4"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5pPr>
            <a:lvl6pPr marL="2743200" marR="0" lvl="5"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6pPr>
            <a:lvl7pPr marL="3200400" marR="0" lvl="6"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7pPr>
            <a:lvl8pPr marL="3657600" marR="0" lvl="7"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8pPr>
            <a:lvl9pPr marL="4114800" marR="0" lvl="8" indent="-355600" algn="l" rtl="0">
              <a:lnSpc>
                <a:spcPct val="115000"/>
              </a:lnSpc>
              <a:spcBef>
                <a:spcPts val="1600"/>
              </a:spcBef>
              <a:spcAft>
                <a:spcPts val="160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9pPr>
          </a:lstStyle>
          <a:p>
            <a:pPr marL="76200" indent="0">
              <a:buNone/>
            </a:pPr>
            <a:r>
              <a:rPr lang="en-US" dirty="0">
                <a:solidFill>
                  <a:schemeClr val="tx1"/>
                </a:solidFill>
              </a:rPr>
              <a:t>Total Sleep Time</a:t>
            </a:r>
          </a:p>
        </p:txBody>
      </p:sp>
      <p:sp>
        <p:nvSpPr>
          <p:cNvPr id="9" name="Text Placeholder 2">
            <a:extLst>
              <a:ext uri="{FF2B5EF4-FFF2-40B4-BE49-F238E27FC236}">
                <a16:creationId xmlns:a16="http://schemas.microsoft.com/office/drawing/2014/main" id="{8823B45F-C6F6-B970-AC35-EEABAE8D64D4}"/>
              </a:ext>
            </a:extLst>
          </p:cNvPr>
          <p:cNvSpPr txBox="1">
            <a:spLocks/>
          </p:cNvSpPr>
          <p:nvPr/>
        </p:nvSpPr>
        <p:spPr>
          <a:xfrm>
            <a:off x="3914327" y="1085850"/>
            <a:ext cx="2462619" cy="1499466"/>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457200" marR="0" lvl="0" indent="-355600" algn="l" rtl="0">
              <a:lnSpc>
                <a:spcPct val="115000"/>
              </a:lnSpc>
              <a:spcBef>
                <a:spcPts val="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1pPr>
            <a:lvl2pPr marL="914400" marR="0" lvl="1"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2pPr>
            <a:lvl3pPr marL="1371600" marR="0" lvl="2"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3pPr>
            <a:lvl4pPr marL="1828800" marR="0" lvl="3"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4pPr>
            <a:lvl5pPr marL="2286000" marR="0" lvl="4"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5pPr>
            <a:lvl6pPr marL="2743200" marR="0" lvl="5"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6pPr>
            <a:lvl7pPr marL="3200400" marR="0" lvl="6"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7pPr>
            <a:lvl8pPr marL="3657600" marR="0" lvl="7"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8pPr>
            <a:lvl9pPr marL="4114800" marR="0" lvl="8" indent="-355600" algn="l" rtl="0">
              <a:lnSpc>
                <a:spcPct val="115000"/>
              </a:lnSpc>
              <a:spcBef>
                <a:spcPts val="1600"/>
              </a:spcBef>
              <a:spcAft>
                <a:spcPts val="160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9pPr>
          </a:lstStyle>
          <a:p>
            <a:pPr marL="76200" indent="0">
              <a:buNone/>
            </a:pPr>
            <a:r>
              <a:rPr lang="en-US" dirty="0">
                <a:solidFill>
                  <a:schemeClr val="tx1"/>
                </a:solidFill>
              </a:rPr>
              <a:t>14 hour (12 hour in 2</a:t>
            </a:r>
            <a:r>
              <a:rPr lang="en-US" baseline="30000" dirty="0">
                <a:solidFill>
                  <a:schemeClr val="tx1"/>
                </a:solidFill>
              </a:rPr>
              <a:t>nd</a:t>
            </a:r>
            <a:r>
              <a:rPr lang="en-US" dirty="0">
                <a:solidFill>
                  <a:schemeClr val="tx1"/>
                </a:solidFill>
              </a:rPr>
              <a:t> study--pink) time in bed in lab after 2 weeks of of 8hrs/night sleep (no daytime napping allowed)</a:t>
            </a:r>
          </a:p>
          <a:p>
            <a:pPr marL="76200" indent="0">
              <a:buNone/>
            </a:pPr>
            <a:endParaRPr lang="en-US" dirty="0">
              <a:solidFill>
                <a:schemeClr val="tx1"/>
              </a:solidFill>
            </a:endParaRPr>
          </a:p>
          <a:p>
            <a:pPr marL="76200" indent="0">
              <a:buNone/>
            </a:pPr>
            <a:r>
              <a:rPr lang="en-US" b="1" dirty="0">
                <a:solidFill>
                  <a:schemeClr val="tx1"/>
                </a:solidFill>
              </a:rPr>
              <a:t>8.6 hours of sleep</a:t>
            </a:r>
          </a:p>
        </p:txBody>
      </p:sp>
    </p:spTree>
    <p:extLst>
      <p:ext uri="{BB962C8B-B14F-4D97-AF65-F5344CB8AC3E}">
        <p14:creationId xmlns:p14="http://schemas.microsoft.com/office/powerpoint/2010/main" val="1351694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CAC0D-8857-EC11-DDA5-FE5F6A42D957}"/>
              </a:ext>
            </a:extLst>
          </p:cNvPr>
          <p:cNvSpPr>
            <a:spLocks noGrp="1"/>
          </p:cNvSpPr>
          <p:nvPr>
            <p:ph type="title"/>
          </p:nvPr>
        </p:nvSpPr>
        <p:spPr>
          <a:xfrm>
            <a:off x="342900" y="109330"/>
            <a:ext cx="6172200" cy="857250"/>
          </a:xfrm>
        </p:spPr>
        <p:txBody>
          <a:bodyPr>
            <a:normAutofit fontScale="90000"/>
          </a:bodyPr>
          <a:lstStyle/>
          <a:p>
            <a:r>
              <a:rPr lang="en-US" dirty="0"/>
              <a:t>A Note on CV Disease Treatment</a:t>
            </a:r>
          </a:p>
        </p:txBody>
      </p:sp>
      <p:pic>
        <p:nvPicPr>
          <p:cNvPr id="6" name="Picture 5">
            <a:extLst>
              <a:ext uri="{FF2B5EF4-FFF2-40B4-BE49-F238E27FC236}">
                <a16:creationId xmlns:a16="http://schemas.microsoft.com/office/drawing/2014/main" id="{112E590E-A4E7-FF3A-93FB-FFE63FB5B3B1}"/>
              </a:ext>
            </a:extLst>
          </p:cNvPr>
          <p:cNvPicPr>
            <a:picLocks noChangeAspect="1"/>
          </p:cNvPicPr>
          <p:nvPr/>
        </p:nvPicPr>
        <p:blipFill>
          <a:blip r:embed="rId2"/>
          <a:stretch>
            <a:fillRect/>
          </a:stretch>
        </p:blipFill>
        <p:spPr>
          <a:xfrm>
            <a:off x="192919" y="1050175"/>
            <a:ext cx="4212439" cy="2845965"/>
          </a:xfrm>
          <a:prstGeom prst="rect">
            <a:avLst/>
          </a:prstGeom>
        </p:spPr>
      </p:pic>
      <p:sp>
        <p:nvSpPr>
          <p:cNvPr id="7" name="Text Placeholder 2">
            <a:extLst>
              <a:ext uri="{FF2B5EF4-FFF2-40B4-BE49-F238E27FC236}">
                <a16:creationId xmlns:a16="http://schemas.microsoft.com/office/drawing/2014/main" id="{93BB83DF-6A40-49CF-33EA-BB4EC5F42CA7}"/>
              </a:ext>
            </a:extLst>
          </p:cNvPr>
          <p:cNvSpPr txBox="1">
            <a:spLocks/>
          </p:cNvSpPr>
          <p:nvPr/>
        </p:nvSpPr>
        <p:spPr>
          <a:xfrm>
            <a:off x="0" y="4226988"/>
            <a:ext cx="2496312" cy="27357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457200" marR="0" lvl="0" indent="-355600" algn="l" rtl="0">
              <a:lnSpc>
                <a:spcPct val="115000"/>
              </a:lnSpc>
              <a:spcBef>
                <a:spcPts val="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1pPr>
            <a:lvl2pPr marL="914400" marR="0" lvl="1"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2pPr>
            <a:lvl3pPr marL="1371600" marR="0" lvl="2"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3pPr>
            <a:lvl4pPr marL="1828800" marR="0" lvl="3"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4pPr>
            <a:lvl5pPr marL="2286000" marR="0" lvl="4"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5pPr>
            <a:lvl6pPr marL="2743200" marR="0" lvl="5"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6pPr>
            <a:lvl7pPr marL="3200400" marR="0" lvl="6"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7pPr>
            <a:lvl8pPr marL="3657600" marR="0" lvl="7"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8pPr>
            <a:lvl9pPr marL="4114800" marR="0" lvl="8" indent="-355600" algn="l" rtl="0">
              <a:lnSpc>
                <a:spcPct val="115000"/>
              </a:lnSpc>
              <a:spcBef>
                <a:spcPts val="1600"/>
              </a:spcBef>
              <a:spcAft>
                <a:spcPts val="160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9pPr>
          </a:lstStyle>
          <a:p>
            <a:pPr marL="76200" indent="0">
              <a:buNone/>
            </a:pPr>
            <a:r>
              <a:rPr lang="en-US" sz="900" dirty="0">
                <a:solidFill>
                  <a:schemeClr val="tx1"/>
                </a:solidFill>
              </a:rPr>
              <a:t>Mackenzie et al, Lancet (2022)</a:t>
            </a:r>
          </a:p>
        </p:txBody>
      </p:sp>
      <p:sp>
        <p:nvSpPr>
          <p:cNvPr id="8" name="Text Placeholder 2">
            <a:extLst>
              <a:ext uri="{FF2B5EF4-FFF2-40B4-BE49-F238E27FC236}">
                <a16:creationId xmlns:a16="http://schemas.microsoft.com/office/drawing/2014/main" id="{5008B7C1-7D22-0E28-B0DA-14AE89371A37}"/>
              </a:ext>
            </a:extLst>
          </p:cNvPr>
          <p:cNvSpPr txBox="1">
            <a:spLocks/>
          </p:cNvSpPr>
          <p:nvPr/>
        </p:nvSpPr>
        <p:spPr>
          <a:xfrm>
            <a:off x="4359469" y="823866"/>
            <a:ext cx="2529458" cy="786572"/>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457200" marR="0" lvl="0" indent="-355600" algn="l" rtl="0">
              <a:lnSpc>
                <a:spcPct val="115000"/>
              </a:lnSpc>
              <a:spcBef>
                <a:spcPts val="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1pPr>
            <a:lvl2pPr marL="914400" marR="0" lvl="1"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2pPr>
            <a:lvl3pPr marL="1371600" marR="0" lvl="2"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3pPr>
            <a:lvl4pPr marL="1828800" marR="0" lvl="3"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4pPr>
            <a:lvl5pPr marL="2286000" marR="0" lvl="4"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5pPr>
            <a:lvl6pPr marL="2743200" marR="0" lvl="5"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6pPr>
            <a:lvl7pPr marL="3200400" marR="0" lvl="6"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7pPr>
            <a:lvl8pPr marL="3657600" marR="0" lvl="7"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8pPr>
            <a:lvl9pPr marL="4114800" marR="0" lvl="8" indent="-355600" algn="l" rtl="0">
              <a:lnSpc>
                <a:spcPct val="115000"/>
              </a:lnSpc>
              <a:spcBef>
                <a:spcPts val="1600"/>
              </a:spcBef>
              <a:spcAft>
                <a:spcPts val="160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9pPr>
          </a:lstStyle>
          <a:p>
            <a:pPr marL="76200" indent="0">
              <a:buNone/>
            </a:pPr>
            <a:r>
              <a:rPr lang="en-US" sz="1800" dirty="0">
                <a:solidFill>
                  <a:schemeClr val="tx1"/>
                </a:solidFill>
              </a:rPr>
              <a:t>RCT</a:t>
            </a:r>
          </a:p>
          <a:p>
            <a:pPr marL="76200" indent="0">
              <a:buNone/>
            </a:pPr>
            <a:r>
              <a:rPr lang="en-US" sz="1800" b="1" dirty="0">
                <a:solidFill>
                  <a:schemeClr val="tx1"/>
                </a:solidFill>
              </a:rPr>
              <a:t>N ~21k people</a:t>
            </a:r>
          </a:p>
          <a:p>
            <a:pPr marL="76200" indent="0">
              <a:buNone/>
            </a:pPr>
            <a:endParaRPr lang="en-US" sz="1800" b="1" dirty="0">
              <a:solidFill>
                <a:schemeClr val="tx1"/>
              </a:solidFill>
            </a:endParaRPr>
          </a:p>
          <a:p>
            <a:pPr marL="76200" indent="0">
              <a:buNone/>
            </a:pPr>
            <a:r>
              <a:rPr lang="en-US" sz="1800" b="1" dirty="0">
                <a:solidFill>
                  <a:schemeClr val="tx1"/>
                </a:solidFill>
              </a:rPr>
              <a:t>Outcome: CV mortality or hospitalization for MI</a:t>
            </a:r>
          </a:p>
          <a:p>
            <a:pPr marL="76200" indent="0">
              <a:buNone/>
            </a:pPr>
            <a:endParaRPr lang="en-US" sz="1800" b="1" dirty="0">
              <a:solidFill>
                <a:schemeClr val="tx1"/>
              </a:solidFill>
            </a:endParaRPr>
          </a:p>
          <a:p>
            <a:pPr marL="76200" indent="0">
              <a:buNone/>
            </a:pPr>
            <a:r>
              <a:rPr lang="en-US" sz="1800" b="1" dirty="0">
                <a:solidFill>
                  <a:schemeClr val="tx1"/>
                </a:solidFill>
              </a:rPr>
              <a:t>*No effect of time-of-day of BP med administration</a:t>
            </a:r>
          </a:p>
        </p:txBody>
      </p:sp>
      <p:sp>
        <p:nvSpPr>
          <p:cNvPr id="9" name="Text Placeholder 2">
            <a:extLst>
              <a:ext uri="{FF2B5EF4-FFF2-40B4-BE49-F238E27FC236}">
                <a16:creationId xmlns:a16="http://schemas.microsoft.com/office/drawing/2014/main" id="{7DFD1759-A0A6-DF6A-6394-50C2941BD824}"/>
              </a:ext>
            </a:extLst>
          </p:cNvPr>
          <p:cNvSpPr txBox="1">
            <a:spLocks/>
          </p:cNvSpPr>
          <p:nvPr/>
        </p:nvSpPr>
        <p:spPr>
          <a:xfrm>
            <a:off x="4506309" y="4217446"/>
            <a:ext cx="2180241" cy="27357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457200" marR="0" lvl="0" indent="-355600" algn="l" rtl="0">
              <a:lnSpc>
                <a:spcPct val="115000"/>
              </a:lnSpc>
              <a:spcBef>
                <a:spcPts val="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1pPr>
            <a:lvl2pPr marL="914400" marR="0" lvl="1"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2pPr>
            <a:lvl3pPr marL="1371600" marR="0" lvl="2"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3pPr>
            <a:lvl4pPr marL="1828800" marR="0" lvl="3"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4pPr>
            <a:lvl5pPr marL="2286000" marR="0" lvl="4"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5pPr>
            <a:lvl6pPr marL="2743200" marR="0" lvl="5"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6pPr>
            <a:lvl7pPr marL="3200400" marR="0" lvl="6"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7pPr>
            <a:lvl8pPr marL="3657600" marR="0" lvl="7"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8pPr>
            <a:lvl9pPr marL="4114800" marR="0" lvl="8" indent="-355600" algn="l" rtl="0">
              <a:lnSpc>
                <a:spcPct val="115000"/>
              </a:lnSpc>
              <a:spcBef>
                <a:spcPts val="1600"/>
              </a:spcBef>
              <a:spcAft>
                <a:spcPts val="160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9pPr>
          </a:lstStyle>
          <a:p>
            <a:pPr marL="76200" indent="0" algn="r">
              <a:buNone/>
            </a:pPr>
            <a:r>
              <a:rPr lang="en-US" sz="900" dirty="0">
                <a:solidFill>
                  <a:schemeClr val="tx1"/>
                </a:solidFill>
              </a:rPr>
              <a:t>*not end of story, see next slide</a:t>
            </a:r>
          </a:p>
        </p:txBody>
      </p:sp>
    </p:spTree>
    <p:extLst>
      <p:ext uri="{BB962C8B-B14F-4D97-AF65-F5344CB8AC3E}">
        <p14:creationId xmlns:p14="http://schemas.microsoft.com/office/powerpoint/2010/main" val="1352606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CAC0D-8857-EC11-DDA5-FE5F6A42D957}"/>
              </a:ext>
            </a:extLst>
          </p:cNvPr>
          <p:cNvSpPr>
            <a:spLocks noGrp="1"/>
          </p:cNvSpPr>
          <p:nvPr>
            <p:ph type="title"/>
          </p:nvPr>
        </p:nvSpPr>
        <p:spPr>
          <a:xfrm>
            <a:off x="233775" y="262574"/>
            <a:ext cx="6390450" cy="429525"/>
          </a:xfrm>
        </p:spPr>
        <p:txBody>
          <a:bodyPr>
            <a:normAutofit fontScale="90000"/>
          </a:bodyPr>
          <a:lstStyle/>
          <a:p>
            <a:r>
              <a:rPr lang="en-US" dirty="0"/>
              <a:t>A Note on CV Disease Treatment</a:t>
            </a:r>
          </a:p>
        </p:txBody>
      </p:sp>
      <p:sp>
        <p:nvSpPr>
          <p:cNvPr id="7" name="Text Placeholder 2">
            <a:extLst>
              <a:ext uri="{FF2B5EF4-FFF2-40B4-BE49-F238E27FC236}">
                <a16:creationId xmlns:a16="http://schemas.microsoft.com/office/drawing/2014/main" id="{93BB83DF-6A40-49CF-33EA-BB4EC5F42CA7}"/>
              </a:ext>
            </a:extLst>
          </p:cNvPr>
          <p:cNvSpPr txBox="1">
            <a:spLocks/>
          </p:cNvSpPr>
          <p:nvPr/>
        </p:nvSpPr>
        <p:spPr>
          <a:xfrm>
            <a:off x="4505706" y="4177826"/>
            <a:ext cx="2496312" cy="27357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457200" marR="0" lvl="0" indent="-355600" algn="l" rtl="0">
              <a:lnSpc>
                <a:spcPct val="115000"/>
              </a:lnSpc>
              <a:spcBef>
                <a:spcPts val="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1pPr>
            <a:lvl2pPr marL="914400" marR="0" lvl="1"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2pPr>
            <a:lvl3pPr marL="1371600" marR="0" lvl="2"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3pPr>
            <a:lvl4pPr marL="1828800" marR="0" lvl="3"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4pPr>
            <a:lvl5pPr marL="2286000" marR="0" lvl="4"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5pPr>
            <a:lvl6pPr marL="2743200" marR="0" lvl="5"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6pPr>
            <a:lvl7pPr marL="3200400" marR="0" lvl="6"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7pPr>
            <a:lvl8pPr marL="3657600" marR="0" lvl="7"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8pPr>
            <a:lvl9pPr marL="4114800" marR="0" lvl="8" indent="-355600" algn="l" rtl="0">
              <a:lnSpc>
                <a:spcPct val="115000"/>
              </a:lnSpc>
              <a:spcBef>
                <a:spcPts val="1600"/>
              </a:spcBef>
              <a:spcAft>
                <a:spcPts val="160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9pPr>
          </a:lstStyle>
          <a:p>
            <a:pPr marL="76200" indent="0">
              <a:buNone/>
            </a:pPr>
            <a:r>
              <a:rPr lang="en-US" sz="900" dirty="0" err="1">
                <a:solidFill>
                  <a:schemeClr val="tx1"/>
                </a:solidFill>
              </a:rPr>
              <a:t>Pigazzani</a:t>
            </a:r>
            <a:r>
              <a:rPr lang="en-US" sz="900" dirty="0">
                <a:solidFill>
                  <a:schemeClr val="tx1"/>
                </a:solidFill>
              </a:rPr>
              <a:t> et al, </a:t>
            </a:r>
            <a:r>
              <a:rPr lang="en-US" sz="900" dirty="0" err="1">
                <a:solidFill>
                  <a:schemeClr val="tx1"/>
                </a:solidFill>
              </a:rPr>
              <a:t>EClinicalMedicine</a:t>
            </a:r>
            <a:r>
              <a:rPr lang="en-US" sz="900" dirty="0">
                <a:solidFill>
                  <a:schemeClr val="tx1"/>
                </a:solidFill>
              </a:rPr>
              <a:t> (2024)</a:t>
            </a:r>
          </a:p>
        </p:txBody>
      </p:sp>
      <p:sp>
        <p:nvSpPr>
          <p:cNvPr id="8" name="Text Placeholder 2">
            <a:extLst>
              <a:ext uri="{FF2B5EF4-FFF2-40B4-BE49-F238E27FC236}">
                <a16:creationId xmlns:a16="http://schemas.microsoft.com/office/drawing/2014/main" id="{5008B7C1-7D22-0E28-B0DA-14AE89371A37}"/>
              </a:ext>
            </a:extLst>
          </p:cNvPr>
          <p:cNvSpPr txBox="1">
            <a:spLocks/>
          </p:cNvSpPr>
          <p:nvPr/>
        </p:nvSpPr>
        <p:spPr>
          <a:xfrm>
            <a:off x="4245963" y="914735"/>
            <a:ext cx="2496312" cy="1028030"/>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457200" marR="0" lvl="0" indent="-355600" algn="l" rtl="0">
              <a:lnSpc>
                <a:spcPct val="115000"/>
              </a:lnSpc>
              <a:spcBef>
                <a:spcPts val="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1pPr>
            <a:lvl2pPr marL="914400" marR="0" lvl="1"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2pPr>
            <a:lvl3pPr marL="1371600" marR="0" lvl="2"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3pPr>
            <a:lvl4pPr marL="1828800" marR="0" lvl="3"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4pPr>
            <a:lvl5pPr marL="2286000" marR="0" lvl="4"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5pPr>
            <a:lvl6pPr marL="2743200" marR="0" lvl="5"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6pPr>
            <a:lvl7pPr marL="3200400" marR="0" lvl="6"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7pPr>
            <a:lvl8pPr marL="3657600" marR="0" lvl="7"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8pPr>
            <a:lvl9pPr marL="4114800" marR="0" lvl="8" indent="-355600" algn="l" rtl="0">
              <a:lnSpc>
                <a:spcPct val="115000"/>
              </a:lnSpc>
              <a:spcBef>
                <a:spcPts val="1600"/>
              </a:spcBef>
              <a:spcAft>
                <a:spcPts val="160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9pPr>
          </a:lstStyle>
          <a:p>
            <a:pPr marL="76200" indent="0">
              <a:buNone/>
            </a:pPr>
            <a:r>
              <a:rPr lang="en-US" sz="1600" b="1" dirty="0">
                <a:solidFill>
                  <a:schemeClr val="tx1"/>
                </a:solidFill>
              </a:rPr>
              <a:t>Same data as Lancet paper (lead author here is a coauthor of prior data)</a:t>
            </a:r>
          </a:p>
          <a:p>
            <a:pPr marL="76200" indent="0">
              <a:buNone/>
            </a:pPr>
            <a:endParaRPr lang="en-US" sz="1600" b="1" dirty="0">
              <a:solidFill>
                <a:schemeClr val="tx1"/>
              </a:solidFill>
            </a:endParaRPr>
          </a:p>
          <a:p>
            <a:pPr marL="76200" indent="0">
              <a:buNone/>
            </a:pPr>
            <a:r>
              <a:rPr lang="en-US" sz="1600" b="1" dirty="0">
                <a:solidFill>
                  <a:schemeClr val="tx1"/>
                </a:solidFill>
              </a:rPr>
              <a:t>Re: hospitalization for </a:t>
            </a:r>
            <a:r>
              <a:rPr lang="en-US" sz="1600" b="1" dirty="0">
                <a:solidFill>
                  <a:srgbClr val="FFFF00"/>
                </a:solidFill>
              </a:rPr>
              <a:t>MI</a:t>
            </a:r>
          </a:p>
          <a:p>
            <a:pPr marL="76200" indent="0">
              <a:buNone/>
            </a:pPr>
            <a:endParaRPr lang="en-US" sz="1600" b="1" dirty="0"/>
          </a:p>
          <a:p>
            <a:pPr marL="76200" indent="0">
              <a:buNone/>
            </a:pPr>
            <a:r>
              <a:rPr lang="en-US" sz="1600" b="1" dirty="0">
                <a:solidFill>
                  <a:schemeClr val="tx1"/>
                </a:solidFill>
              </a:rPr>
              <a:t>Lowest risk medication timing by “chronotype”</a:t>
            </a:r>
          </a:p>
          <a:p>
            <a:pPr marL="76200" indent="0">
              <a:buNone/>
            </a:pPr>
            <a:endParaRPr lang="en-US" sz="1600" b="1" dirty="0"/>
          </a:p>
          <a:p>
            <a:pPr marL="76200" indent="0">
              <a:buNone/>
            </a:pPr>
            <a:r>
              <a:rPr lang="en-US" sz="1600" b="1" dirty="0">
                <a:solidFill>
                  <a:srgbClr val="FFFF00"/>
                </a:solidFill>
              </a:rPr>
              <a:t>Morning people -&gt; AM</a:t>
            </a:r>
          </a:p>
          <a:p>
            <a:pPr marL="76200" indent="0">
              <a:buNone/>
            </a:pPr>
            <a:r>
              <a:rPr lang="en-US" sz="1600" b="1" dirty="0">
                <a:solidFill>
                  <a:srgbClr val="FFFF00"/>
                </a:solidFill>
              </a:rPr>
              <a:t>Evening people -&gt; PM</a:t>
            </a:r>
          </a:p>
        </p:txBody>
      </p:sp>
      <p:pic>
        <p:nvPicPr>
          <p:cNvPr id="4" name="Picture 3" descr="A graph of a day and night&#10;&#10;Description automatically generated with medium confidence">
            <a:extLst>
              <a:ext uri="{FF2B5EF4-FFF2-40B4-BE49-F238E27FC236}">
                <a16:creationId xmlns:a16="http://schemas.microsoft.com/office/drawing/2014/main" id="{A1DBC3F6-C3D8-2061-36B6-6B6D598E311B}"/>
              </a:ext>
            </a:extLst>
          </p:cNvPr>
          <p:cNvPicPr>
            <a:picLocks noChangeAspect="1"/>
          </p:cNvPicPr>
          <p:nvPr/>
        </p:nvPicPr>
        <p:blipFill>
          <a:blip r:embed="rId2"/>
          <a:stretch>
            <a:fillRect/>
          </a:stretch>
        </p:blipFill>
        <p:spPr>
          <a:xfrm>
            <a:off x="141433" y="1105166"/>
            <a:ext cx="4104530" cy="2933168"/>
          </a:xfrm>
          <a:prstGeom prst="rect">
            <a:avLst/>
          </a:prstGeom>
        </p:spPr>
      </p:pic>
    </p:spTree>
    <p:extLst>
      <p:ext uri="{BB962C8B-B14F-4D97-AF65-F5344CB8AC3E}">
        <p14:creationId xmlns:p14="http://schemas.microsoft.com/office/powerpoint/2010/main" val="4167695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CAC0D-8857-EC11-DDA5-FE5F6A42D957}"/>
              </a:ext>
            </a:extLst>
          </p:cNvPr>
          <p:cNvSpPr>
            <a:spLocks noGrp="1"/>
          </p:cNvSpPr>
          <p:nvPr>
            <p:ph type="title"/>
          </p:nvPr>
        </p:nvSpPr>
        <p:spPr>
          <a:xfrm>
            <a:off x="233775" y="147378"/>
            <a:ext cx="6390450" cy="429525"/>
          </a:xfrm>
        </p:spPr>
        <p:txBody>
          <a:bodyPr>
            <a:normAutofit fontScale="90000"/>
          </a:bodyPr>
          <a:lstStyle/>
          <a:p>
            <a:r>
              <a:rPr lang="en-US" dirty="0"/>
              <a:t>A Note on CV Disease Treatment</a:t>
            </a:r>
          </a:p>
        </p:txBody>
      </p:sp>
      <p:sp>
        <p:nvSpPr>
          <p:cNvPr id="7" name="Text Placeholder 2">
            <a:extLst>
              <a:ext uri="{FF2B5EF4-FFF2-40B4-BE49-F238E27FC236}">
                <a16:creationId xmlns:a16="http://schemas.microsoft.com/office/drawing/2014/main" id="{93BB83DF-6A40-49CF-33EA-BB4EC5F42CA7}"/>
              </a:ext>
            </a:extLst>
          </p:cNvPr>
          <p:cNvSpPr txBox="1">
            <a:spLocks/>
          </p:cNvSpPr>
          <p:nvPr/>
        </p:nvSpPr>
        <p:spPr>
          <a:xfrm>
            <a:off x="4505706" y="4177826"/>
            <a:ext cx="2496312" cy="27357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457200" marR="0" lvl="0" indent="-355600" algn="l" rtl="0">
              <a:lnSpc>
                <a:spcPct val="115000"/>
              </a:lnSpc>
              <a:spcBef>
                <a:spcPts val="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1pPr>
            <a:lvl2pPr marL="914400" marR="0" lvl="1"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2pPr>
            <a:lvl3pPr marL="1371600" marR="0" lvl="2"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3pPr>
            <a:lvl4pPr marL="1828800" marR="0" lvl="3"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4pPr>
            <a:lvl5pPr marL="2286000" marR="0" lvl="4"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5pPr>
            <a:lvl6pPr marL="2743200" marR="0" lvl="5"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6pPr>
            <a:lvl7pPr marL="3200400" marR="0" lvl="6"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7pPr>
            <a:lvl8pPr marL="3657600" marR="0" lvl="7"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8pPr>
            <a:lvl9pPr marL="4114800" marR="0" lvl="8" indent="-355600" algn="l" rtl="0">
              <a:lnSpc>
                <a:spcPct val="115000"/>
              </a:lnSpc>
              <a:spcBef>
                <a:spcPts val="1600"/>
              </a:spcBef>
              <a:spcAft>
                <a:spcPts val="160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9pPr>
          </a:lstStyle>
          <a:p>
            <a:pPr marL="76200" indent="0">
              <a:buNone/>
            </a:pPr>
            <a:r>
              <a:rPr lang="en-US" sz="900" dirty="0" err="1">
                <a:solidFill>
                  <a:schemeClr val="tx1"/>
                </a:solidFill>
              </a:rPr>
              <a:t>Pigazzani</a:t>
            </a:r>
            <a:r>
              <a:rPr lang="en-US" sz="900" dirty="0">
                <a:solidFill>
                  <a:schemeClr val="tx1"/>
                </a:solidFill>
              </a:rPr>
              <a:t> et al, </a:t>
            </a:r>
            <a:r>
              <a:rPr lang="en-US" sz="900" dirty="0" err="1">
                <a:solidFill>
                  <a:schemeClr val="tx1"/>
                </a:solidFill>
              </a:rPr>
              <a:t>EClinicalMedicine</a:t>
            </a:r>
            <a:r>
              <a:rPr lang="en-US" sz="900" dirty="0">
                <a:solidFill>
                  <a:schemeClr val="tx1"/>
                </a:solidFill>
              </a:rPr>
              <a:t> (2024)</a:t>
            </a:r>
          </a:p>
        </p:txBody>
      </p:sp>
      <p:sp>
        <p:nvSpPr>
          <p:cNvPr id="8" name="Text Placeholder 2">
            <a:extLst>
              <a:ext uri="{FF2B5EF4-FFF2-40B4-BE49-F238E27FC236}">
                <a16:creationId xmlns:a16="http://schemas.microsoft.com/office/drawing/2014/main" id="{5008B7C1-7D22-0E28-B0DA-14AE89371A37}"/>
              </a:ext>
            </a:extLst>
          </p:cNvPr>
          <p:cNvSpPr txBox="1">
            <a:spLocks/>
          </p:cNvSpPr>
          <p:nvPr/>
        </p:nvSpPr>
        <p:spPr>
          <a:xfrm>
            <a:off x="4232783" y="692099"/>
            <a:ext cx="2496312" cy="1028030"/>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457200" marR="0" lvl="0" indent="-355600" algn="l" rtl="0">
              <a:lnSpc>
                <a:spcPct val="115000"/>
              </a:lnSpc>
              <a:spcBef>
                <a:spcPts val="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1pPr>
            <a:lvl2pPr marL="914400" marR="0" lvl="1"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2pPr>
            <a:lvl3pPr marL="1371600" marR="0" lvl="2"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3pPr>
            <a:lvl4pPr marL="1828800" marR="0" lvl="3"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4pPr>
            <a:lvl5pPr marL="2286000" marR="0" lvl="4"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5pPr>
            <a:lvl6pPr marL="2743200" marR="0" lvl="5"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6pPr>
            <a:lvl7pPr marL="3200400" marR="0" lvl="6"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7pPr>
            <a:lvl8pPr marL="3657600" marR="0" lvl="7"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8pPr>
            <a:lvl9pPr marL="4114800" marR="0" lvl="8" indent="-355600" algn="l" rtl="0">
              <a:lnSpc>
                <a:spcPct val="115000"/>
              </a:lnSpc>
              <a:spcBef>
                <a:spcPts val="1600"/>
              </a:spcBef>
              <a:spcAft>
                <a:spcPts val="160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9pPr>
          </a:lstStyle>
          <a:p>
            <a:pPr marL="76200" indent="0">
              <a:buNone/>
            </a:pPr>
            <a:r>
              <a:rPr lang="en-US" sz="1650" b="1" dirty="0">
                <a:solidFill>
                  <a:schemeClr val="tx1"/>
                </a:solidFill>
              </a:rPr>
              <a:t>Same data as Lancet paper (lead author is also an author here)</a:t>
            </a:r>
          </a:p>
          <a:p>
            <a:pPr marL="76200" indent="0">
              <a:buNone/>
            </a:pPr>
            <a:endParaRPr lang="en-US" sz="1650" b="1" dirty="0">
              <a:solidFill>
                <a:schemeClr val="tx1"/>
              </a:solidFill>
            </a:endParaRPr>
          </a:p>
          <a:p>
            <a:pPr marL="76200" indent="0">
              <a:buNone/>
            </a:pPr>
            <a:r>
              <a:rPr lang="en-US" sz="1650" b="1" dirty="0">
                <a:solidFill>
                  <a:schemeClr val="tx1"/>
                </a:solidFill>
              </a:rPr>
              <a:t>Re: </a:t>
            </a:r>
            <a:r>
              <a:rPr lang="en-US" sz="1650" b="1" dirty="0">
                <a:solidFill>
                  <a:srgbClr val="FFFF00"/>
                </a:solidFill>
              </a:rPr>
              <a:t>Stroke</a:t>
            </a:r>
          </a:p>
          <a:p>
            <a:pPr marL="76200" indent="0">
              <a:buNone/>
            </a:pPr>
            <a:endParaRPr lang="en-US" sz="1650" b="1" dirty="0"/>
          </a:p>
          <a:p>
            <a:pPr marL="76200" indent="0">
              <a:buNone/>
            </a:pPr>
            <a:r>
              <a:rPr lang="en-US" sz="1650" b="1" dirty="0">
                <a:solidFill>
                  <a:schemeClr val="tx1"/>
                </a:solidFill>
              </a:rPr>
              <a:t>Lowest risk medication timing by “chronotype”</a:t>
            </a:r>
          </a:p>
          <a:p>
            <a:pPr marL="76200" indent="0">
              <a:buNone/>
            </a:pPr>
            <a:endParaRPr lang="en-US" sz="1650" b="1" dirty="0"/>
          </a:p>
          <a:p>
            <a:pPr marL="76200" indent="0">
              <a:buNone/>
            </a:pPr>
            <a:r>
              <a:rPr lang="en-US" sz="1650" b="1" dirty="0">
                <a:solidFill>
                  <a:srgbClr val="FFFF00"/>
                </a:solidFill>
              </a:rPr>
              <a:t>Med timing no different</a:t>
            </a:r>
            <a:r>
              <a:rPr lang="en-US" sz="1650" b="1" dirty="0"/>
              <a:t>, </a:t>
            </a:r>
            <a:r>
              <a:rPr lang="en-US" sz="1650" b="1" dirty="0">
                <a:solidFill>
                  <a:schemeClr val="tx1"/>
                </a:solidFill>
              </a:rPr>
              <a:t>morning people less risk</a:t>
            </a:r>
          </a:p>
        </p:txBody>
      </p:sp>
      <p:pic>
        <p:nvPicPr>
          <p:cNvPr id="5" name="Picture 4" descr="A graph of a normal and evening dosing&#10;&#10;Description automatically generated with medium confidence">
            <a:extLst>
              <a:ext uri="{FF2B5EF4-FFF2-40B4-BE49-F238E27FC236}">
                <a16:creationId xmlns:a16="http://schemas.microsoft.com/office/drawing/2014/main" id="{19CC59BD-C07E-898A-9F4E-90AA208DE6D1}"/>
              </a:ext>
            </a:extLst>
          </p:cNvPr>
          <p:cNvPicPr>
            <a:picLocks noChangeAspect="1"/>
          </p:cNvPicPr>
          <p:nvPr/>
        </p:nvPicPr>
        <p:blipFill>
          <a:blip r:embed="rId2"/>
          <a:stretch>
            <a:fillRect/>
          </a:stretch>
        </p:blipFill>
        <p:spPr>
          <a:xfrm>
            <a:off x="289434" y="1012774"/>
            <a:ext cx="3943349" cy="2893318"/>
          </a:xfrm>
          <a:prstGeom prst="rect">
            <a:avLst/>
          </a:prstGeom>
        </p:spPr>
      </p:pic>
    </p:spTree>
    <p:extLst>
      <p:ext uri="{BB962C8B-B14F-4D97-AF65-F5344CB8AC3E}">
        <p14:creationId xmlns:p14="http://schemas.microsoft.com/office/powerpoint/2010/main" val="3092736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AD148-1756-C44B-D5FD-C8848468EDAB}"/>
              </a:ext>
            </a:extLst>
          </p:cNvPr>
          <p:cNvSpPr>
            <a:spLocks noGrp="1"/>
          </p:cNvSpPr>
          <p:nvPr>
            <p:ph type="title"/>
          </p:nvPr>
        </p:nvSpPr>
        <p:spPr/>
        <p:txBody>
          <a:bodyPr/>
          <a:lstStyle/>
          <a:p>
            <a:r>
              <a:rPr lang="en-US" dirty="0"/>
              <a:t>Shiftwork</a:t>
            </a:r>
          </a:p>
        </p:txBody>
      </p:sp>
      <p:sp>
        <p:nvSpPr>
          <p:cNvPr id="3" name="Text Placeholder 2">
            <a:extLst>
              <a:ext uri="{FF2B5EF4-FFF2-40B4-BE49-F238E27FC236}">
                <a16:creationId xmlns:a16="http://schemas.microsoft.com/office/drawing/2014/main" id="{8CA4C5B2-FB30-C99E-A57A-A405A87D2CAC}"/>
              </a:ext>
            </a:extLst>
          </p:cNvPr>
          <p:cNvSpPr>
            <a:spLocks noGrp="1"/>
          </p:cNvSpPr>
          <p:nvPr>
            <p:ph type="body" idx="1"/>
          </p:nvPr>
        </p:nvSpPr>
        <p:spPr/>
        <p:txBody>
          <a:bodyPr>
            <a:normAutofit lnSpcReduction="10000"/>
          </a:bodyPr>
          <a:lstStyle/>
          <a:p>
            <a:r>
              <a:rPr lang="en-US" dirty="0"/>
              <a:t>WHO: ”…[there is] sufficient scientific evidence is available from animal and human studies to label shift work with circadian disruption a probable </a:t>
            </a:r>
            <a:r>
              <a:rPr lang="en-US" dirty="0">
                <a:solidFill>
                  <a:srgbClr val="FFFF00"/>
                </a:solidFill>
              </a:rPr>
              <a:t>carcinogen</a:t>
            </a:r>
            <a:r>
              <a:rPr lang="en-US" dirty="0"/>
              <a:t>.”</a:t>
            </a:r>
          </a:p>
          <a:p>
            <a:pPr lvl="1">
              <a:spcBef>
                <a:spcPts val="0"/>
              </a:spcBef>
            </a:pPr>
            <a:r>
              <a:rPr lang="en-US" dirty="0"/>
              <a:t>Particularly for breast cancer and prostate cancer</a:t>
            </a:r>
          </a:p>
          <a:p>
            <a:pPr lvl="1">
              <a:spcBef>
                <a:spcPts val="0"/>
              </a:spcBef>
            </a:pPr>
            <a:r>
              <a:rPr lang="en-US" dirty="0"/>
              <a:t>Multiple mechanisms hypothesized and studied (</a:t>
            </a:r>
            <a:r>
              <a:rPr lang="en-US" i="1" dirty="0" err="1"/>
              <a:t>i.a.</a:t>
            </a:r>
            <a:r>
              <a:rPr lang="en-US" dirty="0"/>
              <a:t>, melatonin)</a:t>
            </a:r>
          </a:p>
          <a:p>
            <a:endParaRPr lang="en-US" dirty="0"/>
          </a:p>
        </p:txBody>
      </p:sp>
      <p:sp>
        <p:nvSpPr>
          <p:cNvPr id="4" name="Text Placeholder 2">
            <a:extLst>
              <a:ext uri="{FF2B5EF4-FFF2-40B4-BE49-F238E27FC236}">
                <a16:creationId xmlns:a16="http://schemas.microsoft.com/office/drawing/2014/main" id="{BE2C60A4-36D4-700E-8512-51534681E724}"/>
              </a:ext>
            </a:extLst>
          </p:cNvPr>
          <p:cNvSpPr txBox="1">
            <a:spLocks/>
          </p:cNvSpPr>
          <p:nvPr/>
        </p:nvSpPr>
        <p:spPr>
          <a:xfrm>
            <a:off x="0" y="4226988"/>
            <a:ext cx="6858000" cy="27357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457200" marR="0" lvl="0" indent="-355600" algn="l" rtl="0">
              <a:lnSpc>
                <a:spcPct val="115000"/>
              </a:lnSpc>
              <a:spcBef>
                <a:spcPts val="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1pPr>
            <a:lvl2pPr marL="914400" marR="0" lvl="1"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2pPr>
            <a:lvl3pPr marL="1371600" marR="0" lvl="2"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3pPr>
            <a:lvl4pPr marL="1828800" marR="0" lvl="3"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4pPr>
            <a:lvl5pPr marL="2286000" marR="0" lvl="4"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5pPr>
            <a:lvl6pPr marL="2743200" marR="0" lvl="5"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6pPr>
            <a:lvl7pPr marL="3200400" marR="0" lvl="6"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7pPr>
            <a:lvl8pPr marL="3657600" marR="0" lvl="7" indent="-355600" algn="l" rtl="0">
              <a:lnSpc>
                <a:spcPct val="115000"/>
              </a:lnSpc>
              <a:spcBef>
                <a:spcPts val="1600"/>
              </a:spcBef>
              <a:spcAft>
                <a:spcPts val="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8pPr>
            <a:lvl9pPr marL="4114800" marR="0" lvl="8" indent="-355600" algn="l" rtl="0">
              <a:lnSpc>
                <a:spcPct val="115000"/>
              </a:lnSpc>
              <a:spcBef>
                <a:spcPts val="1600"/>
              </a:spcBef>
              <a:spcAft>
                <a:spcPts val="1600"/>
              </a:spcAft>
              <a:buClr>
                <a:schemeClr val="dk1"/>
              </a:buClr>
              <a:buSzPts val="2000"/>
              <a:buFont typeface="Average"/>
              <a:buChar char="■"/>
              <a:defRPr sz="2000" b="0" i="0" u="none" strike="noStrike" cap="none">
                <a:solidFill>
                  <a:schemeClr val="dk1"/>
                </a:solidFill>
                <a:latin typeface="Average"/>
                <a:ea typeface="Average"/>
                <a:cs typeface="Average"/>
                <a:sym typeface="Average"/>
              </a:defRPr>
            </a:lvl9pPr>
          </a:lstStyle>
          <a:p>
            <a:pPr marL="76200" indent="0">
              <a:buNone/>
            </a:pPr>
            <a:r>
              <a:rPr lang="en-US" sz="900" dirty="0">
                <a:solidFill>
                  <a:schemeClr val="tx1"/>
                </a:solidFill>
              </a:rPr>
              <a:t>Straif et al, Lancet Oncology (2007)</a:t>
            </a:r>
          </a:p>
        </p:txBody>
      </p:sp>
    </p:spTree>
    <p:extLst>
      <p:ext uri="{BB962C8B-B14F-4D97-AF65-F5344CB8AC3E}">
        <p14:creationId xmlns:p14="http://schemas.microsoft.com/office/powerpoint/2010/main" val="1850294370"/>
      </p:ext>
    </p:extLst>
  </p:cSld>
  <p:clrMapOvr>
    <a:masterClrMapping/>
  </p:clrMapOvr>
</p:sld>
</file>

<file path=ppt/theme/theme1.xml><?xml version="1.0" encoding="utf-8"?>
<a:theme xmlns:a="http://schemas.openxmlformats.org/drawingml/2006/main" name="CME 2014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est Evidence 2016 template [Read-Only]" id="{B40EDC9A-9A79-4BBB-871A-99F24763E1CC}" vid="{51DA7DE9-6018-4F6E-B990-2788AED24153}"/>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BEENT 2024 Template</Template>
  <TotalTime>90</TotalTime>
  <Words>2268</Words>
  <Application>Microsoft Macintosh PowerPoint</Application>
  <PresentationFormat>Custom</PresentationFormat>
  <Paragraphs>277</Paragraphs>
  <Slides>39</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Myriad Pro</vt:lpstr>
      <vt:lpstr>Average</vt:lpstr>
      <vt:lpstr>Arial</vt:lpstr>
      <vt:lpstr>CME 2014 Template</vt:lpstr>
      <vt:lpstr>Sleep and  Cardiovascular Health</vt:lpstr>
      <vt:lpstr>Overview: Topics</vt:lpstr>
      <vt:lpstr>OSA</vt:lpstr>
      <vt:lpstr>Sleep Duration</vt:lpstr>
      <vt:lpstr>Sleep Duration</vt:lpstr>
      <vt:lpstr>A Note on CV Disease Treatment</vt:lpstr>
      <vt:lpstr>A Note on CV Disease Treatment</vt:lpstr>
      <vt:lpstr>A Note on CV Disease Treatment</vt:lpstr>
      <vt:lpstr>Shiftwork</vt:lpstr>
      <vt:lpstr>Chronotypes and Circadian Entrainment</vt:lpstr>
      <vt:lpstr>Cultural Chronotypes</vt:lpstr>
      <vt:lpstr>Cultural Chronotypes</vt:lpstr>
      <vt:lpstr>Cultural Chronotypes</vt:lpstr>
      <vt:lpstr>PowerPoint Presentation</vt:lpstr>
      <vt:lpstr>Prescribed Napping in Clinical Practice</vt:lpstr>
      <vt:lpstr>PowerPoint Presentation</vt:lpstr>
      <vt:lpstr>Prescribed Napping in Clinical Practice</vt:lpstr>
      <vt:lpstr>PowerPoint Presentation</vt:lpstr>
      <vt:lpstr>Prescribed Napping in Clinical Practice</vt:lpstr>
      <vt:lpstr>Prescribed Napping in Clinical Practice</vt:lpstr>
      <vt:lpstr>PowerPoint Presentation</vt:lpstr>
      <vt:lpstr>Summary</vt:lpstr>
      <vt:lpstr>References</vt:lpstr>
      <vt:lpstr>Questions &amp; Discussion</vt:lpstr>
      <vt:lpstr>Thank you</vt:lpstr>
      <vt:lpstr>Auxiliary Slides</vt:lpstr>
      <vt:lpstr>Napping research stratification</vt:lpstr>
      <vt:lpstr>Prescribed Napping in Clinical Practice</vt:lpstr>
      <vt:lpstr>Prescribed Napping in Clinical Practice -Cognition</vt:lpstr>
      <vt:lpstr>Prescribed Napping in Clinical Practice</vt:lpstr>
      <vt:lpstr>Prescribed Napping in Clinical Practice</vt:lpstr>
      <vt:lpstr>Prescribed Napping in Clinical Practice</vt:lpstr>
      <vt:lpstr>*Excerpt from Takahashi 2003 </vt:lpstr>
      <vt:lpstr>Insomnia</vt:lpstr>
      <vt:lpstr>Narcolepsy</vt:lpstr>
      <vt:lpstr>Sleep Deprivation</vt:lpstr>
      <vt:lpstr>Itani et al. 2017: Short Sleep Mortality</vt:lpstr>
      <vt:lpstr>Itani et al. 2017: Short Sleep Mortality</vt:lpstr>
      <vt:lpstr>Itani et al. 2017: Short Sleep and Comorbidities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Shum, Axel</cp:lastModifiedBy>
  <cp:revision>5</cp:revision>
  <dcterms:modified xsi:type="dcterms:W3CDTF">2024-07-08T22:16:18Z</dcterms:modified>
</cp:coreProperties>
</file>