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863" r:id="rId3"/>
    <p:sldId id="866" r:id="rId4"/>
    <p:sldId id="865" r:id="rId5"/>
    <p:sldId id="857" r:id="rId6"/>
    <p:sldId id="860" r:id="rId7"/>
    <p:sldId id="867" r:id="rId8"/>
    <p:sldId id="868" r:id="rId9"/>
    <p:sldId id="861" r:id="rId10"/>
    <p:sldId id="862" r:id="rId11"/>
    <p:sldId id="871" r:id="rId12"/>
    <p:sldId id="874" r:id="rId13"/>
    <p:sldId id="858" r:id="rId14"/>
    <p:sldId id="869" r:id="rId15"/>
    <p:sldId id="870" r:id="rId16"/>
    <p:sldId id="872" r:id="rId17"/>
    <p:sldId id="873" r:id="rId18"/>
    <p:sldId id="875" r:id="rId19"/>
    <p:sldId id="25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49C"/>
    <a:srgbClr val="3DC0D2"/>
    <a:srgbClr val="B8CE48"/>
    <a:srgbClr val="333333"/>
    <a:srgbClr val="61A13D"/>
    <a:srgbClr val="967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82"/>
  </p:normalViewPr>
  <p:slideViewPr>
    <p:cSldViewPr>
      <p:cViewPr varScale="1">
        <p:scale>
          <a:sx n="104" d="100"/>
          <a:sy n="104" d="100"/>
        </p:scale>
        <p:origin x="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BF19-51DE-C849-9868-0C7E4CABCF1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F16A-43B4-9F4F-9127-0A50A647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B8C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5092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49394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93348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39171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78C0BB-E4BE-4AC3-9766-B589BFD97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July 28-30, 2024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31016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5014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41339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11613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9602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3351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81180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704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03055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427903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19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rgbClr val="8A9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438400" y="62261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A949C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July 28-30, 2024  |   The American Club   |   Kohler, WI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95999"/>
            <a:ext cx="1278364" cy="625475"/>
          </a:xfrm>
          <a:prstGeom prst="rect">
            <a:avLst/>
          </a:prstGeom>
        </p:spPr>
      </p:pic>
      <p:pic>
        <p:nvPicPr>
          <p:cNvPr id="13" name="Picture 7" descr="MCW logo - transparent.png"/>
          <p:cNvPicPr>
            <a:picLocks noChangeAspect="1"/>
          </p:cNvPicPr>
          <p:nvPr userDrawn="1"/>
        </p:nvPicPr>
        <p:blipFill>
          <a:blip r:embed="rId16" cstate="email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51" y="6074636"/>
            <a:ext cx="840849" cy="66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5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B8CE48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22" y="2064696"/>
            <a:ext cx="8717057" cy="18786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b="1" i="1" dirty="0"/>
              <a:t>Integrative Health and Wellness </a:t>
            </a:r>
            <a:br>
              <a:rPr lang="en-US" sz="4500" b="1" i="1" dirty="0"/>
            </a:br>
            <a:r>
              <a:rPr lang="en-US" sz="4500" b="1" i="1" dirty="0"/>
              <a:t>for Patients and Clinicians:</a:t>
            </a:r>
            <a:br>
              <a:rPr lang="en-US" sz="4500" b="1" i="1" dirty="0"/>
            </a:br>
            <a:r>
              <a:rPr lang="en-US" sz="4500" b="1" i="1" dirty="0"/>
              <a:t>The Oral Microbiome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1" y="4201767"/>
            <a:ext cx="6413499" cy="17989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100" dirty="0"/>
              <a:t>Joseph Zenga, MD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Chief, Division of Head and Neck Surgical Oncology and Reconstruction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Don and Sharyn </a:t>
            </a:r>
            <a:r>
              <a:rPr lang="en-US" sz="1500" dirty="0" err="1"/>
              <a:t>Blatnik</a:t>
            </a:r>
            <a:r>
              <a:rPr lang="en-US" sz="1500" dirty="0"/>
              <a:t> Endowed Professor of Head and Neck Surgical Oncology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Department of Otolaryngology-Head &amp; Neck Surgery</a:t>
            </a:r>
          </a:p>
          <a:p>
            <a:pPr algn="ctr">
              <a:lnSpc>
                <a:spcPct val="100000"/>
              </a:lnSpc>
            </a:pP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2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03" y="-13439"/>
            <a:ext cx="7886700" cy="994172"/>
          </a:xfrm>
        </p:spPr>
        <p:txBody>
          <a:bodyPr/>
          <a:lstStyle/>
          <a:p>
            <a:r>
              <a:rPr lang="en-US" dirty="0"/>
              <a:t>Microbiome: Cancer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3" y="1828800"/>
            <a:ext cx="8881783" cy="3599698"/>
          </a:xfrm>
        </p:spPr>
        <p:txBody>
          <a:bodyPr>
            <a:normAutofit/>
          </a:bodyPr>
          <a:lstStyle/>
          <a:p>
            <a:r>
              <a:rPr lang="en-US" dirty="0"/>
              <a:t>129 incident patient cases of HNSCC vs 254 matched controls</a:t>
            </a:r>
          </a:p>
          <a:p>
            <a:pPr lvl="1"/>
            <a:r>
              <a:rPr lang="en-US" sz="2100" dirty="0"/>
              <a:t>No overall difference in species diversity/abundance</a:t>
            </a:r>
          </a:p>
          <a:p>
            <a:pPr lvl="1"/>
            <a:r>
              <a:rPr lang="en-US" sz="2100" dirty="0"/>
              <a:t>No clear causative bacteria in HNSCC patients</a:t>
            </a:r>
          </a:p>
          <a:p>
            <a:pPr lvl="1"/>
            <a:r>
              <a:rPr lang="en-US" sz="2100" i="1" dirty="0"/>
              <a:t>Corynebacterium</a:t>
            </a:r>
            <a:r>
              <a:rPr lang="en-US" sz="2100" dirty="0"/>
              <a:t> and </a:t>
            </a:r>
            <a:r>
              <a:rPr lang="en-US" sz="2100" i="1" dirty="0" err="1"/>
              <a:t>Kingella</a:t>
            </a:r>
            <a:r>
              <a:rPr lang="en-US" sz="2100" dirty="0"/>
              <a:t> enriched in controls</a:t>
            </a:r>
          </a:p>
          <a:p>
            <a:pPr lvl="2"/>
            <a:r>
              <a:rPr lang="en-US" sz="1800" dirty="0"/>
              <a:t>Potential metabolizers of carcinogens</a:t>
            </a:r>
          </a:p>
          <a:p>
            <a:pPr lvl="2"/>
            <a:r>
              <a:rPr lang="en-US" sz="1800" dirty="0"/>
              <a:t>Commensals associated with healthy oral microbiome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144963" y="5929411"/>
            <a:ext cx="763456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Hayes, et al. Association of Oral Microbiome With Risk for Incident Head and Neck Squamous Cell Cancer JAMA Oncol. 2018 Mar 1;4(3):358-365. </a:t>
            </a:r>
            <a:r>
              <a:rPr lang="en-US" sz="750" dirty="0" err="1"/>
              <a:t>doi</a:t>
            </a:r>
            <a:r>
              <a:rPr lang="en-US" sz="750" dirty="0"/>
              <a:t>: 10.1001/jamaoncol.2017.4777.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BEBF3-8828-B353-1A72-CE4CF7B7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450" y="720840"/>
            <a:ext cx="4595532" cy="1237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14666A-0958-2A34-0B20-5AA4419E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36" y="4746303"/>
            <a:ext cx="1874683" cy="1183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C072AD-3F55-03BA-57A7-93C5618F3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738557"/>
            <a:ext cx="1926122" cy="11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27"/>
            <a:ext cx="7886700" cy="994172"/>
          </a:xfrm>
        </p:spPr>
        <p:txBody>
          <a:bodyPr/>
          <a:lstStyle/>
          <a:p>
            <a:r>
              <a:rPr lang="en-US" dirty="0"/>
              <a:t>Microbiome: Cancer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8" y="1884581"/>
            <a:ext cx="7260291" cy="35996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Wu, et al. </a:t>
            </a:r>
            <a:r>
              <a:rPr lang="en-US" i="1" dirty="0"/>
              <a:t>Oral Oncology </a:t>
            </a:r>
            <a:r>
              <a:rPr lang="en-US" dirty="0"/>
              <a:t>2023</a:t>
            </a:r>
          </a:p>
          <a:p>
            <a:pPr lvl="1"/>
            <a:r>
              <a:rPr lang="en-US" dirty="0"/>
              <a:t>NIH-AARP Diet and Health Study</a:t>
            </a:r>
          </a:p>
          <a:p>
            <a:pPr lvl="1"/>
            <a:r>
              <a:rPr lang="en-US" sz="1800" dirty="0"/>
              <a:t>2005: 34,262 oral wash samples</a:t>
            </a:r>
          </a:p>
          <a:p>
            <a:pPr lvl="1"/>
            <a:r>
              <a:rPr lang="en-US" dirty="0"/>
              <a:t>56 HNSCC cases (mean 6 </a:t>
            </a:r>
            <a:r>
              <a:rPr lang="en-US" dirty="0" err="1"/>
              <a:t>yrs</a:t>
            </a:r>
            <a:r>
              <a:rPr lang="en-US" dirty="0"/>
              <a:t> after oral wash sample)</a:t>
            </a:r>
          </a:p>
          <a:p>
            <a:pPr lvl="1"/>
            <a:r>
              <a:rPr lang="en-US" sz="1800" dirty="0"/>
              <a:t>112 matched controls</a:t>
            </a:r>
          </a:p>
          <a:p>
            <a:pPr lvl="1"/>
            <a:r>
              <a:rPr lang="en-US" dirty="0"/>
              <a:t>Higher diversity of commensals = ↓ risk HNSCC</a:t>
            </a:r>
          </a:p>
          <a:p>
            <a:r>
              <a:rPr lang="en-US" dirty="0"/>
              <a:t>HNSCC risk likely not one specific species</a:t>
            </a:r>
          </a:p>
          <a:p>
            <a:pPr lvl="1"/>
            <a:r>
              <a:rPr lang="en-US" dirty="0"/>
              <a:t>Balance of healthy microbiota</a:t>
            </a:r>
          </a:p>
          <a:p>
            <a:pPr lvl="1"/>
            <a:r>
              <a:rPr lang="en-US" dirty="0"/>
              <a:t>Multiple species with potential to metabolize carcinogens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9236" y="5604003"/>
            <a:ext cx="50451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 err="1"/>
              <a:t>Zeni</a:t>
            </a:r>
            <a:r>
              <a:rPr lang="en-US" sz="750" dirty="0"/>
              <a:t> Wu. Oral microbiome and risk of incident head and neck cancer: A nested case-control study. Oral Oncol. . 2023 Feb:137:106305. </a:t>
            </a:r>
            <a:r>
              <a:rPr lang="en-US" sz="750" dirty="0" err="1"/>
              <a:t>doi</a:t>
            </a:r>
            <a:r>
              <a:rPr lang="en-US" sz="750" dirty="0"/>
              <a:t>: 10.1016/j.oraloncology.2022.106305. </a:t>
            </a:r>
            <a:r>
              <a:rPr lang="en-US" sz="750" dirty="0" err="1"/>
              <a:t>Epub</a:t>
            </a:r>
            <a:r>
              <a:rPr lang="en-US" sz="750" dirty="0"/>
              <a:t> 2023 Jan 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5A345-6B5B-5C88-E0ED-56C8DAAD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264" y="803341"/>
            <a:ext cx="3781985" cy="1735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D561F-23C2-29EF-F5ED-518157D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628" y="3147141"/>
            <a:ext cx="3269264" cy="40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5DE256-7937-F54F-DB4F-075302005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994166"/>
            <a:ext cx="3548049" cy="16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00" y="0"/>
            <a:ext cx="7886700" cy="994172"/>
          </a:xfrm>
        </p:spPr>
        <p:txBody>
          <a:bodyPr/>
          <a:lstStyle/>
          <a:p>
            <a:r>
              <a:rPr lang="en-US" dirty="0"/>
              <a:t>Microbiome: Cancer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" y="2152760"/>
            <a:ext cx="4245910" cy="35996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Ting, et al. </a:t>
            </a:r>
            <a:r>
              <a:rPr lang="en-US" i="1" dirty="0"/>
              <a:t>Head and Neck </a:t>
            </a:r>
            <a:r>
              <a:rPr lang="en-US" dirty="0"/>
              <a:t>2023</a:t>
            </a:r>
          </a:p>
          <a:p>
            <a:pPr lvl="1"/>
            <a:r>
              <a:rPr lang="en-US" dirty="0"/>
              <a:t>20 studies</a:t>
            </a:r>
          </a:p>
          <a:p>
            <a:pPr lvl="1"/>
            <a:r>
              <a:rPr lang="en-US" dirty="0"/>
              <a:t>Case-control or case studies</a:t>
            </a:r>
          </a:p>
          <a:p>
            <a:r>
              <a:rPr lang="en-US" dirty="0"/>
              <a:t>HNSCC risk</a:t>
            </a:r>
          </a:p>
          <a:p>
            <a:pPr lvl="1"/>
            <a:r>
              <a:rPr lang="en-US" dirty="0"/>
              <a:t>Decreased with commensal diversity</a:t>
            </a:r>
          </a:p>
          <a:p>
            <a:pPr lvl="1"/>
            <a:r>
              <a:rPr lang="en-US" dirty="0"/>
              <a:t>Increased with pathogen presence</a:t>
            </a:r>
          </a:p>
          <a:p>
            <a:pPr lvl="1"/>
            <a:r>
              <a:rPr lang="en-US" dirty="0"/>
              <a:t>Complex picture of enriched and deplete species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131109" y="5336959"/>
            <a:ext cx="405934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Ting HSL, et al. Systematic review on oral microbial dysbiosis and its clinical associations with head and neck squamous cell carcinoma. Head Neck. 2023 Aug;45(8):2120-2135. </a:t>
            </a:r>
            <a:r>
              <a:rPr lang="en-US" sz="750" dirty="0" err="1"/>
              <a:t>doi</a:t>
            </a:r>
            <a:r>
              <a:rPr lang="en-US" sz="750" dirty="0"/>
              <a:t>: 10.1002/hed.27422. </a:t>
            </a:r>
            <a:r>
              <a:rPr lang="en-US" sz="750" dirty="0" err="1"/>
              <a:t>Epub</a:t>
            </a:r>
            <a:r>
              <a:rPr lang="en-US" sz="750" dirty="0"/>
              <a:t> 2023 May 30.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E8EF8-B0A6-605C-A16A-EBF7AAAC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4485039" cy="1181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FA102-45AD-2443-AC74-EC46F310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65" y="2057400"/>
            <a:ext cx="4951741" cy="3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affect our oral microbiome?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" y="2088920"/>
            <a:ext cx="4871197" cy="2385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Valles-</a:t>
            </a:r>
            <a:r>
              <a:rPr lang="en-US" dirty="0" err="1"/>
              <a:t>Colomer</a:t>
            </a:r>
            <a:r>
              <a:rPr lang="en-US" dirty="0"/>
              <a:t>, et al. </a:t>
            </a:r>
            <a:r>
              <a:rPr lang="en-US" i="1" dirty="0"/>
              <a:t>Nature</a:t>
            </a:r>
            <a:r>
              <a:rPr lang="en-US" dirty="0"/>
              <a:t> 2023</a:t>
            </a:r>
          </a:p>
          <a:p>
            <a:pPr lvl="1"/>
            <a:r>
              <a:rPr lang="en-US" dirty="0"/>
              <a:t>Oral microbiome across families, communities, and countries</a:t>
            </a:r>
          </a:p>
          <a:p>
            <a:pPr lvl="1"/>
            <a:r>
              <a:rPr lang="en-US" dirty="0"/>
              <a:t>2,069 saliva samples</a:t>
            </a:r>
          </a:p>
          <a:p>
            <a:pPr lvl="1"/>
            <a:r>
              <a:rPr lang="en-US" dirty="0"/>
              <a:t>Known household, family, neighborhood relationships</a:t>
            </a:r>
          </a:p>
          <a:p>
            <a:pPr lvl="1"/>
            <a:r>
              <a:rPr lang="en-US" dirty="0"/>
              <a:t>Metagenomics to track specific bacterial strains across individuals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59461-1259-A5F3-EA9E-B61A208B7B51}"/>
              </a:ext>
            </a:extLst>
          </p:cNvPr>
          <p:cNvSpPr txBox="1"/>
          <p:nvPr/>
        </p:nvSpPr>
        <p:spPr>
          <a:xfrm>
            <a:off x="131109" y="5634572"/>
            <a:ext cx="77858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Valles-</a:t>
            </a:r>
            <a:r>
              <a:rPr lang="en-US" sz="750" dirty="0" err="1"/>
              <a:t>Colomer</a:t>
            </a:r>
            <a:r>
              <a:rPr lang="en-US" sz="750" dirty="0"/>
              <a:t>, M, et al. The person-to-person transmission landscape of the gut and oral microbiomes. Nature. 2023 Feb;614(7946):125-135. </a:t>
            </a:r>
            <a:r>
              <a:rPr lang="en-US" sz="750" dirty="0" err="1"/>
              <a:t>doi</a:t>
            </a:r>
            <a:r>
              <a:rPr lang="en-US" sz="750" dirty="0"/>
              <a:t>: 10.1038/s41586-022-05620-1. </a:t>
            </a:r>
            <a:r>
              <a:rPr lang="en-US" sz="750" dirty="0" err="1"/>
              <a:t>Epub</a:t>
            </a:r>
            <a:r>
              <a:rPr lang="en-US" sz="750" dirty="0"/>
              <a:t> 2023 Jan 18.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43A26-78D8-D83C-11F4-8ED7BC2A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72557"/>
            <a:ext cx="4003965" cy="1453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8D0B7D-D512-5E38-D9B2-4FDF653E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92" y="1673989"/>
            <a:ext cx="4315926" cy="16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54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affect our oral microbiome?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" y="1246112"/>
            <a:ext cx="8881783" cy="19005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Valles-</a:t>
            </a:r>
            <a:r>
              <a:rPr lang="en-US" dirty="0" err="1"/>
              <a:t>Colomer</a:t>
            </a:r>
            <a:r>
              <a:rPr lang="en-US" dirty="0"/>
              <a:t>, et al. </a:t>
            </a:r>
            <a:r>
              <a:rPr lang="en-US" i="1" dirty="0"/>
              <a:t>Nature</a:t>
            </a:r>
            <a:r>
              <a:rPr lang="en-US" dirty="0"/>
              <a:t> 2023.</a:t>
            </a:r>
          </a:p>
          <a:p>
            <a:pPr lvl="1"/>
            <a:r>
              <a:rPr lang="en-US" sz="2100" dirty="0"/>
              <a:t>You are the company you keep!</a:t>
            </a:r>
          </a:p>
          <a:p>
            <a:pPr lvl="1"/>
            <a:r>
              <a:rPr lang="en-US" sz="2100" dirty="0"/>
              <a:t>&gt;30% strain-sharing in co-habitation</a:t>
            </a:r>
          </a:p>
          <a:p>
            <a:pPr lvl="1"/>
            <a:r>
              <a:rPr lang="en-US" sz="2100" dirty="0"/>
              <a:t>More important than age,           				genetics, diet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59461-1259-A5F3-EA9E-B61A208B7B51}"/>
              </a:ext>
            </a:extLst>
          </p:cNvPr>
          <p:cNvSpPr txBox="1"/>
          <p:nvPr/>
        </p:nvSpPr>
        <p:spPr>
          <a:xfrm>
            <a:off x="1" y="5140138"/>
            <a:ext cx="149262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Valles-</a:t>
            </a:r>
            <a:r>
              <a:rPr lang="en-US" sz="750" dirty="0" err="1"/>
              <a:t>Colomer</a:t>
            </a:r>
            <a:r>
              <a:rPr lang="en-US" sz="750" dirty="0"/>
              <a:t>, M, et al. The person-to-person transmission landscape of the gut and oral microbiomes. Nature. 2023 Feb;614(7946):125-135. </a:t>
            </a:r>
            <a:r>
              <a:rPr lang="en-US" sz="750" dirty="0" err="1"/>
              <a:t>doi</a:t>
            </a:r>
            <a:r>
              <a:rPr lang="en-US" sz="750" dirty="0"/>
              <a:t>: 10.1038/s41586-022-05620-1. </a:t>
            </a:r>
            <a:r>
              <a:rPr lang="en-US" sz="750" dirty="0" err="1"/>
              <a:t>Epub</a:t>
            </a:r>
            <a:r>
              <a:rPr lang="en-US" sz="750" dirty="0"/>
              <a:t> 2023 Jan 18.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83A9A-12FF-9D3A-26E7-8678168C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08" y="2438400"/>
            <a:ext cx="4026002" cy="4060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47D76-92A8-A446-7C4D-8741A138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45787"/>
            <a:ext cx="2823882" cy="26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39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affect our oral microbiome?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45" y="1258877"/>
            <a:ext cx="4951880" cy="25123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Mukherjee, et al. </a:t>
            </a:r>
            <a:r>
              <a:rPr lang="en-US" i="1" dirty="0"/>
              <a:t>Microbiome</a:t>
            </a:r>
            <a:r>
              <a:rPr lang="en-US" dirty="0"/>
              <a:t> 2021.</a:t>
            </a:r>
          </a:p>
          <a:p>
            <a:pPr lvl="1"/>
            <a:r>
              <a:rPr lang="en-US" dirty="0"/>
              <a:t>Biological relationship of mother-offspring doesn’t affect oral microbiome correlation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59461-1259-A5F3-EA9E-B61A208B7B51}"/>
              </a:ext>
            </a:extLst>
          </p:cNvPr>
          <p:cNvSpPr txBox="1"/>
          <p:nvPr/>
        </p:nvSpPr>
        <p:spPr>
          <a:xfrm>
            <a:off x="131109" y="4874796"/>
            <a:ext cx="1220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Mukherjee. C, et al. Acquisition of oral microbiota is driven by environment, not host genetics. Microbiome. 2021 Feb 23;9(1):54. </a:t>
            </a:r>
            <a:r>
              <a:rPr lang="en-US" sz="750" dirty="0" err="1"/>
              <a:t>doi</a:t>
            </a:r>
            <a:r>
              <a:rPr lang="en-US" sz="750" dirty="0"/>
              <a:t>: 10.1186/s40168-020-00986-8.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5C010-5A9E-386B-EDCF-81CE40A5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683689"/>
            <a:ext cx="3368543" cy="3174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DF4C31-8A4D-305D-BBF1-03DE8188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03" y="1373815"/>
            <a:ext cx="3582062" cy="42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41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affect our oral microbiome?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8" y="1226342"/>
            <a:ext cx="5479676" cy="331917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Angarita</a:t>
            </a:r>
            <a:r>
              <a:rPr lang="en-US" dirty="0"/>
              <a:t>-Diaz, et al. </a:t>
            </a:r>
            <a:r>
              <a:rPr lang="en-US" i="1" dirty="0"/>
              <a:t>Clin Exp Dent Res</a:t>
            </a:r>
            <a:r>
              <a:rPr lang="en-US" dirty="0"/>
              <a:t> 2022.</a:t>
            </a:r>
          </a:p>
          <a:p>
            <a:pPr lvl="1"/>
            <a:r>
              <a:rPr lang="en-US" dirty="0"/>
              <a:t>8 studies, Food Frequency Questionnaire</a:t>
            </a:r>
          </a:p>
          <a:p>
            <a:pPr lvl="1"/>
            <a:r>
              <a:rPr lang="en-US" dirty="0"/>
              <a:t>High-sugar diets significantly associated with lower richness and diversity of oral microbiome</a:t>
            </a:r>
          </a:p>
          <a:p>
            <a:r>
              <a:rPr lang="en-US" dirty="0"/>
              <a:t>Shoer, et al. </a:t>
            </a:r>
            <a:r>
              <a:rPr lang="en-US" i="1" dirty="0"/>
              <a:t>Nat </a:t>
            </a:r>
            <a:r>
              <a:rPr lang="en-US" i="1" dirty="0" err="1"/>
              <a:t>Commun</a:t>
            </a:r>
            <a:r>
              <a:rPr lang="en-US" i="1" dirty="0"/>
              <a:t> </a:t>
            </a:r>
            <a:r>
              <a:rPr lang="en-US" dirty="0"/>
              <a:t>2023</a:t>
            </a:r>
          </a:p>
          <a:p>
            <a:pPr lvl="1"/>
            <a:r>
              <a:rPr lang="en-US" dirty="0"/>
              <a:t>Clinical trial: Healthy diet intervention</a:t>
            </a:r>
          </a:p>
          <a:p>
            <a:pPr lvl="1"/>
            <a:r>
              <a:rPr lang="en-US" dirty="0"/>
              <a:t>Dynamic change in microbiome</a:t>
            </a:r>
          </a:p>
          <a:p>
            <a:pPr lvl="2"/>
            <a:r>
              <a:rPr lang="en-US" sz="1800" dirty="0"/>
              <a:t>Oral &gt; gut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59461-1259-A5F3-EA9E-B61A208B7B51}"/>
              </a:ext>
            </a:extLst>
          </p:cNvPr>
          <p:cNvSpPr txBox="1"/>
          <p:nvPr/>
        </p:nvSpPr>
        <p:spPr>
          <a:xfrm>
            <a:off x="0" y="4709833"/>
            <a:ext cx="202426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 err="1"/>
              <a:t>Angarita</a:t>
            </a:r>
            <a:r>
              <a:rPr lang="en-US" sz="750" dirty="0"/>
              <a:t>-Díaz  MDP, et al. Does high sugar intake really alter the oral microbiota?: A systematic review. Review Clin Exp Dent Res. 2022 Dec;8(6):1376-1390. </a:t>
            </a:r>
            <a:r>
              <a:rPr lang="en-US" sz="750" dirty="0" err="1"/>
              <a:t>doi</a:t>
            </a:r>
            <a:r>
              <a:rPr lang="en-US" sz="750" dirty="0"/>
              <a:t>: 10.1002/cre2.640. </a:t>
            </a:r>
            <a:r>
              <a:rPr lang="en-US" sz="750" dirty="0" err="1"/>
              <a:t>Epub</a:t>
            </a:r>
            <a:r>
              <a:rPr lang="en-US" sz="750" dirty="0"/>
              <a:t> 2022 Aug 9.</a:t>
            </a:r>
          </a:p>
          <a:p>
            <a:r>
              <a:rPr lang="en-US" sz="750" dirty="0"/>
              <a:t>Shoer S, et al. Impact of dietary interventions on pre-diabetic oral and gut microbiome, metabolites and cytokines. Nat </a:t>
            </a:r>
            <a:r>
              <a:rPr lang="en-US" sz="750" dirty="0" err="1"/>
              <a:t>Commun</a:t>
            </a:r>
            <a:r>
              <a:rPr lang="en-US" sz="750" dirty="0"/>
              <a:t>. 2023 Sep 4;14(1):5384. </a:t>
            </a:r>
            <a:r>
              <a:rPr lang="en-US" sz="750" dirty="0" err="1"/>
              <a:t>doi</a:t>
            </a:r>
            <a:r>
              <a:rPr lang="en-US" sz="750" dirty="0"/>
              <a:t>: 10.1038/s41467-023-41042-x.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1E691-2A62-1A5C-7E9B-84484C32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233" y="1391554"/>
            <a:ext cx="3641669" cy="809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8E8096-F1BF-9DD2-77A2-87AF958B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11" y="3349883"/>
            <a:ext cx="3223473" cy="2118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DA1310-EEDB-C219-43F1-5F70C6798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643" y="4408950"/>
            <a:ext cx="3998134" cy="2118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247603-F737-46FE-CA93-1F35FD885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345" y="2208482"/>
            <a:ext cx="3369939" cy="10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11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affect our oral microbiome?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7" y="1410619"/>
            <a:ext cx="8949018" cy="3319173"/>
          </a:xfrm>
        </p:spPr>
        <p:txBody>
          <a:bodyPr>
            <a:normAutofit/>
          </a:bodyPr>
          <a:lstStyle/>
          <a:p>
            <a:r>
              <a:rPr lang="en-US" dirty="0"/>
              <a:t>Many remaining unknowns: Systematic Reviews and Meta-Analyses</a:t>
            </a:r>
          </a:p>
          <a:p>
            <a:pPr lvl="1"/>
            <a:r>
              <a:rPr lang="en-US" dirty="0"/>
              <a:t>Mouthwash</a:t>
            </a:r>
          </a:p>
          <a:p>
            <a:pPr lvl="1"/>
            <a:r>
              <a:rPr lang="en-US" dirty="0"/>
              <a:t>Probiotics</a:t>
            </a:r>
          </a:p>
          <a:p>
            <a:pPr lvl="1"/>
            <a:r>
              <a:rPr lang="en-US" dirty="0"/>
              <a:t>Dental procedures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59461-1259-A5F3-EA9E-B61A208B7B51}"/>
              </a:ext>
            </a:extLst>
          </p:cNvPr>
          <p:cNvSpPr txBox="1"/>
          <p:nvPr/>
        </p:nvSpPr>
        <p:spPr>
          <a:xfrm>
            <a:off x="143435" y="5334000"/>
            <a:ext cx="7785847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do Amaral GCLS, et al. Effects of antimicrobial mouthwashes on the human oral microbiome: Systematic review of controlled clinical trials. Int J Dent </a:t>
            </a:r>
            <a:r>
              <a:rPr lang="en-US" sz="750" dirty="0" err="1"/>
              <a:t>Hyg</a:t>
            </a:r>
            <a:r>
              <a:rPr lang="en-US" sz="750" dirty="0"/>
              <a:t>. 2023 Feb;21(1):128-140. </a:t>
            </a:r>
            <a:r>
              <a:rPr lang="en-US" sz="750" dirty="0" err="1"/>
              <a:t>doi</a:t>
            </a:r>
            <a:r>
              <a:rPr lang="en-US" sz="750" dirty="0"/>
              <a:t>: 10.1111/idh.12617. </a:t>
            </a:r>
            <a:r>
              <a:rPr lang="en-US" sz="750" dirty="0" err="1"/>
              <a:t>Epub</a:t>
            </a:r>
            <a:r>
              <a:rPr lang="en-US" sz="750" dirty="0"/>
              <a:t> 2022 Aug 19.</a:t>
            </a:r>
          </a:p>
          <a:p>
            <a:r>
              <a:rPr lang="en-US" sz="750" dirty="0" err="1"/>
              <a:t>Inchingolo</a:t>
            </a:r>
            <a:r>
              <a:rPr lang="en-US" sz="750" dirty="0"/>
              <a:t>, F. The Benefits of Probiotics on Oral Health: Systematic Review of the Literature. Review Pharmaceuticals (Basel) . 2023 Sep 16;16(9):1313. </a:t>
            </a:r>
            <a:r>
              <a:rPr lang="en-US" sz="750" dirty="0" err="1"/>
              <a:t>doi</a:t>
            </a:r>
            <a:r>
              <a:rPr lang="en-US" sz="750" dirty="0"/>
              <a:t>: 10.3390/ph16091313.</a:t>
            </a:r>
          </a:p>
          <a:p>
            <a:r>
              <a:rPr lang="en-US" sz="750" dirty="0"/>
              <a:t>Zhang Y. Using next-generation sequencing to detect oral microbiome change following periodontal interventions: A systematic review. Review Oral Dis. 2021 Jul;27(5):1073-1089. </a:t>
            </a:r>
            <a:r>
              <a:rPr lang="en-US" sz="750" dirty="0" err="1"/>
              <a:t>doi</a:t>
            </a:r>
            <a:r>
              <a:rPr lang="en-US" sz="750" dirty="0"/>
              <a:t>: 10.1111/odi.13405. </a:t>
            </a:r>
            <a:r>
              <a:rPr lang="en-US" sz="750" dirty="0" err="1"/>
              <a:t>Epub</a:t>
            </a:r>
            <a:r>
              <a:rPr lang="en-US" sz="750" dirty="0"/>
              <a:t> 2020 May 26.</a:t>
            </a:r>
          </a:p>
          <a:p>
            <a:endParaRPr lang="en-US" sz="750" dirty="0">
              <a:solidFill>
                <a:schemeClr val="bg1"/>
              </a:solidFill>
            </a:endParaRPr>
          </a:p>
          <a:p>
            <a:endParaRPr lang="en-US" sz="750" dirty="0">
              <a:solidFill>
                <a:schemeClr val="bg1"/>
              </a:solidFill>
            </a:endParaRPr>
          </a:p>
          <a:p>
            <a:endParaRPr lang="en-US" sz="750" dirty="0">
              <a:solidFill>
                <a:schemeClr val="bg1"/>
              </a:solidFill>
            </a:endParaRPr>
          </a:p>
          <a:p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98FCA-5AE7-D9B7-2DA1-79F82596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5" y="4038600"/>
            <a:ext cx="4421638" cy="1212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69258-53C3-72DF-E880-B6E6991F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086" y="2572500"/>
            <a:ext cx="5126799" cy="1000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255667-2FBE-E431-53B8-B4F48B118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798" y="4046921"/>
            <a:ext cx="4407807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3538"/>
            <a:ext cx="7886700" cy="994172"/>
          </a:xfrm>
        </p:spPr>
        <p:txBody>
          <a:bodyPr/>
          <a:lstStyle/>
          <a:p>
            <a:r>
              <a:rPr lang="en-US" dirty="0"/>
              <a:t>Oral Microbiome: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26" y="1814702"/>
            <a:ext cx="8949018" cy="40526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Scientific gains through large case-control studies</a:t>
            </a:r>
          </a:p>
          <a:p>
            <a:pPr lvl="1"/>
            <a:r>
              <a:rPr lang="en-US" sz="2100" dirty="0"/>
              <a:t>HNSCC appears to be associated with microbiome imbalance</a:t>
            </a:r>
          </a:p>
          <a:p>
            <a:pPr lvl="1"/>
            <a:r>
              <a:rPr lang="en-US" sz="2100" dirty="0"/>
              <a:t>Hypothesis that balanced microbiome controls carcinogens</a:t>
            </a:r>
          </a:p>
          <a:p>
            <a:r>
              <a:rPr lang="en-US" sz="2400" dirty="0"/>
              <a:t>Major effects on oral microbiome from environment</a:t>
            </a:r>
          </a:p>
          <a:p>
            <a:pPr lvl="1"/>
            <a:r>
              <a:rPr lang="en-US" sz="2100" dirty="0"/>
              <a:t>Household relationships</a:t>
            </a:r>
          </a:p>
          <a:p>
            <a:pPr lvl="1"/>
            <a:r>
              <a:rPr lang="en-US" sz="2100" dirty="0"/>
              <a:t>Diet may be important</a:t>
            </a:r>
          </a:p>
          <a:p>
            <a:pPr lvl="1"/>
            <a:r>
              <a:rPr lang="en-US" sz="2100" dirty="0"/>
              <a:t>Many other unknowns</a:t>
            </a:r>
          </a:p>
          <a:p>
            <a:r>
              <a:rPr lang="en-US" sz="2400" dirty="0"/>
              <a:t>Current understanding limited by available data</a:t>
            </a:r>
          </a:p>
          <a:p>
            <a:pPr lvl="1"/>
            <a:r>
              <a:rPr lang="en-US" sz="2100" dirty="0"/>
              <a:t>Absence of functional studies: transcriptomics, metabolomics</a:t>
            </a:r>
          </a:p>
          <a:p>
            <a:pPr lvl="1"/>
            <a:r>
              <a:rPr lang="en-US" sz="2100" dirty="0"/>
              <a:t>Many organisms unclassified</a:t>
            </a:r>
          </a:p>
          <a:p>
            <a:pPr lvl="1"/>
            <a:r>
              <a:rPr lang="en-US" sz="2100" dirty="0"/>
              <a:t>Active area of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3723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2F94-0E12-8AAB-4474-64AF3FCD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856C-05D6-8A23-61A9-03228FC9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1C260-DA72-8F44-F59F-AE2A5C11D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9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5767"/>
            <a:ext cx="7886700" cy="994172"/>
          </a:xfrm>
        </p:spPr>
        <p:txBody>
          <a:bodyPr/>
          <a:lstStyle/>
          <a:p>
            <a:r>
              <a:rPr lang="en-US" dirty="0"/>
              <a:t>The Oral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" y="2028250"/>
            <a:ext cx="8881783" cy="3609234"/>
          </a:xfrm>
        </p:spPr>
        <p:txBody>
          <a:bodyPr>
            <a:normAutofit/>
          </a:bodyPr>
          <a:lstStyle/>
          <a:p>
            <a:r>
              <a:rPr lang="en-US" sz="2700" dirty="0"/>
              <a:t>What exactly </a:t>
            </a:r>
            <a:r>
              <a:rPr lang="en-US" sz="2700" i="1" dirty="0"/>
              <a:t>is</a:t>
            </a:r>
            <a:r>
              <a:rPr lang="en-US" sz="2700" dirty="0"/>
              <a:t> the oral microbiome?</a:t>
            </a:r>
          </a:p>
          <a:p>
            <a:r>
              <a:rPr lang="en-US" sz="2700" dirty="0"/>
              <a:t>Is it realistic to study?</a:t>
            </a:r>
          </a:p>
          <a:p>
            <a:pPr lvl="1"/>
            <a:r>
              <a:rPr lang="en-US" sz="2400" dirty="0"/>
              <a:t>Signal from noise</a:t>
            </a:r>
          </a:p>
          <a:p>
            <a:r>
              <a:rPr lang="en-US" sz="2700" dirty="0"/>
              <a:t>Does our oral microbiome influence our cancer risk?</a:t>
            </a:r>
          </a:p>
          <a:p>
            <a:r>
              <a:rPr lang="en-US" sz="2700" dirty="0"/>
              <a:t>What affects our oral microbiome?</a:t>
            </a:r>
          </a:p>
          <a:p>
            <a:r>
              <a:rPr lang="en-US" sz="2700" dirty="0"/>
              <a:t>How do we maintain a healthy oral microbiome?</a:t>
            </a:r>
          </a:p>
          <a:p>
            <a:endParaRPr lang="en-US" sz="2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1B12AF-D149-6994-9909-BB22545CE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31163" r="27549" b="31303"/>
          <a:stretch/>
        </p:blipFill>
        <p:spPr>
          <a:xfrm>
            <a:off x="6019258" y="1326597"/>
            <a:ext cx="2993633" cy="20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AEF0-CBFD-9D06-776A-3CE10C98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60"/>
            <a:ext cx="7886700" cy="994172"/>
          </a:xfrm>
        </p:spPr>
        <p:txBody>
          <a:bodyPr/>
          <a:lstStyle/>
          <a:p>
            <a:r>
              <a:rPr lang="en-US" dirty="0"/>
              <a:t>The Oral Microbiome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17BBE4-6A3F-F0CA-C707-D450BEFF2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3962" r="4044" b="57464"/>
          <a:stretch/>
        </p:blipFill>
        <p:spPr>
          <a:xfrm>
            <a:off x="1066800" y="1280832"/>
            <a:ext cx="6616487" cy="1547532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B87A22B0-6E5B-168A-88D5-CAA9DA530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41079" r="4044"/>
          <a:stretch/>
        </p:blipFill>
        <p:spPr>
          <a:xfrm>
            <a:off x="1066800" y="2828364"/>
            <a:ext cx="6616487" cy="31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381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study the oral microbiome?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8" y="1524000"/>
            <a:ext cx="8881783" cy="30110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Hundreds of species of bacteria, archaea, fungi, viruses, protozoa</a:t>
            </a:r>
          </a:p>
          <a:p>
            <a:r>
              <a:rPr lang="en-US" dirty="0"/>
              <a:t>Many cannot be cultured…</a:t>
            </a:r>
          </a:p>
          <a:p>
            <a:r>
              <a:rPr lang="en-US" dirty="0"/>
              <a:t>The Human Microbiome Project</a:t>
            </a:r>
          </a:p>
          <a:p>
            <a:pPr lvl="1"/>
            <a:r>
              <a:rPr lang="en-US" dirty="0"/>
              <a:t>2007-2016</a:t>
            </a:r>
          </a:p>
          <a:p>
            <a:pPr lvl="1"/>
            <a:r>
              <a:rPr lang="en-US" dirty="0"/>
              <a:t>4,788 specimens from 242 healthy volunteers</a:t>
            </a:r>
          </a:p>
          <a:p>
            <a:pPr lvl="2"/>
            <a:r>
              <a:rPr lang="en-US" sz="1800" dirty="0"/>
              <a:t>18 body sites</a:t>
            </a:r>
          </a:p>
          <a:p>
            <a:pPr lvl="2"/>
            <a:r>
              <a:rPr lang="en-US" sz="1800" dirty="0"/>
              <a:t>9 subsites oral cavity/pharynx</a:t>
            </a:r>
          </a:p>
          <a:p>
            <a:pPr lvl="1"/>
            <a:r>
              <a:rPr lang="en-US" dirty="0"/>
              <a:t>Patient-to-patient variation</a:t>
            </a:r>
          </a:p>
          <a:p>
            <a:pPr lvl="2"/>
            <a:r>
              <a:rPr lang="en-US" sz="1800" dirty="0"/>
              <a:t>Your microbiome is your own!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117253" y="5967698"/>
            <a:ext cx="763456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Human Microbiome Project Consortium. Structure, function and diversity of the healthy human microbiome. Nature. 2012 Jun 13;486(7402):207-14. </a:t>
            </a:r>
            <a:r>
              <a:rPr lang="en-US" sz="750" dirty="0" err="1"/>
              <a:t>doi</a:t>
            </a:r>
            <a:r>
              <a:rPr lang="en-US" sz="750" dirty="0"/>
              <a:t>: 10.1038/nature11234.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A86962-31A6-59F2-A2AA-0F99047416D9}"/>
              </a:ext>
            </a:extLst>
          </p:cNvPr>
          <p:cNvGrpSpPr/>
          <p:nvPr/>
        </p:nvGrpSpPr>
        <p:grpSpPr>
          <a:xfrm>
            <a:off x="4724400" y="3124200"/>
            <a:ext cx="4023200" cy="2704679"/>
            <a:chOff x="1318921" y="2987369"/>
            <a:chExt cx="5425910" cy="35055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FAB889-21E9-1348-82D4-1F9903925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8921" y="2987369"/>
              <a:ext cx="5425910" cy="35055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4E51EC-2DAC-616B-DD26-0588F8430A4A}"/>
                </a:ext>
              </a:extLst>
            </p:cNvPr>
            <p:cNvSpPr/>
            <p:nvPr/>
          </p:nvSpPr>
          <p:spPr>
            <a:xfrm>
              <a:off x="1318921" y="2987369"/>
              <a:ext cx="312655" cy="670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1D34A8-74F9-A5C5-334B-22F29B27D155}"/>
                </a:ext>
              </a:extLst>
            </p:cNvPr>
            <p:cNvSpPr/>
            <p:nvPr/>
          </p:nvSpPr>
          <p:spPr>
            <a:xfrm rot="5400000">
              <a:off x="3388031" y="2700498"/>
              <a:ext cx="96490" cy="670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72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8" y="210414"/>
            <a:ext cx="5935074" cy="10801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unique oral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8" y="1343163"/>
            <a:ext cx="6035563" cy="22378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Human Microbiome Project</a:t>
            </a:r>
          </a:p>
          <a:p>
            <a:pPr lvl="1"/>
            <a:r>
              <a:rPr lang="en-US" dirty="0"/>
              <a:t>Oral microbiome is unique among body sites</a:t>
            </a:r>
          </a:p>
          <a:p>
            <a:pPr lvl="1"/>
            <a:r>
              <a:rPr lang="en-US" dirty="0"/>
              <a:t>Wide variations in species</a:t>
            </a:r>
          </a:p>
          <a:p>
            <a:pPr lvl="1"/>
            <a:r>
              <a:rPr lang="en-US" dirty="0"/>
              <a:t>Consistency in bacterial metabolism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117253" y="5936427"/>
            <a:ext cx="763456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Human Microbiome Project Consortium. Structure, function and diversity of the healthy human microbiome. Nature. 2012 Jun 13;486(7402):207-14. </a:t>
            </a:r>
            <a:r>
              <a:rPr lang="en-US" sz="750" dirty="0" err="1"/>
              <a:t>doi</a:t>
            </a:r>
            <a:r>
              <a:rPr lang="en-US" sz="750" dirty="0"/>
              <a:t>: 10.1038/nature11234.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60518F-FE7A-5DF9-13A8-7AFAC4161C52}"/>
              </a:ext>
            </a:extLst>
          </p:cNvPr>
          <p:cNvGrpSpPr/>
          <p:nvPr/>
        </p:nvGrpSpPr>
        <p:grpSpPr>
          <a:xfrm>
            <a:off x="6328401" y="1112389"/>
            <a:ext cx="2684491" cy="2749154"/>
            <a:chOff x="7888940" y="2071360"/>
            <a:chExt cx="3579321" cy="366553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642A372-A2A5-30A8-DCEC-05B0105AD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45"/>
            <a:stretch/>
          </p:blipFill>
          <p:spPr>
            <a:xfrm>
              <a:off x="7888940" y="2071360"/>
              <a:ext cx="3579321" cy="366553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E89903-08B1-C19B-4E65-384C03D07A01}"/>
                </a:ext>
              </a:extLst>
            </p:cNvPr>
            <p:cNvSpPr/>
            <p:nvPr/>
          </p:nvSpPr>
          <p:spPr>
            <a:xfrm>
              <a:off x="7888940" y="2160494"/>
              <a:ext cx="179295" cy="102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6855EA-C504-8D1C-D8FA-04F2B7EAA013}"/>
                </a:ext>
              </a:extLst>
            </p:cNvPr>
            <p:cNvSpPr/>
            <p:nvPr/>
          </p:nvSpPr>
          <p:spPr>
            <a:xfrm>
              <a:off x="7888940" y="4714921"/>
              <a:ext cx="179295" cy="102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9D84EC4-1C25-EEA8-6988-65604C51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9" y="3281252"/>
            <a:ext cx="6035563" cy="22861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F85463-C389-1E78-508F-0C4BBACB6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53"/>
          <a:stretch/>
        </p:blipFill>
        <p:spPr>
          <a:xfrm>
            <a:off x="151279" y="3281252"/>
            <a:ext cx="6035563" cy="11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Oral Microbiome and Cancer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" y="2028250"/>
            <a:ext cx="7479927" cy="42474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How can we study effects of the oral microbiome on cancer risk?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41680-8056-D710-C876-04D546054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2" t="47361" r="12663" b="22369"/>
          <a:stretch/>
        </p:blipFill>
        <p:spPr>
          <a:xfrm>
            <a:off x="5701554" y="4150288"/>
            <a:ext cx="1213597" cy="1556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8D318-BDD7-90E6-FF24-3BAA217F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5" t="12810" r="44013" b="23921"/>
          <a:stretch/>
        </p:blipFill>
        <p:spPr>
          <a:xfrm>
            <a:off x="3704664" y="2532234"/>
            <a:ext cx="571501" cy="325418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D0D585-7BD9-AAF5-5C37-DC9B842D9C73}"/>
              </a:ext>
            </a:extLst>
          </p:cNvPr>
          <p:cNvCxnSpPr/>
          <p:nvPr/>
        </p:nvCxnSpPr>
        <p:spPr>
          <a:xfrm>
            <a:off x="2881034" y="4000853"/>
            <a:ext cx="5244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DF3828-A32E-4F4F-0E43-F3D392DA9F65}"/>
              </a:ext>
            </a:extLst>
          </p:cNvPr>
          <p:cNvCxnSpPr>
            <a:cxnSpLocks/>
          </p:cNvCxnSpPr>
          <p:nvPr/>
        </p:nvCxnSpPr>
        <p:spPr>
          <a:xfrm flipV="1">
            <a:off x="4672853" y="3429000"/>
            <a:ext cx="726141" cy="5658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B50C4-3DC2-7DAC-EFE4-233529B0EA9C}"/>
              </a:ext>
            </a:extLst>
          </p:cNvPr>
          <p:cNvCxnSpPr>
            <a:cxnSpLocks/>
          </p:cNvCxnSpPr>
          <p:nvPr/>
        </p:nvCxnSpPr>
        <p:spPr>
          <a:xfrm>
            <a:off x="4672852" y="3994834"/>
            <a:ext cx="726143" cy="5816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4D4E3B-1EB9-C9A7-EA66-4AC4F72152DE}"/>
              </a:ext>
            </a:extLst>
          </p:cNvPr>
          <p:cNvSpPr txBox="1">
            <a:spLocks/>
          </p:cNvSpPr>
          <p:nvPr/>
        </p:nvSpPr>
        <p:spPr>
          <a:xfrm>
            <a:off x="6915150" y="2925404"/>
            <a:ext cx="1109383" cy="4247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HNSCC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AA0CA3-B857-4B6C-82E2-2EFAA8B0EBF0}"/>
              </a:ext>
            </a:extLst>
          </p:cNvPr>
          <p:cNvSpPr txBox="1">
            <a:spLocks/>
          </p:cNvSpPr>
          <p:nvPr/>
        </p:nvSpPr>
        <p:spPr>
          <a:xfrm>
            <a:off x="6863043" y="4576479"/>
            <a:ext cx="1213597" cy="8296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Matched controls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A061C9-10F2-A18C-44CB-0BECB720AC88}"/>
              </a:ext>
            </a:extLst>
          </p:cNvPr>
          <p:cNvSpPr txBox="1">
            <a:spLocks/>
          </p:cNvSpPr>
          <p:nvPr/>
        </p:nvSpPr>
        <p:spPr>
          <a:xfrm>
            <a:off x="2881034" y="2702458"/>
            <a:ext cx="2272554" cy="4770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Oral Microbiome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75943E-711F-8E6B-A2CF-1A55F928B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r="60208" b="25675"/>
          <a:stretch/>
        </p:blipFill>
        <p:spPr>
          <a:xfrm>
            <a:off x="279469" y="2532235"/>
            <a:ext cx="2725947" cy="3004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5D97CB-1295-9A1B-8E85-B7545A78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2" t="14361" r="12663" b="57578"/>
          <a:stretch/>
        </p:blipFill>
        <p:spPr>
          <a:xfrm>
            <a:off x="5701553" y="2452997"/>
            <a:ext cx="1213597" cy="14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64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The Oral Microbiome and Cancer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" y="2028249"/>
            <a:ext cx="6860652" cy="3698656"/>
          </a:xfrm>
        </p:spPr>
        <p:txBody>
          <a:bodyPr>
            <a:normAutofit/>
          </a:bodyPr>
          <a:lstStyle/>
          <a:p>
            <a:r>
              <a:rPr lang="en-US" sz="2400" dirty="0"/>
              <a:t>American Cancer Society Cancer Prevention Study II Nutrition Cohort (CPS-II)</a:t>
            </a:r>
          </a:p>
          <a:p>
            <a:pPr lvl="1"/>
            <a:r>
              <a:rPr lang="en-US" sz="2100" dirty="0"/>
              <a:t>Prospective longitudinal study: cancer risk factors</a:t>
            </a:r>
          </a:p>
          <a:p>
            <a:pPr lvl="1"/>
            <a:r>
              <a:rPr lang="en-US" sz="2100" dirty="0"/>
              <a:t>2001-2002: Oral wash samples, 70,004 participants</a:t>
            </a:r>
          </a:p>
          <a:p>
            <a:r>
              <a:rPr lang="en-US" sz="2400" dirty="0"/>
              <a:t>Prostate, Lung, Colorectal, and Ovarian Cancer Screening Trial (PLCO)</a:t>
            </a:r>
          </a:p>
          <a:p>
            <a:pPr lvl="1"/>
            <a:r>
              <a:rPr lang="en-US" sz="2100" dirty="0"/>
              <a:t>Randomized, effects of screening on cancer mortality</a:t>
            </a:r>
          </a:p>
          <a:p>
            <a:pPr lvl="1"/>
            <a:r>
              <a:rPr lang="en-US" sz="2100" dirty="0"/>
              <a:t>1993-2001: Oral wash samples, 52,000 participants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131109" y="5912014"/>
            <a:ext cx="763456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Hayes, et al. Association of Oral Microbiome With Risk for Incident Head and Neck Squamous Cell Cancer JAMA Oncol. 2018 Mar 1;4(3):358-365. </a:t>
            </a:r>
            <a:r>
              <a:rPr lang="en-US" sz="750" dirty="0" err="1"/>
              <a:t>doi</a:t>
            </a:r>
            <a:r>
              <a:rPr lang="en-US" sz="750" dirty="0"/>
              <a:t>: 10.1001/jamaoncol.2017.4777.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0C90D-7BA8-E261-7AF9-82FFAA86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761" y="2037718"/>
            <a:ext cx="1244563" cy="702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D7755-09E6-E1AF-BC86-9129BB7F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28" y="4130244"/>
            <a:ext cx="2626363" cy="3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Oral Microbiome and Cancer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4" y="1390297"/>
            <a:ext cx="8881783" cy="3599698"/>
          </a:xfrm>
        </p:spPr>
        <p:txBody>
          <a:bodyPr>
            <a:normAutofit/>
          </a:bodyPr>
          <a:lstStyle/>
          <a:p>
            <a:r>
              <a:rPr lang="en-US" dirty="0"/>
              <a:t>CPS-II+PLCO</a:t>
            </a:r>
          </a:p>
          <a:p>
            <a:pPr lvl="1"/>
            <a:r>
              <a:rPr lang="en-US" sz="2100" dirty="0"/>
              <a:t>122,004 participants</a:t>
            </a:r>
          </a:p>
          <a:p>
            <a:pPr lvl="2"/>
            <a:r>
              <a:rPr lang="en-US" sz="1800" dirty="0"/>
              <a:t>Oral wash samples, cancer-free at baseline, long-term follow-up</a:t>
            </a:r>
          </a:p>
          <a:p>
            <a:pPr lvl="1"/>
            <a:r>
              <a:rPr lang="en-US" sz="2100" dirty="0"/>
              <a:t>Did any develop HNSCC?</a:t>
            </a:r>
          </a:p>
          <a:p>
            <a:pPr lvl="1"/>
            <a:r>
              <a:rPr lang="en-US" sz="2100" dirty="0"/>
              <a:t>Can we compare microbiomes between patients who developed HNSCC?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99394" y="5936545"/>
            <a:ext cx="763456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Hayes, et al. Association of Oral Microbiome With Risk for Incident Head and Neck Squamous Cell Cancer JAMA Oncol. 2018 Mar 1;4(3):358-365. </a:t>
            </a:r>
            <a:r>
              <a:rPr lang="en-US" sz="750" dirty="0" err="1"/>
              <a:t>doi</a:t>
            </a:r>
            <a:r>
              <a:rPr lang="en-US" sz="750" dirty="0"/>
              <a:t>: 10.1001/jamaoncol.2017.4777.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0CA118-34BB-E259-FA10-0F642FD863E0}"/>
              </a:ext>
            </a:extLst>
          </p:cNvPr>
          <p:cNvGrpSpPr/>
          <p:nvPr/>
        </p:nvGrpSpPr>
        <p:grpSpPr>
          <a:xfrm>
            <a:off x="292916" y="3693475"/>
            <a:ext cx="5198037" cy="2192696"/>
            <a:chOff x="372625" y="2127662"/>
            <a:chExt cx="8847575" cy="44445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F2BA3F-43BA-4000-9D53-119B4CCF9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22" t="14362" r="12663" b="22369"/>
            <a:stretch/>
          </p:blipFill>
          <p:spPr>
            <a:xfrm>
              <a:off x="7602071" y="2127662"/>
              <a:ext cx="1618129" cy="43389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BA1C0D-9A30-2212-915C-DFEFD1532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45" t="12810" r="44013" b="23921"/>
            <a:stretch/>
          </p:blipFill>
          <p:spPr>
            <a:xfrm>
              <a:off x="4939551" y="2233312"/>
              <a:ext cx="762001" cy="4338918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87C969D-B48C-D97C-66A5-54B6C72C3A3C}"/>
                </a:ext>
              </a:extLst>
            </p:cNvPr>
            <p:cNvCxnSpPr/>
            <p:nvPr/>
          </p:nvCxnSpPr>
          <p:spPr>
            <a:xfrm>
              <a:off x="3841378" y="4191470"/>
              <a:ext cx="6992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1D188A5-BAA2-23DF-07B9-3B84E3224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0471" y="3429000"/>
              <a:ext cx="968188" cy="75444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B2D2F35-5B2C-854E-D90C-D2EF4ABB45BB}"/>
                </a:ext>
              </a:extLst>
            </p:cNvPr>
            <p:cNvCxnSpPr>
              <a:cxnSpLocks/>
            </p:cNvCxnSpPr>
            <p:nvPr/>
          </p:nvCxnSpPr>
          <p:spPr>
            <a:xfrm>
              <a:off x="6230469" y="4183445"/>
              <a:ext cx="968190" cy="7755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06AA3159-2D65-BD4A-96C6-D572F85FA93D}"/>
                </a:ext>
              </a:extLst>
            </p:cNvPr>
            <p:cNvSpPr txBox="1">
              <a:spLocks/>
            </p:cNvSpPr>
            <p:nvPr/>
          </p:nvSpPr>
          <p:spPr>
            <a:xfrm>
              <a:off x="3841378" y="2335420"/>
              <a:ext cx="3030072" cy="63610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Oral Microbiome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D508E9-9098-70E7-406C-EC248B5DB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10" r="60208" b="25675"/>
            <a:stretch/>
          </p:blipFill>
          <p:spPr>
            <a:xfrm>
              <a:off x="372625" y="2233312"/>
              <a:ext cx="3634596" cy="4006123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34949D-9067-467D-605D-1E2E784372DF}"/>
              </a:ext>
            </a:extLst>
          </p:cNvPr>
          <p:cNvSpPr txBox="1">
            <a:spLocks/>
          </p:cNvSpPr>
          <p:nvPr/>
        </p:nvSpPr>
        <p:spPr>
          <a:xfrm>
            <a:off x="6629435" y="4236706"/>
            <a:ext cx="2444977" cy="99417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Matched on age, sex, race/ethnicity, and time since oral wash collection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E837479-391F-B990-28B1-43E035C13715}"/>
              </a:ext>
            </a:extLst>
          </p:cNvPr>
          <p:cNvSpPr txBox="1">
            <a:spLocks/>
          </p:cNvSpPr>
          <p:nvPr/>
        </p:nvSpPr>
        <p:spPr>
          <a:xfrm>
            <a:off x="5522190" y="3934620"/>
            <a:ext cx="1950985" cy="4454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HNSCC: 129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C3A1C40-16B8-3A7B-141F-596AACEAA2EB}"/>
              </a:ext>
            </a:extLst>
          </p:cNvPr>
          <p:cNvSpPr txBox="1">
            <a:spLocks/>
          </p:cNvSpPr>
          <p:nvPr/>
        </p:nvSpPr>
        <p:spPr>
          <a:xfrm>
            <a:off x="5206527" y="5003181"/>
            <a:ext cx="1950985" cy="8757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Matched controls: 254</a:t>
            </a:r>
          </a:p>
        </p:txBody>
      </p:sp>
    </p:spTree>
    <p:extLst>
      <p:ext uri="{BB962C8B-B14F-4D97-AF65-F5344CB8AC3E}">
        <p14:creationId xmlns:p14="http://schemas.microsoft.com/office/powerpoint/2010/main" val="14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A00-A465-4EC2-8FB1-401578C3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Microbiome: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00D-1CF1-C56B-D4D3-8BA9283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" y="2028249"/>
            <a:ext cx="8881783" cy="35996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16S rRNA sequencing</a:t>
            </a:r>
          </a:p>
          <a:p>
            <a:pPr lvl="1"/>
            <a:r>
              <a:rPr lang="en-US" dirty="0"/>
              <a:t>Almost all bacteria have 16S ribosomal RNA</a:t>
            </a:r>
          </a:p>
          <a:p>
            <a:pPr lvl="1"/>
            <a:r>
              <a:rPr lang="en-US" dirty="0"/>
              <a:t>Variable regions are species-specific</a:t>
            </a:r>
          </a:p>
          <a:p>
            <a:pPr lvl="1"/>
            <a:r>
              <a:rPr lang="en-US" dirty="0"/>
              <a:t>PCR to amplify this region </a:t>
            </a:r>
          </a:p>
          <a:p>
            <a:pPr lvl="1"/>
            <a:r>
              <a:rPr lang="en-US" dirty="0"/>
              <a:t>Next-generations sequencing of the amplicons</a:t>
            </a:r>
          </a:p>
          <a:p>
            <a:pPr lvl="1"/>
            <a:r>
              <a:rPr lang="en-US" dirty="0"/>
              <a:t>Bioinformatic tools to match amplicons to bacterial species</a:t>
            </a:r>
          </a:p>
          <a:p>
            <a:r>
              <a:rPr lang="en-US" dirty="0"/>
              <a:t>Metagenomics</a:t>
            </a:r>
          </a:p>
          <a:p>
            <a:pPr lvl="1"/>
            <a:r>
              <a:rPr lang="en-US" dirty="0"/>
              <a:t>Whole genome sequencing of all bacteria within a sample</a:t>
            </a:r>
          </a:p>
          <a:p>
            <a:pPr lvl="1"/>
            <a:r>
              <a:rPr lang="en-US" dirty="0"/>
              <a:t>Provides strain-level detail</a:t>
            </a:r>
          </a:p>
          <a:p>
            <a:pPr lvl="1"/>
            <a:r>
              <a:rPr lang="en-US" dirty="0"/>
              <a:t>Genomes can inform functionality/metabolism</a:t>
            </a:r>
          </a:p>
          <a:p>
            <a:pPr lvl="1"/>
            <a:r>
              <a:rPr lang="en-US" dirty="0"/>
              <a:t>Resource intensive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15DF-2F78-66F0-3D4A-6DB377A48B02}"/>
              </a:ext>
            </a:extLst>
          </p:cNvPr>
          <p:cNvSpPr txBox="1"/>
          <p:nvPr/>
        </p:nvSpPr>
        <p:spPr>
          <a:xfrm>
            <a:off x="119564" y="5941282"/>
            <a:ext cx="763456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Hayes, et al. Association of Oral Microbiome With Risk for Incident Head and Neck Squamous Cell Cancer JAMA Oncol. 2018 Mar 1;4(3):358-365. </a:t>
            </a:r>
            <a:r>
              <a:rPr lang="en-US" sz="750" dirty="0" err="1"/>
              <a:t>doi</a:t>
            </a:r>
            <a:r>
              <a:rPr lang="en-US" sz="750" dirty="0"/>
              <a:t>: 10.1001/jamaoncol.2017.4777.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A410D-2F66-A3A5-83C6-B3A817C83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4" t="16565" r="23102" b="55017"/>
          <a:stretch/>
        </p:blipFill>
        <p:spPr>
          <a:xfrm>
            <a:off x="5879493" y="1344217"/>
            <a:ext cx="3264507" cy="21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E8B40206984978A5BFECEB2EBB21AA"/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CME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Evidence 2016 template [Read-Only]" id="{B40EDC9A-9A79-4BBB-871A-99F24763E1CC}" vid="{51DA7DE9-6018-4F6E-B990-2788AED241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1391</Words>
  <Application>Microsoft Office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Myriad Pro</vt:lpstr>
      <vt:lpstr>CME 2014 Template</vt:lpstr>
      <vt:lpstr>Integrative Health and Wellness  for Patients and Clinicians: The Oral Microbiome</vt:lpstr>
      <vt:lpstr>The Oral Microbiome</vt:lpstr>
      <vt:lpstr>The Oral Microbiome</vt:lpstr>
      <vt:lpstr>How can we study the oral microbiome?</vt:lpstr>
      <vt:lpstr>The unique oral microbiome</vt:lpstr>
      <vt:lpstr>The Oral Microbiome and Cancer Risk</vt:lpstr>
      <vt:lpstr>The Oral Microbiome and Cancer Risk</vt:lpstr>
      <vt:lpstr>The Oral Microbiome and Cancer Risk</vt:lpstr>
      <vt:lpstr>Microbiome: Sequencing</vt:lpstr>
      <vt:lpstr>Microbiome: Cancer Risk</vt:lpstr>
      <vt:lpstr>Microbiome: Cancer Risk</vt:lpstr>
      <vt:lpstr>Microbiome: Cancer Risk</vt:lpstr>
      <vt:lpstr>How can we affect our oral microbiome?</vt:lpstr>
      <vt:lpstr>How can we affect our oral microbiome?</vt:lpstr>
      <vt:lpstr>How can we affect our oral microbiome?</vt:lpstr>
      <vt:lpstr>How can we affect our oral microbiome?</vt:lpstr>
      <vt:lpstr>How can we affect our oral microbiome?</vt:lpstr>
      <vt:lpstr>Oral Microbiome: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MCW</dc:creator>
  <cp:lastModifiedBy>Poetker, David</cp:lastModifiedBy>
  <cp:revision>105</cp:revision>
  <dcterms:created xsi:type="dcterms:W3CDTF">2014-08-26T21:52:17Z</dcterms:created>
  <dcterms:modified xsi:type="dcterms:W3CDTF">2024-07-08T19:56:49Z</dcterms:modified>
</cp:coreProperties>
</file>