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949C"/>
    <a:srgbClr val="3DC0D2"/>
    <a:srgbClr val="B8CE48"/>
    <a:srgbClr val="333333"/>
    <a:srgbClr val="61A13D"/>
    <a:srgbClr val="967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17"/>
    <p:restoredTop sz="94682"/>
  </p:normalViewPr>
  <p:slideViewPr>
    <p:cSldViewPr>
      <p:cViewPr varScale="1">
        <p:scale>
          <a:sx n="48" d="100"/>
          <a:sy n="48" d="100"/>
        </p:scale>
        <p:origin x="179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EBF19-51DE-C849-9868-0C7E4CABCF10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0F16A-43B4-9F4F-9127-0A50A647D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B8CE4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50926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9394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3348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917116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78C0BB-E4BE-4AC3-9766-B589BFD971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July 28-30, 2024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10169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50147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41339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11613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799"/>
            <a:ext cx="4041775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602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3351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81180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008313" cy="704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03055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27903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4191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5943600"/>
            <a:ext cx="9144000" cy="0"/>
          </a:xfrm>
          <a:prstGeom prst="line">
            <a:avLst/>
          </a:prstGeom>
          <a:ln>
            <a:solidFill>
              <a:srgbClr val="8A9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438400" y="622617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A949C"/>
                </a:solidFill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n-US" dirty="0"/>
              <a:t>July 28-30, 2024  |   The American Club   |   Kohler, WI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95999"/>
            <a:ext cx="1278364" cy="625475"/>
          </a:xfrm>
          <a:prstGeom prst="rect">
            <a:avLst/>
          </a:prstGeom>
        </p:spPr>
      </p:pic>
      <p:pic>
        <p:nvPicPr>
          <p:cNvPr id="13" name="Picture 7" descr="MCW logo - transparent.png"/>
          <p:cNvPicPr>
            <a:picLocks noChangeAspect="1"/>
          </p:cNvPicPr>
          <p:nvPr userDrawn="1"/>
        </p:nvPicPr>
        <p:blipFill>
          <a:blip r:embed="rId16" cstate="email">
            <a:alphaModFix amt="8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5951" y="6074636"/>
            <a:ext cx="840849" cy="66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55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B8CE48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C2B7-DDA9-35C7-DFF7-A96775A22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Wellness Resources for Patients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E2750-7667-A080-5EAC-709B2AE67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/>
          <a:p>
            <a:r>
              <a:rPr lang="en-US" dirty="0"/>
              <a:t>Jazzmyne Adams, MPH, DrPH(c)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7828EF-6368-EEF7-5E50-37C3D69B86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5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BB7CF-092D-275F-0ADD-25404D02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AD440-CD55-FDCC-9DD2-C195668A6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811B0-801D-AEE2-4F8E-3096FE2735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94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F94-0E12-8AAB-4474-64AF3FCD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&amp; 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856C-05D6-8A23-61A9-03228FC9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Managing Chronic Conditions and Pain</a:t>
            </a:r>
          </a:p>
          <a:p>
            <a:pPr marL="0" indent="0">
              <a:buNone/>
            </a:pPr>
            <a:r>
              <a:rPr lang="en-US" dirty="0"/>
              <a:t>- Healthy Living w/chronic conditions program</a:t>
            </a:r>
          </a:p>
          <a:p>
            <a:r>
              <a:rPr lang="en-US" dirty="0"/>
              <a:t>Communication Barriers</a:t>
            </a:r>
          </a:p>
          <a:p>
            <a:pPr lvl="1"/>
            <a:r>
              <a:rPr lang="en-US" dirty="0"/>
              <a:t>English Conversation and Listening Hours</a:t>
            </a:r>
          </a:p>
          <a:p>
            <a:r>
              <a:rPr lang="en-US" dirty="0"/>
              <a:t>Smoking Cessation</a:t>
            </a:r>
          </a:p>
          <a:p>
            <a:pPr lvl="1"/>
            <a:r>
              <a:rPr lang="en-US" dirty="0"/>
              <a:t>“Same Game, Different Smokers”</a:t>
            </a:r>
          </a:p>
          <a:p>
            <a:pPr lvl="1"/>
            <a:r>
              <a:rPr lang="en-US" dirty="0"/>
              <a:t>-Commercial Tobacco Prevention and Treatment Program</a:t>
            </a:r>
          </a:p>
          <a:p>
            <a:pPr lvl="1"/>
            <a:r>
              <a:rPr lang="en-US" dirty="0"/>
              <a:t>The Wisconsin Medicaid Tobacco Cessation Benefit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1C260-DA72-8F44-F59F-AE2A5C11D5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9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F94-0E12-8AAB-4474-64AF3FCD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&amp; Otology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856C-05D6-8A23-61A9-03228FC9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HEAR Wisconsin</a:t>
            </a:r>
          </a:p>
          <a:p>
            <a:r>
              <a:rPr lang="en-US" dirty="0"/>
              <a:t>Wisconsin Center for Communication: Hearing and Deafness</a:t>
            </a:r>
          </a:p>
          <a:p>
            <a:r>
              <a:rPr lang="en-US" dirty="0"/>
              <a:t>Hearing Loss Equipment Financial Assistance (WI Dept of Health Services)</a:t>
            </a:r>
          </a:p>
          <a:p>
            <a:r>
              <a:rPr lang="en-US" dirty="0"/>
              <a:t>Fall Prevention</a:t>
            </a:r>
          </a:p>
          <a:p>
            <a:pPr lvl="1"/>
            <a:r>
              <a:rPr lang="en-US" dirty="0"/>
              <a:t>Stepping On</a:t>
            </a:r>
          </a:p>
          <a:p>
            <a:r>
              <a:rPr lang="en-US" dirty="0"/>
              <a:t>Office for the Deaf and Hard of Hearing</a:t>
            </a:r>
          </a:p>
          <a:p>
            <a:pPr lvl="1"/>
            <a:r>
              <a:rPr lang="en-US" dirty="0"/>
              <a:t>Behavioral Health Initiative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1C260-DA72-8F44-F59F-AE2A5C11D5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1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F94-0E12-8AAB-4474-64AF3FCD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&amp; Plastics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856C-05D6-8A23-61A9-03228FC9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Melanoma Prevention</a:t>
            </a:r>
          </a:p>
          <a:p>
            <a:r>
              <a:rPr lang="en-US" dirty="0"/>
              <a:t>Traumatic Injury Services</a:t>
            </a:r>
          </a:p>
          <a:p>
            <a:pPr marL="457200" lvl="1" indent="0">
              <a:buNone/>
            </a:pPr>
            <a:r>
              <a:rPr lang="en-US" dirty="0"/>
              <a:t>-414 Life</a:t>
            </a:r>
          </a:p>
          <a:p>
            <a:pPr marL="457200" lvl="1" indent="0">
              <a:buNone/>
            </a:pPr>
            <a:r>
              <a:rPr lang="en-US" dirty="0"/>
              <a:t>-</a:t>
            </a:r>
            <a:r>
              <a:rPr lang="en-US" dirty="0" err="1"/>
              <a:t>ReCast</a:t>
            </a:r>
            <a:r>
              <a:rPr lang="en-US" dirty="0"/>
              <a:t> Program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1C260-DA72-8F44-F59F-AE2A5C11D5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733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0FF9-9A21-7FC1-6510-BEB25DCB7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&amp; Rhinology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3807D-A094-7D5E-44E1-CBA423524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Allergy &amp; Asthma Patient Advocacy Orgs.</a:t>
            </a:r>
          </a:p>
          <a:p>
            <a:r>
              <a:rPr lang="en-US" dirty="0"/>
              <a:t>Asthma and Allergy Drug Assistance Programs</a:t>
            </a:r>
          </a:p>
          <a:p>
            <a:pPr lvl="1"/>
            <a:r>
              <a:rPr lang="en-US" dirty="0"/>
              <a:t>AIRSUPRA™, PULMICORT®, SYMBICORT®, FASENRA®, DUPIXENT®, ARNUITY ELIPTA, NUCALA®, SEREVENT®, TRELEGY®, </a:t>
            </a:r>
            <a:r>
              <a:rPr lang="en-US" dirty="0" err="1"/>
              <a:t>Singulair</a:t>
            </a:r>
            <a:r>
              <a:rPr lang="en-US" dirty="0"/>
              <a:t>®, ASMANEX® HFA, ASMANEX® TWISTHALER®, DULERA, XOLAIR®, and  Epinephrine devices,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767252-1533-21A6-ACB7-E7CA203B55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8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A9256-4FF5-1636-49B0-B9D73A9E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Patient Wellness and Laryngology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DD489-94D4-9474-8B49-6DE2366FE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Wisconsin Ventilator Certification Program</a:t>
            </a:r>
          </a:p>
          <a:p>
            <a:r>
              <a:rPr lang="en-US" dirty="0"/>
              <a:t>Gender Affirming Voice Therapy</a:t>
            </a:r>
          </a:p>
          <a:p>
            <a:pPr lvl="1"/>
            <a:r>
              <a:rPr lang="en-US" dirty="0"/>
              <a:t>UW-Milwaukee Speech and Language Clinic</a:t>
            </a:r>
          </a:p>
          <a:p>
            <a:pPr lvl="1"/>
            <a:r>
              <a:rPr lang="en-US" dirty="0"/>
              <a:t>Marquette University Speech and Hearing Clinic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E6B0A0-F275-48F8-F260-609C669E20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404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EE0DF-E49A-B969-B8F0-594DCB072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and HN-C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F758A-9BFA-83D7-D202-89D369ADA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Support Networks</a:t>
            </a:r>
          </a:p>
          <a:p>
            <a:pPr lvl="1"/>
            <a:r>
              <a:rPr lang="en-US" dirty="0"/>
              <a:t>Financial toxicity</a:t>
            </a:r>
          </a:p>
          <a:p>
            <a:r>
              <a:rPr lang="en-US" dirty="0"/>
              <a:t>Alcohol Addiction Treatment Programs</a:t>
            </a:r>
          </a:p>
          <a:p>
            <a:pPr lvl="1"/>
            <a:r>
              <a:rPr lang="en-US" dirty="0"/>
              <a:t>Regional Recovery Programs</a:t>
            </a:r>
          </a:p>
          <a:p>
            <a:r>
              <a:rPr lang="en-US" dirty="0"/>
              <a:t>Smoking Cessation</a:t>
            </a:r>
          </a:p>
          <a:p>
            <a:pPr lvl="1"/>
            <a:r>
              <a:rPr lang="en-US" dirty="0"/>
              <a:t>Wisconsin Tobacco Quit Line (chat, talk, text)</a:t>
            </a:r>
          </a:p>
          <a:p>
            <a:pPr lvl="1"/>
            <a:r>
              <a:rPr lang="en-US" dirty="0"/>
              <a:t>American Lung Association</a:t>
            </a:r>
          </a:p>
          <a:p>
            <a:r>
              <a:rPr lang="en-US" dirty="0"/>
              <a:t>Planned Parenthood and LHD Resources </a:t>
            </a:r>
          </a:p>
          <a:p>
            <a:pPr lvl="1"/>
            <a:r>
              <a:rPr lang="en-US" dirty="0"/>
              <a:t>HPV Screening (PP) and vaccination (LHD)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8EF6A-87B3-CB34-625B-F11E84FFE3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94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1E2C2-FBB9-6EAF-E81D-5C755DF8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Wellness &amp; Sleep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AD175-CE8A-173E-1CB3-1851B4B4B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Weight Management </a:t>
            </a:r>
          </a:p>
          <a:p>
            <a:pPr lvl="1"/>
            <a:r>
              <a:rPr lang="en-US" dirty="0"/>
              <a:t>Nutrition and Physical Activity County Coalitions</a:t>
            </a:r>
          </a:p>
          <a:p>
            <a:pPr lvl="1"/>
            <a:r>
              <a:rPr lang="en-US" dirty="0"/>
              <a:t>Farmers Market Availability </a:t>
            </a:r>
          </a:p>
          <a:p>
            <a:pPr lvl="1"/>
            <a:r>
              <a:rPr lang="en-US" dirty="0"/>
              <a:t>MyPlate (USDA App for Dietary Guidelines)</a:t>
            </a:r>
          </a:p>
          <a:p>
            <a:pPr lvl="1"/>
            <a:r>
              <a:rPr lang="en-US" dirty="0"/>
              <a:t>Physical Activity for Lifelong Success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EB46E-FBA5-600B-10FA-4F30B9BF77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6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3AF53-B885-22D0-3D9B-F1FD7AE5D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Wellness &amp; Pediatrics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D5F86-C059-0EB4-8073-771AFA890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Black Birth: Maternal &amp; Infant Health Symposium</a:t>
            </a:r>
          </a:p>
          <a:p>
            <a:r>
              <a:rPr lang="en-US" dirty="0"/>
              <a:t>The Direct Assistance to Dads Project (DAD)</a:t>
            </a:r>
          </a:p>
          <a:p>
            <a:r>
              <a:rPr lang="en-US" dirty="0"/>
              <a:t>Maternal, Infant, and Early Childhood Home Visiting Program</a:t>
            </a:r>
          </a:p>
          <a:p>
            <a:r>
              <a:rPr lang="en-US" dirty="0"/>
              <a:t>Hearing First Resources for Parents</a:t>
            </a:r>
          </a:p>
          <a:p>
            <a:r>
              <a:rPr lang="en-US" dirty="0"/>
              <a:t>MPS Schools w/Intensive programming for Deaf and Hard of Hearing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137AC-1798-670E-A857-FC739A2E52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769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1CE8B40206984978A5BFECEB2EBB21AA"/>
  <p:tag name="TPVERSION" val="5"/>
  <p:tag name="TPFULLVERSION" val="5.3.1.3337"/>
  <p:tag name="PPTVERSION" val="15"/>
  <p:tag name="TPOS" val="2"/>
</p:tagLst>
</file>

<file path=ppt/theme/theme1.xml><?xml version="1.0" encoding="utf-8"?>
<a:theme xmlns:a="http://schemas.openxmlformats.org/drawingml/2006/main" name="CME 2014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st Evidence 2016 template [Read-Only]" id="{B40EDC9A-9A79-4BBB-871A-99F24763E1CC}" vid="{51DA7DE9-6018-4F6E-B990-2788AED241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7489</TotalTime>
  <Words>438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CME 2014 Template</vt:lpstr>
      <vt:lpstr>Wellness Resources for Patients</vt:lpstr>
      <vt:lpstr>Patient Wellness &amp; ENT</vt:lpstr>
      <vt:lpstr>Patient Wellness &amp; Otology</vt:lpstr>
      <vt:lpstr>Patient Wellness &amp; Plastics</vt:lpstr>
      <vt:lpstr>Patient Wellness &amp; Rhinology</vt:lpstr>
      <vt:lpstr>Patient Wellness and Laryngology</vt:lpstr>
      <vt:lpstr>Patient Wellness and HN-C</vt:lpstr>
      <vt:lpstr>Patient Wellness &amp; Sleep</vt:lpstr>
      <vt:lpstr>Wellness &amp; Pediatrics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MCW</dc:creator>
  <cp:lastModifiedBy>Adams, Jazzmyne</cp:lastModifiedBy>
  <cp:revision>110</cp:revision>
  <dcterms:created xsi:type="dcterms:W3CDTF">2014-08-26T21:52:17Z</dcterms:created>
  <dcterms:modified xsi:type="dcterms:W3CDTF">2024-06-03T20:24:23Z</dcterms:modified>
</cp:coreProperties>
</file>