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69" r:id="rId5"/>
    <p:sldId id="273" r:id="rId6"/>
    <p:sldId id="268" r:id="rId7"/>
    <p:sldId id="272" r:id="rId8"/>
    <p:sldId id="274" r:id="rId9"/>
    <p:sldId id="275" r:id="rId10"/>
    <p:sldId id="276" r:id="rId11"/>
    <p:sldId id="270" r:id="rId12"/>
    <p:sldId id="271" r:id="rId13"/>
    <p:sldId id="259" r:id="rId14"/>
    <p:sldId id="277" r:id="rId15"/>
    <p:sldId id="260" r:id="rId16"/>
    <p:sldId id="261" r:id="rId17"/>
    <p:sldId id="262" r:id="rId18"/>
    <p:sldId id="263" r:id="rId19"/>
    <p:sldId id="264" r:id="rId20"/>
    <p:sldId id="265" r:id="rId21"/>
    <p:sldId id="266" r:id="rId22"/>
    <p:sldId id="267" r:id="rId23"/>
  </p:sldIdLst>
  <p:sldSz cx="9144000" cy="6858000" type="screen4x3"/>
  <p:notesSz cx="6858000" cy="9144000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949C"/>
    <a:srgbClr val="3DC0D2"/>
    <a:srgbClr val="B8CE48"/>
    <a:srgbClr val="333333"/>
    <a:srgbClr val="61A13D"/>
    <a:srgbClr val="967F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36"/>
    <p:restoredTop sz="82507"/>
  </p:normalViewPr>
  <p:slideViewPr>
    <p:cSldViewPr>
      <p:cViewPr varScale="1">
        <p:scale>
          <a:sx n="158" d="100"/>
          <a:sy n="158" d="100"/>
        </p:scale>
        <p:origin x="3344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6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7EBF19-51DE-C849-9868-0C7E4CABCF10}" type="datetimeFigureOut">
              <a:rPr lang="en-US" smtClean="0"/>
              <a:t>7/8/24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10F16A-43B4-9F4F-9127-0A50A647D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533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Goal is to paint a picture of the benefits of nasal breathing, the historical and evolutional context that has brought us to so much obstruction, the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0F16A-43B4-9F4F-9127-0A50A647D69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0737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Can taking a mindful approach to breathing be beneficial?</a:t>
            </a:r>
          </a:p>
          <a:p>
            <a:endParaRPr lang="en-US" b="0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endParaRPr lang="en-US" b="0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Fincham, G. W., Strauss, C., Montero-Marin, J., &amp; Cavanagh, K. (2023). Effect of breathwork on stress and mental health: A meta-analysis of 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randomised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-controlled trials. </a:t>
            </a:r>
            <a:r>
              <a:rPr lang="en-US" b="0" i="1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Scientific Reports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 </a:t>
            </a:r>
            <a:r>
              <a:rPr lang="en-US" b="0" i="1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13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(1), 432.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- Meta analysis of RCTs (12 total, 785 patients) moderate risk of bias. Breathwork associated with lower levels of stress than controls. Similarly decreased self reported anxiety and depressive symptoms. </a:t>
            </a:r>
          </a:p>
          <a:p>
            <a:endParaRPr lang="en-US" b="0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Balban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M. Y., Neri, E., 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Kogon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M. M., Weed, L., 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Nouriani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B., Jo, B., ... &amp; Huberman, A. D. (2023). Brief structured respiration practices enhance mood and reduce physiological arousal. </a:t>
            </a:r>
            <a:r>
              <a:rPr lang="en-US" b="0" i="1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Cell Reports Medicine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 </a:t>
            </a:r>
            <a:r>
              <a:rPr lang="en-US" b="0" i="1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4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(1).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 - RC study of 3 different breathwork exercises (1) cyclic sighing, (2) box breathing, (3) cyclic hyperventilation. Primary 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endpoings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improved mood and anxiety and reduced physiological 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arounsal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(resp rate, heart rate, HR variability). 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 - Daily 5 min breathwork routine over 1 month (especially exhale 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focous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cyclic sighing) produced greater improvement in mood and respiratory rate compared to a 5 minute mindfulness meditation.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0F16A-43B4-9F4F-9127-0A50A647D69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990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Breath Book: Nasal breathing can boost nitric oxide sixfold, proposed to be one of the reasons we can absorb about 18% more oxygen than breathing through the mouth.</a:t>
            </a:r>
          </a:p>
          <a:p>
            <a:r>
              <a:rPr lang="en-US" dirty="0"/>
              <a:t>Nasal breathing promotes decongestion, decreased nasal breathing (laryngectomy) increases nasal congestion</a:t>
            </a:r>
          </a:p>
          <a:p>
            <a:r>
              <a:rPr lang="en-US" dirty="0"/>
              <a:t>Inhaled NO acts as a pulmonary vasodilator</a:t>
            </a:r>
          </a:p>
          <a:p>
            <a:r>
              <a:rPr lang="en-US" dirty="0"/>
              <a:t>BUT – higher in T2 inflammation (Allergic rhinitis/</a:t>
            </a:r>
            <a:r>
              <a:rPr lang="en-US" dirty="0" err="1"/>
              <a:t>CRSwNP</a:t>
            </a:r>
            <a:r>
              <a:rPr lang="en-US" dirty="0"/>
              <a:t>)</a:t>
            </a:r>
          </a:p>
          <a:p>
            <a:r>
              <a:rPr lang="en-US" dirty="0"/>
              <a:t>Notably lower in most PCD</a:t>
            </a:r>
          </a:p>
          <a:p>
            <a:endParaRPr lang="en-US" dirty="0"/>
          </a:p>
          <a:p>
            <a:r>
              <a:rPr lang="en-US" b="0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system-ui"/>
              </a:rPr>
              <a:t>Svensson S, Olin AC, </a:t>
            </a:r>
            <a:r>
              <a:rPr lang="en-US" b="0" i="0" dirty="0" err="1">
                <a:solidFill>
                  <a:srgbClr val="212121"/>
                </a:solidFill>
                <a:effectLst/>
                <a:highlight>
                  <a:srgbClr val="FFFFFF"/>
                </a:highlight>
                <a:latin typeface="system-ui"/>
              </a:rPr>
              <a:t>Hellgren</a:t>
            </a:r>
            <a:r>
              <a:rPr lang="en-US" b="0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system-ui"/>
              </a:rPr>
              <a:t> J. Increased net water loss by oral compared to nasal expiration in healthy subjects. Rhinology. 2006 Mar;44(1):74-7. PMID: 16550955.</a:t>
            </a:r>
          </a:p>
          <a:p>
            <a:pPr marL="171450" indent="-171450">
              <a:buFont typeface="Wingdings" pitchFamily="2" charset="2"/>
              <a:buChar char="n"/>
            </a:pPr>
            <a:r>
              <a:rPr lang="en-US" b="0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system-ui"/>
              </a:rPr>
              <a:t>42% less expired water in nasal compared to oral breathing</a:t>
            </a:r>
          </a:p>
          <a:p>
            <a:pPr marL="171450" indent="-171450">
              <a:buFont typeface="Wingdings" pitchFamily="2" charset="2"/>
              <a:buChar char="n"/>
            </a:pPr>
            <a:endParaRPr lang="en-US" b="0" i="0" dirty="0">
              <a:solidFill>
                <a:srgbClr val="212121"/>
              </a:solidFill>
              <a:effectLst/>
              <a:highlight>
                <a:srgbClr val="FFFFFF"/>
              </a:highlight>
              <a:latin typeface="system-ui"/>
            </a:endParaRPr>
          </a:p>
          <a:p>
            <a:pPr marL="171450" indent="-171450">
              <a:buFont typeface="Wingdings" pitchFamily="2" charset="2"/>
              <a:buChar char="n"/>
            </a:pPr>
            <a:r>
              <a:rPr lang="en-US" b="0" i="0" dirty="0">
                <a:solidFill>
                  <a:srgbClr val="646464"/>
                </a:solidFill>
                <a:effectLst/>
                <a:highlight>
                  <a:srgbClr val="FFFFFF"/>
                </a:highlight>
                <a:latin typeface="Radjhani Medium"/>
              </a:rPr>
              <a:t>Cottle, M.H., 1987. The work, ways, positions and patterns of nasal breathing (relevance in heart and lung illness)</a:t>
            </a:r>
            <a:endParaRPr lang="en-US" b="0" i="0" dirty="0">
              <a:solidFill>
                <a:srgbClr val="212121"/>
              </a:solidFill>
              <a:effectLst/>
              <a:highlight>
                <a:srgbClr val="FFFFFF"/>
              </a:highlight>
              <a:latin typeface="system-ui"/>
            </a:endParaRPr>
          </a:p>
          <a:p>
            <a:pPr marL="171450" indent="-171450">
              <a:buFont typeface="Wingdings" pitchFamily="2" charset="2"/>
              <a:buChar char="n"/>
            </a:pPr>
            <a:r>
              <a:rPr lang="en-US" b="0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system-ui"/>
              </a:rPr>
              <a:t>10-20% more oxygenation with nasal breathing with increased resistance</a:t>
            </a:r>
          </a:p>
          <a:p>
            <a:pPr marL="171450" indent="-171450">
              <a:buFont typeface="Wingdings" pitchFamily="2" charset="2"/>
              <a:buChar char="n"/>
            </a:pPr>
            <a:endParaRPr lang="en-US" b="0" i="0" dirty="0">
              <a:solidFill>
                <a:srgbClr val="212121"/>
              </a:solidFill>
              <a:effectLst/>
              <a:highlight>
                <a:srgbClr val="FFFFFF"/>
              </a:highlight>
              <a:latin typeface="system-ui"/>
            </a:endParaRPr>
          </a:p>
          <a:p>
            <a:pPr marL="171450" indent="-171450">
              <a:buFont typeface="Wingdings" pitchFamily="2" charset="2"/>
              <a:buChar char="n"/>
            </a:pP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Dallam, G. M., 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McClaran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S. R., Cox, D. G., &amp; Foust, C. P. (2018). Effect of nasal versus oral breathing on Vo2max and physiological economy in recreational runners following an extended period spent using nasally restricted breathing. </a:t>
            </a:r>
            <a:r>
              <a:rPr lang="en-US" b="0" i="1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International Journal of Kinesiology and Sports Science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 </a:t>
            </a:r>
            <a:r>
              <a:rPr lang="en-US" b="0" i="1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6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(2), 22-29.</a:t>
            </a:r>
            <a:endParaRPr lang="en-US" b="0" i="0" dirty="0">
              <a:solidFill>
                <a:srgbClr val="212121"/>
              </a:solidFill>
              <a:effectLst/>
              <a:highlight>
                <a:srgbClr val="FFFFFF"/>
              </a:highlight>
              <a:latin typeface="system-ui"/>
            </a:endParaRPr>
          </a:p>
          <a:p>
            <a:pPr marL="171450" indent="-171450">
              <a:buFont typeface="Wingdings" pitchFamily="2" charset="2"/>
              <a:buChar char="n"/>
            </a:pPr>
            <a:r>
              <a:rPr lang="en-US" b="0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system-ui"/>
              </a:rPr>
              <a:t>Nasal </a:t>
            </a:r>
            <a:r>
              <a:rPr lang="en-US" b="0" i="0" dirty="0" err="1">
                <a:solidFill>
                  <a:srgbClr val="212121"/>
                </a:solidFill>
                <a:effectLst/>
                <a:highlight>
                  <a:srgbClr val="FFFFFF"/>
                </a:highlight>
                <a:latin typeface="system-ui"/>
              </a:rPr>
              <a:t>breathin</a:t>
            </a:r>
            <a:r>
              <a:rPr lang="en-US" b="0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system-ui"/>
              </a:rPr>
              <a:t> 22% more efficient, so more energy efficient.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0F16A-43B4-9F4F-9127-0A50A647D69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8892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Tongue </a:t>
            </a:r>
            <a:r>
              <a:rPr lang="en-US" dirty="0" err="1"/>
              <a:t>aginst</a:t>
            </a:r>
            <a:r>
              <a:rPr lang="en-US" dirty="0"/>
              <a:t> the roof of mouth and lingual aspects of teeth</a:t>
            </a:r>
          </a:p>
          <a:p>
            <a:r>
              <a:rPr lang="en-US" dirty="0"/>
              <a:t>Cross sectional study of 1600 children 3-6y demonstrated mouth breathing associated with anterior open bite, posterior cross bite, overjet</a:t>
            </a:r>
          </a:p>
          <a:p>
            <a:endParaRPr lang="en-US" dirty="0"/>
          </a:p>
          <a:p>
            <a:r>
              <a:rPr lang="en-US" dirty="0"/>
              <a:t>Class 2 occlusion with overjet with adenoid mouth breathing</a:t>
            </a:r>
          </a:p>
          <a:p>
            <a:endParaRPr lang="en-US" dirty="0"/>
          </a:p>
          <a:p>
            <a:r>
              <a:rPr lang="en-US" dirty="0"/>
              <a:t>Increased periodontal disease</a:t>
            </a:r>
          </a:p>
          <a:p>
            <a:endParaRPr lang="en-US" dirty="0"/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Lin, L., Zhao, T., Qin, D., Hua, F., &amp; He, H. (2022). The impact of mouth breathing on dentofacial development: A concise review. </a:t>
            </a:r>
            <a:r>
              <a:rPr lang="en-US" b="0" i="1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Frontiers in public health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 </a:t>
            </a:r>
            <a:r>
              <a:rPr lang="en-US" b="0" i="1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10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929165.</a:t>
            </a:r>
          </a:p>
          <a:p>
            <a:endParaRPr lang="en-US" b="0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r>
              <a:rPr lang="en-US" b="0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system-ui"/>
              </a:rPr>
              <a:t>Harari D, Redlich M, Miri S, </a:t>
            </a:r>
            <a:r>
              <a:rPr lang="en-US" b="0" i="0" dirty="0" err="1">
                <a:solidFill>
                  <a:srgbClr val="212121"/>
                </a:solidFill>
                <a:effectLst/>
                <a:highlight>
                  <a:srgbClr val="FFFFFF"/>
                </a:highlight>
                <a:latin typeface="system-ui"/>
              </a:rPr>
              <a:t>Hamud</a:t>
            </a:r>
            <a:r>
              <a:rPr lang="en-US" b="0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system-ui"/>
              </a:rPr>
              <a:t> T, Gross M. The effect of mouth breathing versus nasal breathing on dentofacial and craniofacial development in orthodontic patients. Laryngoscope. 2010 Oct;120(10):2089-93. </a:t>
            </a:r>
            <a:r>
              <a:rPr lang="en-US" b="0" i="0" dirty="0" err="1">
                <a:solidFill>
                  <a:srgbClr val="212121"/>
                </a:solidFill>
                <a:effectLst/>
                <a:highlight>
                  <a:srgbClr val="FFFFFF"/>
                </a:highlight>
                <a:latin typeface="system-ui"/>
              </a:rPr>
              <a:t>doi</a:t>
            </a:r>
            <a:r>
              <a:rPr lang="en-US" b="0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system-ui"/>
              </a:rPr>
              <a:t>: 10.1002/lary.20991. PMID: 20824738.</a:t>
            </a:r>
            <a:endParaRPr lang="en-US" b="0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-- Increased overjet, downward rotation of mandible, higher palatal plane and narrower of alveolar arches. Increased posterior cross bite.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0F16A-43B4-9F4F-9127-0A50A647D69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8752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Advent of farming, big increase in population. Food processing. Start to see smaller mouths and more dental disease, </a:t>
            </a:r>
            <a:r>
              <a:rPr lang="en-US" dirty="0" err="1"/>
              <a:t>overcrowing</a:t>
            </a:r>
            <a:endParaRPr lang="en-US" dirty="0"/>
          </a:p>
          <a:p>
            <a:r>
              <a:rPr lang="en-US" dirty="0"/>
              <a:t>More processed softer foods led to smaller mouths, </a:t>
            </a:r>
          </a:p>
          <a:p>
            <a:endParaRPr lang="en-US" dirty="0"/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Friedman, M., 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Tanyeri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H., Lim, J. W., Landsberg, R., Vaidyanathan, K., &amp; 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Caldarelli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D. (2000). Effect of improved nasal breathing on obstructive sleep apnea. </a:t>
            </a:r>
            <a:r>
              <a:rPr lang="en-US" b="0" i="1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Otolaryngology—Head and Neck Surgery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 </a:t>
            </a:r>
            <a:r>
              <a:rPr lang="en-US" b="0" i="1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122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(1), 71-74.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--Improved nasal airway improves restfulness and subjective sleep, ~40% improved snoring, no major changes in ahi but all decreased CPAP levels for better tolerance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0F16A-43B4-9F4F-9127-0A50A647D69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7817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Zaccaro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A., 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Piarulli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A., 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Laurino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M., 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Garbella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E., 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Menicucci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D., Neri, B., &amp; Gemignani, A. (2018). How breath-control can change your life: a systematic review on psycho-physiological correlates of slow breathing. </a:t>
            </a:r>
            <a:r>
              <a:rPr lang="en-US" b="0" i="1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Frontiers in human neuroscience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 </a:t>
            </a:r>
            <a:r>
              <a:rPr lang="en-US" b="0" i="1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12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409421.</a:t>
            </a:r>
          </a:p>
          <a:p>
            <a:endParaRPr lang="en-US" b="0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Systematic review 15 articles on impact of slow breathing techniques (&lt;10 breaths/min)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--Increased alpha and decreased theta brain wave (more alpha suggested to reduce depression, theta more in sleeping/daydreaming)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--fMRI demonstrates increase in activity in prefrontal cortex, motor and parietal cortex in addition to subcortical 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structiors</a:t>
            </a:r>
            <a:endParaRPr lang="en-US" b="0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--Increased comfort, relaxation, 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pleasentness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vigor and alertness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--Decreased arousal (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ie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anxiety, depression, anger and confusion)</a:t>
            </a:r>
          </a:p>
          <a:p>
            <a:endParaRPr lang="en-US" b="0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Olfactory bulb modulation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Slow breathing techniques increase parasympathetic stimulation (increased HRV)</a:t>
            </a:r>
          </a:p>
          <a:p>
            <a:endParaRPr lang="en-US" b="0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Inhalational (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Tummo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) stimulates more sympathetic drive</a:t>
            </a:r>
          </a:p>
          <a:p>
            <a:endParaRPr lang="en-US" b="0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Niazi, I. K., Navid, M. S., Bartley, J., Shepherd, D., Pedersen, M., Burns, G., ... &amp; White, D. E. (2022). EEG signatures change during unilateral Yogi nasal breathing. </a:t>
            </a:r>
            <a:r>
              <a:rPr lang="en-US" b="0" i="1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Scientific Reports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 </a:t>
            </a:r>
            <a:r>
              <a:rPr lang="en-US" b="0" i="1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12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(1), 520.</a:t>
            </a:r>
          </a:p>
          <a:p>
            <a:endParaRPr lang="en-US" b="0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Zelano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C., Jiang, H., Zhou, G., Arora, N., 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Schuele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S., 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Rosenow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J., &amp; Gottfried, J. A. (2016). Nasal respiration entrains human limbic oscillations and modulates cognitive function. </a:t>
            </a:r>
            <a:r>
              <a:rPr lang="en-US" b="0" i="1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Journal of Neuroscience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 </a:t>
            </a:r>
            <a:r>
              <a:rPr lang="en-US" b="0" i="1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36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(49), 12448-12467.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--Intracranial 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eeg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data from 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medicaly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intractable epilepsy</a:t>
            </a:r>
          </a:p>
          <a:p>
            <a:pPr marL="171450" indent="-171450">
              <a:buFont typeface="Wingdings" pitchFamily="2" charset="2"/>
              <a:buChar char="n"/>
            </a:pP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Nasal breathing generates more brain activity than oral even in absence of odor, more activity in amygdala and 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hypocampus</a:t>
            </a:r>
            <a:endParaRPr lang="en-US" b="0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marL="171450" indent="-171450">
              <a:buFont typeface="Wingdings" pitchFamily="2" charset="2"/>
              <a:buChar char="n"/>
            </a:pP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-- Inspiration through the nose has highest cortical activity</a:t>
            </a:r>
          </a:p>
          <a:p>
            <a:pPr marL="171450" indent="-171450">
              <a:buFont typeface="Wingdings" pitchFamily="2" charset="2"/>
              <a:buChar char="n"/>
            </a:pP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Bettern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performance on emotional identification and memory tasks with nasal breathing. Memory tasks better with inspiratory phase.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0F16A-43B4-9F4F-9127-0A50A647D69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6464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Several studies have demonstrated worse QoL metrics for those with nasal obstruction and higher anxiety</a:t>
            </a:r>
          </a:p>
          <a:p>
            <a:endParaRPr lang="en-US" b="0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endParaRPr lang="en-US" b="0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Gałązka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A., 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Migacz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E., 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Kukwa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A., 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Czarnecka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A., 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Krzeski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A., &amp; 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Kukwa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W. (2018). Association of breathing patterns and quality of life in patients with nasal obstruction. </a:t>
            </a:r>
            <a:r>
              <a:rPr lang="en-US" b="0" i="1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Polish Journal of Otolaryngology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 </a:t>
            </a:r>
            <a:r>
              <a:rPr lang="en-US" b="0" i="1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72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(1), 11-15. - Poland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	-181 patients seen in ENT clinic for nasal obstruction, 97 completed all steps for the protocol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	-Using nasal oral flow analyzer, patients who spent &gt;95% total airflow through the nose classified as normal and &lt;95 as impaired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	-Normal 31, impaired 66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	-SF36 is a validated quality of life metric for physical and mental health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	-Impaired scored much lower in all metrics </a:t>
            </a:r>
          </a:p>
          <a:p>
            <a:endParaRPr lang="en-US" b="0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Akkoca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Ö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., 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Oğuz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H., 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Ünlü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C. E., 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Aydın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E., 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Ozdel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K., &amp; 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Kavuzlu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A. (2020). Association between nasal obstruction symptoms and anxiety. </a:t>
            </a:r>
            <a:r>
              <a:rPr lang="en-US" b="0" i="1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Ear, Nose &amp; Throat Journal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 </a:t>
            </a:r>
            <a:r>
              <a:rPr lang="en-US" b="0" i="1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99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(7), 448-452.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--120 patients with nasal obstruction compared to 57 healthy controls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--78 patients with DNS identified, 42 with no otherwise noted nasal pathology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--Those with nasal obstruction had significant higher anxiety scores compared to healthy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--Identical QoL and anxiety metrics identical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Similar anxiety scores between those with DNS and those who feel like they cant breath but do not have increased airway resistance.</a:t>
            </a:r>
            <a:endParaRPr lang="en-US" dirty="0"/>
          </a:p>
          <a:p>
            <a:endParaRPr lang="en-US" b="0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0F16A-43B4-9F4F-9127-0A50A647D69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0762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en-US" dirty="0" err="1">
                <a:effectLst/>
                <a:latin typeface="Arial" panose="020B0604020202020204" pitchFamily="34" charset="0"/>
              </a:rPr>
              <a:t>Bugten</a:t>
            </a:r>
            <a:r>
              <a:rPr lang="en-US" dirty="0">
                <a:effectLst/>
                <a:latin typeface="Arial" panose="020B0604020202020204" pitchFamily="34" charset="0"/>
              </a:rPr>
              <a:t>, V., Nilsen, A. H., </a:t>
            </a:r>
            <a:r>
              <a:rPr lang="en-US" dirty="0" err="1">
                <a:effectLst/>
                <a:latin typeface="Arial" panose="020B0604020202020204" pitchFamily="34" charset="0"/>
              </a:rPr>
              <a:t>Thorstensen</a:t>
            </a:r>
            <a:r>
              <a:rPr lang="en-US" dirty="0">
                <a:effectLst/>
                <a:latin typeface="Arial" panose="020B0604020202020204" pitchFamily="34" charset="0"/>
              </a:rPr>
              <a:t>, W. M., </a:t>
            </a:r>
            <a:r>
              <a:rPr lang="en-US" dirty="0" err="1">
                <a:effectLst/>
                <a:latin typeface="Arial" panose="020B0604020202020204" pitchFamily="34" charset="0"/>
              </a:rPr>
              <a:t>Moxness</a:t>
            </a:r>
            <a:r>
              <a:rPr lang="en-US" dirty="0">
                <a:effectLst/>
                <a:latin typeface="Arial" panose="020B0604020202020204" pitchFamily="34" charset="0"/>
              </a:rPr>
              <a:t>, M. H. S., Amundsen, M. F., &amp; </a:t>
            </a:r>
            <a:r>
              <a:rPr lang="en-US" dirty="0" err="1">
                <a:effectLst/>
                <a:latin typeface="Arial" panose="020B0604020202020204" pitchFamily="34" charset="0"/>
              </a:rPr>
              <a:t>Nordgård</a:t>
            </a:r>
            <a:r>
              <a:rPr lang="en-US" dirty="0">
                <a:effectLst/>
                <a:latin typeface="Arial" panose="020B0604020202020204" pitchFamily="34" charset="0"/>
              </a:rPr>
              <a:t>, S. (2016). Quality of life and symptoms before and after nasal septoplasty compared with healthy individuals. </a:t>
            </a:r>
            <a:r>
              <a:rPr lang="en-US" i="1" dirty="0">
                <a:effectLst/>
                <a:latin typeface="Arial" panose="020B0604020202020204" pitchFamily="34" charset="0"/>
              </a:rPr>
              <a:t>BMC Ear, Nose and Throat Disorders</a:t>
            </a:r>
            <a:r>
              <a:rPr lang="en-US" dirty="0">
                <a:effectLst/>
                <a:latin typeface="Arial" panose="020B0604020202020204" pitchFamily="34" charset="0"/>
              </a:rPr>
              <a:t>, </a:t>
            </a:r>
            <a:r>
              <a:rPr lang="en-US" i="1" dirty="0">
                <a:effectLst/>
                <a:latin typeface="Arial" panose="020B0604020202020204" pitchFamily="34" charset="0"/>
              </a:rPr>
              <a:t>16</a:t>
            </a:r>
            <a:r>
              <a:rPr lang="en-US" dirty="0">
                <a:effectLst/>
                <a:latin typeface="Arial" panose="020B0604020202020204" pitchFamily="34" charset="0"/>
              </a:rPr>
              <a:t>, 1-7.</a:t>
            </a:r>
          </a:p>
          <a:p>
            <a:r>
              <a:rPr lang="en-US" dirty="0"/>
              <a:t>Chicago</a:t>
            </a:r>
          </a:p>
          <a:p>
            <a:r>
              <a:rPr lang="en-US" dirty="0"/>
              <a:t>91 patients with NAO vs 93 healthy controls. Before and after septoplasty improved QoL as measured by Snot 20 and VAS but did not reach same level as healthy control.</a:t>
            </a:r>
          </a:p>
          <a:p>
            <a:endParaRPr lang="en-US" dirty="0"/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Kais, A., Sinan, M., Crawford, A., Rose, A. S., </a:t>
            </a:r>
            <a:r>
              <a:rPr lang="en-U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Gudis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D. A., Ramadan, H. H., &amp; Makary, C. A. (2023, November). Improvement in Quality of Life after Septoplasty in Children: a Systematic Review. In </a:t>
            </a:r>
            <a:r>
              <a:rPr lang="en-US" b="0" i="1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International forum of allergy &amp; rhinology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 (Vol. 13, No. 11, pp. 2076-2081).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 - IFAR systematic review, 8 studies 444 patients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 - NOSE most commonly used in 6 of 8 studies, statistical improvement in all 6 at 36 months</a:t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Yamasaki, A., Levesque, P. A., &amp; Lindsay, R. W. (2020). Improvement in snoring-related quality-of-life outcomes after functional nasal surgery. </a:t>
            </a:r>
            <a:r>
              <a:rPr lang="en-US" b="0" i="1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Facial Plastic Surgery &amp; Aesthetic Medicine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 </a:t>
            </a:r>
            <a:r>
              <a:rPr lang="en-US" b="0" i="1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22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(1), 25-35.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625 patients recruited. Nose and SOS (snoring related quality of life metric) collected, 2 year follow up.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Better outcomes when SRP was combined with ITR for both nose and SOS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SOS better outcome if worse snoring preop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0F16A-43B4-9F4F-9127-0A50A647D69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2877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Yamasaki, A., Levesque, P. A., &amp; Lindsay, R. W. (2020). Improvement in snoring-related quality-of-life outcomes after functional nasal surgery. </a:t>
            </a:r>
            <a:r>
              <a:rPr lang="en-US" b="0" i="1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Facial Plastic Surgery &amp; Aesthetic Medicine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 </a:t>
            </a:r>
            <a:r>
              <a:rPr lang="en-US" b="0" i="1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22</a:t>
            </a:r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(1), 25-35.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625 patients recruited. Nose and SOS (snoring related quality of life metric) collected, 2 year follow up.</a:t>
            </a:r>
            <a:endParaRPr lang="en-US" dirty="0"/>
          </a:p>
          <a:p>
            <a:endParaRPr lang="en-US" dirty="0"/>
          </a:p>
          <a:p>
            <a:r>
              <a:rPr lang="en-US" dirty="0"/>
              <a:t>SRP alone, NOSE improvement by 35, with ITR, 52.5</a:t>
            </a:r>
          </a:p>
          <a:p>
            <a:r>
              <a:rPr lang="en-US" dirty="0"/>
              <a:t>Mean SOS improvement 13 with SRP alone, 16.5 with ITR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0F16A-43B4-9F4F-9127-0A50A647D69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9784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system-ui"/>
              </a:rPr>
              <a:t>Lee YC, Lu CT, Cheng WN, Li HY. The Impact of Mouth-Taping in Mouth-Breathers with Mild Obstructive Sleep Apnea: A Preliminary Study. Healthcare (Basel). 2022 Sep 13;10(9):1755. </a:t>
            </a:r>
            <a:r>
              <a:rPr lang="en-US" b="0" i="0" dirty="0" err="1">
                <a:solidFill>
                  <a:srgbClr val="212121"/>
                </a:solidFill>
                <a:effectLst/>
                <a:highlight>
                  <a:srgbClr val="FFFFFF"/>
                </a:highlight>
                <a:latin typeface="system-ui"/>
              </a:rPr>
              <a:t>doi</a:t>
            </a:r>
            <a:r>
              <a:rPr lang="en-US" b="0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system-ui"/>
              </a:rPr>
              <a:t>: 10.3390/healthcare10091755. PMID: 36141367; PMCID: PMC9498537.</a:t>
            </a:r>
          </a:p>
          <a:p>
            <a:r>
              <a:rPr lang="en-US" b="0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system-ui"/>
              </a:rPr>
              <a:t>	- 20 patients with mild OSA, (Home sleep test with </a:t>
            </a:r>
            <a:r>
              <a:rPr lang="en-US" b="0" i="0" dirty="0" err="1">
                <a:solidFill>
                  <a:srgbClr val="212121"/>
                </a:solidFill>
                <a:effectLst/>
                <a:highlight>
                  <a:srgbClr val="FFFFFF"/>
                </a:highlight>
                <a:latin typeface="system-ui"/>
              </a:rPr>
              <a:t>apnealink.baseline</a:t>
            </a:r>
            <a:r>
              <a:rPr lang="en-US" b="0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system-ui"/>
              </a:rPr>
              <a:t> and 1 week after taping</a:t>
            </a:r>
          </a:p>
          <a:p>
            <a:r>
              <a:rPr lang="en-US" b="0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system-ui"/>
              </a:rPr>
              <a:t>	- Decrease in AHI from 8.3 to 4.7, especially in supine AHI )9.4 to 5.5).</a:t>
            </a:r>
          </a:p>
          <a:p>
            <a:r>
              <a:rPr lang="en-US" b="0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system-ui"/>
              </a:rPr>
              <a:t>	- Median snoring index improved by 47% (303 to 121 events per hour)</a:t>
            </a:r>
          </a:p>
          <a:p>
            <a:r>
              <a:rPr lang="en-US" b="0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system-ui"/>
              </a:rPr>
              <a:t>	- no difference in mean saturation, but improvements in ODI and lowest o2 (nadir)</a:t>
            </a:r>
          </a:p>
          <a:p>
            <a:r>
              <a:rPr lang="en-US" b="0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system-ui"/>
              </a:rPr>
              <a:t>	- Higher the baseline problem the better the improvement with mouth taping</a:t>
            </a:r>
          </a:p>
          <a:p>
            <a:endParaRPr lang="en-US" b="0" i="0" dirty="0">
              <a:solidFill>
                <a:srgbClr val="212121"/>
              </a:solidFill>
              <a:effectLst/>
              <a:highlight>
                <a:srgbClr val="FFFFFF"/>
              </a:highlight>
              <a:latin typeface="system-u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0F16A-43B4-9F4F-9127-0A50A647D69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02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B8CE4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509260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493949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95400"/>
            <a:ext cx="2057400" cy="4830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95400"/>
            <a:ext cx="6019800" cy="483076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933484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39171163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178C0BB-E4BE-4AC3-9766-B589BFD971B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July 28-30, 2024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3101693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1501478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1413397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90800"/>
            <a:ext cx="4038600" cy="35353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590800"/>
            <a:ext cx="4038600" cy="35353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2116135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90799"/>
            <a:ext cx="4040188" cy="353536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90799"/>
            <a:ext cx="4041775" cy="353536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960266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2335177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811805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3008313" cy="704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71600"/>
            <a:ext cx="5111750" cy="475456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57400"/>
            <a:ext cx="3008313" cy="40687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2030555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95399"/>
            <a:ext cx="5486400" cy="3432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2514600" y="6226173"/>
            <a:ext cx="4114800" cy="365125"/>
          </a:xfrm>
        </p:spPr>
        <p:txBody>
          <a:bodyPr/>
          <a:lstStyle/>
          <a:p>
            <a:r>
              <a:rPr lang="en-US" dirty="0"/>
              <a:t>July 28-30, 2024   |   The American Club   |   Kohler, WI</a:t>
            </a:r>
          </a:p>
        </p:txBody>
      </p:sp>
    </p:spTree>
    <p:extLst>
      <p:ext uri="{BB962C8B-B14F-4D97-AF65-F5344CB8AC3E}">
        <p14:creationId xmlns:p14="http://schemas.microsoft.com/office/powerpoint/2010/main" val="4279034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199"/>
            <a:ext cx="8229600" cy="41910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5943600"/>
            <a:ext cx="9144000" cy="0"/>
          </a:xfrm>
          <a:prstGeom prst="line">
            <a:avLst/>
          </a:prstGeom>
          <a:ln>
            <a:solidFill>
              <a:srgbClr val="8A94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2438400" y="622617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8A949C"/>
                </a:solidFill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n-US" dirty="0"/>
              <a:t>July 28-30, 2024  |   The American Club   |   Kohler, WI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6095999"/>
            <a:ext cx="1278364" cy="625475"/>
          </a:xfrm>
          <a:prstGeom prst="rect">
            <a:avLst/>
          </a:prstGeom>
        </p:spPr>
      </p:pic>
      <p:pic>
        <p:nvPicPr>
          <p:cNvPr id="13" name="Picture 7" descr="MCW logo - transparent.png"/>
          <p:cNvPicPr>
            <a:picLocks noChangeAspect="1"/>
          </p:cNvPicPr>
          <p:nvPr userDrawn="1"/>
        </p:nvPicPr>
        <p:blipFill>
          <a:blip r:embed="rId16" cstate="email">
            <a:alphaModFix amt="83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45951" y="6074636"/>
            <a:ext cx="840849" cy="66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98551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rgbClr val="B8CE48"/>
          </a:solidFill>
          <a:latin typeface="Myriad Pro" charset="0"/>
          <a:ea typeface="Myriad Pro" charset="0"/>
          <a:cs typeface="Myriad Pro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 baseline="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 baseline="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baseline="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 baseline="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7C2B7-DDA9-35C7-DFF7-A96775A22F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Nasal </a:t>
            </a:r>
            <a:r>
              <a:rPr lang="en-US"/>
              <a:t>Breathing for Better Health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AE2750-7667-A080-5EAC-709B2AE673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7828EF-6368-EEF7-5E50-37C3D69B868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0595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5E4705B-756A-D033-AAE6-C083D7C489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96558" y="1600200"/>
            <a:ext cx="6150883" cy="4191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1F6518-A2B4-53A0-92DB-65C74FEAF0C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16EADA9-F2EC-29EB-330F-B273546B37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5499" y="266702"/>
            <a:ext cx="4953000" cy="851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657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1B994-2FFB-8F45-9969-D5F955EE9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2133600"/>
            <a:ext cx="8686800" cy="3276602"/>
          </a:xfrm>
        </p:spPr>
        <p:txBody>
          <a:bodyPr/>
          <a:lstStyle/>
          <a:p>
            <a:r>
              <a:rPr lang="en-US" dirty="0"/>
              <a:t>20 patients with mild OSA with HST baseline and 1 week after taping</a:t>
            </a:r>
          </a:p>
          <a:p>
            <a:r>
              <a:rPr lang="en-US" dirty="0"/>
              <a:t>Decrease in AHI from 8.3 to 4.7, especially in supine</a:t>
            </a:r>
          </a:p>
          <a:p>
            <a:r>
              <a:rPr lang="en-US" dirty="0"/>
              <a:t>Median snoring index improved 47%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A6702D-6C96-CDFE-462F-9618004B0CD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B499A-4E50-60F5-2481-E58FD9670B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3500" y="290304"/>
            <a:ext cx="6477000" cy="1422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1685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DE989-7F6C-983C-0F96-7C61FDEF9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32703"/>
            <a:ext cx="8229600" cy="1143000"/>
          </a:xfrm>
        </p:spPr>
        <p:txBody>
          <a:bodyPr/>
          <a:lstStyle/>
          <a:p>
            <a:r>
              <a:rPr lang="en-US" dirty="0"/>
              <a:t>Structured Breathing Practices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518D29-27B0-28B1-6DA9-D5AB983ED34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4D02EE6-5627-E5A7-953C-153136D291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45792"/>
            <a:ext cx="5553025" cy="93328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23B6748-73E1-7149-F047-870C39ECA3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22892" y="3581400"/>
            <a:ext cx="5013015" cy="9734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66C2B54-491F-D124-69A2-B81A1DCCF4EB}"/>
              </a:ext>
            </a:extLst>
          </p:cNvPr>
          <p:cNvSpPr txBox="1"/>
          <p:nvPr/>
        </p:nvSpPr>
        <p:spPr>
          <a:xfrm>
            <a:off x="76200" y="2362200"/>
            <a:ext cx="3962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Meta analysis of 12 RTCs, 785 patients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Breathwork associated with lower levels of stress than controls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Similarly decreased self reported anxiety and depressive symptoms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7A869C6-9AF3-8D97-811B-B011D2A4FAD3}"/>
              </a:ext>
            </a:extLst>
          </p:cNvPr>
          <p:cNvSpPr txBox="1"/>
          <p:nvPr/>
        </p:nvSpPr>
        <p:spPr>
          <a:xfrm>
            <a:off x="4191000" y="4648200"/>
            <a:ext cx="449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RTC comparing 3 breathwork exercises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All reduced anxiety, improved mood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Cyclic sighing most impactful</a:t>
            </a:r>
          </a:p>
        </p:txBody>
      </p:sp>
    </p:spTree>
    <p:extLst>
      <p:ext uri="{BB962C8B-B14F-4D97-AF65-F5344CB8AC3E}">
        <p14:creationId xmlns:p14="http://schemas.microsoft.com/office/powerpoint/2010/main" val="14569490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FCE55-13CD-D398-3148-C2CCE9895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Techniques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0EC24E-7EA4-7224-17BA-7B0C91FFA1B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  <p:pic>
        <p:nvPicPr>
          <p:cNvPr id="1026" name="Picture 2" descr="Calm Breathing Before Sleep ☯ Yoga Zen ...">
            <a:extLst>
              <a:ext uri="{FF2B5EF4-FFF2-40B4-BE49-F238E27FC236}">
                <a16:creationId xmlns:a16="http://schemas.microsoft.com/office/drawing/2014/main" id="{EF4389C0-F792-BF6C-EFFB-48AE9082A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362200"/>
            <a:ext cx="38100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75793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0AB81-0EA6-7FA2-F32A-B68485344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Cyclic Sigh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F6CDC-29D3-7252-2F88-5432930C92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Take large slow inhale in from stomach until full, pause, short brief extra inhale on top of previous</a:t>
            </a:r>
          </a:p>
          <a:p>
            <a:endParaRPr lang="en-US" dirty="0"/>
          </a:p>
          <a:p>
            <a:r>
              <a:rPr lang="en-US" dirty="0"/>
              <a:t>Slow exhale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3FB550-0E9D-902D-8A44-72EEB98A5E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054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80C76-19FD-07F6-D35E-750445377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Alternate Nostril Breathing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74128D-420D-63C4-DF87-5791F5D8DD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Nadi</a:t>
            </a:r>
            <a:r>
              <a:rPr lang="en-US" dirty="0"/>
              <a:t> </a:t>
            </a:r>
            <a:r>
              <a:rPr lang="en-US" dirty="0" err="1"/>
              <a:t>Shodhana</a:t>
            </a:r>
            <a:endParaRPr lang="en-US" dirty="0"/>
          </a:p>
          <a:p>
            <a:r>
              <a:rPr lang="en-US" dirty="0"/>
              <a:t>Goal is to lower HR and BP</a:t>
            </a:r>
          </a:p>
          <a:p>
            <a:r>
              <a:rPr lang="en-US" dirty="0"/>
              <a:t>Close right nostril and inhale through left very slowly</a:t>
            </a:r>
          </a:p>
          <a:p>
            <a:r>
              <a:rPr lang="en-US" dirty="0"/>
              <a:t>Hold </a:t>
            </a:r>
            <a:r>
              <a:rPr lang="en-US" dirty="0" err="1"/>
              <a:t>Brielfy</a:t>
            </a:r>
            <a:r>
              <a:rPr lang="en-US" dirty="0"/>
              <a:t> at the top and switch to close left and open right nostril</a:t>
            </a:r>
          </a:p>
          <a:p>
            <a:r>
              <a:rPr lang="en-US" dirty="0"/>
              <a:t>Exhale through the right</a:t>
            </a:r>
          </a:p>
          <a:p>
            <a:r>
              <a:rPr lang="en-US" dirty="0"/>
              <a:t>Alternate 5-10 cycles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87062F-2D9C-393A-4722-3D10FFE3C59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8433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70D17-5A1A-1EB0-03CA-1116D3E0E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Resonant Breathing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25642-F925-7963-E1FA-08CE206686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Sit up straight, relax shoulders and belly</a:t>
            </a:r>
          </a:p>
          <a:p>
            <a:r>
              <a:rPr lang="en-US" dirty="0"/>
              <a:t>Inhale softly for 5.5 seconds, expand belly</a:t>
            </a:r>
          </a:p>
          <a:p>
            <a:r>
              <a:rPr lang="en-US" dirty="0"/>
              <a:t>Without pause, exhale softly for 5.5 seconds</a:t>
            </a:r>
          </a:p>
          <a:p>
            <a:r>
              <a:rPr lang="en-US" dirty="0"/>
              <a:t>Repeat at least 10 times or more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934EBD-DF31-7DB8-3349-DCA0BB8F829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1897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75BAB-4660-B271-67C2-E779A39BE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Buteyko Breathing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0C2DC-A4F2-CAAE-22F8-C8A4844CF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Breath in line with metabolic needs – most of the time means breathing less.</a:t>
            </a:r>
          </a:p>
          <a:p>
            <a:r>
              <a:rPr lang="en-US" dirty="0"/>
              <a:t>All Involve a breath hold</a:t>
            </a:r>
          </a:p>
          <a:p>
            <a:r>
              <a:rPr lang="en-US" dirty="0"/>
              <a:t>Always do in relaxed state and not when driving or underwater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F41FDF-0D62-EF27-9752-916FCF651F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2734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867CC-BBBA-EEB6-A705-11B584CCB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Pause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8F989-B82D-291B-3425-C7695F2C68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Sit up straight, pinch both nostrils closed</a:t>
            </a:r>
          </a:p>
          <a:p>
            <a:r>
              <a:rPr lang="en-US" dirty="0"/>
              <a:t>Exhale fully to natural conclusion</a:t>
            </a:r>
          </a:p>
          <a:p>
            <a:r>
              <a:rPr lang="en-US" dirty="0"/>
              <a:t>Start stopwatch and hold breath</a:t>
            </a:r>
          </a:p>
          <a:p>
            <a:r>
              <a:rPr lang="en-US" dirty="0"/>
              <a:t>Soft inhale when potent desire to breathe</a:t>
            </a:r>
          </a:p>
          <a:p>
            <a:pPr lvl="1"/>
            <a:r>
              <a:rPr lang="en-US" dirty="0"/>
              <a:t>Too long if labored inhale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055290-C33D-A020-4441-CBADDE8982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2864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46C27-4D4F-30CC-F6B2-54539B293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 </a:t>
            </a:r>
            <a:r>
              <a:rPr lang="en-US" dirty="0" err="1"/>
              <a:t>Breatholds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7C59F-F6AA-E113-23E0-80A3CC858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Exhale gently and hold breath for half the time of control pause</a:t>
            </a:r>
          </a:p>
          <a:p>
            <a:r>
              <a:rPr lang="en-US" dirty="0"/>
              <a:t>Repeat 100-500x per day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DEA838-9632-6AF8-DA25-3F93F20A95C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201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02F94-0E12-8AAB-4474-64AF3FCDB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Disclosures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1856C-05D6-8A23-61A9-03228FC90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None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91C260-DA72-8F44-F59F-AE2A5C11D5C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3910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52919-4739-F2E0-AC4D-48E88BFBD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Tummo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59966-DF62-44EB-31A8-2AF7400FCB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Activate sympathetic system</a:t>
            </a:r>
          </a:p>
          <a:p>
            <a:r>
              <a:rPr lang="en-US" dirty="0"/>
              <a:t>Flat on back</a:t>
            </a:r>
          </a:p>
          <a:p>
            <a:r>
              <a:rPr lang="en-US" dirty="0"/>
              <a:t>30 very deep, very fast breaths into stomach through the nose</a:t>
            </a:r>
          </a:p>
          <a:p>
            <a:r>
              <a:rPr lang="en-US" dirty="0"/>
              <a:t>At end of 30 breaths, exhale to conclusion and hold breath as long as possible</a:t>
            </a:r>
          </a:p>
          <a:p>
            <a:r>
              <a:rPr lang="en-US" dirty="0"/>
              <a:t>At limit, take one huge inhale and hold for 15 seconds</a:t>
            </a:r>
          </a:p>
          <a:p>
            <a:r>
              <a:rPr lang="en-US" dirty="0"/>
              <a:t>Repeat 3x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993EBD-C5D4-8CE4-CFB0-33E51FDF8DD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2847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191E2-1239-0FE4-DD71-E851F0D7F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Box breathing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58DDA-EC32-896D-BFB5-5D1989E75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Inhale 4, hold 4, exhale 4, hold 4</a:t>
            </a:r>
          </a:p>
          <a:p>
            <a:r>
              <a:rPr lang="en-US" dirty="0"/>
              <a:t>Navy SEALS technique</a:t>
            </a:r>
          </a:p>
          <a:p>
            <a:r>
              <a:rPr lang="en-US" dirty="0"/>
              <a:t>Longer exhales more parasympathetic response</a:t>
            </a:r>
          </a:p>
          <a:p>
            <a:r>
              <a:rPr lang="en-US" dirty="0"/>
              <a:t>Inhale 4, hold 4, exhale 6, hold 2</a:t>
            </a:r>
          </a:p>
          <a:p>
            <a:r>
              <a:rPr lang="en-US" dirty="0"/>
              <a:t>6+ rounds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1B3921-716E-55C3-503A-C6F060FCBB5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8577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04EC8-1DD6-A15D-09E7-004094925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4, 7, 8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F7E114-53E1-DDD7-1EFB-B363BE8C4C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Breath in through nose, exhale through mouth with woosh sound</a:t>
            </a:r>
          </a:p>
          <a:p>
            <a:r>
              <a:rPr lang="en-US" dirty="0"/>
              <a:t>In for count of 4, hold for 7, out for 8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C20D18-BCBD-D7E4-B629-1DBA3B324E2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97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B5CFC-8F36-AFC8-54FC-C789602A4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BDB50-1B3E-D4A1-DFE0-8EF23841F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Benefits of nasal breathing</a:t>
            </a:r>
          </a:p>
          <a:p>
            <a:r>
              <a:rPr lang="en-US" dirty="0"/>
              <a:t>Evolution/Changing facial skeleton</a:t>
            </a:r>
          </a:p>
          <a:p>
            <a:r>
              <a:rPr lang="en-US" dirty="0"/>
              <a:t>Implications of breathing on health</a:t>
            </a:r>
          </a:p>
          <a:p>
            <a:r>
              <a:rPr lang="en-US" dirty="0"/>
              <a:t>Impact of surgery</a:t>
            </a:r>
          </a:p>
          <a:p>
            <a:r>
              <a:rPr lang="en-US" dirty="0"/>
              <a:t>Impact of breathing techniques </a:t>
            </a:r>
          </a:p>
          <a:p>
            <a:r>
              <a:rPr lang="en-US" dirty="0"/>
              <a:t>Exercises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B84E2D-295D-907B-1AE2-12FF1AE09DC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782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F667C-470C-5D1F-7735-EA0B91042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breath through the nose?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D7C242-8B69-59CC-216F-9B38E6283A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Better temperature matching, mucus trapping, immunity (IgA), olfaction</a:t>
            </a:r>
          </a:p>
          <a:p>
            <a:r>
              <a:rPr lang="en-US" dirty="0"/>
              <a:t>Associated with sleep disordered breathing</a:t>
            </a:r>
          </a:p>
          <a:p>
            <a:r>
              <a:rPr lang="en-US" dirty="0"/>
              <a:t>Craniofacial development</a:t>
            </a:r>
          </a:p>
          <a:p>
            <a:r>
              <a:rPr lang="en-US" dirty="0"/>
              <a:t>Oral Health/Preventing water loss</a:t>
            </a:r>
          </a:p>
          <a:p>
            <a:r>
              <a:rPr lang="en-US" dirty="0"/>
              <a:t>Mouth breathing </a:t>
            </a:r>
            <a:r>
              <a:rPr lang="en-US" dirty="0">
                <a:sym typeface="Wingdings" pitchFamily="2" charset="2"/>
              </a:rPr>
              <a:t> Worsened nasal congestion</a:t>
            </a:r>
            <a:endParaRPr lang="en-US" dirty="0"/>
          </a:p>
          <a:p>
            <a:r>
              <a:rPr lang="en-US" dirty="0"/>
              <a:t>Nitric Oxide?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BAEC26-39FA-B843-F7A7-A21FD4144DE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874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192BD-B947-AE8F-A6E5-8288E8F11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Dental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C16E1-F097-A1C9-F10C-642F20A33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Open mouth posturing leads to high arched palate, narrow maxillary arch.</a:t>
            </a:r>
          </a:p>
          <a:p>
            <a:r>
              <a:rPr lang="en-US" dirty="0"/>
              <a:t>Associated with anterior open bite, posterior cross bite, overjet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4D5D81-1084-3162-833A-E03B5D3208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271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1247D-90DE-AC08-B692-A882B9438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Evolution?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BC76B2-F536-1D12-7FD5-F1ACA93471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More cooked food -&gt; softer diet with more accessible calories </a:t>
            </a:r>
          </a:p>
          <a:p>
            <a:r>
              <a:rPr lang="en-US" dirty="0"/>
              <a:t>The expanding brain/cranial skeleton -&gt; smaller facial skeleton</a:t>
            </a:r>
          </a:p>
          <a:p>
            <a:r>
              <a:rPr lang="en-US" dirty="0"/>
              <a:t>Smaller nose, maxilla, mandible</a:t>
            </a:r>
          </a:p>
          <a:p>
            <a:r>
              <a:rPr lang="en-US" dirty="0"/>
              <a:t>Descending larynx better for vocalization but lengthened airway</a:t>
            </a:r>
          </a:p>
          <a:p>
            <a:r>
              <a:rPr lang="en-US" dirty="0"/>
              <a:t>More OSA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44C858-ACDD-5733-01B8-2B069139F9B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489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BE8BB-0349-6AE4-454D-DAF7C57E7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Breathing and CNS connection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A6D113-D01C-69E1-C631-C0D061C4BB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you Breath can impact the brain</a:t>
            </a:r>
          </a:p>
          <a:p>
            <a:r>
              <a:rPr lang="en-US" dirty="0"/>
              <a:t>Rate, nasal vs oral and sidedness have been shown to have different impacts on EEG signatures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9F4EC5-AD5E-B703-56BF-A6A90AA4F83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523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A2253-473E-9013-2693-1E2568269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Nasal Obstruction and Quality of Life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383EAD-D18A-0DAB-9740-868807C97B0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CDB4FBF-8B2B-C32F-7E98-7ED264C7AD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4835" y="1743130"/>
            <a:ext cx="4724400" cy="91526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27F90A5-B60E-A72A-722D-807EC277F4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76700" y="3615808"/>
            <a:ext cx="5105400" cy="80500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F150D83-2A44-201A-E19E-CC21D9E2F3AF}"/>
              </a:ext>
            </a:extLst>
          </p:cNvPr>
          <p:cNvSpPr txBox="1"/>
          <p:nvPr/>
        </p:nvSpPr>
        <p:spPr>
          <a:xfrm>
            <a:off x="76200" y="2819400"/>
            <a:ext cx="3886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Nasal/oral flow analyzer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&lt;95% total airflow though nose = “impaired”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Those with impaired breathing scored lower on SF 36 in all metrics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ECA028-3D51-3B16-69B4-49F0194AC689}"/>
              </a:ext>
            </a:extLst>
          </p:cNvPr>
          <p:cNvSpPr txBox="1"/>
          <p:nvPr/>
        </p:nvSpPr>
        <p:spPr>
          <a:xfrm>
            <a:off x="4191000" y="4553910"/>
            <a:ext cx="472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Those with nasal obstruction vs healthy controls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Nasal obstruction significantly higher anxiety </a:t>
            </a:r>
          </a:p>
        </p:txBody>
      </p:sp>
    </p:spTree>
    <p:extLst>
      <p:ext uri="{BB962C8B-B14F-4D97-AF65-F5344CB8AC3E}">
        <p14:creationId xmlns:p14="http://schemas.microsoft.com/office/powerpoint/2010/main" val="3469762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D61C2-81DE-73F4-514A-B38CF3F1A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Does surgery improve QoL?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BFB4CB-9DBF-6F84-25C1-5F47951E4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45" y="2456054"/>
            <a:ext cx="4305300" cy="4191001"/>
          </a:xfrm>
        </p:spPr>
        <p:txBody>
          <a:bodyPr>
            <a:normAutofit/>
          </a:bodyPr>
          <a:lstStyle/>
          <a:p>
            <a:r>
              <a:rPr lang="en-US" sz="1800" dirty="0"/>
              <a:t>8 studies, 444 pts</a:t>
            </a:r>
          </a:p>
          <a:p>
            <a:r>
              <a:rPr lang="en-US" sz="1800" dirty="0"/>
              <a:t>NOSE in 6 of 8</a:t>
            </a:r>
          </a:p>
          <a:p>
            <a:r>
              <a:rPr lang="en-US" sz="1800" dirty="0"/>
              <a:t>Improvement in all studies at 36 months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E94264-B152-3EE2-61C2-F86780F6CB8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July 28-30, 2024   |   The American Club   |   Kohler, WI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05D0E2C-5B89-3B24-E3ED-13E17EBDA9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0383"/>
            <a:ext cx="5334000" cy="103759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BDA3E1F-E783-20C3-A1B0-60BCB36918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4800" y="3602362"/>
            <a:ext cx="5029200" cy="975491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EE9A15A-354B-C936-A32A-ADF4A9E8A3C1}"/>
              </a:ext>
            </a:extLst>
          </p:cNvPr>
          <p:cNvSpPr txBox="1">
            <a:spLocks/>
          </p:cNvSpPr>
          <p:nvPr/>
        </p:nvSpPr>
        <p:spPr>
          <a:xfrm>
            <a:off x="4114800" y="4628823"/>
            <a:ext cx="5029200" cy="4191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 baseline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 baseline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 baseline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 baseline="0">
                <a:solidFill>
                  <a:schemeClr val="tx1"/>
                </a:solidFill>
                <a:latin typeface="Myriad Pro" charset="0"/>
                <a:ea typeface="Myriad Pro" charset="0"/>
                <a:cs typeface="Myriad Pro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91pts vs 93 control</a:t>
            </a:r>
          </a:p>
          <a:p>
            <a:r>
              <a:rPr lang="en-US" sz="1800" dirty="0"/>
              <a:t>Snot 20 and VAS</a:t>
            </a:r>
          </a:p>
          <a:p>
            <a:r>
              <a:rPr lang="en-US" sz="1800" dirty="0"/>
              <a:t>Improvement but not to healthy control baseline</a:t>
            </a:r>
          </a:p>
        </p:txBody>
      </p:sp>
    </p:spTree>
    <p:extLst>
      <p:ext uri="{BB962C8B-B14F-4D97-AF65-F5344CB8AC3E}">
        <p14:creationId xmlns:p14="http://schemas.microsoft.com/office/powerpoint/2010/main" val="42502510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ASPOLLED" val="1CE8B40206984978A5BFECEB2EBB21AA"/>
  <p:tag name="TPVERSION" val="5"/>
  <p:tag name="TPFULLVERSION" val="5.3.1.3337"/>
  <p:tag name="PPTVERSION" val="15"/>
  <p:tag name="TPOS" val="2"/>
</p:tagLst>
</file>

<file path=ppt/theme/theme1.xml><?xml version="1.0" encoding="utf-8"?>
<a:theme xmlns:a="http://schemas.openxmlformats.org/drawingml/2006/main" name="CME 2014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st Evidence 2016 template [Read-Only]" id="{B40EDC9A-9A79-4BBB-871A-99F24763E1CC}" vid="{51DA7DE9-6018-4F6E-B990-2788AED2415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7123</TotalTime>
  <Words>2751</Words>
  <Application>Microsoft Macintosh PowerPoint</Application>
  <PresentationFormat>On-screen Show (4:3)</PresentationFormat>
  <Paragraphs>229</Paragraphs>
  <Slides>22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Myriad Pro</vt:lpstr>
      <vt:lpstr>Radjhani Medium</vt:lpstr>
      <vt:lpstr>system-ui</vt:lpstr>
      <vt:lpstr>Wingdings</vt:lpstr>
      <vt:lpstr>CME 2014 Template</vt:lpstr>
      <vt:lpstr>Nasal Breathing for Better Health</vt:lpstr>
      <vt:lpstr>Disclosures</vt:lpstr>
      <vt:lpstr>Outline</vt:lpstr>
      <vt:lpstr>Why breath through the nose?</vt:lpstr>
      <vt:lpstr>Dental</vt:lpstr>
      <vt:lpstr>Evolution?</vt:lpstr>
      <vt:lpstr>Breathing and CNS connection</vt:lpstr>
      <vt:lpstr>Nasal Obstruction and Quality of Life</vt:lpstr>
      <vt:lpstr>Does surgery improve QoL?</vt:lpstr>
      <vt:lpstr>PowerPoint Presentation</vt:lpstr>
      <vt:lpstr>PowerPoint Presentation</vt:lpstr>
      <vt:lpstr>Structured Breathing Practices</vt:lpstr>
      <vt:lpstr>Techniques</vt:lpstr>
      <vt:lpstr>Cyclic Sigh</vt:lpstr>
      <vt:lpstr>Alternate Nostril Breathing</vt:lpstr>
      <vt:lpstr>Resonant Breathing</vt:lpstr>
      <vt:lpstr>Buteyko Breathing</vt:lpstr>
      <vt:lpstr>Control Pause</vt:lpstr>
      <vt:lpstr>Mini Breatholds</vt:lpstr>
      <vt:lpstr>Tummo</vt:lpstr>
      <vt:lpstr>Box breathing</vt:lpstr>
      <vt:lpstr>4, 7, 8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MCW</dc:creator>
  <cp:lastModifiedBy>Puccia, Ryan</cp:lastModifiedBy>
  <cp:revision>111</cp:revision>
  <dcterms:created xsi:type="dcterms:W3CDTF">2014-08-26T21:52:17Z</dcterms:created>
  <dcterms:modified xsi:type="dcterms:W3CDTF">2024-07-09T03:32:35Z</dcterms:modified>
</cp:coreProperties>
</file>