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7" r:id="rId4"/>
    <p:sldId id="449" r:id="rId5"/>
    <p:sldId id="455" r:id="rId6"/>
    <p:sldId id="260" r:id="rId7"/>
    <p:sldId id="261" r:id="rId8"/>
    <p:sldId id="454" r:id="rId9"/>
    <p:sldId id="259" r:id="rId10"/>
    <p:sldId id="262" r:id="rId11"/>
    <p:sldId id="266" r:id="rId12"/>
    <p:sldId id="263" r:id="rId13"/>
    <p:sldId id="264" r:id="rId14"/>
    <p:sldId id="265" r:id="rId15"/>
    <p:sldId id="448" r:id="rId16"/>
    <p:sldId id="450" r:id="rId17"/>
    <p:sldId id="451" r:id="rId18"/>
    <p:sldId id="452" r:id="rId19"/>
    <p:sldId id="453"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13D"/>
    <a:srgbClr val="8A949C"/>
    <a:srgbClr val="3DC0D2"/>
    <a:srgbClr val="B8CE48"/>
    <a:srgbClr val="333333"/>
    <a:srgbClr val="967F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58"/>
    <p:restoredTop sz="94656"/>
  </p:normalViewPr>
  <p:slideViewPr>
    <p:cSldViewPr>
      <p:cViewPr varScale="1">
        <p:scale>
          <a:sx n="105" d="100"/>
          <a:sy n="105" d="100"/>
        </p:scale>
        <p:origin x="1392"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EBF19-51DE-C849-9868-0C7E4CABCF10}" type="datetimeFigureOut">
              <a:rPr lang="en-US" smtClean="0"/>
              <a:t>6/19/2024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0F16A-43B4-9F4F-9127-0A50A647D696}" type="slidenum">
              <a:rPr lang="en-US" smtClean="0"/>
              <a:t>‹#›</a:t>
            </a:fld>
            <a:endParaRPr lang="en-US"/>
          </a:p>
        </p:txBody>
      </p:sp>
    </p:spTree>
    <p:extLst>
      <p:ext uri="{BB962C8B-B14F-4D97-AF65-F5344CB8AC3E}">
        <p14:creationId xmlns:p14="http://schemas.microsoft.com/office/powerpoint/2010/main" val="209153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29AD1EC-3136-6B0C-CBB0-6E5559AC71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492E160-F42A-4EB3-A113-3872F9CBE8FF}" type="slidenum">
              <a:rPr lang="en-US" altLang="en-US"/>
              <a:pPr>
                <a:spcBef>
                  <a:spcPct val="0"/>
                </a:spcBef>
              </a:pPr>
              <a:t>5</a:t>
            </a:fld>
            <a:endParaRPr lang="en-US" altLang="en-US"/>
          </a:p>
        </p:txBody>
      </p:sp>
      <p:sp>
        <p:nvSpPr>
          <p:cNvPr id="14339" name="Rectangle 2">
            <a:extLst>
              <a:ext uri="{FF2B5EF4-FFF2-40B4-BE49-F238E27FC236}">
                <a16:creationId xmlns:a16="http://schemas.microsoft.com/office/drawing/2014/main" id="{9E7C870C-B70C-7D8E-894A-06AFA850C5B6}"/>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AE37B804-419A-B038-1E4A-111177B7F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5C53"/>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29AD1EC-3136-6B0C-CBB0-6E5559AC71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492E160-F42A-4EB3-A113-3872F9CBE8FF}" type="slidenum">
              <a:rPr lang="en-US" altLang="en-US"/>
              <a:pPr>
                <a:spcBef>
                  <a:spcPct val="0"/>
                </a:spcBef>
              </a:pPr>
              <a:t>15</a:t>
            </a:fld>
            <a:endParaRPr lang="en-US" altLang="en-US"/>
          </a:p>
        </p:txBody>
      </p:sp>
      <p:sp>
        <p:nvSpPr>
          <p:cNvPr id="14339" name="Rectangle 2">
            <a:extLst>
              <a:ext uri="{FF2B5EF4-FFF2-40B4-BE49-F238E27FC236}">
                <a16:creationId xmlns:a16="http://schemas.microsoft.com/office/drawing/2014/main" id="{9E7C870C-B70C-7D8E-894A-06AFA850C5B6}"/>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AE37B804-419A-B038-1E4A-111177B7F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5C53"/>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29AD1EC-3136-6B0C-CBB0-6E5559AC71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492E160-F42A-4EB3-A113-3872F9CBE8FF}" type="slidenum">
              <a:rPr lang="en-US" altLang="en-US"/>
              <a:pPr>
                <a:spcBef>
                  <a:spcPct val="0"/>
                </a:spcBef>
              </a:pPr>
              <a:t>16</a:t>
            </a:fld>
            <a:endParaRPr lang="en-US" altLang="en-US"/>
          </a:p>
        </p:txBody>
      </p:sp>
      <p:sp>
        <p:nvSpPr>
          <p:cNvPr id="14339" name="Rectangle 2">
            <a:extLst>
              <a:ext uri="{FF2B5EF4-FFF2-40B4-BE49-F238E27FC236}">
                <a16:creationId xmlns:a16="http://schemas.microsoft.com/office/drawing/2014/main" id="{9E7C870C-B70C-7D8E-894A-06AFA850C5B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E37B804-419A-B038-1E4A-111177B7F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5C53"/>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658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29AD1EC-3136-6B0C-CBB0-6E5559AC71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492E160-F42A-4EB3-A113-3872F9CBE8FF}" type="slidenum">
              <a:rPr lang="en-US" altLang="en-US"/>
              <a:pPr>
                <a:spcBef>
                  <a:spcPct val="0"/>
                </a:spcBef>
              </a:pPr>
              <a:t>17</a:t>
            </a:fld>
            <a:endParaRPr lang="en-US" altLang="en-US"/>
          </a:p>
        </p:txBody>
      </p:sp>
      <p:sp>
        <p:nvSpPr>
          <p:cNvPr id="14339" name="Rectangle 2">
            <a:extLst>
              <a:ext uri="{FF2B5EF4-FFF2-40B4-BE49-F238E27FC236}">
                <a16:creationId xmlns:a16="http://schemas.microsoft.com/office/drawing/2014/main" id="{9E7C870C-B70C-7D8E-894A-06AFA850C5B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E37B804-419A-B038-1E4A-111177B7F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5C53"/>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0731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29AD1EC-3136-6B0C-CBB0-6E5559AC71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492E160-F42A-4EB3-A113-3872F9CBE8FF}" type="slidenum">
              <a:rPr lang="en-US" altLang="en-US"/>
              <a:pPr>
                <a:spcBef>
                  <a:spcPct val="0"/>
                </a:spcBef>
              </a:pPr>
              <a:t>18</a:t>
            </a:fld>
            <a:endParaRPr lang="en-US" altLang="en-US"/>
          </a:p>
        </p:txBody>
      </p:sp>
      <p:sp>
        <p:nvSpPr>
          <p:cNvPr id="14339" name="Rectangle 2">
            <a:extLst>
              <a:ext uri="{FF2B5EF4-FFF2-40B4-BE49-F238E27FC236}">
                <a16:creationId xmlns:a16="http://schemas.microsoft.com/office/drawing/2014/main" id="{9E7C870C-B70C-7D8E-894A-06AFA850C5B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E37B804-419A-B038-1E4A-111177B7F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5C53"/>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167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29AD1EC-3136-6B0C-CBB0-6E5559AC71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492E160-F42A-4EB3-A113-3872F9CBE8FF}" type="slidenum">
              <a:rPr lang="en-US" altLang="en-US"/>
              <a:pPr>
                <a:spcBef>
                  <a:spcPct val="0"/>
                </a:spcBef>
              </a:pPr>
              <a:t>19</a:t>
            </a:fld>
            <a:endParaRPr lang="en-US" altLang="en-US"/>
          </a:p>
        </p:txBody>
      </p:sp>
      <p:sp>
        <p:nvSpPr>
          <p:cNvPr id="14339" name="Rectangle 2">
            <a:extLst>
              <a:ext uri="{FF2B5EF4-FFF2-40B4-BE49-F238E27FC236}">
                <a16:creationId xmlns:a16="http://schemas.microsoft.com/office/drawing/2014/main" id="{9E7C870C-B70C-7D8E-894A-06AFA850C5B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E37B804-419A-B038-1E4A-111177B7F9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5C53"/>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8055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B8CE48"/>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50926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49394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95400"/>
            <a:ext cx="6019800" cy="483076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93348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3917116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78C0BB-E4BE-4AC3-9766-B589BFD971B9}"/>
              </a:ext>
            </a:extLst>
          </p:cNvPr>
          <p:cNvSpPr>
            <a:spLocks noGrp="1"/>
          </p:cNvSpPr>
          <p:nvPr>
            <p:ph type="ftr" sz="quarter" idx="10"/>
          </p:nvPr>
        </p:nvSpPr>
        <p:spPr/>
        <p:txBody>
          <a:bodyPr/>
          <a:lstStyle/>
          <a:p>
            <a:r>
              <a:rPr lang="en-US" dirty="0"/>
              <a:t>July 28-30, 2024  |   The American Club   |   Kohler, WI</a:t>
            </a:r>
          </a:p>
        </p:txBody>
      </p:sp>
    </p:spTree>
    <p:extLst>
      <p:ext uri="{BB962C8B-B14F-4D97-AF65-F5344CB8AC3E}">
        <p14:creationId xmlns:p14="http://schemas.microsoft.com/office/powerpoint/2010/main" val="310169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150147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141339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90800"/>
            <a:ext cx="4038600" cy="35353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590800"/>
            <a:ext cx="4038600" cy="35353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211613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590799"/>
            <a:ext cx="4040188" cy="35353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590799"/>
            <a:ext cx="4041775" cy="353536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96026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233517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81180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7048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371600"/>
            <a:ext cx="5111750" cy="475456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203055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1295399"/>
            <a:ext cx="54864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9"/>
          <p:cNvSpPr>
            <a:spLocks noGrp="1"/>
          </p:cNvSpPr>
          <p:nvPr>
            <p:ph type="ftr" sz="quarter" idx="10"/>
          </p:nvPr>
        </p:nvSpPr>
        <p:spPr>
          <a:xfrm>
            <a:off x="2514600" y="6226173"/>
            <a:ext cx="4114800" cy="365125"/>
          </a:xfrm>
        </p:spPr>
        <p:txBody>
          <a:bodyPr/>
          <a:lstStyle/>
          <a:p>
            <a:r>
              <a:rPr lang="en-US" dirty="0"/>
              <a:t>July 28-30, 2024   |   The American Club   |   Kohler, WI</a:t>
            </a:r>
          </a:p>
        </p:txBody>
      </p:sp>
    </p:spTree>
    <p:extLst>
      <p:ext uri="{BB962C8B-B14F-4D97-AF65-F5344CB8AC3E}">
        <p14:creationId xmlns:p14="http://schemas.microsoft.com/office/powerpoint/2010/main" val="427903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199"/>
            <a:ext cx="8229600" cy="4191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0" y="5943600"/>
            <a:ext cx="9144000" cy="0"/>
          </a:xfrm>
          <a:prstGeom prst="line">
            <a:avLst/>
          </a:prstGeom>
          <a:ln>
            <a:solidFill>
              <a:srgbClr val="8A949C"/>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3"/>
          </p:nvPr>
        </p:nvSpPr>
        <p:spPr>
          <a:xfrm>
            <a:off x="2438400" y="6226173"/>
            <a:ext cx="4114800" cy="365125"/>
          </a:xfrm>
          <a:prstGeom prst="rect">
            <a:avLst/>
          </a:prstGeom>
        </p:spPr>
        <p:txBody>
          <a:bodyPr vert="horz" lIns="91440" tIns="45720" rIns="91440" bIns="45720" rtlCol="0" anchor="ctr"/>
          <a:lstStyle>
            <a:lvl1pPr algn="ctr">
              <a:defRPr sz="1200">
                <a:solidFill>
                  <a:srgbClr val="8A949C"/>
                </a:solidFill>
                <a:latin typeface="Myriad Pro" charset="0"/>
                <a:ea typeface="Myriad Pro" charset="0"/>
                <a:cs typeface="Myriad Pro" charset="0"/>
              </a:defRPr>
            </a:lvl1pPr>
          </a:lstStyle>
          <a:p>
            <a:r>
              <a:rPr lang="en-US" dirty="0"/>
              <a:t>July 28-30, 2024  |   The American Club   |   Kohler, WI</a:t>
            </a:r>
          </a:p>
        </p:txBody>
      </p:sp>
      <p:pic>
        <p:nvPicPr>
          <p:cNvPr id="14" name="Picture 13"/>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457200" y="6095999"/>
            <a:ext cx="1278364" cy="625475"/>
          </a:xfrm>
          <a:prstGeom prst="rect">
            <a:avLst/>
          </a:prstGeom>
        </p:spPr>
      </p:pic>
      <p:pic>
        <p:nvPicPr>
          <p:cNvPr id="13" name="Picture 7" descr="MCW logo - transparent.png"/>
          <p:cNvPicPr>
            <a:picLocks noChangeAspect="1"/>
          </p:cNvPicPr>
          <p:nvPr userDrawn="1"/>
        </p:nvPicPr>
        <p:blipFill>
          <a:blip r:embed="rId16" cstate="email">
            <a:alphaModFix amt="83000"/>
            <a:extLst>
              <a:ext uri="{28A0092B-C50C-407E-A947-70E740481C1C}">
                <a14:useLocalDpi xmlns:a14="http://schemas.microsoft.com/office/drawing/2010/main"/>
              </a:ext>
            </a:extLst>
          </a:blip>
          <a:srcRect/>
          <a:stretch>
            <a:fillRect/>
          </a:stretch>
        </p:blipFill>
        <p:spPr bwMode="auto">
          <a:xfrm>
            <a:off x="7845951" y="6074636"/>
            <a:ext cx="840849" cy="66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8551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ctr" defTabSz="914400" rtl="0" eaLnBrk="1" latinLnBrk="0" hangingPunct="1">
        <a:spcBef>
          <a:spcPct val="0"/>
        </a:spcBef>
        <a:buNone/>
        <a:defRPr sz="4400" kern="1200" baseline="0">
          <a:solidFill>
            <a:srgbClr val="B8CE48"/>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7C2B7-DDA9-35C7-DFF7-A96775A22F68}"/>
              </a:ext>
            </a:extLst>
          </p:cNvPr>
          <p:cNvSpPr>
            <a:spLocks noGrp="1"/>
          </p:cNvSpPr>
          <p:nvPr>
            <p:ph type="ctrTitle"/>
          </p:nvPr>
        </p:nvSpPr>
        <p:spPr/>
        <p:txBody>
          <a:bodyPr/>
          <a:lstStyle/>
          <a:p>
            <a:r>
              <a:rPr lang="en-US" dirty="0"/>
              <a:t>Diet, Lifestyle, and Reflux</a:t>
            </a:r>
          </a:p>
        </p:txBody>
      </p:sp>
      <p:sp>
        <p:nvSpPr>
          <p:cNvPr id="3" name="Subtitle 2">
            <a:extLst>
              <a:ext uri="{FF2B5EF4-FFF2-40B4-BE49-F238E27FC236}">
                <a16:creationId xmlns:a16="http://schemas.microsoft.com/office/drawing/2014/main" id="{07AE2750-7667-A080-5EAC-709B2AE67364}"/>
              </a:ext>
            </a:extLst>
          </p:cNvPr>
          <p:cNvSpPr>
            <a:spLocks noGrp="1"/>
          </p:cNvSpPr>
          <p:nvPr>
            <p:ph type="subTitle" idx="1"/>
          </p:nvPr>
        </p:nvSpPr>
        <p:spPr/>
        <p:txBody>
          <a:bodyPr>
            <a:normAutofit fontScale="55000" lnSpcReduction="20000"/>
          </a:bodyPr>
          <a:lstStyle/>
          <a:p>
            <a:r>
              <a:rPr lang="en-US" dirty="0"/>
              <a:t>Jonathan M. Bock, MD, FACS</a:t>
            </a:r>
          </a:p>
          <a:p>
            <a:r>
              <a:rPr lang="en-US" dirty="0"/>
              <a:t>Professor</a:t>
            </a:r>
          </a:p>
          <a:p>
            <a:r>
              <a:rPr lang="en-US" dirty="0"/>
              <a:t>Division of Laryngology &amp; Professional Voice</a:t>
            </a:r>
          </a:p>
          <a:p>
            <a:r>
              <a:rPr lang="en-US" dirty="0"/>
              <a:t>Department of Otolaryngology &amp; Communication Sciences</a:t>
            </a:r>
          </a:p>
          <a:p>
            <a:r>
              <a:rPr lang="en-US" dirty="0"/>
              <a:t>Medical College of Wisconsin</a:t>
            </a:r>
          </a:p>
        </p:txBody>
      </p:sp>
      <p:sp>
        <p:nvSpPr>
          <p:cNvPr id="4" name="Footer Placeholder 3">
            <a:extLst>
              <a:ext uri="{FF2B5EF4-FFF2-40B4-BE49-F238E27FC236}">
                <a16:creationId xmlns:a16="http://schemas.microsoft.com/office/drawing/2014/main" id="{4B7828EF-6368-EEF7-5E50-37C3D69B868F}"/>
              </a:ext>
            </a:extLst>
          </p:cNvPr>
          <p:cNvSpPr>
            <a:spLocks noGrp="1"/>
          </p:cNvSpPr>
          <p:nvPr>
            <p:ph type="ftr" sz="quarter" idx="10"/>
          </p:nvPr>
        </p:nvSpPr>
        <p:spPr/>
        <p:txBody>
          <a:bodyPr/>
          <a:lstStyle/>
          <a:p>
            <a:r>
              <a:rPr lang="en-US"/>
              <a:t>July 28-30, 2024   |   The American Club   |   Kohler, WI</a:t>
            </a:r>
            <a:endParaRPr lang="en-US" dirty="0"/>
          </a:p>
        </p:txBody>
      </p:sp>
      <p:pic>
        <p:nvPicPr>
          <p:cNvPr id="6" name="Picture 5">
            <a:extLst>
              <a:ext uri="{FF2B5EF4-FFF2-40B4-BE49-F238E27FC236}">
                <a16:creationId xmlns:a16="http://schemas.microsoft.com/office/drawing/2014/main" id="{970E099D-2037-E630-9023-FA06D85FA3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30539" y="328426"/>
            <a:ext cx="3682921" cy="2080467"/>
          </a:xfrm>
          <a:prstGeom prst="rect">
            <a:avLst/>
          </a:prstGeom>
        </p:spPr>
      </p:pic>
    </p:spTree>
    <p:extLst>
      <p:ext uri="{BB962C8B-B14F-4D97-AF65-F5344CB8AC3E}">
        <p14:creationId xmlns:p14="http://schemas.microsoft.com/office/powerpoint/2010/main" val="3966059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pPr>
              <a:lnSpc>
                <a:spcPct val="90000"/>
              </a:lnSpc>
            </a:pPr>
            <a:r>
              <a:rPr lang="en-US" sz="3700" dirty="0"/>
              <a:t>Head of Bed Elevation</a:t>
            </a:r>
          </a:p>
        </p:txBody>
      </p:sp>
      <p:sp>
        <p:nvSpPr>
          <p:cNvPr id="3" name="Content Placeholder 2">
            <a:extLst>
              <a:ext uri="{FF2B5EF4-FFF2-40B4-BE49-F238E27FC236}">
                <a16:creationId xmlns:a16="http://schemas.microsoft.com/office/drawing/2014/main" id="{06C1856C-05D6-8A23-61A9-03228FC90743}"/>
              </a:ext>
            </a:extLst>
          </p:cNvPr>
          <p:cNvSpPr>
            <a:spLocks noGrp="1"/>
          </p:cNvSpPr>
          <p:nvPr>
            <p:ph sz="half" idx="2"/>
          </p:nvPr>
        </p:nvSpPr>
        <p:spPr>
          <a:xfrm>
            <a:off x="236108" y="1295400"/>
            <a:ext cx="4040188" cy="4267200"/>
          </a:xfrm>
        </p:spPr>
        <p:txBody>
          <a:bodyPr>
            <a:normAutofit fontScale="92500" lnSpcReduction="20000"/>
          </a:bodyPr>
          <a:lstStyle/>
          <a:p>
            <a:r>
              <a:rPr lang="en-US" dirty="0"/>
              <a:t>Am J of Gastroenterology and Hepatology 27(6): 1078-82 June 2012</a:t>
            </a:r>
          </a:p>
          <a:p>
            <a:pPr lvl="1"/>
            <a:r>
              <a:rPr lang="en-US" dirty="0"/>
              <a:t>20 pts tested in flat sleep and 20cm HOB elevation</a:t>
            </a:r>
          </a:p>
          <a:p>
            <a:pPr lvl="1"/>
            <a:r>
              <a:rPr lang="en-US" dirty="0"/>
              <a:t>pH probe studies done in both positions all night</a:t>
            </a:r>
          </a:p>
          <a:p>
            <a:pPr lvl="1"/>
            <a:r>
              <a:rPr lang="en-US" dirty="0"/>
              <a:t>Sig decreases in total reflux time, acid clearance time, &gt;5 min episodes, and symptom scores</a:t>
            </a:r>
          </a:p>
          <a:p>
            <a:pPr lvl="1"/>
            <a:r>
              <a:rPr lang="en-US" dirty="0"/>
              <a:t>Appears to decrease overall acid exposure and reflux event duration but not total number of events.  </a:t>
            </a:r>
          </a:p>
          <a:p>
            <a:endParaRPr lang="en-US" dirty="0"/>
          </a:p>
        </p:txBody>
      </p:sp>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pic>
        <p:nvPicPr>
          <p:cNvPr id="6146" name="Picture 2">
            <a:extLst>
              <a:ext uri="{FF2B5EF4-FFF2-40B4-BE49-F238E27FC236}">
                <a16:creationId xmlns:a16="http://schemas.microsoft.com/office/drawing/2014/main" id="{FB58DE32-199B-BE93-D59D-7B49748AFDD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86"/>
          <a:stretch/>
        </p:blipFill>
        <p:spPr bwMode="auto">
          <a:xfrm>
            <a:off x="4276296" y="1600199"/>
            <a:ext cx="4562904" cy="33370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DA4EA0-EC65-4B4E-1209-ABD4A0578A3F}"/>
              </a:ext>
            </a:extLst>
          </p:cNvPr>
          <p:cNvSpPr txBox="1"/>
          <p:nvPr/>
        </p:nvSpPr>
        <p:spPr>
          <a:xfrm>
            <a:off x="5105400" y="5107660"/>
            <a:ext cx="3048000" cy="369332"/>
          </a:xfrm>
          <a:prstGeom prst="rect">
            <a:avLst/>
          </a:prstGeom>
          <a:noFill/>
        </p:spPr>
        <p:txBody>
          <a:bodyPr wrap="square" rtlCol="0">
            <a:spAutoFit/>
          </a:bodyPr>
          <a:lstStyle/>
          <a:p>
            <a:r>
              <a:rPr lang="en-US" dirty="0"/>
              <a:t>$274.99 at </a:t>
            </a:r>
            <a:r>
              <a:rPr lang="en-US" dirty="0" err="1"/>
              <a:t>Walmart.com</a:t>
            </a:r>
            <a:endParaRPr lang="en-US" dirty="0"/>
          </a:p>
        </p:txBody>
      </p:sp>
    </p:spTree>
    <p:extLst>
      <p:ext uri="{BB962C8B-B14F-4D97-AF65-F5344CB8AC3E}">
        <p14:creationId xmlns:p14="http://schemas.microsoft.com/office/powerpoint/2010/main" val="153706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pPr>
              <a:lnSpc>
                <a:spcPct val="90000"/>
              </a:lnSpc>
            </a:pPr>
            <a:r>
              <a:rPr lang="en-US" sz="3700" dirty="0"/>
              <a:t>How do specific foods affect reflux?</a:t>
            </a:r>
          </a:p>
        </p:txBody>
      </p:sp>
      <p:sp>
        <p:nvSpPr>
          <p:cNvPr id="3" name="Content Placeholder 2">
            <a:extLst>
              <a:ext uri="{FF2B5EF4-FFF2-40B4-BE49-F238E27FC236}">
                <a16:creationId xmlns:a16="http://schemas.microsoft.com/office/drawing/2014/main" id="{06C1856C-05D6-8A23-61A9-03228FC90743}"/>
              </a:ext>
            </a:extLst>
          </p:cNvPr>
          <p:cNvSpPr>
            <a:spLocks noGrp="1"/>
          </p:cNvSpPr>
          <p:nvPr>
            <p:ph sz="half" idx="2"/>
          </p:nvPr>
        </p:nvSpPr>
        <p:spPr>
          <a:xfrm>
            <a:off x="236108" y="1295400"/>
            <a:ext cx="4040188" cy="4267200"/>
          </a:xfrm>
        </p:spPr>
        <p:txBody>
          <a:bodyPr>
            <a:normAutofit lnSpcReduction="10000"/>
          </a:bodyPr>
          <a:lstStyle/>
          <a:p>
            <a:r>
              <a:rPr lang="en-US" dirty="0"/>
              <a:t>Some foods increase/worsen stomach acid levels</a:t>
            </a:r>
          </a:p>
          <a:p>
            <a:pPr lvl="1"/>
            <a:r>
              <a:rPr lang="en-US" dirty="0"/>
              <a:t>Citrus, spicy foods, tomato</a:t>
            </a:r>
          </a:p>
          <a:p>
            <a:r>
              <a:rPr lang="en-US" dirty="0"/>
              <a:t>Some foods slow gastric emptying</a:t>
            </a:r>
          </a:p>
          <a:p>
            <a:pPr lvl="1"/>
            <a:r>
              <a:rPr lang="en-US" dirty="0"/>
              <a:t>Fatty foods specifically</a:t>
            </a:r>
          </a:p>
          <a:p>
            <a:r>
              <a:rPr lang="en-US" dirty="0"/>
              <a:t>Some foods alter esophageal sphincter closing </a:t>
            </a:r>
          </a:p>
          <a:p>
            <a:pPr lvl="1"/>
            <a:r>
              <a:rPr lang="en-US" dirty="0"/>
              <a:t>Chocolate, red wine, carbonated beverages, </a:t>
            </a:r>
            <a:r>
              <a:rPr lang="en-US" dirty="0" err="1"/>
              <a:t>tob</a:t>
            </a:r>
            <a:endParaRPr lang="en-US" dirty="0"/>
          </a:p>
          <a:p>
            <a:endParaRPr lang="en-US" dirty="0"/>
          </a:p>
        </p:txBody>
      </p:sp>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dirty="0"/>
              <a:t>July 28-30, 2024   |   The American Club   |   Kohler, WI</a:t>
            </a:r>
          </a:p>
        </p:txBody>
      </p:sp>
      <p:pic>
        <p:nvPicPr>
          <p:cNvPr id="6" name="Picture 5">
            <a:extLst>
              <a:ext uri="{FF2B5EF4-FFF2-40B4-BE49-F238E27FC236}">
                <a16:creationId xmlns:a16="http://schemas.microsoft.com/office/drawing/2014/main" id="{30680C93-F9C7-4611-F5BE-478D33650D63}"/>
              </a:ext>
            </a:extLst>
          </p:cNvPr>
          <p:cNvPicPr>
            <a:picLocks noChangeAspect="1"/>
          </p:cNvPicPr>
          <p:nvPr/>
        </p:nvPicPr>
        <p:blipFill>
          <a:blip r:embed="rId2"/>
          <a:stretch>
            <a:fillRect/>
          </a:stretch>
        </p:blipFill>
        <p:spPr>
          <a:xfrm>
            <a:off x="4800600" y="1366837"/>
            <a:ext cx="4011989" cy="4124325"/>
          </a:xfrm>
          <a:prstGeom prst="rect">
            <a:avLst/>
          </a:prstGeom>
        </p:spPr>
      </p:pic>
    </p:spTree>
    <p:extLst>
      <p:ext uri="{BB962C8B-B14F-4D97-AF65-F5344CB8AC3E}">
        <p14:creationId xmlns:p14="http://schemas.microsoft.com/office/powerpoint/2010/main" val="80495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pPr>
              <a:lnSpc>
                <a:spcPct val="90000"/>
              </a:lnSpc>
            </a:pPr>
            <a:r>
              <a:rPr lang="en-US" sz="3700" dirty="0"/>
              <a:t>Dietary Modification</a:t>
            </a:r>
          </a:p>
        </p:txBody>
      </p:sp>
      <p:sp>
        <p:nvSpPr>
          <p:cNvPr id="3" name="Content Placeholder 2">
            <a:extLst>
              <a:ext uri="{FF2B5EF4-FFF2-40B4-BE49-F238E27FC236}">
                <a16:creationId xmlns:a16="http://schemas.microsoft.com/office/drawing/2014/main" id="{06C1856C-05D6-8A23-61A9-03228FC90743}"/>
              </a:ext>
            </a:extLst>
          </p:cNvPr>
          <p:cNvSpPr>
            <a:spLocks noGrp="1"/>
          </p:cNvSpPr>
          <p:nvPr>
            <p:ph sz="half" idx="2"/>
          </p:nvPr>
        </p:nvSpPr>
        <p:spPr>
          <a:xfrm>
            <a:off x="236108" y="1295400"/>
            <a:ext cx="4040188" cy="4267200"/>
          </a:xfrm>
        </p:spPr>
        <p:txBody>
          <a:bodyPr>
            <a:normAutofit fontScale="92500" lnSpcReduction="20000"/>
          </a:bodyPr>
          <a:lstStyle/>
          <a:p>
            <a:r>
              <a:rPr lang="en-US" dirty="0"/>
              <a:t>Multiple ways to approach - and difficult to study…</a:t>
            </a:r>
          </a:p>
          <a:p>
            <a:pPr lvl="1"/>
            <a:r>
              <a:rPr lang="en-US" dirty="0"/>
              <a:t>Low carb</a:t>
            </a:r>
          </a:p>
          <a:p>
            <a:pPr lvl="2"/>
            <a:r>
              <a:rPr lang="en-US" dirty="0"/>
              <a:t>General trend toward lower esophageal acid with low carb diets</a:t>
            </a:r>
          </a:p>
          <a:p>
            <a:pPr lvl="2"/>
            <a:r>
              <a:rPr lang="en-US" dirty="0"/>
              <a:t>(Low carb = more protein/fiber?)</a:t>
            </a:r>
          </a:p>
          <a:p>
            <a:pPr lvl="1"/>
            <a:r>
              <a:rPr lang="en-US" dirty="0"/>
              <a:t>Low fat</a:t>
            </a:r>
          </a:p>
          <a:p>
            <a:pPr lvl="2"/>
            <a:r>
              <a:rPr lang="en-US" dirty="0"/>
              <a:t>Varying data</a:t>
            </a:r>
          </a:p>
          <a:p>
            <a:pPr lvl="1"/>
            <a:r>
              <a:rPr lang="en-US" dirty="0"/>
              <a:t>Gluten Free</a:t>
            </a:r>
          </a:p>
          <a:p>
            <a:pPr lvl="2"/>
            <a:r>
              <a:rPr lang="en-US" dirty="0"/>
              <a:t>Individual studies show benefit</a:t>
            </a:r>
          </a:p>
          <a:p>
            <a:pPr lvl="1"/>
            <a:r>
              <a:rPr lang="en-US" dirty="0"/>
              <a:t>Eating speed</a:t>
            </a:r>
          </a:p>
          <a:p>
            <a:pPr lvl="2"/>
            <a:r>
              <a:rPr lang="en-US" dirty="0"/>
              <a:t>No difference</a:t>
            </a:r>
          </a:p>
          <a:p>
            <a:endParaRPr lang="en-US" dirty="0"/>
          </a:p>
        </p:txBody>
      </p:sp>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pic>
        <p:nvPicPr>
          <p:cNvPr id="8200" name="Picture 8" descr="Nutrients 16 00464 g002">
            <a:extLst>
              <a:ext uri="{FF2B5EF4-FFF2-40B4-BE49-F238E27FC236}">
                <a16:creationId xmlns:a16="http://schemas.microsoft.com/office/drawing/2014/main" id="{C83A694E-99D2-C2A2-8487-F522D7A2DD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19600" y="2209800"/>
            <a:ext cx="4608125" cy="20808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3709F2-623D-8237-3726-080DE4DE37EC}"/>
              </a:ext>
            </a:extLst>
          </p:cNvPr>
          <p:cNvSpPr txBox="1"/>
          <p:nvPr/>
        </p:nvSpPr>
        <p:spPr>
          <a:xfrm>
            <a:off x="4449789" y="4406325"/>
            <a:ext cx="4577936" cy="646331"/>
          </a:xfrm>
          <a:prstGeom prst="rect">
            <a:avLst/>
          </a:prstGeom>
          <a:noFill/>
        </p:spPr>
        <p:txBody>
          <a:bodyPr wrap="square">
            <a:spAutoFit/>
          </a:bodyPr>
          <a:lstStyle/>
          <a:p>
            <a:r>
              <a:rPr lang="en-US" i="1" dirty="0"/>
              <a:t>Nutrients</a:t>
            </a:r>
            <a:r>
              <a:rPr lang="en-US" dirty="0"/>
              <a:t> </a:t>
            </a:r>
            <a:r>
              <a:rPr lang="en-US" b="1" dirty="0"/>
              <a:t>2024</a:t>
            </a:r>
            <a:r>
              <a:rPr lang="en-US" dirty="0"/>
              <a:t>, </a:t>
            </a:r>
            <a:r>
              <a:rPr lang="en-US" i="1" dirty="0"/>
              <a:t>16</a:t>
            </a:r>
            <a:r>
              <a:rPr lang="en-US" dirty="0"/>
              <a:t>(3), 464; https://doi.org/10.3390/nu16030464</a:t>
            </a:r>
          </a:p>
        </p:txBody>
      </p:sp>
    </p:spTree>
    <p:extLst>
      <p:ext uri="{BB962C8B-B14F-4D97-AF65-F5344CB8AC3E}">
        <p14:creationId xmlns:p14="http://schemas.microsoft.com/office/powerpoint/2010/main" val="1416684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pPr>
              <a:lnSpc>
                <a:spcPct val="90000"/>
              </a:lnSpc>
            </a:pPr>
            <a:r>
              <a:rPr lang="en-US" sz="3700" dirty="0"/>
              <a:t>Carbohydrates</a:t>
            </a:r>
          </a:p>
        </p:txBody>
      </p:sp>
      <p:sp>
        <p:nvSpPr>
          <p:cNvPr id="3" name="Content Placeholder 2">
            <a:extLst>
              <a:ext uri="{FF2B5EF4-FFF2-40B4-BE49-F238E27FC236}">
                <a16:creationId xmlns:a16="http://schemas.microsoft.com/office/drawing/2014/main" id="{06C1856C-05D6-8A23-61A9-03228FC90743}"/>
              </a:ext>
            </a:extLst>
          </p:cNvPr>
          <p:cNvSpPr>
            <a:spLocks noGrp="1"/>
          </p:cNvSpPr>
          <p:nvPr>
            <p:ph sz="half" idx="2"/>
          </p:nvPr>
        </p:nvSpPr>
        <p:spPr>
          <a:xfrm>
            <a:off x="236108" y="1295400"/>
            <a:ext cx="4040188" cy="4267200"/>
          </a:xfrm>
        </p:spPr>
        <p:txBody>
          <a:bodyPr>
            <a:normAutofit fontScale="85000" lnSpcReduction="10000"/>
          </a:bodyPr>
          <a:lstStyle/>
          <a:p>
            <a:r>
              <a:rPr lang="en-US" dirty="0"/>
              <a:t>Amount and type of carbohydrates seems to make a significant difference:</a:t>
            </a:r>
          </a:p>
          <a:p>
            <a:pPr lvl="1"/>
            <a:r>
              <a:rPr lang="en-US" dirty="0"/>
              <a:t>RCT of 98 Veterans w symptomatic GERD</a:t>
            </a:r>
          </a:p>
          <a:p>
            <a:pPr lvl="1"/>
            <a:r>
              <a:rPr lang="en-US" dirty="0"/>
              <a:t>Assigned to different carb level diets for 9 weeks</a:t>
            </a:r>
          </a:p>
          <a:p>
            <a:pPr lvl="1"/>
            <a:r>
              <a:rPr lang="en-US" dirty="0"/>
              <a:t>Total carb vs simple/complex carbs</a:t>
            </a:r>
          </a:p>
          <a:p>
            <a:pPr lvl="1"/>
            <a:r>
              <a:rPr lang="en-US" dirty="0"/>
              <a:t>High total/High simple carb diet leads to sig higher AET and total reflux episodes compared to High total/low simple</a:t>
            </a:r>
          </a:p>
          <a:p>
            <a:pPr lvl="2"/>
            <a:r>
              <a:rPr lang="en-US" dirty="0"/>
              <a:t>So.. limiting simple sugars seems to make most difference!</a:t>
            </a:r>
          </a:p>
          <a:p>
            <a:endParaRPr lang="en-US" dirty="0"/>
          </a:p>
        </p:txBody>
      </p:sp>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sp>
        <p:nvSpPr>
          <p:cNvPr id="7" name="TextBox 6">
            <a:extLst>
              <a:ext uri="{FF2B5EF4-FFF2-40B4-BE49-F238E27FC236}">
                <a16:creationId xmlns:a16="http://schemas.microsoft.com/office/drawing/2014/main" id="{133709F2-623D-8237-3726-080DE4DE37EC}"/>
              </a:ext>
            </a:extLst>
          </p:cNvPr>
          <p:cNvSpPr txBox="1"/>
          <p:nvPr/>
        </p:nvSpPr>
        <p:spPr>
          <a:xfrm>
            <a:off x="4276296" y="4655403"/>
            <a:ext cx="4751429" cy="830997"/>
          </a:xfrm>
          <a:prstGeom prst="rect">
            <a:avLst/>
          </a:prstGeom>
          <a:noFill/>
        </p:spPr>
        <p:txBody>
          <a:bodyPr wrap="square">
            <a:spAutoFit/>
          </a:bodyPr>
          <a:lstStyle/>
          <a:p>
            <a:r>
              <a:rPr lang="en-US" sz="1200" dirty="0"/>
              <a:t>Gu C, Olszewski T, King KL, </a:t>
            </a:r>
            <a:r>
              <a:rPr lang="en-US" sz="1200" dirty="0" err="1"/>
              <a:t>Vaezi</a:t>
            </a:r>
            <a:r>
              <a:rPr lang="en-US" sz="1200" dirty="0"/>
              <a:t> MF, </a:t>
            </a:r>
            <a:r>
              <a:rPr lang="en-US" sz="1200" dirty="0" err="1"/>
              <a:t>Niswender</a:t>
            </a:r>
            <a:r>
              <a:rPr lang="en-US" sz="1200" dirty="0"/>
              <a:t> KD, Silver HJ. The Effects of Modifying Amount and Type of Dietary Carbohydrate on Esophageal Acid Exposure Time and Esophageal Reflux Symptoms: A Randomized Controlled Trial. Am J Gastroenterol. 2022 Oct 1;117(10):1655-1667.</a:t>
            </a:r>
          </a:p>
        </p:txBody>
      </p:sp>
      <p:pic>
        <p:nvPicPr>
          <p:cNvPr id="8" name="Picture 7">
            <a:extLst>
              <a:ext uri="{FF2B5EF4-FFF2-40B4-BE49-F238E27FC236}">
                <a16:creationId xmlns:a16="http://schemas.microsoft.com/office/drawing/2014/main" id="{9D8E9173-0260-EB86-2254-4174FB522B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76296" y="1349595"/>
            <a:ext cx="4478464" cy="3056730"/>
          </a:xfrm>
          <a:prstGeom prst="rect">
            <a:avLst/>
          </a:prstGeom>
        </p:spPr>
      </p:pic>
    </p:spTree>
    <p:extLst>
      <p:ext uri="{BB962C8B-B14F-4D97-AF65-F5344CB8AC3E}">
        <p14:creationId xmlns:p14="http://schemas.microsoft.com/office/powerpoint/2010/main" val="346626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pPr>
              <a:lnSpc>
                <a:spcPct val="90000"/>
              </a:lnSpc>
            </a:pPr>
            <a:r>
              <a:rPr lang="en-US" sz="3700" dirty="0"/>
              <a:t>Trigger Foods!!!</a:t>
            </a:r>
          </a:p>
        </p:txBody>
      </p:sp>
      <p:sp>
        <p:nvSpPr>
          <p:cNvPr id="3" name="Content Placeholder 2">
            <a:extLst>
              <a:ext uri="{FF2B5EF4-FFF2-40B4-BE49-F238E27FC236}">
                <a16:creationId xmlns:a16="http://schemas.microsoft.com/office/drawing/2014/main" id="{06C1856C-05D6-8A23-61A9-03228FC90743}"/>
              </a:ext>
            </a:extLst>
          </p:cNvPr>
          <p:cNvSpPr>
            <a:spLocks noGrp="1"/>
          </p:cNvSpPr>
          <p:nvPr>
            <p:ph sz="half" idx="2"/>
          </p:nvPr>
        </p:nvSpPr>
        <p:spPr>
          <a:xfrm>
            <a:off x="236108" y="1295400"/>
            <a:ext cx="4040188" cy="4267200"/>
          </a:xfrm>
        </p:spPr>
        <p:txBody>
          <a:bodyPr>
            <a:normAutofit fontScale="85000" lnSpcReduction="20000"/>
          </a:bodyPr>
          <a:lstStyle/>
          <a:p>
            <a:r>
              <a:rPr lang="en-US" dirty="0"/>
              <a:t>Meta-analysis of 1000 studies on diet and GERD, 25 analyzed (w/ positive findings) </a:t>
            </a:r>
          </a:p>
          <a:p>
            <a:pPr lvl="1"/>
            <a:r>
              <a:rPr lang="en-US" dirty="0"/>
              <a:t>High Fat – 2/7 studies </a:t>
            </a:r>
          </a:p>
          <a:p>
            <a:pPr lvl="1"/>
            <a:r>
              <a:rPr lang="en-US" b="1" i="1" dirty="0"/>
              <a:t>Fast Food 2/4 studies</a:t>
            </a:r>
          </a:p>
          <a:p>
            <a:pPr lvl="1"/>
            <a:r>
              <a:rPr lang="en-US" dirty="0"/>
              <a:t>Cholesterol – 1 of 4 studies</a:t>
            </a:r>
          </a:p>
          <a:p>
            <a:pPr lvl="1"/>
            <a:r>
              <a:rPr lang="en-US" b="1" i="1" dirty="0"/>
              <a:t>Spicy Foods – 3/6 studies</a:t>
            </a:r>
          </a:p>
          <a:p>
            <a:pPr lvl="1"/>
            <a:r>
              <a:rPr lang="en-US" b="1" i="1" dirty="0"/>
              <a:t>Fried Food – 2/3 studies</a:t>
            </a:r>
          </a:p>
          <a:p>
            <a:pPr lvl="1"/>
            <a:r>
              <a:rPr lang="en-US" b="1" i="1" dirty="0"/>
              <a:t>Citrus – 5/5 studies!!!</a:t>
            </a:r>
          </a:p>
          <a:p>
            <a:pPr lvl="1"/>
            <a:r>
              <a:rPr lang="en-US" dirty="0"/>
              <a:t>Fiber – 0/5, 1 negative</a:t>
            </a:r>
          </a:p>
          <a:p>
            <a:pPr lvl="1"/>
            <a:r>
              <a:rPr lang="en-US" dirty="0"/>
              <a:t>Coffee – 2/10 studies</a:t>
            </a:r>
          </a:p>
          <a:p>
            <a:pPr lvl="1"/>
            <a:r>
              <a:rPr lang="en-US" dirty="0"/>
              <a:t>Tea – 3/7 studies</a:t>
            </a:r>
          </a:p>
          <a:p>
            <a:pPr lvl="1"/>
            <a:r>
              <a:rPr lang="en-US" dirty="0"/>
              <a:t>Chocolate – ¼ studies</a:t>
            </a:r>
          </a:p>
          <a:p>
            <a:pPr lvl="1"/>
            <a:r>
              <a:rPr lang="en-US" b="1" i="1" dirty="0"/>
              <a:t>Carbonated </a:t>
            </a:r>
            <a:r>
              <a:rPr lang="en-US" b="1" i="1" dirty="0" err="1"/>
              <a:t>Bevs</a:t>
            </a:r>
            <a:r>
              <a:rPr lang="en-US" b="1" i="1" dirty="0"/>
              <a:t> – 5/9 studies</a:t>
            </a:r>
          </a:p>
          <a:p>
            <a:pPr lvl="1"/>
            <a:r>
              <a:rPr lang="en-US" b="1" i="1" dirty="0"/>
              <a:t>Alcohol – 0/8 studies</a:t>
            </a:r>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sp>
        <p:nvSpPr>
          <p:cNvPr id="7" name="TextBox 6">
            <a:extLst>
              <a:ext uri="{FF2B5EF4-FFF2-40B4-BE49-F238E27FC236}">
                <a16:creationId xmlns:a16="http://schemas.microsoft.com/office/drawing/2014/main" id="{133709F2-623D-8237-3726-080DE4DE37EC}"/>
              </a:ext>
            </a:extLst>
          </p:cNvPr>
          <p:cNvSpPr txBox="1"/>
          <p:nvPr/>
        </p:nvSpPr>
        <p:spPr>
          <a:xfrm>
            <a:off x="4276296" y="4655403"/>
            <a:ext cx="4751429" cy="830997"/>
          </a:xfrm>
          <a:prstGeom prst="rect">
            <a:avLst/>
          </a:prstGeom>
          <a:noFill/>
        </p:spPr>
        <p:txBody>
          <a:bodyPr wrap="square">
            <a:spAutoFit/>
          </a:bodyPr>
          <a:lstStyle/>
          <a:p>
            <a:r>
              <a:rPr lang="en-US" sz="1200" dirty="0" err="1"/>
              <a:t>Heidarzadeh-Esfahani</a:t>
            </a:r>
            <a:r>
              <a:rPr lang="en-US" sz="1200" dirty="0"/>
              <a:t> N, Soleimani D, </a:t>
            </a:r>
            <a:r>
              <a:rPr lang="en-US" sz="1200" dirty="0" err="1"/>
              <a:t>Hajiahmadi</a:t>
            </a:r>
            <a:r>
              <a:rPr lang="en-US" sz="1200" dirty="0"/>
              <a:t> S, Moradi S, </a:t>
            </a:r>
            <a:r>
              <a:rPr lang="en-US" sz="1200" dirty="0" err="1"/>
              <a:t>Heidarzadeh</a:t>
            </a:r>
            <a:r>
              <a:rPr lang="en-US" sz="1200" dirty="0"/>
              <a:t> N, </a:t>
            </a:r>
            <a:r>
              <a:rPr lang="en-US" sz="1200" dirty="0" err="1"/>
              <a:t>Nachvak</a:t>
            </a:r>
            <a:r>
              <a:rPr lang="en-US" sz="1200" dirty="0"/>
              <a:t> SM. Dietary Intake in Relation to the Risk of Reflux Disease: A Systematic Review. </a:t>
            </a:r>
            <a:r>
              <a:rPr lang="en-US" sz="1200" dirty="0" err="1"/>
              <a:t>Prev</a:t>
            </a:r>
            <a:r>
              <a:rPr lang="en-US" sz="1200" dirty="0"/>
              <a:t> </a:t>
            </a:r>
            <a:r>
              <a:rPr lang="en-US" sz="1200" dirty="0" err="1"/>
              <a:t>Nutr</a:t>
            </a:r>
            <a:r>
              <a:rPr lang="en-US" sz="1200" dirty="0"/>
              <a:t> Food Sci. 2021 Dec 31;26(4):367-379..</a:t>
            </a:r>
          </a:p>
        </p:txBody>
      </p:sp>
      <p:pic>
        <p:nvPicPr>
          <p:cNvPr id="5" name="Picture 4">
            <a:extLst>
              <a:ext uri="{FF2B5EF4-FFF2-40B4-BE49-F238E27FC236}">
                <a16:creationId xmlns:a16="http://schemas.microsoft.com/office/drawing/2014/main" id="{A6B6D0BE-D8F1-C082-BDA6-7F7591E376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76296" y="1447800"/>
            <a:ext cx="4297500" cy="3129367"/>
          </a:xfrm>
          <a:prstGeom prst="rect">
            <a:avLst/>
          </a:prstGeom>
        </p:spPr>
      </p:pic>
    </p:spTree>
    <p:extLst>
      <p:ext uri="{BB962C8B-B14F-4D97-AF65-F5344CB8AC3E}">
        <p14:creationId xmlns:p14="http://schemas.microsoft.com/office/powerpoint/2010/main" val="1222320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3F316FBB-51B9-283A-D7B9-4E3C1416552B}"/>
              </a:ext>
            </a:extLst>
          </p:cNvPr>
          <p:cNvSpPr>
            <a:spLocks noChangeArrowheads="1"/>
          </p:cNvSpPr>
          <p:nvPr/>
        </p:nvSpPr>
        <p:spPr bwMode="auto">
          <a:xfrm>
            <a:off x="228600" y="66675"/>
            <a:ext cx="8636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95955" bIns="508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chemeClr val="accent3"/>
                </a:solidFill>
              </a:rPr>
              <a:t>Apple Cider Vinegar – Um, WHY?</a:t>
            </a:r>
          </a:p>
        </p:txBody>
      </p:sp>
      <p:sp>
        <p:nvSpPr>
          <p:cNvPr id="13317" name="Content Placeholder 2">
            <a:extLst>
              <a:ext uri="{FF2B5EF4-FFF2-40B4-BE49-F238E27FC236}">
                <a16:creationId xmlns:a16="http://schemas.microsoft.com/office/drawing/2014/main" id="{2DE2EC9A-BE66-AD9B-C9D4-8FF6F1327D5F}"/>
              </a:ext>
            </a:extLst>
          </p:cNvPr>
          <p:cNvSpPr>
            <a:spLocks noGrp="1"/>
          </p:cNvSpPr>
          <p:nvPr>
            <p:ph idx="1"/>
          </p:nvPr>
        </p:nvSpPr>
        <p:spPr>
          <a:xfrm>
            <a:off x="381000" y="1066800"/>
            <a:ext cx="6172200" cy="5562600"/>
          </a:xfrm>
        </p:spPr>
        <p:txBody>
          <a:bodyPr/>
          <a:lstStyle/>
          <a:p>
            <a:pPr>
              <a:lnSpc>
                <a:spcPct val="80000"/>
              </a:lnSpc>
            </a:pPr>
            <a:r>
              <a:rPr lang="en-US" altLang="en-US" sz="2400" dirty="0">
                <a:ea typeface="ＭＳ Ｐゴシック" panose="020B0600070205080204" pitchFamily="34" charset="-128"/>
              </a:rPr>
              <a:t>How can ingestion of an acidic compound reduce symptoms of acid reflux? A few models, all speculative</a:t>
            </a:r>
          </a:p>
          <a:p>
            <a:pPr lvl="1">
              <a:lnSpc>
                <a:spcPct val="80000"/>
              </a:lnSpc>
            </a:pPr>
            <a:r>
              <a:rPr lang="en-US" altLang="en-US" sz="1600" dirty="0">
                <a:ea typeface="ＭＳ Ｐゴシック" panose="020B0600070205080204" pitchFamily="34" charset="-128"/>
              </a:rPr>
              <a:t>One study looked at 130 pts dx with gastritis</a:t>
            </a:r>
          </a:p>
          <a:p>
            <a:pPr lvl="1">
              <a:lnSpc>
                <a:spcPct val="80000"/>
              </a:lnSpc>
            </a:pPr>
            <a:r>
              <a:rPr lang="en-US" altLang="en-US" sz="1600" dirty="0">
                <a:ea typeface="ＭＳ Ｐゴシック" panose="020B0600070205080204" pitchFamily="34" charset="-128"/>
              </a:rPr>
              <a:t>Found that restriction of carbohydrates supplemented with acidic foods (lemon juice and fresh tomato) led to improved GERD </a:t>
            </a:r>
            <a:r>
              <a:rPr lang="en-US" altLang="en-US" sz="1600" dirty="0" err="1">
                <a:ea typeface="ＭＳ Ｐゴシック" panose="020B0600070205080204" pitchFamily="34" charset="-128"/>
              </a:rPr>
              <a:t>sxs</a:t>
            </a:r>
            <a:endParaRPr lang="en-US" altLang="en-US" sz="1600" dirty="0">
              <a:ea typeface="ＭＳ Ｐゴシック" panose="020B0600070205080204" pitchFamily="34" charset="-128"/>
            </a:endParaRPr>
          </a:p>
          <a:p>
            <a:pPr lvl="1">
              <a:lnSpc>
                <a:spcPct val="80000"/>
              </a:lnSpc>
            </a:pPr>
            <a:r>
              <a:rPr lang="en-US" altLang="en-US" sz="1600" dirty="0">
                <a:ea typeface="ＭＳ Ｐゴシック" panose="020B0600070205080204" pitchFamily="34" charset="-128"/>
              </a:rPr>
              <a:t>Authors speculated that ingestion of acid might downregulate endogenous acid secretion by negative feedback mechanism?</a:t>
            </a:r>
          </a:p>
          <a:p>
            <a:pPr lvl="2">
              <a:lnSpc>
                <a:spcPct val="80000"/>
              </a:lnSpc>
            </a:pPr>
            <a:r>
              <a:rPr lang="en-US" sz="1050" dirty="0" err="1"/>
              <a:t>Langella</a:t>
            </a:r>
            <a:r>
              <a:rPr lang="en-US" sz="1050" dirty="0"/>
              <a:t> C, </a:t>
            </a:r>
            <a:r>
              <a:rPr lang="en-US" sz="1050" dirty="0" err="1"/>
              <a:t>Naviglio</a:t>
            </a:r>
            <a:r>
              <a:rPr lang="en-US" sz="1050" dirty="0"/>
              <a:t> D, Marino M, </a:t>
            </a:r>
            <a:r>
              <a:rPr lang="en-US" sz="1050" dirty="0" err="1"/>
              <a:t>Calogero</a:t>
            </a:r>
            <a:r>
              <a:rPr lang="en-US" sz="1050" dirty="0"/>
              <a:t> A, Gallo M. New food approaches to reduce and/or eliminate increased gastric acidity related to gastroesophageal pathologies. Nutrition. 2018;54:26–32.</a:t>
            </a:r>
            <a:endParaRPr lang="en-US" altLang="en-US" sz="1200" dirty="0">
              <a:ea typeface="ＭＳ Ｐゴシック" panose="020B0600070205080204" pitchFamily="34" charset="-128"/>
            </a:endParaRPr>
          </a:p>
          <a:p>
            <a:pPr lvl="1">
              <a:lnSpc>
                <a:spcPct val="80000"/>
              </a:lnSpc>
            </a:pPr>
            <a:r>
              <a:rPr lang="en-US" altLang="en-US" sz="1600" dirty="0">
                <a:ea typeface="ＭＳ Ｐゴシック" panose="020B0600070205080204" pitchFamily="34" charset="-128"/>
              </a:rPr>
              <a:t>Arguments: Blood sugar control, weight loss, gut health/microbiome changes</a:t>
            </a:r>
          </a:p>
          <a:p>
            <a:pPr lvl="2">
              <a:lnSpc>
                <a:spcPct val="80000"/>
              </a:lnSpc>
            </a:pPr>
            <a:r>
              <a:rPr lang="en-US" altLang="en-US" sz="1200" dirty="0">
                <a:ea typeface="ＭＳ Ｐゴシック" panose="020B0600070205080204" pitchFamily="34" charset="-128"/>
              </a:rPr>
              <a:t>NY Times: “Is Apple Cider Vinegar Really a Cure-All” April 9, 2024</a:t>
            </a:r>
          </a:p>
          <a:p>
            <a:pPr lvl="1">
              <a:lnSpc>
                <a:spcPct val="80000"/>
              </a:lnSpc>
            </a:pPr>
            <a:r>
              <a:rPr lang="en-US" altLang="en-US" sz="1600" dirty="0">
                <a:ea typeface="ＭＳ Ｐゴシック" panose="020B0600070205080204" pitchFamily="34" charset="-128"/>
              </a:rPr>
              <a:t>General lay conception of corporeal “pH balance” and feeling that reflux symptoms arise from hypochlorhydria – “a faulty intuition that may be reinforced by alternative practitioners and that might lay groundwork for a placebo response”. </a:t>
            </a:r>
          </a:p>
          <a:p>
            <a:pPr lvl="2">
              <a:lnSpc>
                <a:spcPct val="80000"/>
              </a:lnSpc>
            </a:pPr>
            <a:r>
              <a:rPr lang="en-US" sz="1050" dirty="0"/>
              <a:t>Ahuja, A., Ahuja, N.K. Popular Remedies for Esophageal Symptoms: a Critical Appraisal. </a:t>
            </a:r>
            <a:r>
              <a:rPr lang="en-US" sz="1050" i="1" dirty="0" err="1"/>
              <a:t>Curr</a:t>
            </a:r>
            <a:r>
              <a:rPr lang="en-US" sz="1050" i="1" dirty="0"/>
              <a:t> Gastroenterol Rep</a:t>
            </a:r>
            <a:r>
              <a:rPr lang="en-US" sz="1050" dirty="0"/>
              <a:t> </a:t>
            </a:r>
            <a:r>
              <a:rPr lang="en-US" sz="1050" b="1" dirty="0"/>
              <a:t>21</a:t>
            </a:r>
            <a:r>
              <a:rPr lang="en-US" sz="1050" dirty="0"/>
              <a:t>, 39 (2019).</a:t>
            </a:r>
            <a:endParaRPr lang="en-US" altLang="en-US" sz="1200" dirty="0">
              <a:ea typeface="ＭＳ Ｐゴシック" panose="020B0600070205080204" pitchFamily="34" charset="-128"/>
            </a:endParaRPr>
          </a:p>
        </p:txBody>
      </p:sp>
      <p:pic>
        <p:nvPicPr>
          <p:cNvPr id="2" name="Picture 1">
            <a:extLst>
              <a:ext uri="{FF2B5EF4-FFF2-40B4-BE49-F238E27FC236}">
                <a16:creationId xmlns:a16="http://schemas.microsoft.com/office/drawing/2014/main" id="{897CFD00-8687-9CE6-75A5-8F178F564A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4200" y="1072897"/>
            <a:ext cx="1609757" cy="3270504"/>
          </a:xfrm>
          <a:prstGeom prst="rect">
            <a:avLst/>
          </a:prstGeom>
        </p:spPr>
      </p:pic>
      <p:pic>
        <p:nvPicPr>
          <p:cNvPr id="3" name="Picture 2">
            <a:extLst>
              <a:ext uri="{FF2B5EF4-FFF2-40B4-BE49-F238E27FC236}">
                <a16:creationId xmlns:a16="http://schemas.microsoft.com/office/drawing/2014/main" id="{7302F6D5-3B50-04A1-A7A6-D680E720B2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5384" y="4343401"/>
            <a:ext cx="2032000" cy="1524000"/>
          </a:xfrm>
          <a:prstGeom prst="rect">
            <a:avLst/>
          </a:prstGeom>
        </p:spPr>
      </p:pic>
      <p:sp>
        <p:nvSpPr>
          <p:cNvPr id="4" name="Footer Placeholder 3">
            <a:extLst>
              <a:ext uri="{FF2B5EF4-FFF2-40B4-BE49-F238E27FC236}">
                <a16:creationId xmlns:a16="http://schemas.microsoft.com/office/drawing/2014/main" id="{86C3C09D-DEA3-DC85-46F5-59A44434E036}"/>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3F316FBB-51B9-283A-D7B9-4E3C1416552B}"/>
              </a:ext>
            </a:extLst>
          </p:cNvPr>
          <p:cNvSpPr>
            <a:spLocks noChangeArrowheads="1"/>
          </p:cNvSpPr>
          <p:nvPr/>
        </p:nvSpPr>
        <p:spPr bwMode="auto">
          <a:xfrm>
            <a:off x="228600" y="66675"/>
            <a:ext cx="8636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95955" bIns="508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chemeClr val="accent3"/>
                </a:solidFill>
              </a:rPr>
              <a:t>Acupuncture for GERD</a:t>
            </a:r>
          </a:p>
        </p:txBody>
      </p:sp>
      <p:sp>
        <p:nvSpPr>
          <p:cNvPr id="13317" name="Content Placeholder 2">
            <a:extLst>
              <a:ext uri="{FF2B5EF4-FFF2-40B4-BE49-F238E27FC236}">
                <a16:creationId xmlns:a16="http://schemas.microsoft.com/office/drawing/2014/main" id="{2DE2EC9A-BE66-AD9B-C9D4-8FF6F1327D5F}"/>
              </a:ext>
            </a:extLst>
          </p:cNvPr>
          <p:cNvSpPr>
            <a:spLocks noGrp="1"/>
          </p:cNvSpPr>
          <p:nvPr>
            <p:ph idx="1"/>
          </p:nvPr>
        </p:nvSpPr>
        <p:spPr>
          <a:xfrm>
            <a:off x="381000" y="1066800"/>
            <a:ext cx="6172200" cy="5562600"/>
          </a:xfrm>
        </p:spPr>
        <p:txBody>
          <a:bodyPr/>
          <a:lstStyle/>
          <a:p>
            <a:pPr>
              <a:lnSpc>
                <a:spcPct val="80000"/>
              </a:lnSpc>
            </a:pPr>
            <a:r>
              <a:rPr lang="en-US" altLang="en-US" sz="2400" dirty="0">
                <a:ea typeface="ＭＳ Ｐゴシック" panose="020B0600070205080204" pitchFamily="34" charset="-128"/>
              </a:rPr>
              <a:t>Prospective trial - 68 pts with refractory GERD enrolled over 4 years</a:t>
            </a:r>
          </a:p>
          <a:p>
            <a:pPr lvl="1">
              <a:lnSpc>
                <a:spcPct val="80000"/>
              </a:lnSpc>
            </a:pPr>
            <a:r>
              <a:rPr lang="en-US" altLang="en-US" sz="1600" dirty="0">
                <a:ea typeface="ＭＳ Ｐゴシック" panose="020B0600070205080204" pitchFamily="34" charset="-128"/>
              </a:rPr>
              <a:t>Randomized to acupuncture or control (sham) groups</a:t>
            </a:r>
          </a:p>
          <a:p>
            <a:pPr lvl="1">
              <a:lnSpc>
                <a:spcPct val="80000"/>
              </a:lnSpc>
            </a:pPr>
            <a:r>
              <a:rPr lang="en-US" altLang="en-US" sz="1600" dirty="0">
                <a:ea typeface="ＭＳ Ｐゴシック" panose="020B0600070205080204" pitchFamily="34" charset="-128"/>
              </a:rPr>
              <a:t>Pre and post HRM  to assess effects on motility, as well as </a:t>
            </a:r>
            <a:r>
              <a:rPr lang="en-US" altLang="en-US" sz="1600" dirty="0" err="1">
                <a:ea typeface="ＭＳ Ｐゴシック" panose="020B0600070205080204" pitchFamily="34" charset="-128"/>
              </a:rPr>
              <a:t>GerdQ</a:t>
            </a:r>
            <a:r>
              <a:rPr lang="en-US" altLang="en-US" sz="1600" dirty="0">
                <a:ea typeface="ＭＳ Ｐゴシック" panose="020B0600070205080204" pitchFamily="34" charset="-128"/>
              </a:rPr>
              <a:t> questionnaire</a:t>
            </a:r>
          </a:p>
          <a:p>
            <a:pPr lvl="1">
              <a:lnSpc>
                <a:spcPct val="80000"/>
              </a:lnSpc>
            </a:pPr>
            <a:r>
              <a:rPr lang="en-US" altLang="en-US" sz="1600" dirty="0">
                <a:ea typeface="ＭＳ Ｐゴシック" panose="020B0600070205080204" pitchFamily="34" charset="-128"/>
              </a:rPr>
              <a:t>Showed changes in </a:t>
            </a:r>
            <a:r>
              <a:rPr lang="en-US" altLang="en-US" sz="1600" dirty="0" err="1">
                <a:ea typeface="ＭＳ Ｐゴシック" panose="020B0600070205080204" pitchFamily="34" charset="-128"/>
              </a:rPr>
              <a:t>GerdQ</a:t>
            </a:r>
            <a:r>
              <a:rPr lang="en-US" altLang="en-US" sz="1600" dirty="0">
                <a:ea typeface="ＭＳ Ｐゴシック" panose="020B0600070205080204" pitchFamily="34" charset="-128"/>
              </a:rPr>
              <a:t> answers just at first week</a:t>
            </a:r>
          </a:p>
          <a:p>
            <a:pPr lvl="1">
              <a:lnSpc>
                <a:spcPct val="80000"/>
              </a:lnSpc>
            </a:pPr>
            <a:r>
              <a:rPr lang="en-US" altLang="en-US" sz="1600" dirty="0">
                <a:ea typeface="ＭＳ Ｐゴシック" panose="020B0600070205080204" pitchFamily="34" charset="-128"/>
              </a:rPr>
              <a:t>Sig changes in HRM findings for acupuncture pts!</a:t>
            </a:r>
          </a:p>
          <a:p>
            <a:pPr lvl="2">
              <a:lnSpc>
                <a:spcPct val="80000"/>
              </a:lnSpc>
            </a:pPr>
            <a:r>
              <a:rPr lang="en-US" altLang="en-US" sz="1200" dirty="0">
                <a:ea typeface="ＭＳ Ｐゴシック" panose="020B0600070205080204" pitchFamily="34" charset="-128"/>
              </a:rPr>
              <a:t>Length of LES </a:t>
            </a:r>
          </a:p>
          <a:p>
            <a:pPr lvl="2">
              <a:lnSpc>
                <a:spcPct val="80000"/>
              </a:lnSpc>
            </a:pPr>
            <a:r>
              <a:rPr lang="en-US" altLang="en-US" sz="1200" dirty="0">
                <a:ea typeface="ＭＳ Ｐゴシック" panose="020B0600070205080204" pitchFamily="34" charset="-128"/>
              </a:rPr>
              <a:t>Mean basal LES pressure</a:t>
            </a:r>
          </a:p>
          <a:p>
            <a:pPr lvl="2">
              <a:lnSpc>
                <a:spcPct val="80000"/>
              </a:lnSpc>
            </a:pPr>
            <a:r>
              <a:rPr lang="en-US" altLang="en-US" sz="1200" dirty="0">
                <a:ea typeface="ＭＳ Ｐゴシック" panose="020B0600070205080204" pitchFamily="34" charset="-128"/>
              </a:rPr>
              <a:t>Number of fragmented/ineffective contractions dropped sig</a:t>
            </a:r>
          </a:p>
          <a:p>
            <a:pPr lvl="2">
              <a:lnSpc>
                <a:spcPct val="80000"/>
              </a:lnSpc>
            </a:pPr>
            <a:r>
              <a:rPr lang="en-US" sz="1200" dirty="0" err="1"/>
              <a:t>Yuming</a:t>
            </a:r>
            <a:r>
              <a:rPr lang="en-US" sz="1200" dirty="0"/>
              <a:t>, T et al. Acupuncture Improved the Function of the LES and Esophageal Motility in Chinese Patients with Refractory GERD </a:t>
            </a:r>
            <a:r>
              <a:rPr lang="en-US" sz="1200" dirty="0" err="1"/>
              <a:t>sxs</a:t>
            </a:r>
            <a:r>
              <a:rPr lang="en-US" sz="1200" dirty="0"/>
              <a:t>: A Randomized Trial. </a:t>
            </a:r>
            <a:r>
              <a:rPr lang="en-US" sz="1200" i="1" dirty="0" err="1"/>
              <a:t>Gastroenterolology</a:t>
            </a:r>
            <a:r>
              <a:rPr lang="en-US" sz="1200" i="1" dirty="0"/>
              <a:t> Research Practice </a:t>
            </a:r>
            <a:r>
              <a:rPr lang="en-US" sz="1200" dirty="0"/>
              <a:t>online 2023 May 2024</a:t>
            </a:r>
            <a:r>
              <a:rPr lang="en-US" sz="1050" dirty="0"/>
              <a:t>. </a:t>
            </a:r>
            <a:endParaRPr lang="en-US" altLang="en-US" sz="1200" dirty="0">
              <a:ea typeface="ＭＳ Ｐゴシック" panose="020B0600070205080204" pitchFamily="34" charset="-128"/>
            </a:endParaRPr>
          </a:p>
        </p:txBody>
      </p:sp>
      <p:pic>
        <p:nvPicPr>
          <p:cNvPr id="4" name="Picture 3">
            <a:extLst>
              <a:ext uri="{FF2B5EF4-FFF2-40B4-BE49-F238E27FC236}">
                <a16:creationId xmlns:a16="http://schemas.microsoft.com/office/drawing/2014/main" id="{E65FFCA5-E560-B341-5D09-A2164B57E1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1942" y="1143000"/>
            <a:ext cx="2632058" cy="1477962"/>
          </a:xfrm>
          <a:prstGeom prst="rect">
            <a:avLst/>
          </a:prstGeom>
        </p:spPr>
      </p:pic>
      <p:pic>
        <p:nvPicPr>
          <p:cNvPr id="5" name="Picture 4">
            <a:extLst>
              <a:ext uri="{FF2B5EF4-FFF2-40B4-BE49-F238E27FC236}">
                <a16:creationId xmlns:a16="http://schemas.microsoft.com/office/drawing/2014/main" id="{4C645797-0D67-4A81-ABA0-0A579E3D39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0731" y="2620962"/>
            <a:ext cx="1329055" cy="3322638"/>
          </a:xfrm>
          <a:prstGeom prst="rect">
            <a:avLst/>
          </a:prstGeom>
        </p:spPr>
      </p:pic>
      <p:pic>
        <p:nvPicPr>
          <p:cNvPr id="6" name="Picture 5">
            <a:extLst>
              <a:ext uri="{FF2B5EF4-FFF2-40B4-BE49-F238E27FC236}">
                <a16:creationId xmlns:a16="http://schemas.microsoft.com/office/drawing/2014/main" id="{72A4F771-5505-0143-CE5C-83EA447E02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43200" y="4038600"/>
            <a:ext cx="1897893" cy="1695451"/>
          </a:xfrm>
          <a:prstGeom prst="rect">
            <a:avLst/>
          </a:prstGeom>
        </p:spPr>
      </p:pic>
      <p:sp>
        <p:nvSpPr>
          <p:cNvPr id="7" name="Footer Placeholder 3">
            <a:extLst>
              <a:ext uri="{FF2B5EF4-FFF2-40B4-BE49-F238E27FC236}">
                <a16:creationId xmlns:a16="http://schemas.microsoft.com/office/drawing/2014/main" id="{C686C231-0998-8821-9588-D9FF8564F684}"/>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spTree>
    <p:extLst>
      <p:ext uri="{BB962C8B-B14F-4D97-AF65-F5344CB8AC3E}">
        <p14:creationId xmlns:p14="http://schemas.microsoft.com/office/powerpoint/2010/main" val="153201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3F316FBB-51B9-283A-D7B9-4E3C1416552B}"/>
              </a:ext>
            </a:extLst>
          </p:cNvPr>
          <p:cNvSpPr>
            <a:spLocks noChangeArrowheads="1"/>
          </p:cNvSpPr>
          <p:nvPr/>
        </p:nvSpPr>
        <p:spPr bwMode="auto">
          <a:xfrm>
            <a:off x="228600" y="66675"/>
            <a:ext cx="8636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95955" bIns="508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chemeClr val="accent3"/>
                </a:solidFill>
              </a:rPr>
              <a:t>Low Acid Diet/Alkaline Water</a:t>
            </a:r>
          </a:p>
        </p:txBody>
      </p:sp>
      <p:sp>
        <p:nvSpPr>
          <p:cNvPr id="13317" name="Content Placeholder 2">
            <a:extLst>
              <a:ext uri="{FF2B5EF4-FFF2-40B4-BE49-F238E27FC236}">
                <a16:creationId xmlns:a16="http://schemas.microsoft.com/office/drawing/2014/main" id="{2DE2EC9A-BE66-AD9B-C9D4-8FF6F1327D5F}"/>
              </a:ext>
            </a:extLst>
          </p:cNvPr>
          <p:cNvSpPr>
            <a:spLocks noGrp="1"/>
          </p:cNvSpPr>
          <p:nvPr>
            <p:ph idx="1"/>
          </p:nvPr>
        </p:nvSpPr>
        <p:spPr>
          <a:xfrm>
            <a:off x="381000" y="1066800"/>
            <a:ext cx="6324600" cy="5562600"/>
          </a:xfrm>
        </p:spPr>
        <p:txBody>
          <a:bodyPr/>
          <a:lstStyle/>
          <a:p>
            <a:pPr>
              <a:lnSpc>
                <a:spcPct val="80000"/>
              </a:lnSpc>
            </a:pPr>
            <a:r>
              <a:rPr lang="en-US" altLang="en-US" sz="2400" dirty="0">
                <a:ea typeface="ＭＳ Ｐゴシック" panose="020B0600070205080204" pitchFamily="34" charset="-128"/>
              </a:rPr>
              <a:t>Direct comparison of PPI to Mediterranean Diet (90% plant) w alkaline water (pH &gt; 8)</a:t>
            </a:r>
          </a:p>
          <a:p>
            <a:pPr lvl="1">
              <a:lnSpc>
                <a:spcPct val="80000"/>
              </a:lnSpc>
            </a:pPr>
            <a:r>
              <a:rPr lang="en-US" altLang="en-US" sz="1600" dirty="0">
                <a:ea typeface="ＭＳ Ｐゴシック" panose="020B0600070205080204" pitchFamily="34" charset="-128"/>
              </a:rPr>
              <a:t>Retrospective cohort study</a:t>
            </a:r>
          </a:p>
          <a:p>
            <a:pPr lvl="2">
              <a:lnSpc>
                <a:spcPct val="80000"/>
              </a:lnSpc>
            </a:pPr>
            <a:r>
              <a:rPr lang="en-US" altLang="en-US" sz="1200" dirty="0">
                <a:ea typeface="ＭＳ Ｐゴシック" panose="020B0600070205080204" pitchFamily="34" charset="-128"/>
              </a:rPr>
              <a:t>Both groups recommended standard reflux precautions</a:t>
            </a:r>
          </a:p>
          <a:p>
            <a:pPr lvl="2">
              <a:lnSpc>
                <a:spcPct val="80000"/>
              </a:lnSpc>
            </a:pPr>
            <a:r>
              <a:rPr lang="en-US" altLang="en-US" sz="1200" dirty="0">
                <a:ea typeface="ＭＳ Ｐゴシック" panose="020B0600070205080204" pitchFamily="34" charset="-128"/>
              </a:rPr>
              <a:t>PPI group at least </a:t>
            </a:r>
            <a:r>
              <a:rPr lang="en-US" altLang="en-US" sz="1200" dirty="0" err="1">
                <a:ea typeface="ＭＳ Ｐゴシック" panose="020B0600070205080204" pitchFamily="34" charset="-128"/>
              </a:rPr>
              <a:t>Qday</a:t>
            </a:r>
            <a:r>
              <a:rPr lang="en-US" altLang="en-US" sz="1200" dirty="0">
                <a:ea typeface="ＭＳ Ｐゴシック" panose="020B0600070205080204" pitchFamily="34" charset="-128"/>
              </a:rPr>
              <a:t> PPI, some BID</a:t>
            </a:r>
          </a:p>
          <a:p>
            <a:pPr lvl="2">
              <a:lnSpc>
                <a:spcPct val="80000"/>
              </a:lnSpc>
            </a:pPr>
            <a:r>
              <a:rPr lang="en-US" altLang="en-US" sz="1200" dirty="0">
                <a:ea typeface="ＭＳ Ｐゴシック" panose="020B0600070205080204" pitchFamily="34" charset="-128"/>
              </a:rPr>
              <a:t>Diet: 90-95% plant-based, 2-3 meal/week of 3-4 oz meat, minimal dairy</a:t>
            </a:r>
          </a:p>
          <a:p>
            <a:pPr lvl="1">
              <a:lnSpc>
                <a:spcPct val="80000"/>
              </a:lnSpc>
            </a:pPr>
            <a:r>
              <a:rPr lang="en-US" altLang="en-US" sz="1600" dirty="0">
                <a:ea typeface="ＭＳ Ｐゴシック" panose="020B0600070205080204" pitchFamily="34" charset="-128"/>
              </a:rPr>
              <a:t>Assessed RSI at 6 weeks after treatment</a:t>
            </a:r>
          </a:p>
          <a:p>
            <a:pPr lvl="1">
              <a:lnSpc>
                <a:spcPct val="80000"/>
              </a:lnSpc>
            </a:pPr>
            <a:r>
              <a:rPr lang="en-US" altLang="en-US" sz="1600" dirty="0">
                <a:ea typeface="ＭＳ Ｐゴシック" panose="020B0600070205080204" pitchFamily="34" charset="-128"/>
              </a:rPr>
              <a:t>54% of PPI group achieved &gt; 6pt reduction</a:t>
            </a:r>
          </a:p>
          <a:p>
            <a:pPr lvl="1">
              <a:lnSpc>
                <a:spcPct val="80000"/>
              </a:lnSpc>
            </a:pPr>
            <a:r>
              <a:rPr lang="en-US" altLang="en-US" sz="1600" dirty="0">
                <a:ea typeface="ＭＳ Ｐゴシック" panose="020B0600070205080204" pitchFamily="34" charset="-128"/>
              </a:rPr>
              <a:t>62.6% of alkaline water/diet change group had same!</a:t>
            </a:r>
          </a:p>
          <a:p>
            <a:pPr lvl="1">
              <a:lnSpc>
                <a:spcPct val="80000"/>
              </a:lnSpc>
            </a:pPr>
            <a:r>
              <a:rPr lang="en-US" altLang="en-US" sz="1600" dirty="0">
                <a:ea typeface="ＭＳ Ｐゴシック" panose="020B0600070205080204" pitchFamily="34" charset="-128"/>
              </a:rPr>
              <a:t>“Our data demonstrate that Rx w PPI is not sig more effective than a wholly dietary approach, with statistically sig greater mean improvement with dietary </a:t>
            </a:r>
            <a:r>
              <a:rPr lang="en-US" altLang="en-US" sz="1600" dirty="0" err="1">
                <a:ea typeface="ＭＳ Ｐゴシック" panose="020B0600070205080204" pitchFamily="34" charset="-128"/>
              </a:rPr>
              <a:t>rx</a:t>
            </a:r>
            <a:r>
              <a:rPr lang="en-US" altLang="en-US" sz="1600" dirty="0">
                <a:ea typeface="ＭＳ Ｐゴシック" panose="020B0600070205080204" pitchFamily="34" charset="-128"/>
              </a:rPr>
              <a:t>”</a:t>
            </a:r>
          </a:p>
          <a:p>
            <a:pPr lvl="2">
              <a:lnSpc>
                <a:spcPct val="80000"/>
              </a:lnSpc>
            </a:pPr>
            <a:r>
              <a:rPr lang="en-US" altLang="en-US" sz="1200" dirty="0">
                <a:ea typeface="ＭＳ Ｐゴシック" panose="020B0600070205080204" pitchFamily="34" charset="-128"/>
              </a:rPr>
              <a:t>Zalvan et al. A Comparison of Alkaline Water and Mediterranean Diet vs Proton Pump Inhibition for Treatment of LPR. JAMA-Oto 2017 Oct 143(10): 1023-29</a:t>
            </a:r>
          </a:p>
        </p:txBody>
      </p:sp>
      <p:pic>
        <p:nvPicPr>
          <p:cNvPr id="2" name="Picture 1">
            <a:extLst>
              <a:ext uri="{FF2B5EF4-FFF2-40B4-BE49-F238E27FC236}">
                <a16:creationId xmlns:a16="http://schemas.microsoft.com/office/drawing/2014/main" id="{73174255-5BAD-878E-0903-37444DB02B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7016" y="1142999"/>
            <a:ext cx="1497584" cy="4575951"/>
          </a:xfrm>
          <a:prstGeom prst="rect">
            <a:avLst/>
          </a:prstGeom>
        </p:spPr>
      </p:pic>
      <p:pic>
        <p:nvPicPr>
          <p:cNvPr id="8" name="Picture 7">
            <a:extLst>
              <a:ext uri="{FF2B5EF4-FFF2-40B4-BE49-F238E27FC236}">
                <a16:creationId xmlns:a16="http://schemas.microsoft.com/office/drawing/2014/main" id="{97E676F9-4767-2DBA-7153-596B5500B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3200" y="4384370"/>
            <a:ext cx="3276600" cy="2406955"/>
          </a:xfrm>
          <a:prstGeom prst="rect">
            <a:avLst/>
          </a:prstGeom>
        </p:spPr>
      </p:pic>
    </p:spTree>
    <p:extLst>
      <p:ext uri="{BB962C8B-B14F-4D97-AF65-F5344CB8AC3E}">
        <p14:creationId xmlns:p14="http://schemas.microsoft.com/office/powerpoint/2010/main" val="99033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3F316FBB-51B9-283A-D7B9-4E3C1416552B}"/>
              </a:ext>
            </a:extLst>
          </p:cNvPr>
          <p:cNvSpPr>
            <a:spLocks noChangeArrowheads="1"/>
          </p:cNvSpPr>
          <p:nvPr/>
        </p:nvSpPr>
        <p:spPr bwMode="auto">
          <a:xfrm>
            <a:off x="228600" y="66675"/>
            <a:ext cx="8636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95955" bIns="508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chemeClr val="accent3"/>
                </a:solidFill>
              </a:rPr>
              <a:t>High Fiber Diets</a:t>
            </a:r>
          </a:p>
        </p:txBody>
      </p:sp>
      <p:sp>
        <p:nvSpPr>
          <p:cNvPr id="13317" name="Content Placeholder 2">
            <a:extLst>
              <a:ext uri="{FF2B5EF4-FFF2-40B4-BE49-F238E27FC236}">
                <a16:creationId xmlns:a16="http://schemas.microsoft.com/office/drawing/2014/main" id="{2DE2EC9A-BE66-AD9B-C9D4-8FF6F1327D5F}"/>
              </a:ext>
            </a:extLst>
          </p:cNvPr>
          <p:cNvSpPr>
            <a:spLocks noGrp="1"/>
          </p:cNvSpPr>
          <p:nvPr>
            <p:ph idx="1"/>
          </p:nvPr>
        </p:nvSpPr>
        <p:spPr>
          <a:xfrm>
            <a:off x="381000" y="1066800"/>
            <a:ext cx="6324600" cy="5562600"/>
          </a:xfrm>
        </p:spPr>
        <p:txBody>
          <a:bodyPr>
            <a:normAutofit/>
          </a:bodyPr>
          <a:lstStyle/>
          <a:p>
            <a:pPr>
              <a:lnSpc>
                <a:spcPct val="80000"/>
              </a:lnSpc>
            </a:pPr>
            <a:r>
              <a:rPr lang="en-US" altLang="en-US" sz="2400" dirty="0">
                <a:ea typeface="ＭＳ Ｐゴシック" panose="020B0600070205080204" pitchFamily="34" charset="-128"/>
              </a:rPr>
              <a:t>Soluble fiber appears to select for more favorable gut microbiome and diversity</a:t>
            </a:r>
          </a:p>
          <a:p>
            <a:pPr lvl="1">
              <a:lnSpc>
                <a:spcPct val="80000"/>
              </a:lnSpc>
            </a:pPr>
            <a:r>
              <a:rPr lang="en-US" altLang="en-US" sz="1400" dirty="0">
                <a:ea typeface="ＭＳ Ｐゴシック" panose="020B0600070205080204" pitchFamily="34" charset="-128"/>
              </a:rPr>
              <a:t>Leads to gut bacteria which ferment fiber and increase production of Short Chain Fatty Acids (SCFA’s) – which directly “tighten” TJ’s</a:t>
            </a:r>
          </a:p>
          <a:p>
            <a:pPr lvl="1">
              <a:lnSpc>
                <a:spcPct val="80000"/>
              </a:lnSpc>
            </a:pPr>
            <a:r>
              <a:rPr lang="en-US" altLang="en-US" sz="1400" dirty="0">
                <a:ea typeface="ＭＳ Ｐゴシック" panose="020B0600070205080204" pitchFamily="34" charset="-128"/>
              </a:rPr>
              <a:t>Associated with “leaky gut” repair – decreased IBS?</a:t>
            </a:r>
          </a:p>
          <a:p>
            <a:pPr lvl="1">
              <a:lnSpc>
                <a:spcPct val="80000"/>
              </a:lnSpc>
            </a:pPr>
            <a:r>
              <a:rPr lang="en-US" altLang="en-US" sz="1400" dirty="0">
                <a:ea typeface="ＭＳ Ｐゴシック" panose="020B0600070205080204" pitchFamily="34" charset="-128"/>
              </a:rPr>
              <a:t>Decreased food sensitivities – cause of increased food allergies in general?</a:t>
            </a:r>
          </a:p>
          <a:p>
            <a:pPr lvl="1">
              <a:lnSpc>
                <a:spcPct val="80000"/>
              </a:lnSpc>
            </a:pPr>
            <a:r>
              <a:rPr lang="en-US" altLang="en-US" sz="1400" dirty="0">
                <a:ea typeface="ＭＳ Ｐゴシック" panose="020B0600070205080204" pitchFamily="34" charset="-128"/>
              </a:rPr>
              <a:t>Effective from fiber supplementation or high fiber dietary consumption</a:t>
            </a:r>
          </a:p>
          <a:p>
            <a:pPr lvl="1">
              <a:lnSpc>
                <a:spcPct val="80000"/>
              </a:lnSpc>
            </a:pPr>
            <a:r>
              <a:rPr lang="en-US" altLang="en-US" sz="1400" dirty="0">
                <a:ea typeface="ＭＳ Ｐゴシック" panose="020B0600070205080204" pitchFamily="34" charset="-128"/>
              </a:rPr>
              <a:t>Recommends higher variety of plants and fermented foods to alter gut biome</a:t>
            </a:r>
          </a:p>
          <a:p>
            <a:pPr lvl="1">
              <a:lnSpc>
                <a:spcPct val="80000"/>
              </a:lnSpc>
            </a:pPr>
            <a:r>
              <a:rPr lang="en-US" altLang="en-US" sz="1400" dirty="0" err="1">
                <a:ea typeface="ＭＳ Ｐゴシック" panose="020B0600070205080204" pitchFamily="34" charset="-128"/>
              </a:rPr>
              <a:t>Supplments</a:t>
            </a:r>
            <a:r>
              <a:rPr lang="en-US" altLang="en-US" sz="1400" dirty="0">
                <a:ea typeface="ＭＳ Ｐゴシック" panose="020B0600070205080204" pitchFamily="34" charset="-128"/>
              </a:rPr>
              <a:t>: Psyllium husk:</a:t>
            </a:r>
          </a:p>
          <a:p>
            <a:pPr lvl="2">
              <a:lnSpc>
                <a:spcPct val="80000"/>
              </a:lnSpc>
            </a:pPr>
            <a:r>
              <a:rPr lang="en-US" altLang="en-US" sz="1400" dirty="0">
                <a:ea typeface="ＭＳ Ｐゴシック" panose="020B0600070205080204" pitchFamily="34" charset="-128"/>
              </a:rPr>
              <a:t>Start 2.5-5g/day, increase to 5g TID over several weeks</a:t>
            </a:r>
          </a:p>
          <a:p>
            <a:pPr lvl="2">
              <a:lnSpc>
                <a:spcPct val="80000"/>
              </a:lnSpc>
            </a:pPr>
            <a:endParaRPr lang="en-US" altLang="en-US" sz="1600" dirty="0">
              <a:ea typeface="ＭＳ Ｐゴシック" panose="020B0600070205080204" pitchFamily="34" charset="-128"/>
            </a:endParaRPr>
          </a:p>
        </p:txBody>
      </p:sp>
      <p:pic>
        <p:nvPicPr>
          <p:cNvPr id="3" name="Picture 2">
            <a:extLst>
              <a:ext uri="{FF2B5EF4-FFF2-40B4-BE49-F238E27FC236}">
                <a16:creationId xmlns:a16="http://schemas.microsoft.com/office/drawing/2014/main" id="{A19D0880-973F-7EB9-C416-41126E2394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9258" y="304800"/>
            <a:ext cx="2206142" cy="3352800"/>
          </a:xfrm>
          <a:prstGeom prst="rect">
            <a:avLst/>
          </a:prstGeom>
        </p:spPr>
      </p:pic>
      <p:pic>
        <p:nvPicPr>
          <p:cNvPr id="4" name="Picture 3">
            <a:extLst>
              <a:ext uri="{FF2B5EF4-FFF2-40B4-BE49-F238E27FC236}">
                <a16:creationId xmlns:a16="http://schemas.microsoft.com/office/drawing/2014/main" id="{F73B979A-C231-927D-1EBD-C24A997D62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1200" y="4038600"/>
            <a:ext cx="3276600" cy="1822459"/>
          </a:xfrm>
          <a:prstGeom prst="rect">
            <a:avLst/>
          </a:prstGeom>
        </p:spPr>
      </p:pic>
      <p:pic>
        <p:nvPicPr>
          <p:cNvPr id="5" name="Picture 4">
            <a:extLst>
              <a:ext uri="{FF2B5EF4-FFF2-40B4-BE49-F238E27FC236}">
                <a16:creationId xmlns:a16="http://schemas.microsoft.com/office/drawing/2014/main" id="{0D68EC75-53D1-F82A-3D8D-0672BA4071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54227" y="3712718"/>
            <a:ext cx="1060717" cy="2133600"/>
          </a:xfrm>
          <a:prstGeom prst="rect">
            <a:avLst/>
          </a:prstGeom>
        </p:spPr>
      </p:pic>
      <p:sp>
        <p:nvSpPr>
          <p:cNvPr id="6" name="Footer Placeholder 3">
            <a:extLst>
              <a:ext uri="{FF2B5EF4-FFF2-40B4-BE49-F238E27FC236}">
                <a16:creationId xmlns:a16="http://schemas.microsoft.com/office/drawing/2014/main" id="{C3AFF726-DD80-3538-8670-5EDA6E07D4BB}"/>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spTree>
    <p:extLst>
      <p:ext uri="{BB962C8B-B14F-4D97-AF65-F5344CB8AC3E}">
        <p14:creationId xmlns:p14="http://schemas.microsoft.com/office/powerpoint/2010/main" val="3054714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3F316FBB-51B9-283A-D7B9-4E3C1416552B}"/>
              </a:ext>
            </a:extLst>
          </p:cNvPr>
          <p:cNvSpPr>
            <a:spLocks noChangeArrowheads="1"/>
          </p:cNvSpPr>
          <p:nvPr/>
        </p:nvSpPr>
        <p:spPr bwMode="auto">
          <a:xfrm>
            <a:off x="228600" y="66675"/>
            <a:ext cx="8636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95955" bIns="508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dirty="0">
                <a:solidFill>
                  <a:schemeClr val="accent3"/>
                </a:solidFill>
              </a:rPr>
              <a:t>Summary</a:t>
            </a:r>
          </a:p>
        </p:txBody>
      </p:sp>
      <p:sp>
        <p:nvSpPr>
          <p:cNvPr id="2" name="Footer Placeholder 3">
            <a:extLst>
              <a:ext uri="{FF2B5EF4-FFF2-40B4-BE49-F238E27FC236}">
                <a16:creationId xmlns:a16="http://schemas.microsoft.com/office/drawing/2014/main" id="{F45449F9-0294-DCEE-CCAD-061BE14E65BC}"/>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pic>
        <p:nvPicPr>
          <p:cNvPr id="6" name="Picture 5">
            <a:extLst>
              <a:ext uri="{FF2B5EF4-FFF2-40B4-BE49-F238E27FC236}">
                <a16:creationId xmlns:a16="http://schemas.microsoft.com/office/drawing/2014/main" id="{E6FCC2B1-238B-6612-0685-E3E6B81A0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500" y="3509962"/>
            <a:ext cx="4191000" cy="2357438"/>
          </a:xfrm>
          <a:prstGeom prst="rect">
            <a:avLst/>
          </a:prstGeom>
        </p:spPr>
      </p:pic>
      <p:sp>
        <p:nvSpPr>
          <p:cNvPr id="12" name="Content Placeholder 11">
            <a:extLst>
              <a:ext uri="{FF2B5EF4-FFF2-40B4-BE49-F238E27FC236}">
                <a16:creationId xmlns:a16="http://schemas.microsoft.com/office/drawing/2014/main" id="{6E3F97D8-C09F-EE53-7A25-A0F9917A3975}"/>
              </a:ext>
            </a:extLst>
          </p:cNvPr>
          <p:cNvSpPr>
            <a:spLocks noGrp="1"/>
          </p:cNvSpPr>
          <p:nvPr>
            <p:ph idx="1"/>
          </p:nvPr>
        </p:nvSpPr>
        <p:spPr>
          <a:xfrm>
            <a:off x="457200" y="990600"/>
            <a:ext cx="8229600" cy="4191003"/>
          </a:xfrm>
        </p:spPr>
        <p:txBody>
          <a:bodyPr/>
          <a:lstStyle/>
          <a:p>
            <a:r>
              <a:rPr lang="en-US" sz="2000" dirty="0"/>
              <a:t>Many diet and lifestyle recommendations appear to have sig benefit for GERD</a:t>
            </a:r>
          </a:p>
          <a:p>
            <a:pPr lvl="1"/>
            <a:r>
              <a:rPr lang="en-US" sz="1600" dirty="0"/>
              <a:t>HOB elevation, weight loss, trigger avoidance, and increasing dietary fiber</a:t>
            </a:r>
          </a:p>
          <a:p>
            <a:r>
              <a:rPr lang="en-US" sz="2000" dirty="0"/>
              <a:t>Studies are poor quality in general but data continues to evolve</a:t>
            </a:r>
          </a:p>
          <a:p>
            <a:r>
              <a:rPr lang="en-US" sz="2000" dirty="0"/>
              <a:t>Low risk! Actually, HEALTHY!</a:t>
            </a:r>
          </a:p>
          <a:p>
            <a:r>
              <a:rPr lang="en-US" sz="2000" dirty="0"/>
              <a:t>Should consider emphasizing more as first-line for our patients?</a:t>
            </a:r>
          </a:p>
          <a:p>
            <a:r>
              <a:rPr lang="en-US" sz="2000" dirty="0"/>
              <a:t>Specifically plant-based and increased fiber diets seem encouraging</a:t>
            </a:r>
          </a:p>
        </p:txBody>
      </p:sp>
    </p:spTree>
    <p:extLst>
      <p:ext uri="{BB962C8B-B14F-4D97-AF65-F5344CB8AC3E}">
        <p14:creationId xmlns:p14="http://schemas.microsoft.com/office/powerpoint/2010/main" val="253835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r>
              <a:rPr lang="en-US" sz="4100" dirty="0"/>
              <a:t>Physiology of Reflux</a:t>
            </a:r>
          </a:p>
        </p:txBody>
      </p:sp>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dirty="0"/>
              <a:t>July 28-30, 2024   |   The American Club   |   Kohler, WI</a:t>
            </a:r>
          </a:p>
        </p:txBody>
      </p:sp>
      <p:pic>
        <p:nvPicPr>
          <p:cNvPr id="3" name="Picture 2">
            <a:extLst>
              <a:ext uri="{FF2B5EF4-FFF2-40B4-BE49-F238E27FC236}">
                <a16:creationId xmlns:a16="http://schemas.microsoft.com/office/drawing/2014/main" id="{30D9925E-BD95-7EDD-CE94-528E60A0F0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8900" y="1295400"/>
            <a:ext cx="3886200" cy="4566995"/>
          </a:xfrm>
          <a:prstGeom prst="rect">
            <a:avLst/>
          </a:prstGeom>
        </p:spPr>
      </p:pic>
    </p:spTree>
    <p:extLst>
      <p:ext uri="{BB962C8B-B14F-4D97-AF65-F5344CB8AC3E}">
        <p14:creationId xmlns:p14="http://schemas.microsoft.com/office/powerpoint/2010/main" val="215008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r>
              <a:rPr lang="en-US" sz="4100" dirty="0"/>
              <a:t>Reflux and Obesity Prevalence</a:t>
            </a:r>
          </a:p>
        </p:txBody>
      </p:sp>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pic>
        <p:nvPicPr>
          <p:cNvPr id="7" name="Picture 6">
            <a:extLst>
              <a:ext uri="{FF2B5EF4-FFF2-40B4-BE49-F238E27FC236}">
                <a16:creationId xmlns:a16="http://schemas.microsoft.com/office/drawing/2014/main" id="{11F0C96C-A22C-BF30-AC97-047776A4C45F}"/>
              </a:ext>
            </a:extLst>
          </p:cNvPr>
          <p:cNvPicPr>
            <a:picLocks noChangeAspect="1"/>
          </p:cNvPicPr>
          <p:nvPr/>
        </p:nvPicPr>
        <p:blipFill>
          <a:blip r:embed="rId2"/>
          <a:stretch>
            <a:fillRect/>
          </a:stretch>
        </p:blipFill>
        <p:spPr>
          <a:xfrm>
            <a:off x="4657856" y="2279904"/>
            <a:ext cx="4386512" cy="2500312"/>
          </a:xfrm>
          <a:prstGeom prst="rect">
            <a:avLst/>
          </a:prstGeom>
        </p:spPr>
      </p:pic>
      <p:pic>
        <p:nvPicPr>
          <p:cNvPr id="8" name="Picture 7">
            <a:extLst>
              <a:ext uri="{FF2B5EF4-FFF2-40B4-BE49-F238E27FC236}">
                <a16:creationId xmlns:a16="http://schemas.microsoft.com/office/drawing/2014/main" id="{0632C91B-23D1-EEF9-EEE0-DFB83F6871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31" y="2279904"/>
            <a:ext cx="4442737" cy="2500312"/>
          </a:xfrm>
          <a:prstGeom prst="rect">
            <a:avLst/>
          </a:prstGeom>
        </p:spPr>
      </p:pic>
    </p:spTree>
    <p:extLst>
      <p:ext uri="{BB962C8B-B14F-4D97-AF65-F5344CB8AC3E}">
        <p14:creationId xmlns:p14="http://schemas.microsoft.com/office/powerpoint/2010/main" val="201839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r>
              <a:rPr lang="en-US" sz="4100" dirty="0"/>
              <a:t>Placebo Response</a:t>
            </a:r>
          </a:p>
        </p:txBody>
      </p:sp>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sp>
        <p:nvSpPr>
          <p:cNvPr id="6" name="Content Placeholder 5">
            <a:extLst>
              <a:ext uri="{FF2B5EF4-FFF2-40B4-BE49-F238E27FC236}">
                <a16:creationId xmlns:a16="http://schemas.microsoft.com/office/drawing/2014/main" id="{9414C371-0014-8979-5DE3-5DF97E785947}"/>
              </a:ext>
            </a:extLst>
          </p:cNvPr>
          <p:cNvSpPr>
            <a:spLocks noGrp="1"/>
          </p:cNvSpPr>
          <p:nvPr>
            <p:ph sz="half" idx="1"/>
          </p:nvPr>
        </p:nvSpPr>
        <p:spPr>
          <a:xfrm>
            <a:off x="441960" y="1661318"/>
            <a:ext cx="4358640" cy="3535363"/>
          </a:xfrm>
        </p:spPr>
        <p:txBody>
          <a:bodyPr>
            <a:normAutofit fontScale="92500" lnSpcReduction="10000"/>
          </a:bodyPr>
          <a:lstStyle/>
          <a:p>
            <a:r>
              <a:rPr lang="en-US" dirty="0"/>
              <a:t>IT IS REAL – Keep in mind</a:t>
            </a:r>
          </a:p>
          <a:p>
            <a:pPr lvl="1"/>
            <a:r>
              <a:rPr lang="en-US" dirty="0" err="1"/>
              <a:t>Gefipixant</a:t>
            </a:r>
            <a:r>
              <a:rPr lang="en-US" dirty="0"/>
              <a:t> phase III clinical trials for new chronic cough meds</a:t>
            </a:r>
          </a:p>
          <a:p>
            <a:pPr lvl="1"/>
            <a:r>
              <a:rPr lang="en-US" dirty="0"/>
              <a:t>Barely detectable differences in clinical trials between drug and placebo, over 50% placebo response</a:t>
            </a:r>
          </a:p>
          <a:p>
            <a:pPr lvl="2"/>
            <a:r>
              <a:rPr lang="en-US" i="1" dirty="0"/>
              <a:t>The Lancet </a:t>
            </a:r>
            <a:r>
              <a:rPr lang="en-US" dirty="0"/>
              <a:t>399 (10328) 909-923, March 2022</a:t>
            </a:r>
          </a:p>
          <a:p>
            <a:pPr lvl="1"/>
            <a:endParaRPr lang="en-US" dirty="0"/>
          </a:p>
        </p:txBody>
      </p:sp>
      <p:pic>
        <p:nvPicPr>
          <p:cNvPr id="7" name="Picture 6">
            <a:extLst>
              <a:ext uri="{FF2B5EF4-FFF2-40B4-BE49-F238E27FC236}">
                <a16:creationId xmlns:a16="http://schemas.microsoft.com/office/drawing/2014/main" id="{286947EB-A3C2-DEAA-8424-1EA50EBDD8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3000" y="1423416"/>
            <a:ext cx="2590800" cy="3906670"/>
          </a:xfrm>
          <a:prstGeom prst="rect">
            <a:avLst/>
          </a:prstGeom>
        </p:spPr>
      </p:pic>
    </p:spTree>
    <p:extLst>
      <p:ext uri="{BB962C8B-B14F-4D97-AF65-F5344CB8AC3E}">
        <p14:creationId xmlns:p14="http://schemas.microsoft.com/office/powerpoint/2010/main" val="746752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3F316FBB-51B9-283A-D7B9-4E3C1416552B}"/>
              </a:ext>
            </a:extLst>
          </p:cNvPr>
          <p:cNvSpPr>
            <a:spLocks noChangeArrowheads="1"/>
          </p:cNvSpPr>
          <p:nvPr/>
        </p:nvSpPr>
        <p:spPr bwMode="auto">
          <a:xfrm>
            <a:off x="228600" y="66675"/>
            <a:ext cx="8636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95955" bIns="50800"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700" dirty="0">
                <a:solidFill>
                  <a:schemeClr val="accent3"/>
                </a:solidFill>
              </a:rPr>
              <a:t>Alternatives to PPI</a:t>
            </a:r>
          </a:p>
        </p:txBody>
      </p:sp>
      <p:sp>
        <p:nvSpPr>
          <p:cNvPr id="13317" name="Content Placeholder 2">
            <a:extLst>
              <a:ext uri="{FF2B5EF4-FFF2-40B4-BE49-F238E27FC236}">
                <a16:creationId xmlns:a16="http://schemas.microsoft.com/office/drawing/2014/main" id="{2DE2EC9A-BE66-AD9B-C9D4-8FF6F1327D5F}"/>
              </a:ext>
            </a:extLst>
          </p:cNvPr>
          <p:cNvSpPr>
            <a:spLocks noGrp="1"/>
          </p:cNvSpPr>
          <p:nvPr>
            <p:ph idx="1"/>
          </p:nvPr>
        </p:nvSpPr>
        <p:spPr>
          <a:xfrm>
            <a:off x="381000" y="1017270"/>
            <a:ext cx="8382000" cy="6118860"/>
          </a:xfrm>
        </p:spPr>
        <p:txBody>
          <a:bodyPr/>
          <a:lstStyle/>
          <a:p>
            <a:pPr>
              <a:lnSpc>
                <a:spcPct val="80000"/>
              </a:lnSpc>
            </a:pPr>
            <a:r>
              <a:rPr lang="en-US" altLang="en-US" sz="2400" dirty="0">
                <a:ea typeface="ＭＳ Ｐゴシック" panose="020B0600070205080204" pitchFamily="34" charset="-128"/>
              </a:rPr>
              <a:t>H2 blockers</a:t>
            </a:r>
          </a:p>
          <a:p>
            <a:pPr lvl="1">
              <a:lnSpc>
                <a:spcPct val="80000"/>
              </a:lnSpc>
            </a:pPr>
            <a:r>
              <a:rPr lang="en-US" altLang="en-US" sz="1200" dirty="0">
                <a:ea typeface="ＭＳ Ｐゴシック" panose="020B0600070205080204" pitchFamily="34" charset="-128"/>
              </a:rPr>
              <a:t>Long history, less SFX, less effective? More frequent dosing? Tachyphylaxis?</a:t>
            </a:r>
          </a:p>
          <a:p>
            <a:pPr>
              <a:lnSpc>
                <a:spcPct val="80000"/>
              </a:lnSpc>
            </a:pPr>
            <a:r>
              <a:rPr lang="en-US" altLang="en-US" sz="2400" dirty="0">
                <a:ea typeface="ＭＳ Ｐゴシック" panose="020B0600070205080204" pitchFamily="34" charset="-128"/>
              </a:rPr>
              <a:t>Gaviscon Advance</a:t>
            </a:r>
          </a:p>
          <a:p>
            <a:pPr lvl="1">
              <a:lnSpc>
                <a:spcPct val="80000"/>
              </a:lnSpc>
            </a:pPr>
            <a:r>
              <a:rPr lang="en-US" altLang="en-US" sz="1200" dirty="0">
                <a:ea typeface="ＭＳ Ｐゴシック" panose="020B0600070205080204" pitchFamily="34" charset="-128"/>
              </a:rPr>
              <a:t>Calcium alginate suspension, UK formulation (aka – “non-inferior”)</a:t>
            </a:r>
          </a:p>
          <a:p>
            <a:pPr lvl="1">
              <a:lnSpc>
                <a:spcPct val="80000"/>
              </a:lnSpc>
            </a:pPr>
            <a:r>
              <a:rPr lang="en-US" altLang="en-US" sz="1200" dirty="0">
                <a:ea typeface="ＭＳ Ｐゴシック" panose="020B0600070205080204" pitchFamily="34" charset="-128"/>
              </a:rPr>
              <a:t>As effective as omeprazole in non-erosive reflux symptom control</a:t>
            </a:r>
          </a:p>
          <a:p>
            <a:pPr lvl="1">
              <a:lnSpc>
                <a:spcPct val="80000"/>
              </a:lnSpc>
            </a:pPr>
            <a:r>
              <a:rPr lang="en-US" altLang="en-US" sz="1200" dirty="0">
                <a:ea typeface="ＭＳ Ｐゴシック" panose="020B0600070205080204" pitchFamily="34" charset="-128"/>
              </a:rPr>
              <a:t> </a:t>
            </a:r>
            <a:r>
              <a:rPr lang="en-US" altLang="en-US" sz="1200" i="1" dirty="0">
                <a:ea typeface="ＭＳ Ｐゴシック" panose="020B0600070205080204" pitchFamily="34" charset="-128"/>
              </a:rPr>
              <a:t>Aliment </a:t>
            </a:r>
            <a:r>
              <a:rPr lang="en-US" altLang="en-US" sz="1200" i="1" dirty="0" err="1">
                <a:ea typeface="ＭＳ Ｐゴシック" panose="020B0600070205080204" pitchFamily="34" charset="-128"/>
              </a:rPr>
              <a:t>Pharmacol</a:t>
            </a:r>
            <a:r>
              <a:rPr lang="en-US" altLang="en-US" sz="1200" i="1" dirty="0">
                <a:ea typeface="ＭＳ Ｐゴシック" panose="020B0600070205080204" pitchFamily="34" charset="-128"/>
              </a:rPr>
              <a:t> </a:t>
            </a:r>
            <a:r>
              <a:rPr lang="en-US" altLang="en-US" sz="1200" i="1" dirty="0" err="1">
                <a:ea typeface="ＭＳ Ｐゴシック" panose="020B0600070205080204" pitchFamily="34" charset="-128"/>
              </a:rPr>
              <a:t>Ther</a:t>
            </a:r>
            <a:r>
              <a:rPr lang="en-US" altLang="en-US" sz="1200" i="1" dirty="0">
                <a:ea typeface="ＭＳ Ｐゴシック" panose="020B0600070205080204" pitchFamily="34" charset="-128"/>
              </a:rPr>
              <a:t>. </a:t>
            </a:r>
            <a:r>
              <a:rPr lang="en-US" altLang="en-US" sz="1200" dirty="0">
                <a:ea typeface="ＭＳ Ｐゴシック" panose="020B0600070205080204" pitchFamily="34" charset="-128"/>
              </a:rPr>
              <a:t>2013 Nov;38(9):1054-64. </a:t>
            </a:r>
          </a:p>
          <a:p>
            <a:pPr>
              <a:lnSpc>
                <a:spcPct val="80000"/>
              </a:lnSpc>
            </a:pPr>
            <a:r>
              <a:rPr lang="en-US" altLang="en-US" sz="2400" dirty="0">
                <a:ea typeface="ＭＳ Ｐゴシック" panose="020B0600070205080204" pitchFamily="34" charset="-128"/>
              </a:rPr>
              <a:t>Apple Cider Vinegar – (more later)</a:t>
            </a:r>
          </a:p>
          <a:p>
            <a:pPr>
              <a:lnSpc>
                <a:spcPct val="80000"/>
              </a:lnSpc>
            </a:pPr>
            <a:r>
              <a:rPr lang="en-US" altLang="en-US" sz="2400" dirty="0">
                <a:ea typeface="ＭＳ Ｐゴシック" panose="020B0600070205080204" pitchFamily="34" charset="-128"/>
              </a:rPr>
              <a:t>Papaya Pills (Papain)</a:t>
            </a:r>
          </a:p>
          <a:p>
            <a:pPr lvl="1">
              <a:lnSpc>
                <a:spcPct val="80000"/>
              </a:lnSpc>
            </a:pPr>
            <a:r>
              <a:rPr lang="en-US" altLang="en-US" sz="1200" dirty="0">
                <a:ea typeface="ＭＳ Ｐゴシック" panose="020B0600070205080204" pitchFamily="34" charset="-128"/>
              </a:rPr>
              <a:t>“A small study investigating the role of papain in digestive disorders, published in the April 2012 issue of “Biogenic Amines,” reports that 42 participants who received papain experienced improvements in gas and bloating compared to 42 who took a placebo.” – web</a:t>
            </a:r>
          </a:p>
          <a:p>
            <a:pPr lvl="1">
              <a:lnSpc>
                <a:spcPct val="80000"/>
              </a:lnSpc>
            </a:pPr>
            <a:r>
              <a:rPr lang="en-US" altLang="en-US" sz="1200" dirty="0">
                <a:ea typeface="ＭＳ Ｐゴシック" panose="020B0600070205080204" pitchFamily="34" charset="-128"/>
              </a:rPr>
              <a:t>No </a:t>
            </a:r>
            <a:r>
              <a:rPr lang="en-US" altLang="en-US" sz="1200" dirty="0" err="1">
                <a:ea typeface="ＭＳ Ｐゴシック" panose="020B0600070205080204" pitchFamily="34" charset="-128"/>
              </a:rPr>
              <a:t>Pubmed</a:t>
            </a:r>
            <a:r>
              <a:rPr lang="en-US" altLang="en-US" sz="1200" dirty="0">
                <a:ea typeface="ＭＳ Ｐゴシック" panose="020B0600070205080204" pitchFamily="34" charset="-128"/>
              </a:rPr>
              <a:t> data specifically on LPR/reflux </a:t>
            </a:r>
          </a:p>
          <a:p>
            <a:pPr>
              <a:lnSpc>
                <a:spcPct val="80000"/>
              </a:lnSpc>
            </a:pPr>
            <a:r>
              <a:rPr lang="en-US" altLang="en-US" sz="2400" dirty="0">
                <a:ea typeface="ＭＳ Ｐゴシック" panose="020B0600070205080204" pitchFamily="34" charset="-128"/>
              </a:rPr>
              <a:t>DGL – (</a:t>
            </a:r>
            <a:r>
              <a:rPr lang="en-US" altLang="en-US" sz="2400" dirty="0" err="1">
                <a:ea typeface="ＭＳ Ｐゴシック" panose="020B0600070205080204" pitchFamily="34" charset="-128"/>
              </a:rPr>
              <a:t>Deglycyrrhinized</a:t>
            </a:r>
            <a:r>
              <a:rPr lang="en-US" altLang="en-US" sz="2400" dirty="0">
                <a:ea typeface="ＭＳ Ｐゴシック" panose="020B0600070205080204" pitchFamily="34" charset="-128"/>
              </a:rPr>
              <a:t> </a:t>
            </a:r>
            <a:r>
              <a:rPr lang="en-US" altLang="en-US" sz="2400" dirty="0" err="1">
                <a:ea typeface="ＭＳ Ｐゴシック" panose="020B0600070205080204" pitchFamily="34" charset="-128"/>
              </a:rPr>
              <a:t>Lycorice</a:t>
            </a:r>
            <a:r>
              <a:rPr lang="en-US" altLang="en-US" sz="2400" dirty="0">
                <a:ea typeface="ＭＳ Ｐゴシック" panose="020B0600070205080204" pitchFamily="34" charset="-128"/>
              </a:rPr>
              <a:t>)</a:t>
            </a:r>
          </a:p>
          <a:p>
            <a:pPr lvl="1">
              <a:lnSpc>
                <a:spcPct val="80000"/>
              </a:lnSpc>
            </a:pPr>
            <a:r>
              <a:rPr lang="en-US" altLang="en-US" sz="1200" dirty="0">
                <a:ea typeface="ＭＳ Ｐゴシック" panose="020B0600070205080204" pitchFamily="34" charset="-128"/>
              </a:rPr>
              <a:t>2 studies from early 80’s showing decreased acid-induced gastric damage </a:t>
            </a:r>
          </a:p>
          <a:p>
            <a:pPr lvl="1">
              <a:lnSpc>
                <a:spcPct val="80000"/>
              </a:lnSpc>
            </a:pPr>
            <a:r>
              <a:rPr lang="en-US" altLang="en-US" sz="1200" dirty="0">
                <a:ea typeface="ＭＳ Ｐゴシック" panose="020B0600070205080204" pitchFamily="34" charset="-128"/>
              </a:rPr>
              <a:t>Likely also promotes raft formation</a:t>
            </a:r>
          </a:p>
          <a:p>
            <a:pPr>
              <a:lnSpc>
                <a:spcPct val="80000"/>
              </a:lnSpc>
            </a:pPr>
            <a:r>
              <a:rPr lang="en-US" altLang="en-US" sz="2400" dirty="0" err="1">
                <a:ea typeface="ＭＳ Ｐゴシック" panose="020B0600070205080204" pitchFamily="34" charset="-128"/>
              </a:rPr>
              <a:t>GutsyGum</a:t>
            </a:r>
            <a:r>
              <a:rPr lang="en-US" altLang="en-US" sz="2400" baseline="30000" dirty="0" err="1">
                <a:ea typeface="ＭＳ Ｐゴシック" panose="020B0600070205080204" pitchFamily="34" charset="-128"/>
              </a:rPr>
              <a:t>TM</a:t>
            </a:r>
            <a:r>
              <a:rPr lang="en-US" altLang="en-US" sz="2400" dirty="0">
                <a:ea typeface="ＭＳ Ｐゴシック" panose="020B0600070205080204" pitchFamily="34" charset="-128"/>
              </a:rPr>
              <a:t> (CaCO3, papain &amp; licorice)</a:t>
            </a:r>
          </a:p>
          <a:p>
            <a:pPr lvl="1">
              <a:lnSpc>
                <a:spcPct val="80000"/>
              </a:lnSpc>
            </a:pPr>
            <a:r>
              <a:rPr lang="en-US" altLang="en-US" sz="1200" dirty="0">
                <a:ea typeface="ＭＳ Ｐゴシック" panose="020B0600070205080204" pitchFamily="34" charset="-128"/>
              </a:rPr>
              <a:t>1 study showing decreased HB after </a:t>
            </a:r>
            <a:r>
              <a:rPr lang="en-US" altLang="en-US" sz="1200" dirty="0" err="1">
                <a:ea typeface="ＭＳ Ｐゴシック" panose="020B0600070205080204" pitchFamily="34" charset="-128"/>
              </a:rPr>
              <a:t>refluxogenic</a:t>
            </a:r>
            <a:r>
              <a:rPr lang="en-US" altLang="en-US" sz="1200" dirty="0">
                <a:ea typeface="ＭＳ Ｐゴシック" panose="020B0600070205080204" pitchFamily="34" charset="-128"/>
              </a:rPr>
              <a:t> meal - </a:t>
            </a:r>
            <a:r>
              <a:rPr lang="nl-NL" altLang="en-US" sz="1200" dirty="0">
                <a:ea typeface="ＭＳ Ｐゴシック" panose="020B0600070205080204" pitchFamily="34" charset="-128"/>
              </a:rPr>
              <a:t>J Diet Suppl. 2015 Jun;12(2):138-45</a:t>
            </a:r>
            <a:endParaRPr lang="en-US" altLang="en-US" sz="1200" dirty="0">
              <a:ea typeface="ＭＳ Ｐゴシック" panose="020B0600070205080204" pitchFamily="34" charset="-128"/>
            </a:endParaRPr>
          </a:p>
          <a:p>
            <a:pPr>
              <a:lnSpc>
                <a:spcPct val="80000"/>
              </a:lnSpc>
            </a:pPr>
            <a:r>
              <a:rPr lang="en-US" altLang="en-US" sz="2400" dirty="0">
                <a:ea typeface="ＭＳ Ｐゴシック" panose="020B0600070205080204" pitchFamily="34" charset="-128"/>
              </a:rPr>
              <a:t>Low Acid/Alkaline Water diets</a:t>
            </a:r>
          </a:p>
          <a:p>
            <a:pPr lvl="1">
              <a:lnSpc>
                <a:spcPct val="80000"/>
              </a:lnSpc>
            </a:pPr>
            <a:r>
              <a:rPr lang="en-US" altLang="en-US" sz="1200" dirty="0">
                <a:ea typeface="ＭＳ Ｐゴシック" panose="020B0600070205080204" pitchFamily="34" charset="-128"/>
              </a:rPr>
              <a:t>Limited studies supporting, likely low risk – 20 pts assessed with RFS/RSI. 19/20 improved</a:t>
            </a:r>
          </a:p>
          <a:p>
            <a:pPr lvl="2">
              <a:lnSpc>
                <a:spcPct val="80000"/>
              </a:lnSpc>
            </a:pPr>
            <a:r>
              <a:rPr lang="en-US" altLang="en-US" sz="1000" dirty="0" err="1">
                <a:ea typeface="ＭＳ Ｐゴシック" panose="020B0600070205080204" pitchFamily="34" charset="-128"/>
              </a:rPr>
              <a:t>Koufman</a:t>
            </a:r>
            <a:r>
              <a:rPr lang="en-US" altLang="en-US" sz="1000" dirty="0">
                <a:ea typeface="ＭＳ Ｐゴシック" panose="020B0600070205080204" pitchFamily="34" charset="-128"/>
              </a:rPr>
              <a:t>, JA </a:t>
            </a:r>
            <a:r>
              <a:rPr lang="en-US" altLang="en-US" sz="1000" i="1" dirty="0">
                <a:ea typeface="ＭＳ Ｐゴシック" panose="020B0600070205080204" pitchFamily="34" charset="-128"/>
              </a:rPr>
              <a:t>Ann </a:t>
            </a:r>
            <a:r>
              <a:rPr lang="en-US" altLang="en-US" sz="1000" i="1" dirty="0" err="1">
                <a:ea typeface="ＭＳ Ｐゴシック" panose="020B0600070205080204" pitchFamily="34" charset="-128"/>
              </a:rPr>
              <a:t>Otol</a:t>
            </a:r>
            <a:r>
              <a:rPr lang="en-US" altLang="en-US" sz="1000" i="1" dirty="0">
                <a:ea typeface="ＭＳ Ｐゴシック" panose="020B0600070205080204" pitchFamily="34" charset="-128"/>
              </a:rPr>
              <a:t> </a:t>
            </a:r>
            <a:r>
              <a:rPr lang="en-US" altLang="en-US" sz="1000" i="1" dirty="0" err="1">
                <a:ea typeface="ＭＳ Ｐゴシック" panose="020B0600070205080204" pitchFamily="34" charset="-128"/>
              </a:rPr>
              <a:t>Rhinol</a:t>
            </a:r>
            <a:r>
              <a:rPr lang="en-US" altLang="en-US" sz="1000" i="1" dirty="0">
                <a:ea typeface="ＭＳ Ｐゴシック" panose="020B0600070205080204" pitchFamily="34" charset="-128"/>
              </a:rPr>
              <a:t> </a:t>
            </a:r>
            <a:r>
              <a:rPr lang="en-US" altLang="en-US" sz="1000" i="1" dirty="0" err="1">
                <a:ea typeface="ＭＳ Ｐゴシック" panose="020B0600070205080204" pitchFamily="34" charset="-128"/>
              </a:rPr>
              <a:t>Laryngol</a:t>
            </a:r>
            <a:r>
              <a:rPr lang="en-US" altLang="en-US" sz="1000" dirty="0">
                <a:ea typeface="ＭＳ Ｐゴシック" panose="020B0600070205080204" pitchFamily="34" charset="-128"/>
              </a:rPr>
              <a:t>. 2011 May;120(5):281-7.</a:t>
            </a:r>
          </a:p>
        </p:txBody>
      </p:sp>
      <p:sp>
        <p:nvSpPr>
          <p:cNvPr id="2" name="Footer Placeholder 3">
            <a:extLst>
              <a:ext uri="{FF2B5EF4-FFF2-40B4-BE49-F238E27FC236}">
                <a16:creationId xmlns:a16="http://schemas.microsoft.com/office/drawing/2014/main" id="{209C913E-B0B3-731B-137E-340725CBDEE6}"/>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dirty="0"/>
              <a:t>July 28-30, 2024   |   The American Club   |   Kohler, WI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pPr>
              <a:lnSpc>
                <a:spcPct val="90000"/>
              </a:lnSpc>
            </a:pPr>
            <a:r>
              <a:rPr lang="en-US" sz="3700" dirty="0"/>
              <a:t>GERD Lifestyle Modification Recs</a:t>
            </a:r>
          </a:p>
        </p:txBody>
      </p:sp>
      <p:sp>
        <p:nvSpPr>
          <p:cNvPr id="3" name="Content Placeholder 2">
            <a:extLst>
              <a:ext uri="{FF2B5EF4-FFF2-40B4-BE49-F238E27FC236}">
                <a16:creationId xmlns:a16="http://schemas.microsoft.com/office/drawing/2014/main" id="{06C1856C-05D6-8A23-61A9-03228FC90743}"/>
              </a:ext>
            </a:extLst>
          </p:cNvPr>
          <p:cNvSpPr>
            <a:spLocks noGrp="1"/>
          </p:cNvSpPr>
          <p:nvPr>
            <p:ph sz="half" idx="2"/>
          </p:nvPr>
        </p:nvSpPr>
        <p:spPr>
          <a:xfrm>
            <a:off x="67305" y="1756963"/>
            <a:ext cx="4040188" cy="3535363"/>
          </a:xfrm>
        </p:spPr>
        <p:txBody>
          <a:bodyPr>
            <a:normAutofit fontScale="85000" lnSpcReduction="20000"/>
          </a:bodyPr>
          <a:lstStyle/>
          <a:p>
            <a:r>
              <a:rPr lang="en-US" dirty="0"/>
              <a:t>American College of Gastroenterology recommendations 2023 </a:t>
            </a:r>
          </a:p>
          <a:p>
            <a:pPr lvl="1"/>
            <a:r>
              <a:rPr lang="en-US" dirty="0"/>
              <a:t>Moderate rec for weight loss</a:t>
            </a:r>
          </a:p>
          <a:p>
            <a:pPr lvl="1"/>
            <a:r>
              <a:rPr lang="en-US" dirty="0"/>
              <a:t>HOB elevation</a:t>
            </a:r>
          </a:p>
          <a:p>
            <a:pPr lvl="1"/>
            <a:r>
              <a:rPr lang="en-US" dirty="0"/>
              <a:t>Avoid trigger foods</a:t>
            </a:r>
          </a:p>
          <a:p>
            <a:pPr lvl="1"/>
            <a:r>
              <a:rPr lang="en-US" dirty="0"/>
              <a:t>No meals 2-3 </a:t>
            </a:r>
            <a:r>
              <a:rPr lang="en-US" dirty="0" err="1"/>
              <a:t>hrs</a:t>
            </a:r>
            <a:r>
              <a:rPr lang="en-US" dirty="0"/>
              <a:t> before bedtime</a:t>
            </a:r>
          </a:p>
          <a:p>
            <a:pPr lvl="1"/>
            <a:r>
              <a:rPr lang="en-US" dirty="0"/>
              <a:t>Tobacco avoidance</a:t>
            </a:r>
          </a:p>
          <a:p>
            <a:pPr lvl="1"/>
            <a:r>
              <a:rPr lang="en-US" dirty="0"/>
              <a:t>ACG Clinical Guideline for the Diagnosis and Management of Gastroesophageal Reflux Disease. Am J Gastroenterol. 2022 Jan 1;117(1):27-56.</a:t>
            </a:r>
          </a:p>
          <a:p>
            <a:pPr lvl="1"/>
            <a:endParaRPr lang="en-US" dirty="0"/>
          </a:p>
          <a:p>
            <a:endParaRPr lang="en-US" dirty="0"/>
          </a:p>
        </p:txBody>
      </p:sp>
      <p:pic>
        <p:nvPicPr>
          <p:cNvPr id="5" name="Picture 4">
            <a:extLst>
              <a:ext uri="{FF2B5EF4-FFF2-40B4-BE49-F238E27FC236}">
                <a16:creationId xmlns:a16="http://schemas.microsoft.com/office/drawing/2014/main" id="{E130FD51-0685-C469-C223-0261FACC7D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4800" y="1933057"/>
            <a:ext cx="4732534" cy="2425423"/>
          </a:xfrm>
          <a:prstGeom prst="rect">
            <a:avLst/>
          </a:prstGeom>
          <a:noFill/>
        </p:spPr>
      </p:pic>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spTree>
    <p:extLst>
      <p:ext uri="{BB962C8B-B14F-4D97-AF65-F5344CB8AC3E}">
        <p14:creationId xmlns:p14="http://schemas.microsoft.com/office/powerpoint/2010/main" val="88224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pPr>
              <a:lnSpc>
                <a:spcPct val="90000"/>
              </a:lnSpc>
            </a:pPr>
            <a:r>
              <a:rPr lang="en-US" sz="3700" dirty="0"/>
              <a:t>GERD Lifestyle Modification Recs</a:t>
            </a:r>
          </a:p>
        </p:txBody>
      </p:sp>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pic>
        <p:nvPicPr>
          <p:cNvPr id="8" name="Picture 7">
            <a:extLst>
              <a:ext uri="{FF2B5EF4-FFF2-40B4-BE49-F238E27FC236}">
                <a16:creationId xmlns:a16="http://schemas.microsoft.com/office/drawing/2014/main" id="{A2397DF9-2BC0-0E31-096B-8D0B157282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1447800"/>
            <a:ext cx="6629400" cy="4249794"/>
          </a:xfrm>
          <a:prstGeom prst="rect">
            <a:avLst/>
          </a:prstGeom>
        </p:spPr>
      </p:pic>
    </p:spTree>
    <p:extLst>
      <p:ext uri="{BB962C8B-B14F-4D97-AF65-F5344CB8AC3E}">
        <p14:creationId xmlns:p14="http://schemas.microsoft.com/office/powerpoint/2010/main" val="268447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a:bodyPr>
          <a:lstStyle/>
          <a:p>
            <a:r>
              <a:rPr lang="en-US" sz="4100" dirty="0"/>
              <a:t>BMI and Reflux</a:t>
            </a:r>
          </a:p>
        </p:txBody>
      </p:sp>
      <p:sp>
        <p:nvSpPr>
          <p:cNvPr id="3" name="Content Placeholder 2">
            <a:extLst>
              <a:ext uri="{FF2B5EF4-FFF2-40B4-BE49-F238E27FC236}">
                <a16:creationId xmlns:a16="http://schemas.microsoft.com/office/drawing/2014/main" id="{06C1856C-05D6-8A23-61A9-03228FC90743}"/>
              </a:ext>
            </a:extLst>
          </p:cNvPr>
          <p:cNvSpPr>
            <a:spLocks noGrp="1"/>
          </p:cNvSpPr>
          <p:nvPr>
            <p:ph sz="half" idx="1"/>
          </p:nvPr>
        </p:nvSpPr>
        <p:spPr>
          <a:xfrm>
            <a:off x="457200" y="1447800"/>
            <a:ext cx="4038600" cy="4678363"/>
          </a:xfrm>
        </p:spPr>
        <p:txBody>
          <a:bodyPr>
            <a:normAutofit/>
          </a:bodyPr>
          <a:lstStyle/>
          <a:p>
            <a:r>
              <a:rPr lang="en-US" dirty="0"/>
              <a:t>BMI directly correlates with GERD </a:t>
            </a:r>
            <a:r>
              <a:rPr lang="en-US" dirty="0" err="1"/>
              <a:t>sxs</a:t>
            </a:r>
            <a:r>
              <a:rPr lang="en-US" dirty="0"/>
              <a:t>:</a:t>
            </a:r>
          </a:p>
          <a:p>
            <a:pPr lvl="1"/>
            <a:r>
              <a:rPr lang="en-US" dirty="0"/>
              <a:t>Survey of &gt; 10,000 women</a:t>
            </a:r>
          </a:p>
          <a:p>
            <a:pPr lvl="1"/>
            <a:r>
              <a:rPr lang="en-US" dirty="0"/>
              <a:t>22% had GERD </a:t>
            </a:r>
            <a:r>
              <a:rPr lang="en-US" dirty="0" err="1"/>
              <a:t>sxs</a:t>
            </a:r>
            <a:endParaRPr lang="en-US" dirty="0"/>
          </a:p>
          <a:p>
            <a:pPr lvl="1"/>
            <a:r>
              <a:rPr lang="en-US" dirty="0"/>
              <a:t>Direct dose-response relationship b/w BMI and GERD </a:t>
            </a:r>
            <a:r>
              <a:rPr lang="en-US" dirty="0" err="1"/>
              <a:t>sxs</a:t>
            </a:r>
            <a:r>
              <a:rPr lang="en-US" dirty="0"/>
              <a:t> </a:t>
            </a:r>
          </a:p>
          <a:p>
            <a:pPr lvl="2"/>
            <a:r>
              <a:rPr lang="en-US" dirty="0"/>
              <a:t>N </a:t>
            </a:r>
            <a:r>
              <a:rPr lang="en-US" dirty="0" err="1"/>
              <a:t>Engl</a:t>
            </a:r>
            <a:r>
              <a:rPr lang="en-US" dirty="0"/>
              <a:t> J Med. 2006 June 1; 354(22): 2340–2348.</a:t>
            </a:r>
          </a:p>
        </p:txBody>
      </p:sp>
      <p:pic>
        <p:nvPicPr>
          <p:cNvPr id="1028" name="Picture 4" descr="r/woahdude - Overweight person vs Skinny person xrays">
            <a:extLst>
              <a:ext uri="{FF2B5EF4-FFF2-40B4-BE49-F238E27FC236}">
                <a16:creationId xmlns:a16="http://schemas.microsoft.com/office/drawing/2014/main" id="{EEF10BDB-AFBB-0402-688F-FBA06075F70C}"/>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515569" y="1959959"/>
            <a:ext cx="4476031" cy="3256312"/>
          </a:xfrm>
          <a:prstGeom prst="rect">
            <a:avLst/>
          </a:prstGeom>
          <a:solidFill>
            <a:srgbClr val="FFFFFF"/>
          </a:solidFill>
        </p:spPr>
      </p:pic>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spTree>
    <p:extLst>
      <p:ext uri="{BB962C8B-B14F-4D97-AF65-F5344CB8AC3E}">
        <p14:creationId xmlns:p14="http://schemas.microsoft.com/office/powerpoint/2010/main" val="341040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2F94-0E12-8AAB-4474-64AF3FCDB4E7}"/>
              </a:ext>
            </a:extLst>
          </p:cNvPr>
          <p:cNvSpPr>
            <a:spLocks noGrp="1"/>
          </p:cNvSpPr>
          <p:nvPr>
            <p:ph type="title"/>
          </p:nvPr>
        </p:nvSpPr>
        <p:spPr>
          <a:xfrm>
            <a:off x="457200" y="304800"/>
            <a:ext cx="8229600" cy="1143000"/>
          </a:xfrm>
        </p:spPr>
        <p:txBody>
          <a:bodyPr anchor="ctr">
            <a:normAutofit fontScale="90000"/>
          </a:bodyPr>
          <a:lstStyle/>
          <a:p>
            <a:r>
              <a:rPr lang="en-US" sz="4100" dirty="0"/>
              <a:t>Why does BMI correlate w GERD </a:t>
            </a:r>
            <a:r>
              <a:rPr lang="en-US" sz="4100" dirty="0" err="1"/>
              <a:t>sxs</a:t>
            </a:r>
            <a:r>
              <a:rPr lang="en-US" sz="4100" dirty="0"/>
              <a:t>?</a:t>
            </a:r>
          </a:p>
        </p:txBody>
      </p:sp>
      <p:sp>
        <p:nvSpPr>
          <p:cNvPr id="3" name="Content Placeholder 2">
            <a:extLst>
              <a:ext uri="{FF2B5EF4-FFF2-40B4-BE49-F238E27FC236}">
                <a16:creationId xmlns:a16="http://schemas.microsoft.com/office/drawing/2014/main" id="{06C1856C-05D6-8A23-61A9-03228FC90743}"/>
              </a:ext>
            </a:extLst>
          </p:cNvPr>
          <p:cNvSpPr>
            <a:spLocks noGrp="1"/>
          </p:cNvSpPr>
          <p:nvPr>
            <p:ph sz="half" idx="1"/>
          </p:nvPr>
        </p:nvSpPr>
        <p:spPr>
          <a:xfrm>
            <a:off x="457200" y="1295400"/>
            <a:ext cx="4038600" cy="4678363"/>
          </a:xfrm>
        </p:spPr>
        <p:txBody>
          <a:bodyPr>
            <a:normAutofit fontScale="85000" lnSpcReduction="10000"/>
          </a:bodyPr>
          <a:lstStyle/>
          <a:p>
            <a:r>
              <a:rPr lang="en-US" dirty="0"/>
              <a:t>Decreases esophageal motility</a:t>
            </a:r>
          </a:p>
          <a:p>
            <a:r>
              <a:rPr lang="en-US" dirty="0"/>
              <a:t>Increased transient lower esophageal sphincter relaxation episodes (TLESR’s)</a:t>
            </a:r>
          </a:p>
          <a:p>
            <a:r>
              <a:rPr lang="en-US" dirty="0"/>
              <a:t>Increased intrabdominal pressure gradient</a:t>
            </a:r>
          </a:p>
          <a:p>
            <a:r>
              <a:rPr lang="en-US" dirty="0"/>
              <a:t>Higher rates of hiatal hernia/PE hernia</a:t>
            </a:r>
          </a:p>
          <a:p>
            <a:r>
              <a:rPr lang="en-US" dirty="0"/>
              <a:t>Decreased gastric motility</a:t>
            </a:r>
          </a:p>
          <a:p>
            <a:pPr lvl="1"/>
            <a:r>
              <a:rPr lang="en-US" dirty="0"/>
              <a:t>Due to increased Leptin/decreased Ghrelin</a:t>
            </a:r>
          </a:p>
          <a:p>
            <a:endParaRPr lang="en-US" dirty="0"/>
          </a:p>
        </p:txBody>
      </p:sp>
      <p:sp>
        <p:nvSpPr>
          <p:cNvPr id="4" name="Footer Placeholder 3">
            <a:extLst>
              <a:ext uri="{FF2B5EF4-FFF2-40B4-BE49-F238E27FC236}">
                <a16:creationId xmlns:a16="http://schemas.microsoft.com/office/drawing/2014/main" id="{4691C260-DA72-8F44-F59F-AE2A5C11D5C3}"/>
              </a:ext>
            </a:extLst>
          </p:cNvPr>
          <p:cNvSpPr>
            <a:spLocks noGrp="1"/>
          </p:cNvSpPr>
          <p:nvPr>
            <p:ph type="ftr" sz="quarter" idx="10"/>
          </p:nvPr>
        </p:nvSpPr>
        <p:spPr>
          <a:xfrm>
            <a:off x="2514600" y="6226173"/>
            <a:ext cx="4114800" cy="365125"/>
          </a:xfrm>
        </p:spPr>
        <p:txBody>
          <a:bodyPr anchor="ctr">
            <a:normAutofit/>
          </a:bodyPr>
          <a:lstStyle/>
          <a:p>
            <a:pPr>
              <a:spcAft>
                <a:spcPts val="600"/>
              </a:spcAft>
            </a:pPr>
            <a:r>
              <a:rPr lang="en-US"/>
              <a:t>July 28-30, 2024   |   The American Club   |   Kohler, WI</a:t>
            </a:r>
          </a:p>
        </p:txBody>
      </p:sp>
      <p:pic>
        <p:nvPicPr>
          <p:cNvPr id="4100" name="Picture 4">
            <a:extLst>
              <a:ext uri="{FF2B5EF4-FFF2-40B4-BE49-F238E27FC236}">
                <a16:creationId xmlns:a16="http://schemas.microsoft.com/office/drawing/2014/main" id="{E14C515E-5472-036A-7753-F4FDF0660B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36167" y="1523999"/>
            <a:ext cx="3498233" cy="418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333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1CE8B40206984978A5BFECEB2EBB21AA"/>
  <p:tag name="TPVERSION" val="5"/>
  <p:tag name="TPFULLVERSION" val="5.3.1.3337"/>
  <p:tag name="PPTVERSION" val="15"/>
  <p:tag name="TPOS" val="2"/>
</p:tagLst>
</file>

<file path=ppt/theme/theme1.xml><?xml version="1.0" encoding="utf-8"?>
<a:theme xmlns:a="http://schemas.openxmlformats.org/drawingml/2006/main" name="CME 2014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st Evidence 2016 template [Read-Only]" id="{B40EDC9A-9A79-4BBB-871A-99F24763E1CC}" vid="{51DA7DE9-6018-4F6E-B990-2788AED241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10343</TotalTime>
  <Words>1706</Words>
  <Application>Microsoft Office PowerPoint</Application>
  <PresentationFormat>On-screen Show (4:3)</PresentationFormat>
  <Paragraphs>175</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Myriad Pro</vt:lpstr>
      <vt:lpstr>CME 2014 Template</vt:lpstr>
      <vt:lpstr>Diet, Lifestyle, and Reflux</vt:lpstr>
      <vt:lpstr>Physiology of Reflux</vt:lpstr>
      <vt:lpstr>Reflux and Obesity Prevalence</vt:lpstr>
      <vt:lpstr>Placebo Response</vt:lpstr>
      <vt:lpstr>PowerPoint Presentation</vt:lpstr>
      <vt:lpstr>GERD Lifestyle Modification Recs</vt:lpstr>
      <vt:lpstr>GERD Lifestyle Modification Recs</vt:lpstr>
      <vt:lpstr>BMI and Reflux</vt:lpstr>
      <vt:lpstr>Why does BMI correlate w GERD sxs?</vt:lpstr>
      <vt:lpstr>Head of Bed Elevation</vt:lpstr>
      <vt:lpstr>How do specific foods affect reflux?</vt:lpstr>
      <vt:lpstr>Dietary Modification</vt:lpstr>
      <vt:lpstr>Carbohydrates</vt:lpstr>
      <vt:lpstr>Trigger Foods!!!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MCW</dc:creator>
  <cp:lastModifiedBy>Jonathan Bock</cp:lastModifiedBy>
  <cp:revision>133</cp:revision>
  <dcterms:created xsi:type="dcterms:W3CDTF">2014-08-26T21:52:17Z</dcterms:created>
  <dcterms:modified xsi:type="dcterms:W3CDTF">2024-06-19T19:24:54Z</dcterms:modified>
</cp:coreProperties>
</file>