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sldIdLst>
    <p:sldId id="256" r:id="rId2"/>
    <p:sldId id="259" r:id="rId3"/>
    <p:sldId id="258" r:id="rId4"/>
    <p:sldId id="266" r:id="rId5"/>
    <p:sldId id="376" r:id="rId6"/>
    <p:sldId id="345" r:id="rId7"/>
    <p:sldId id="260" r:id="rId8"/>
    <p:sldId id="267" r:id="rId9"/>
    <p:sldId id="377" r:id="rId10"/>
    <p:sldId id="261" r:id="rId11"/>
    <p:sldId id="268" r:id="rId12"/>
    <p:sldId id="346" r:id="rId13"/>
    <p:sldId id="378" r:id="rId14"/>
    <p:sldId id="262" r:id="rId15"/>
    <p:sldId id="269" r:id="rId16"/>
    <p:sldId id="379" r:id="rId17"/>
    <p:sldId id="263" r:id="rId18"/>
    <p:sldId id="270" r:id="rId19"/>
    <p:sldId id="264" r:id="rId20"/>
    <p:sldId id="271" r:id="rId21"/>
    <p:sldId id="355" r:id="rId22"/>
    <p:sldId id="359" r:id="rId23"/>
    <p:sldId id="358" r:id="rId24"/>
    <p:sldId id="356" r:id="rId25"/>
    <p:sldId id="357" r:id="rId26"/>
    <p:sldId id="265" r:id="rId27"/>
    <p:sldId id="272" r:id="rId28"/>
    <p:sldId id="374" r:id="rId29"/>
  </p:sldIdLst>
  <p:sldSz cx="9144000" cy="6858000" type="screen4x3"/>
  <p:notesSz cx="6858000" cy="9144000"/>
  <p:custDataLst>
    <p:tags r:id="rId31"/>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8CE48"/>
    <a:srgbClr val="FEA003"/>
    <a:srgbClr val="1FBE02"/>
    <a:srgbClr val="FFFFFF"/>
    <a:srgbClr val="1E5ED2"/>
    <a:srgbClr val="333333"/>
    <a:srgbClr val="13B2AF"/>
    <a:srgbClr val="8111C7"/>
    <a:srgbClr val="FA3002"/>
    <a:srgbClr val="FD5E0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5017"/>
    <p:restoredTop sz="94682"/>
  </p:normalViewPr>
  <p:slideViewPr>
    <p:cSldViewPr>
      <p:cViewPr varScale="1">
        <p:scale>
          <a:sx n="101" d="100"/>
          <a:sy n="101" d="100"/>
        </p:scale>
        <p:origin x="1434" y="108"/>
      </p:cViewPr>
      <p:guideLst>
        <p:guide orient="horz" pos="2160"/>
        <p:guide pos="2880"/>
      </p:guideLst>
    </p:cSldViewPr>
  </p:slideViewPr>
  <p:notesTextViewPr>
    <p:cViewPr>
      <p:scale>
        <a:sx n="1" d="1"/>
        <a:sy n="1" d="1"/>
      </p:scale>
      <p:origin x="0" y="0"/>
    </p:cViewPr>
  </p:notesTextViewPr>
  <p:sorterViewPr>
    <p:cViewPr>
      <p:scale>
        <a:sx n="100" d="100"/>
        <a:sy n="100" d="100"/>
      </p:scale>
      <p:origin x="0" y="-4692"/>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gs" Target="tags/tag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C7EBF19-51DE-C849-9868-0C7E4CABCF10}" type="datetimeFigureOut">
              <a:rPr lang="en-US" smtClean="0"/>
              <a:t>5/21/2024</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510F16A-43B4-9F4F-9127-0A50A647D696}" type="slidenum">
              <a:rPr lang="en-US" smtClean="0"/>
              <a:t>‹#›</a:t>
            </a:fld>
            <a:endParaRPr lang="en-US"/>
          </a:p>
        </p:txBody>
      </p:sp>
    </p:spTree>
    <p:extLst>
      <p:ext uri="{BB962C8B-B14F-4D97-AF65-F5344CB8AC3E}">
        <p14:creationId xmlns:p14="http://schemas.microsoft.com/office/powerpoint/2010/main" val="20915332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a:solidFill>
                  <a:srgbClr val="B8CE48"/>
                </a:solidFill>
              </a:defRPr>
            </a:lvl1pPr>
          </a:lstStyle>
          <a:p>
            <a:r>
              <a:rPr lang="en-US" dirty="0"/>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10" name="Footer Placeholder 9"/>
          <p:cNvSpPr>
            <a:spLocks noGrp="1"/>
          </p:cNvSpPr>
          <p:nvPr>
            <p:ph type="ftr" sz="quarter" idx="10"/>
          </p:nvPr>
        </p:nvSpPr>
        <p:spPr>
          <a:xfrm>
            <a:off x="2514600" y="6226173"/>
            <a:ext cx="4114800" cy="365125"/>
          </a:xfrm>
        </p:spPr>
        <p:txBody>
          <a:bodyPr/>
          <a:lstStyle/>
          <a:p>
            <a:r>
              <a:rPr lang="en-US" dirty="0"/>
              <a:t>July 28-30, 2024   |   The American Club   |   Kohler, WI</a:t>
            </a:r>
          </a:p>
        </p:txBody>
      </p:sp>
    </p:spTree>
    <p:extLst>
      <p:ext uri="{BB962C8B-B14F-4D97-AF65-F5344CB8AC3E}">
        <p14:creationId xmlns:p14="http://schemas.microsoft.com/office/powerpoint/2010/main" val="5092604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9"/>
          <p:cNvSpPr>
            <a:spLocks noGrp="1"/>
          </p:cNvSpPr>
          <p:nvPr>
            <p:ph type="ftr" sz="quarter" idx="10"/>
          </p:nvPr>
        </p:nvSpPr>
        <p:spPr>
          <a:xfrm>
            <a:off x="2514600" y="6226173"/>
            <a:ext cx="4114800" cy="365125"/>
          </a:xfrm>
        </p:spPr>
        <p:txBody>
          <a:bodyPr/>
          <a:lstStyle/>
          <a:p>
            <a:r>
              <a:rPr lang="en-US" dirty="0"/>
              <a:t>July 28-30, 2024   |   The American Club   |   Kohler, WI</a:t>
            </a:r>
          </a:p>
        </p:txBody>
      </p:sp>
    </p:spTree>
    <p:extLst>
      <p:ext uri="{BB962C8B-B14F-4D97-AF65-F5344CB8AC3E}">
        <p14:creationId xmlns:p14="http://schemas.microsoft.com/office/powerpoint/2010/main" val="4939495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95400"/>
            <a:ext cx="2057400" cy="48307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1295400"/>
            <a:ext cx="6019800" cy="4830763"/>
          </a:xfrm>
        </p:spPr>
        <p:txBody>
          <a:bodyPr vert="eaVert"/>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9"/>
          <p:cNvSpPr>
            <a:spLocks noGrp="1"/>
          </p:cNvSpPr>
          <p:nvPr>
            <p:ph type="ftr" sz="quarter" idx="10"/>
          </p:nvPr>
        </p:nvSpPr>
        <p:spPr>
          <a:xfrm>
            <a:off x="2514600" y="6226173"/>
            <a:ext cx="4114800" cy="365125"/>
          </a:xfrm>
        </p:spPr>
        <p:txBody>
          <a:bodyPr/>
          <a:lstStyle/>
          <a:p>
            <a:r>
              <a:rPr lang="en-US" dirty="0"/>
              <a:t>July 28-30, 2024   |   The American Club   |   Kohler, WI</a:t>
            </a:r>
          </a:p>
        </p:txBody>
      </p:sp>
    </p:spTree>
    <p:extLst>
      <p:ext uri="{BB962C8B-B14F-4D97-AF65-F5344CB8AC3E}">
        <p14:creationId xmlns:p14="http://schemas.microsoft.com/office/powerpoint/2010/main" val="9334843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Text Placeholder 2"/>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9"/>
          <p:cNvSpPr>
            <a:spLocks noGrp="1"/>
          </p:cNvSpPr>
          <p:nvPr>
            <p:ph type="ftr" sz="quarter" idx="10"/>
          </p:nvPr>
        </p:nvSpPr>
        <p:spPr>
          <a:xfrm>
            <a:off x="2514600" y="6226173"/>
            <a:ext cx="4114800" cy="365125"/>
          </a:xfrm>
        </p:spPr>
        <p:txBody>
          <a:bodyPr/>
          <a:lstStyle/>
          <a:p>
            <a:r>
              <a:rPr lang="en-US" dirty="0"/>
              <a:t>July 28-30, 2024   |   The American Club   |   Kohler, WI</a:t>
            </a:r>
          </a:p>
        </p:txBody>
      </p:sp>
    </p:spTree>
    <p:extLst>
      <p:ext uri="{BB962C8B-B14F-4D97-AF65-F5344CB8AC3E}">
        <p14:creationId xmlns:p14="http://schemas.microsoft.com/office/powerpoint/2010/main" val="391711633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A178C0BB-E4BE-4AC3-9766-B589BFD971B9}"/>
              </a:ext>
            </a:extLst>
          </p:cNvPr>
          <p:cNvSpPr>
            <a:spLocks noGrp="1"/>
          </p:cNvSpPr>
          <p:nvPr>
            <p:ph type="ftr" sz="quarter" idx="10"/>
          </p:nvPr>
        </p:nvSpPr>
        <p:spPr/>
        <p:txBody>
          <a:bodyPr/>
          <a:lstStyle/>
          <a:p>
            <a:r>
              <a:rPr lang="en-US" dirty="0"/>
              <a:t>July 28-30, 2024  |   The American Club   |   Kohler, WI</a:t>
            </a:r>
          </a:p>
        </p:txBody>
      </p:sp>
    </p:spTree>
    <p:extLst>
      <p:ext uri="{BB962C8B-B14F-4D97-AF65-F5344CB8AC3E}">
        <p14:creationId xmlns:p14="http://schemas.microsoft.com/office/powerpoint/2010/main" val="31016935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9"/>
          <p:cNvSpPr>
            <a:spLocks noGrp="1"/>
          </p:cNvSpPr>
          <p:nvPr>
            <p:ph type="ftr" sz="quarter" idx="10"/>
          </p:nvPr>
        </p:nvSpPr>
        <p:spPr>
          <a:xfrm>
            <a:off x="2514600" y="6226173"/>
            <a:ext cx="4114800" cy="365125"/>
          </a:xfrm>
        </p:spPr>
        <p:txBody>
          <a:bodyPr/>
          <a:lstStyle/>
          <a:p>
            <a:r>
              <a:rPr lang="en-US" dirty="0"/>
              <a:t>July 28-30, 2024   |   The American Club   |   Kohler, WI</a:t>
            </a:r>
          </a:p>
        </p:txBody>
      </p:sp>
    </p:spTree>
    <p:extLst>
      <p:ext uri="{BB962C8B-B14F-4D97-AF65-F5344CB8AC3E}">
        <p14:creationId xmlns:p14="http://schemas.microsoft.com/office/powerpoint/2010/main" val="15014786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5" name="Footer Placeholder 9"/>
          <p:cNvSpPr>
            <a:spLocks noGrp="1"/>
          </p:cNvSpPr>
          <p:nvPr>
            <p:ph type="ftr" sz="quarter" idx="10"/>
          </p:nvPr>
        </p:nvSpPr>
        <p:spPr>
          <a:xfrm>
            <a:off x="2514600" y="6226173"/>
            <a:ext cx="4114800" cy="365125"/>
          </a:xfrm>
        </p:spPr>
        <p:txBody>
          <a:bodyPr/>
          <a:lstStyle/>
          <a:p>
            <a:r>
              <a:rPr lang="en-US" dirty="0"/>
              <a:t>July 28-30, 2024   |   The American Club   |   Kohler, WI</a:t>
            </a:r>
          </a:p>
        </p:txBody>
      </p:sp>
    </p:spTree>
    <p:extLst>
      <p:ext uri="{BB962C8B-B14F-4D97-AF65-F5344CB8AC3E}">
        <p14:creationId xmlns:p14="http://schemas.microsoft.com/office/powerpoint/2010/main" val="14133976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2590800"/>
            <a:ext cx="4038600" cy="3535363"/>
          </a:xfrm>
        </p:spPr>
        <p:txBody>
          <a:bodyPr/>
          <a:lstStyle>
            <a:lvl1pPr>
              <a:defRPr sz="2800">
                <a:solidFill>
                  <a:schemeClr val="tx1"/>
                </a:solidFill>
              </a:defRPr>
            </a:lvl1pPr>
            <a:lvl2pPr>
              <a:defRPr sz="2400">
                <a:solidFill>
                  <a:schemeClr val="tx1"/>
                </a:solidFill>
              </a:defRPr>
            </a:lvl2pPr>
            <a:lvl3pPr>
              <a:defRPr sz="2000">
                <a:solidFill>
                  <a:schemeClr val="tx1"/>
                </a:solidFill>
              </a:defRPr>
            </a:lvl3pPr>
            <a:lvl4pPr>
              <a:defRPr sz="1800">
                <a:solidFill>
                  <a:schemeClr val="tx1"/>
                </a:solidFill>
              </a:defRPr>
            </a:lvl4pPr>
            <a:lvl5pPr>
              <a:defRPr sz="180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2590800"/>
            <a:ext cx="4038600" cy="3535363"/>
          </a:xfrm>
        </p:spPr>
        <p:txBody>
          <a:bodyPr/>
          <a:lstStyle>
            <a:lvl1pPr>
              <a:defRPr sz="2800">
                <a:solidFill>
                  <a:schemeClr val="tx1"/>
                </a:solidFill>
              </a:defRPr>
            </a:lvl1pPr>
            <a:lvl2pPr>
              <a:defRPr sz="2400">
                <a:solidFill>
                  <a:schemeClr val="tx1"/>
                </a:solidFill>
              </a:defRPr>
            </a:lvl2pPr>
            <a:lvl3pPr>
              <a:defRPr sz="2000">
                <a:solidFill>
                  <a:schemeClr val="tx1"/>
                </a:solidFill>
              </a:defRPr>
            </a:lvl3pPr>
            <a:lvl4pPr>
              <a:defRPr sz="1800">
                <a:solidFill>
                  <a:schemeClr val="tx1"/>
                </a:solidFill>
              </a:defRPr>
            </a:lvl4pPr>
            <a:lvl5pPr>
              <a:defRPr sz="180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9"/>
          <p:cNvSpPr>
            <a:spLocks noGrp="1"/>
          </p:cNvSpPr>
          <p:nvPr>
            <p:ph type="ftr" sz="quarter" idx="10"/>
          </p:nvPr>
        </p:nvSpPr>
        <p:spPr>
          <a:xfrm>
            <a:off x="2514600" y="6226173"/>
            <a:ext cx="4114800" cy="365125"/>
          </a:xfrm>
        </p:spPr>
        <p:txBody>
          <a:bodyPr/>
          <a:lstStyle/>
          <a:p>
            <a:r>
              <a:rPr lang="en-US" dirty="0"/>
              <a:t>July 28-30, 2024   |   The American Club   |   Kohler, WI</a:t>
            </a:r>
          </a:p>
        </p:txBody>
      </p:sp>
    </p:spTree>
    <p:extLst>
      <p:ext uri="{BB962C8B-B14F-4D97-AF65-F5344CB8AC3E}">
        <p14:creationId xmlns:p14="http://schemas.microsoft.com/office/powerpoint/2010/main" val="21161358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4" name="Content Placeholder 3"/>
          <p:cNvSpPr>
            <a:spLocks noGrp="1"/>
          </p:cNvSpPr>
          <p:nvPr>
            <p:ph sz="half" idx="2"/>
          </p:nvPr>
        </p:nvSpPr>
        <p:spPr>
          <a:xfrm>
            <a:off x="457200" y="2590799"/>
            <a:ext cx="4040188" cy="3535363"/>
          </a:xfrm>
        </p:spPr>
        <p:txBody>
          <a:bodyPr/>
          <a:lstStyle>
            <a:lvl1pPr>
              <a:defRPr sz="2400">
                <a:solidFill>
                  <a:schemeClr val="tx1"/>
                </a:solidFill>
              </a:defRPr>
            </a:lvl1pPr>
            <a:lvl2pPr>
              <a:defRPr sz="2000">
                <a:solidFill>
                  <a:schemeClr val="tx1"/>
                </a:solidFill>
              </a:defRPr>
            </a:lvl2pPr>
            <a:lvl3pPr>
              <a:defRPr sz="18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5"/>
          <p:cNvSpPr>
            <a:spLocks noGrp="1"/>
          </p:cNvSpPr>
          <p:nvPr>
            <p:ph sz="quarter" idx="4"/>
          </p:nvPr>
        </p:nvSpPr>
        <p:spPr>
          <a:xfrm>
            <a:off x="4645025" y="2590799"/>
            <a:ext cx="4041775" cy="3535363"/>
          </a:xfrm>
        </p:spPr>
        <p:txBody>
          <a:bodyPr/>
          <a:lstStyle>
            <a:lvl1pPr>
              <a:defRPr sz="2400">
                <a:solidFill>
                  <a:schemeClr val="tx1"/>
                </a:solidFill>
              </a:defRPr>
            </a:lvl1pPr>
            <a:lvl2pPr>
              <a:defRPr sz="2000">
                <a:solidFill>
                  <a:schemeClr val="tx1"/>
                </a:solidFill>
              </a:defRPr>
            </a:lvl2pPr>
            <a:lvl3pPr>
              <a:defRPr sz="18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Footer Placeholder 9"/>
          <p:cNvSpPr>
            <a:spLocks noGrp="1"/>
          </p:cNvSpPr>
          <p:nvPr>
            <p:ph type="ftr" sz="quarter" idx="10"/>
          </p:nvPr>
        </p:nvSpPr>
        <p:spPr>
          <a:xfrm>
            <a:off x="2514600" y="6226173"/>
            <a:ext cx="4114800" cy="365125"/>
          </a:xfrm>
        </p:spPr>
        <p:txBody>
          <a:bodyPr/>
          <a:lstStyle/>
          <a:p>
            <a:r>
              <a:rPr lang="en-US" dirty="0"/>
              <a:t>July 28-30, 2024   |   The American Club   |   Kohler, WI</a:t>
            </a:r>
          </a:p>
        </p:txBody>
      </p:sp>
    </p:spTree>
    <p:extLst>
      <p:ext uri="{BB962C8B-B14F-4D97-AF65-F5344CB8AC3E}">
        <p14:creationId xmlns:p14="http://schemas.microsoft.com/office/powerpoint/2010/main" val="9602669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Footer Placeholder 9"/>
          <p:cNvSpPr>
            <a:spLocks noGrp="1"/>
          </p:cNvSpPr>
          <p:nvPr>
            <p:ph type="ftr" sz="quarter" idx="10"/>
          </p:nvPr>
        </p:nvSpPr>
        <p:spPr>
          <a:xfrm>
            <a:off x="2514600" y="6226173"/>
            <a:ext cx="4114800" cy="365125"/>
          </a:xfrm>
        </p:spPr>
        <p:txBody>
          <a:bodyPr/>
          <a:lstStyle/>
          <a:p>
            <a:r>
              <a:rPr lang="en-US" dirty="0"/>
              <a:t>July 28-30, 2024   |   The American Club   |   Kohler, WI</a:t>
            </a:r>
          </a:p>
        </p:txBody>
      </p:sp>
    </p:spTree>
    <p:extLst>
      <p:ext uri="{BB962C8B-B14F-4D97-AF65-F5344CB8AC3E}">
        <p14:creationId xmlns:p14="http://schemas.microsoft.com/office/powerpoint/2010/main" val="23351770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9"/>
          <p:cNvSpPr>
            <a:spLocks noGrp="1"/>
          </p:cNvSpPr>
          <p:nvPr>
            <p:ph type="ftr" sz="quarter" idx="10"/>
          </p:nvPr>
        </p:nvSpPr>
        <p:spPr>
          <a:xfrm>
            <a:off x="2514600" y="6226173"/>
            <a:ext cx="4114800" cy="365125"/>
          </a:xfrm>
        </p:spPr>
        <p:txBody>
          <a:bodyPr/>
          <a:lstStyle/>
          <a:p>
            <a:r>
              <a:rPr lang="en-US" dirty="0"/>
              <a:t>July 28-30, 2024   |   The American Club   |   Kohler, WI</a:t>
            </a:r>
          </a:p>
        </p:txBody>
      </p:sp>
    </p:spTree>
    <p:extLst>
      <p:ext uri="{BB962C8B-B14F-4D97-AF65-F5344CB8AC3E}">
        <p14:creationId xmlns:p14="http://schemas.microsoft.com/office/powerpoint/2010/main" val="8118051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371600"/>
            <a:ext cx="3008313" cy="704850"/>
          </a:xfrm>
        </p:spPr>
        <p:txBody>
          <a:bodyPr anchor="b"/>
          <a:lstStyle>
            <a:lvl1pPr algn="l">
              <a:defRPr sz="2000" b="1"/>
            </a:lvl1pPr>
          </a:lstStyle>
          <a:p>
            <a:r>
              <a:rPr lang="en-US" dirty="0"/>
              <a:t>Click to edit Master title style</a:t>
            </a:r>
          </a:p>
        </p:txBody>
      </p:sp>
      <p:sp>
        <p:nvSpPr>
          <p:cNvPr id="3" name="Content Placeholder 2"/>
          <p:cNvSpPr>
            <a:spLocks noGrp="1"/>
          </p:cNvSpPr>
          <p:nvPr>
            <p:ph idx="1"/>
          </p:nvPr>
        </p:nvSpPr>
        <p:spPr>
          <a:xfrm>
            <a:off x="3575050" y="1371600"/>
            <a:ext cx="5111750" cy="4754563"/>
          </a:xfrm>
        </p:spPr>
        <p:txBody>
          <a:bodyPr/>
          <a:lstStyle>
            <a:lvl1pPr>
              <a:defRPr sz="3200">
                <a:solidFill>
                  <a:schemeClr val="bg1"/>
                </a:solidFill>
              </a:defRPr>
            </a:lvl1pPr>
            <a:lvl2pPr>
              <a:defRPr sz="2800">
                <a:solidFill>
                  <a:schemeClr val="bg1"/>
                </a:solidFill>
              </a:defRPr>
            </a:lvl2pPr>
            <a:lvl3pPr>
              <a:defRPr sz="2400">
                <a:solidFill>
                  <a:schemeClr val="bg1"/>
                </a:solidFill>
              </a:defRPr>
            </a:lvl3pPr>
            <a:lvl4pPr>
              <a:defRPr sz="2000">
                <a:solidFill>
                  <a:schemeClr val="bg1"/>
                </a:solidFill>
              </a:defRPr>
            </a:lvl4pPr>
            <a:lvl5pPr>
              <a:defRPr sz="2000">
                <a:solidFill>
                  <a:schemeClr val="bg1"/>
                </a:solidFill>
              </a:defRPr>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457200" y="2057400"/>
            <a:ext cx="3008313" cy="40687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9"/>
          <p:cNvSpPr>
            <a:spLocks noGrp="1"/>
          </p:cNvSpPr>
          <p:nvPr>
            <p:ph type="ftr" sz="quarter" idx="10"/>
          </p:nvPr>
        </p:nvSpPr>
        <p:spPr>
          <a:xfrm>
            <a:off x="2514600" y="6226173"/>
            <a:ext cx="4114800" cy="365125"/>
          </a:xfrm>
        </p:spPr>
        <p:txBody>
          <a:bodyPr/>
          <a:lstStyle/>
          <a:p>
            <a:r>
              <a:rPr lang="en-US" dirty="0"/>
              <a:t>July 28-30, 2024   |   The American Club   |   Kohler, WI</a:t>
            </a:r>
          </a:p>
        </p:txBody>
      </p:sp>
    </p:spTree>
    <p:extLst>
      <p:ext uri="{BB962C8B-B14F-4D97-AF65-F5344CB8AC3E}">
        <p14:creationId xmlns:p14="http://schemas.microsoft.com/office/powerpoint/2010/main" val="20305550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solidFill>
                  <a:schemeClr val="tx1"/>
                </a:solidFill>
              </a:defRPr>
            </a:lvl1pPr>
          </a:lstStyle>
          <a:p>
            <a:r>
              <a:rPr lang="en-US" dirty="0"/>
              <a:t>Click to edit Master title style</a:t>
            </a:r>
          </a:p>
        </p:txBody>
      </p:sp>
      <p:sp>
        <p:nvSpPr>
          <p:cNvPr id="3" name="Picture Placeholder 2"/>
          <p:cNvSpPr>
            <a:spLocks noGrp="1"/>
          </p:cNvSpPr>
          <p:nvPr>
            <p:ph type="pic" idx="1"/>
          </p:nvPr>
        </p:nvSpPr>
        <p:spPr>
          <a:xfrm>
            <a:off x="1792288" y="1295399"/>
            <a:ext cx="5486400" cy="34321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6" name="Footer Placeholder 9"/>
          <p:cNvSpPr>
            <a:spLocks noGrp="1"/>
          </p:cNvSpPr>
          <p:nvPr>
            <p:ph type="ftr" sz="quarter" idx="10"/>
          </p:nvPr>
        </p:nvSpPr>
        <p:spPr>
          <a:xfrm>
            <a:off x="2514600" y="6226173"/>
            <a:ext cx="4114800" cy="365125"/>
          </a:xfrm>
        </p:spPr>
        <p:txBody>
          <a:bodyPr/>
          <a:lstStyle/>
          <a:p>
            <a:r>
              <a:rPr lang="en-US" dirty="0"/>
              <a:t>July 28-30, 2024   |   The American Club   |   Kohler, WI</a:t>
            </a:r>
          </a:p>
        </p:txBody>
      </p:sp>
    </p:spTree>
    <p:extLst>
      <p:ext uri="{BB962C8B-B14F-4D97-AF65-F5344CB8AC3E}">
        <p14:creationId xmlns:p14="http://schemas.microsoft.com/office/powerpoint/2010/main" val="42790346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333333"/>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304800"/>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199"/>
            <a:ext cx="8229600" cy="419100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9" name="Straight Connector 8"/>
          <p:cNvCxnSpPr/>
          <p:nvPr userDrawn="1"/>
        </p:nvCxnSpPr>
        <p:spPr>
          <a:xfrm>
            <a:off x="0" y="5943600"/>
            <a:ext cx="9144000" cy="0"/>
          </a:xfrm>
          <a:prstGeom prst="line">
            <a:avLst/>
          </a:prstGeom>
          <a:ln>
            <a:solidFill>
              <a:srgbClr val="8A949C"/>
            </a:solidFill>
          </a:ln>
        </p:spPr>
        <p:style>
          <a:lnRef idx="1">
            <a:schemeClr val="accent1"/>
          </a:lnRef>
          <a:fillRef idx="0">
            <a:schemeClr val="accent1"/>
          </a:fillRef>
          <a:effectRef idx="0">
            <a:schemeClr val="accent1"/>
          </a:effectRef>
          <a:fontRef idx="minor">
            <a:schemeClr val="tx1"/>
          </a:fontRef>
        </p:style>
      </p:cxnSp>
      <p:sp>
        <p:nvSpPr>
          <p:cNvPr id="11" name="Footer Placeholder 10"/>
          <p:cNvSpPr>
            <a:spLocks noGrp="1"/>
          </p:cNvSpPr>
          <p:nvPr>
            <p:ph type="ftr" sz="quarter" idx="3"/>
          </p:nvPr>
        </p:nvSpPr>
        <p:spPr>
          <a:xfrm>
            <a:off x="2438400" y="6226173"/>
            <a:ext cx="4114800" cy="365125"/>
          </a:xfrm>
          <a:prstGeom prst="rect">
            <a:avLst/>
          </a:prstGeom>
        </p:spPr>
        <p:txBody>
          <a:bodyPr vert="horz" lIns="91440" tIns="45720" rIns="91440" bIns="45720" rtlCol="0" anchor="ctr"/>
          <a:lstStyle>
            <a:lvl1pPr algn="ctr">
              <a:defRPr sz="1200">
                <a:solidFill>
                  <a:srgbClr val="8A949C"/>
                </a:solidFill>
                <a:latin typeface="Myriad Pro" charset="0"/>
                <a:ea typeface="Myriad Pro" charset="0"/>
                <a:cs typeface="Myriad Pro" charset="0"/>
              </a:defRPr>
            </a:lvl1pPr>
          </a:lstStyle>
          <a:p>
            <a:r>
              <a:rPr lang="en-US" dirty="0"/>
              <a:t>July 28-30, 2024  |   The American Club   |   Kohler, WI</a:t>
            </a:r>
          </a:p>
        </p:txBody>
      </p:sp>
      <p:pic>
        <p:nvPicPr>
          <p:cNvPr id="14" name="Picture 13"/>
          <p:cNvPicPr>
            <a:picLocks noChangeAspect="1"/>
          </p:cNvPicPr>
          <p:nvPr userDrawn="1"/>
        </p:nvPicPr>
        <p:blipFill>
          <a:blip r:embed="rId15" cstate="email">
            <a:extLst>
              <a:ext uri="{28A0092B-C50C-407E-A947-70E740481C1C}">
                <a14:useLocalDpi xmlns:a14="http://schemas.microsoft.com/office/drawing/2010/main"/>
              </a:ext>
            </a:extLst>
          </a:blip>
          <a:stretch>
            <a:fillRect/>
          </a:stretch>
        </p:blipFill>
        <p:spPr>
          <a:xfrm>
            <a:off x="457200" y="6095999"/>
            <a:ext cx="1278364" cy="625475"/>
          </a:xfrm>
          <a:prstGeom prst="rect">
            <a:avLst/>
          </a:prstGeom>
        </p:spPr>
      </p:pic>
      <p:pic>
        <p:nvPicPr>
          <p:cNvPr id="13" name="Picture 7" descr="MCW logo - transparent.png"/>
          <p:cNvPicPr>
            <a:picLocks noChangeAspect="1"/>
          </p:cNvPicPr>
          <p:nvPr userDrawn="1"/>
        </p:nvPicPr>
        <p:blipFill>
          <a:blip r:embed="rId16" cstate="email">
            <a:alphaModFix amt="83000"/>
            <a:extLst>
              <a:ext uri="{28A0092B-C50C-407E-A947-70E740481C1C}">
                <a14:useLocalDpi xmlns:a14="http://schemas.microsoft.com/office/drawing/2010/main"/>
              </a:ext>
            </a:extLst>
          </a:blip>
          <a:srcRect/>
          <a:stretch>
            <a:fillRect/>
          </a:stretch>
        </p:blipFill>
        <p:spPr bwMode="auto">
          <a:xfrm>
            <a:off x="7845951" y="6074636"/>
            <a:ext cx="840849" cy="668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val="1009855130"/>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sldNum="0" hdr="0" dt="0"/>
  <p:txStyles>
    <p:titleStyle>
      <a:lvl1pPr algn="ctr" defTabSz="914400" rtl="0" eaLnBrk="1" latinLnBrk="0" hangingPunct="1">
        <a:spcBef>
          <a:spcPct val="0"/>
        </a:spcBef>
        <a:buNone/>
        <a:defRPr sz="4400" kern="1200" baseline="0">
          <a:solidFill>
            <a:srgbClr val="B8CE48"/>
          </a:solidFill>
          <a:latin typeface="Myriad Pro" charset="0"/>
          <a:ea typeface="Myriad Pro" charset="0"/>
          <a:cs typeface="Myriad Pro" charset="0"/>
        </a:defRPr>
      </a:lvl1pPr>
    </p:titleStyle>
    <p:bodyStyle>
      <a:lvl1pPr marL="342900" indent="-342900" algn="l" defTabSz="914400" rtl="0" eaLnBrk="1" latinLnBrk="0" hangingPunct="1">
        <a:spcBef>
          <a:spcPct val="20000"/>
        </a:spcBef>
        <a:buFont typeface="Arial" panose="020B0604020202020204" pitchFamily="34" charset="0"/>
        <a:buChar char="•"/>
        <a:defRPr sz="3200" kern="1200" baseline="0">
          <a:solidFill>
            <a:schemeClr val="tx1"/>
          </a:solidFill>
          <a:latin typeface="Myriad Pro" charset="0"/>
          <a:ea typeface="Myriad Pro" charset="0"/>
          <a:cs typeface="Myriad Pro" charset="0"/>
        </a:defRPr>
      </a:lvl1pPr>
      <a:lvl2pPr marL="742950" indent="-285750" algn="l" defTabSz="914400" rtl="0" eaLnBrk="1" latinLnBrk="0" hangingPunct="1">
        <a:spcBef>
          <a:spcPct val="20000"/>
        </a:spcBef>
        <a:buFont typeface="Arial" panose="020B0604020202020204" pitchFamily="34" charset="0"/>
        <a:buChar char="–"/>
        <a:defRPr sz="2800" kern="1200" baseline="0">
          <a:solidFill>
            <a:schemeClr val="tx1"/>
          </a:solidFill>
          <a:latin typeface="Myriad Pro" charset="0"/>
          <a:ea typeface="Myriad Pro" charset="0"/>
          <a:cs typeface="Myriad Pro" charset="0"/>
        </a:defRPr>
      </a:lvl2pPr>
      <a:lvl3pPr marL="1143000" indent="-228600" algn="l" defTabSz="914400" rtl="0" eaLnBrk="1" latinLnBrk="0" hangingPunct="1">
        <a:spcBef>
          <a:spcPct val="20000"/>
        </a:spcBef>
        <a:buFont typeface="Arial" panose="020B0604020202020204" pitchFamily="34" charset="0"/>
        <a:buChar char="•"/>
        <a:defRPr sz="2400" kern="1200" baseline="0">
          <a:solidFill>
            <a:schemeClr val="tx1"/>
          </a:solidFill>
          <a:latin typeface="Myriad Pro" charset="0"/>
          <a:ea typeface="Myriad Pro" charset="0"/>
          <a:cs typeface="Myriad Pro" charset="0"/>
        </a:defRPr>
      </a:lvl3pPr>
      <a:lvl4pPr marL="1600200" indent="-228600" algn="l" defTabSz="914400" rtl="0" eaLnBrk="1" latinLnBrk="0" hangingPunct="1">
        <a:spcBef>
          <a:spcPct val="20000"/>
        </a:spcBef>
        <a:buFont typeface="Arial" panose="020B0604020202020204" pitchFamily="34" charset="0"/>
        <a:buChar char="–"/>
        <a:defRPr sz="2000" kern="1200" baseline="0">
          <a:solidFill>
            <a:schemeClr val="tx1"/>
          </a:solidFill>
          <a:latin typeface="Myriad Pro" charset="0"/>
          <a:ea typeface="Myriad Pro" charset="0"/>
          <a:cs typeface="Myriad Pro" charset="0"/>
        </a:defRPr>
      </a:lvl4pPr>
      <a:lvl5pPr marL="2057400" indent="-228600" algn="l" defTabSz="914400" rtl="0" eaLnBrk="1" latinLnBrk="0" hangingPunct="1">
        <a:spcBef>
          <a:spcPct val="20000"/>
        </a:spcBef>
        <a:buFont typeface="Arial" panose="020B0604020202020204" pitchFamily="34" charset="0"/>
        <a:buChar char="»"/>
        <a:defRPr sz="2000" kern="1200" baseline="0">
          <a:solidFill>
            <a:schemeClr val="tx1"/>
          </a:solidFill>
          <a:latin typeface="Myriad Pro" charset="0"/>
          <a:ea typeface="Myriad Pro" charset="0"/>
          <a:cs typeface="Myriad Pro"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A7C2B7-DDA9-35C7-DFF7-A96775A22F68}"/>
              </a:ext>
            </a:extLst>
          </p:cNvPr>
          <p:cNvSpPr>
            <a:spLocks noGrp="1"/>
          </p:cNvSpPr>
          <p:nvPr>
            <p:ph type="ctrTitle"/>
          </p:nvPr>
        </p:nvSpPr>
        <p:spPr>
          <a:xfrm>
            <a:off x="685800" y="1371601"/>
            <a:ext cx="7772400" cy="2228850"/>
          </a:xfrm>
        </p:spPr>
        <p:txBody>
          <a:bodyPr>
            <a:normAutofit/>
          </a:bodyPr>
          <a:lstStyle/>
          <a:p>
            <a:r>
              <a:rPr lang="en-US" dirty="0"/>
              <a:t>Vestibular Function Across </a:t>
            </a:r>
            <a:br>
              <a:rPr lang="en-US" dirty="0"/>
            </a:br>
            <a:r>
              <a:rPr lang="en-US" dirty="0"/>
              <a:t>the Lifespan</a:t>
            </a:r>
          </a:p>
        </p:txBody>
      </p:sp>
      <p:sp>
        <p:nvSpPr>
          <p:cNvPr id="3" name="Subtitle 2">
            <a:extLst>
              <a:ext uri="{FF2B5EF4-FFF2-40B4-BE49-F238E27FC236}">
                <a16:creationId xmlns:a16="http://schemas.microsoft.com/office/drawing/2014/main" id="{07AE2750-7667-A080-5EAC-709B2AE67364}"/>
              </a:ext>
            </a:extLst>
          </p:cNvPr>
          <p:cNvSpPr>
            <a:spLocks noGrp="1"/>
          </p:cNvSpPr>
          <p:nvPr>
            <p:ph type="subTitle" idx="1"/>
          </p:nvPr>
        </p:nvSpPr>
        <p:spPr/>
        <p:txBody>
          <a:bodyPr/>
          <a:lstStyle/>
          <a:p>
            <a:r>
              <a:rPr lang="en-US" dirty="0"/>
              <a:t>David R. Friedland MD PhD</a:t>
            </a:r>
          </a:p>
        </p:txBody>
      </p:sp>
      <p:sp>
        <p:nvSpPr>
          <p:cNvPr id="4" name="Footer Placeholder 3">
            <a:extLst>
              <a:ext uri="{FF2B5EF4-FFF2-40B4-BE49-F238E27FC236}">
                <a16:creationId xmlns:a16="http://schemas.microsoft.com/office/drawing/2014/main" id="{4B7828EF-6368-EEF7-5E50-37C3D69B868F}"/>
              </a:ext>
            </a:extLst>
          </p:cNvPr>
          <p:cNvSpPr>
            <a:spLocks noGrp="1"/>
          </p:cNvSpPr>
          <p:nvPr>
            <p:ph type="ftr" sz="quarter" idx="10"/>
          </p:nvPr>
        </p:nvSpPr>
        <p:spPr/>
        <p:txBody>
          <a:bodyPr/>
          <a:lstStyle/>
          <a:p>
            <a:r>
              <a:rPr lang="en-US"/>
              <a:t>July 28-30, 2024   |   The American Club   |   Kohler, WI</a:t>
            </a:r>
            <a:endParaRPr lang="en-US" dirty="0"/>
          </a:p>
        </p:txBody>
      </p:sp>
    </p:spTree>
    <p:extLst>
      <p:ext uri="{BB962C8B-B14F-4D97-AF65-F5344CB8AC3E}">
        <p14:creationId xmlns:p14="http://schemas.microsoft.com/office/powerpoint/2010/main" val="39660595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val 5">
            <a:extLst>
              <a:ext uri="{FF2B5EF4-FFF2-40B4-BE49-F238E27FC236}">
                <a16:creationId xmlns:a16="http://schemas.microsoft.com/office/drawing/2014/main" id="{BB91673E-70E5-419A-BEC1-0C218340A03C}"/>
              </a:ext>
            </a:extLst>
          </p:cNvPr>
          <p:cNvSpPr/>
          <p:nvPr/>
        </p:nvSpPr>
        <p:spPr>
          <a:xfrm>
            <a:off x="457200" y="274782"/>
            <a:ext cx="1066800" cy="685800"/>
          </a:xfrm>
          <a:prstGeom prst="ellipse">
            <a:avLst/>
          </a:prstGeom>
          <a:solidFill>
            <a:srgbClr val="13B2A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24 </a:t>
            </a:r>
            <a:r>
              <a:rPr lang="en-US" dirty="0" err="1"/>
              <a:t>yo</a:t>
            </a:r>
            <a:endParaRPr lang="en-US" dirty="0"/>
          </a:p>
        </p:txBody>
      </p:sp>
      <p:sp>
        <p:nvSpPr>
          <p:cNvPr id="2" name="Title 1">
            <a:extLst>
              <a:ext uri="{FF2B5EF4-FFF2-40B4-BE49-F238E27FC236}">
                <a16:creationId xmlns:a16="http://schemas.microsoft.com/office/drawing/2014/main" id="{30B633B7-F64E-A16F-9E1A-64C6C176FE1E}"/>
              </a:ext>
            </a:extLst>
          </p:cNvPr>
          <p:cNvSpPr>
            <a:spLocks noGrp="1"/>
          </p:cNvSpPr>
          <p:nvPr>
            <p:ph type="title"/>
          </p:nvPr>
        </p:nvSpPr>
        <p:spPr/>
        <p:txBody>
          <a:bodyPr/>
          <a:lstStyle/>
          <a:p>
            <a:r>
              <a:rPr lang="en-US" dirty="0"/>
              <a:t>Case #3</a:t>
            </a:r>
          </a:p>
        </p:txBody>
      </p:sp>
      <p:sp>
        <p:nvSpPr>
          <p:cNvPr id="3" name="Content Placeholder 2">
            <a:extLst>
              <a:ext uri="{FF2B5EF4-FFF2-40B4-BE49-F238E27FC236}">
                <a16:creationId xmlns:a16="http://schemas.microsoft.com/office/drawing/2014/main" id="{63830A14-ACA4-D5F0-4446-19E7C8274002}"/>
              </a:ext>
            </a:extLst>
          </p:cNvPr>
          <p:cNvSpPr>
            <a:spLocks noGrp="1"/>
          </p:cNvSpPr>
          <p:nvPr>
            <p:ph idx="1"/>
          </p:nvPr>
        </p:nvSpPr>
        <p:spPr>
          <a:xfrm>
            <a:off x="457200" y="1477818"/>
            <a:ext cx="8229600" cy="4389582"/>
          </a:xfrm>
        </p:spPr>
        <p:txBody>
          <a:bodyPr>
            <a:normAutofit fontScale="92500" lnSpcReduction="10000"/>
          </a:bodyPr>
          <a:lstStyle/>
          <a:p>
            <a:r>
              <a:rPr lang="en-US" dirty="0"/>
              <a:t>24 year old male with complaint of chronic dizziness. He notes he was on a cruise three months ago. He did feel seasick initially but adapted. When he got off the boat he noted he never seemed to feel solid. He always feels as though things are swaying or moving. It only seems better when he lies absolutely still. Anytime he gets upright or moves it exacerbates. He also notes recent difficulty scrolling on his phone or using the computer. </a:t>
            </a:r>
          </a:p>
        </p:txBody>
      </p:sp>
      <p:sp>
        <p:nvSpPr>
          <p:cNvPr id="4" name="Footer Placeholder 3">
            <a:extLst>
              <a:ext uri="{FF2B5EF4-FFF2-40B4-BE49-F238E27FC236}">
                <a16:creationId xmlns:a16="http://schemas.microsoft.com/office/drawing/2014/main" id="{07E26DD2-5D38-6543-E2F5-473BCD729149}"/>
              </a:ext>
            </a:extLst>
          </p:cNvPr>
          <p:cNvSpPr>
            <a:spLocks noGrp="1"/>
          </p:cNvSpPr>
          <p:nvPr>
            <p:ph type="ftr" sz="quarter" idx="10"/>
          </p:nvPr>
        </p:nvSpPr>
        <p:spPr/>
        <p:txBody>
          <a:bodyPr/>
          <a:lstStyle/>
          <a:p>
            <a:r>
              <a:rPr lang="en-US"/>
              <a:t>July 28-30, 2024   |   The American Club   |   Kohler, WI</a:t>
            </a:r>
            <a:endParaRPr lang="en-US" dirty="0"/>
          </a:p>
        </p:txBody>
      </p:sp>
    </p:spTree>
    <p:extLst>
      <p:ext uri="{BB962C8B-B14F-4D97-AF65-F5344CB8AC3E}">
        <p14:creationId xmlns:p14="http://schemas.microsoft.com/office/powerpoint/2010/main" val="31077515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val 5">
            <a:extLst>
              <a:ext uri="{FF2B5EF4-FFF2-40B4-BE49-F238E27FC236}">
                <a16:creationId xmlns:a16="http://schemas.microsoft.com/office/drawing/2014/main" id="{BB91673E-70E5-419A-BEC1-0C218340A03C}"/>
              </a:ext>
            </a:extLst>
          </p:cNvPr>
          <p:cNvSpPr/>
          <p:nvPr/>
        </p:nvSpPr>
        <p:spPr>
          <a:xfrm>
            <a:off x="457200" y="274782"/>
            <a:ext cx="1066800" cy="685800"/>
          </a:xfrm>
          <a:prstGeom prst="ellipse">
            <a:avLst/>
          </a:prstGeom>
          <a:solidFill>
            <a:srgbClr val="13B2A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24 </a:t>
            </a:r>
            <a:r>
              <a:rPr lang="en-US" dirty="0" err="1"/>
              <a:t>yo</a:t>
            </a:r>
            <a:endParaRPr lang="en-US" dirty="0"/>
          </a:p>
        </p:txBody>
      </p:sp>
      <p:sp>
        <p:nvSpPr>
          <p:cNvPr id="2" name="Title 1">
            <a:extLst>
              <a:ext uri="{FF2B5EF4-FFF2-40B4-BE49-F238E27FC236}">
                <a16:creationId xmlns:a16="http://schemas.microsoft.com/office/drawing/2014/main" id="{30B633B7-F64E-A16F-9E1A-64C6C176FE1E}"/>
              </a:ext>
            </a:extLst>
          </p:cNvPr>
          <p:cNvSpPr>
            <a:spLocks noGrp="1"/>
          </p:cNvSpPr>
          <p:nvPr>
            <p:ph type="title"/>
          </p:nvPr>
        </p:nvSpPr>
        <p:spPr/>
        <p:txBody>
          <a:bodyPr/>
          <a:lstStyle/>
          <a:p>
            <a:r>
              <a:rPr lang="en-US" dirty="0"/>
              <a:t>Case #3</a:t>
            </a:r>
          </a:p>
        </p:txBody>
      </p:sp>
      <p:sp>
        <p:nvSpPr>
          <p:cNvPr id="3" name="Content Placeholder 2">
            <a:extLst>
              <a:ext uri="{FF2B5EF4-FFF2-40B4-BE49-F238E27FC236}">
                <a16:creationId xmlns:a16="http://schemas.microsoft.com/office/drawing/2014/main" id="{63830A14-ACA4-D5F0-4446-19E7C8274002}"/>
              </a:ext>
            </a:extLst>
          </p:cNvPr>
          <p:cNvSpPr>
            <a:spLocks noGrp="1"/>
          </p:cNvSpPr>
          <p:nvPr>
            <p:ph idx="1"/>
          </p:nvPr>
        </p:nvSpPr>
        <p:spPr>
          <a:xfrm>
            <a:off x="457200" y="1477818"/>
            <a:ext cx="8229600" cy="4389582"/>
          </a:xfrm>
        </p:spPr>
        <p:txBody>
          <a:bodyPr>
            <a:normAutofit fontScale="77500" lnSpcReduction="20000"/>
          </a:bodyPr>
          <a:lstStyle/>
          <a:p>
            <a:r>
              <a:rPr lang="en-US" dirty="0"/>
              <a:t>Persistent Postural Perceptual Dizziness</a:t>
            </a:r>
          </a:p>
          <a:p>
            <a:r>
              <a:rPr lang="en-US" dirty="0"/>
              <a:t>Symptoms of dizziness, unsteadiness, or non-spinning vertigo</a:t>
            </a:r>
          </a:p>
          <a:p>
            <a:r>
              <a:rPr lang="en-US" dirty="0"/>
              <a:t>Present on most days for three months or more</a:t>
            </a:r>
          </a:p>
          <a:p>
            <a:r>
              <a:rPr lang="en-US" dirty="0"/>
              <a:t>Exacerbated by upright posture, active or passive movement</a:t>
            </a:r>
          </a:p>
          <a:p>
            <a:r>
              <a:rPr lang="en-US" dirty="0"/>
              <a:t>Exacerbated by exposure to moving or complex visual stimuli</a:t>
            </a:r>
          </a:p>
          <a:p>
            <a:r>
              <a:rPr lang="en-US" dirty="0"/>
              <a:t>PPPD may be precipitated by conditions that disrupt balance or cause vertigo, unsteadiness, or dizziness, including peripheral or central vestibular disorders, other medical illnesses, or psychological distress.</a:t>
            </a:r>
          </a:p>
        </p:txBody>
      </p:sp>
      <p:sp>
        <p:nvSpPr>
          <p:cNvPr id="4" name="Footer Placeholder 3">
            <a:extLst>
              <a:ext uri="{FF2B5EF4-FFF2-40B4-BE49-F238E27FC236}">
                <a16:creationId xmlns:a16="http://schemas.microsoft.com/office/drawing/2014/main" id="{07E26DD2-5D38-6543-E2F5-473BCD729149}"/>
              </a:ext>
            </a:extLst>
          </p:cNvPr>
          <p:cNvSpPr>
            <a:spLocks noGrp="1"/>
          </p:cNvSpPr>
          <p:nvPr>
            <p:ph type="ftr" sz="quarter" idx="10"/>
          </p:nvPr>
        </p:nvSpPr>
        <p:spPr/>
        <p:txBody>
          <a:bodyPr/>
          <a:lstStyle/>
          <a:p>
            <a:r>
              <a:rPr lang="en-US"/>
              <a:t>July 28-30, 2024   |   The American Club   |   Kohler, WI</a:t>
            </a:r>
            <a:endParaRPr lang="en-US" dirty="0"/>
          </a:p>
        </p:txBody>
      </p:sp>
    </p:spTree>
    <p:extLst>
      <p:ext uri="{BB962C8B-B14F-4D97-AF65-F5344CB8AC3E}">
        <p14:creationId xmlns:p14="http://schemas.microsoft.com/office/powerpoint/2010/main" val="29455093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CF8A64-A2F0-48F7-8848-E049002A487A}"/>
              </a:ext>
            </a:extLst>
          </p:cNvPr>
          <p:cNvSpPr>
            <a:spLocks noGrp="1"/>
          </p:cNvSpPr>
          <p:nvPr>
            <p:ph type="title"/>
          </p:nvPr>
        </p:nvSpPr>
        <p:spPr>
          <a:xfrm>
            <a:off x="485161" y="942476"/>
            <a:ext cx="8366105" cy="649176"/>
          </a:xfrm>
        </p:spPr>
        <p:txBody>
          <a:bodyPr>
            <a:noAutofit/>
          </a:bodyPr>
          <a:lstStyle/>
          <a:p>
            <a:r>
              <a:rPr lang="en-US" sz="3200" dirty="0"/>
              <a:t>Mal de </a:t>
            </a:r>
            <a:r>
              <a:rPr lang="en-US" sz="3200" dirty="0" err="1"/>
              <a:t>Debarquement</a:t>
            </a:r>
            <a:r>
              <a:rPr lang="en-US" sz="3200" dirty="0"/>
              <a:t> syndrome</a:t>
            </a:r>
          </a:p>
        </p:txBody>
      </p:sp>
      <p:sp>
        <p:nvSpPr>
          <p:cNvPr id="3" name="Content Placeholder 2">
            <a:extLst>
              <a:ext uri="{FF2B5EF4-FFF2-40B4-BE49-F238E27FC236}">
                <a16:creationId xmlns:a16="http://schemas.microsoft.com/office/drawing/2014/main" id="{3D4A67CA-DD68-4647-8353-314266806A92}"/>
              </a:ext>
            </a:extLst>
          </p:cNvPr>
          <p:cNvSpPr>
            <a:spLocks noGrp="1"/>
          </p:cNvSpPr>
          <p:nvPr>
            <p:ph idx="1"/>
          </p:nvPr>
        </p:nvSpPr>
        <p:spPr>
          <a:xfrm>
            <a:off x="485161" y="1716643"/>
            <a:ext cx="8229600" cy="3526299"/>
          </a:xfrm>
        </p:spPr>
        <p:txBody>
          <a:bodyPr>
            <a:normAutofit fontScale="62500" lnSpcReduction="20000"/>
          </a:bodyPr>
          <a:lstStyle/>
          <a:p>
            <a:r>
              <a:rPr lang="en-US" dirty="0"/>
              <a:t>Non-spinning vertigo characterized by an oscillatory perception ('rocking,' 'bobbing,' or 'swaying') present continuously, or for most of the day</a:t>
            </a:r>
          </a:p>
          <a:p>
            <a:r>
              <a:rPr lang="en-US" dirty="0"/>
              <a:t>Onset occurs within 48 hours after the end of exposure to passive motion</a:t>
            </a:r>
          </a:p>
          <a:p>
            <a:r>
              <a:rPr lang="en-US" dirty="0"/>
              <a:t>Symptoms temporarily reduce with exposure to passive motion (e.g. driving)</a:t>
            </a:r>
          </a:p>
          <a:p>
            <a:r>
              <a:rPr lang="en-US" dirty="0"/>
              <a:t>Symptoms persist for &gt;48 hours</a:t>
            </a:r>
          </a:p>
          <a:p>
            <a:r>
              <a:rPr lang="en-US" dirty="0" err="1"/>
              <a:t>MdDS</a:t>
            </a:r>
            <a:r>
              <a:rPr lang="en-US" dirty="0"/>
              <a:t> </a:t>
            </a:r>
          </a:p>
          <a:p>
            <a:pPr lvl="1"/>
            <a:r>
              <a:rPr lang="en-US" dirty="0"/>
              <a:t>"in evolution" : less than 1 month</a:t>
            </a:r>
          </a:p>
          <a:p>
            <a:pPr lvl="1"/>
            <a:r>
              <a:rPr lang="en-US" dirty="0"/>
              <a:t>"transient“ : resolves before 1 month</a:t>
            </a:r>
          </a:p>
          <a:p>
            <a:pPr lvl="1"/>
            <a:r>
              <a:rPr lang="en-US" dirty="0"/>
              <a:t>"persistent"  : more than 1 month. </a:t>
            </a:r>
          </a:p>
        </p:txBody>
      </p:sp>
      <p:sp>
        <p:nvSpPr>
          <p:cNvPr id="4" name="TextBox 3">
            <a:extLst>
              <a:ext uri="{FF2B5EF4-FFF2-40B4-BE49-F238E27FC236}">
                <a16:creationId xmlns:a16="http://schemas.microsoft.com/office/drawing/2014/main" id="{B034E1E3-2D60-4921-9928-ACB72A637BAE}"/>
              </a:ext>
            </a:extLst>
          </p:cNvPr>
          <p:cNvSpPr txBox="1"/>
          <p:nvPr/>
        </p:nvSpPr>
        <p:spPr>
          <a:xfrm>
            <a:off x="5729804" y="5492652"/>
            <a:ext cx="3414197" cy="369332"/>
          </a:xfrm>
          <a:prstGeom prst="rect">
            <a:avLst/>
          </a:prstGeom>
          <a:noFill/>
        </p:spPr>
        <p:txBody>
          <a:bodyPr wrap="square" rtlCol="0">
            <a:spAutoFit/>
          </a:bodyPr>
          <a:lstStyle/>
          <a:p>
            <a:r>
              <a:rPr lang="en-US" dirty="0">
                <a:solidFill>
                  <a:schemeClr val="bg1"/>
                </a:solidFill>
                <a:latin typeface="Calibri" panose="020F0502020204030204" pitchFamily="34" charset="0"/>
                <a:cs typeface="Calibri" panose="020F0502020204030204" pitchFamily="34" charset="0"/>
              </a:rPr>
              <a:t>J </a:t>
            </a:r>
            <a:r>
              <a:rPr lang="en-US" dirty="0" err="1">
                <a:solidFill>
                  <a:schemeClr val="bg1"/>
                </a:solidFill>
                <a:latin typeface="Calibri" panose="020F0502020204030204" pitchFamily="34" charset="0"/>
                <a:cs typeface="Calibri" panose="020F0502020204030204" pitchFamily="34" charset="0"/>
              </a:rPr>
              <a:t>Vestib</a:t>
            </a:r>
            <a:r>
              <a:rPr lang="en-US" dirty="0">
                <a:solidFill>
                  <a:schemeClr val="bg1"/>
                </a:solidFill>
                <a:latin typeface="Calibri" panose="020F0502020204030204" pitchFamily="34" charset="0"/>
                <a:cs typeface="Calibri" panose="020F0502020204030204" pitchFamily="34" charset="0"/>
              </a:rPr>
              <a:t> Res. 2020;30(5):285-293</a:t>
            </a:r>
          </a:p>
        </p:txBody>
      </p:sp>
    </p:spTree>
    <p:extLst>
      <p:ext uri="{BB962C8B-B14F-4D97-AF65-F5344CB8AC3E}">
        <p14:creationId xmlns:p14="http://schemas.microsoft.com/office/powerpoint/2010/main" val="37455447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FF8AFD-4B40-8C92-C213-64215CE5391F}"/>
              </a:ext>
            </a:extLst>
          </p:cNvPr>
          <p:cNvSpPr>
            <a:spLocks noGrp="1"/>
          </p:cNvSpPr>
          <p:nvPr>
            <p:ph idx="1"/>
          </p:nvPr>
        </p:nvSpPr>
        <p:spPr>
          <a:xfrm>
            <a:off x="457200" y="838200"/>
            <a:ext cx="8229600" cy="4800603"/>
          </a:xfrm>
        </p:spPr>
        <p:txBody>
          <a:bodyPr>
            <a:normAutofit lnSpcReduction="10000"/>
          </a:bodyPr>
          <a:lstStyle/>
          <a:p>
            <a:r>
              <a:rPr lang="en-US" dirty="0"/>
              <a:t>Differential Dx</a:t>
            </a:r>
          </a:p>
          <a:p>
            <a:pPr lvl="1"/>
            <a:r>
              <a:rPr lang="en-US" dirty="0"/>
              <a:t>MDDS, anxiety/panic, POTS</a:t>
            </a:r>
          </a:p>
          <a:p>
            <a:r>
              <a:rPr lang="en-US" dirty="0"/>
              <a:t>Testing</a:t>
            </a:r>
          </a:p>
          <a:p>
            <a:pPr lvl="1"/>
            <a:r>
              <a:rPr lang="en-US" dirty="0"/>
              <a:t>Generally, none needed</a:t>
            </a:r>
          </a:p>
          <a:p>
            <a:pPr lvl="1"/>
            <a:r>
              <a:rPr lang="en-US" dirty="0"/>
              <a:t>Practically, comprehensive vestibular testing</a:t>
            </a:r>
          </a:p>
          <a:p>
            <a:r>
              <a:rPr lang="en-US" dirty="0"/>
              <a:t>Treatment</a:t>
            </a:r>
          </a:p>
          <a:p>
            <a:pPr lvl="1"/>
            <a:r>
              <a:rPr lang="en-US" dirty="0"/>
              <a:t>Low dose anti-anxiety medications</a:t>
            </a:r>
          </a:p>
          <a:p>
            <a:pPr lvl="1"/>
            <a:r>
              <a:rPr lang="en-US" dirty="0"/>
              <a:t>Cognitive behavioral therapy</a:t>
            </a:r>
          </a:p>
          <a:p>
            <a:pPr lvl="1"/>
            <a:r>
              <a:rPr lang="en-US" dirty="0"/>
              <a:t>Vestibular therapy</a:t>
            </a:r>
          </a:p>
        </p:txBody>
      </p:sp>
      <p:sp>
        <p:nvSpPr>
          <p:cNvPr id="4" name="Footer Placeholder 3">
            <a:extLst>
              <a:ext uri="{FF2B5EF4-FFF2-40B4-BE49-F238E27FC236}">
                <a16:creationId xmlns:a16="http://schemas.microsoft.com/office/drawing/2014/main" id="{4089C059-C882-E285-0CA8-E741A3B79184}"/>
              </a:ext>
            </a:extLst>
          </p:cNvPr>
          <p:cNvSpPr>
            <a:spLocks noGrp="1"/>
          </p:cNvSpPr>
          <p:nvPr>
            <p:ph type="ftr" sz="quarter" idx="10"/>
          </p:nvPr>
        </p:nvSpPr>
        <p:spPr/>
        <p:txBody>
          <a:bodyPr/>
          <a:lstStyle/>
          <a:p>
            <a:r>
              <a:rPr lang="en-US"/>
              <a:t>July 28-30, 2024   |   The American Club   |   Kohler, WI</a:t>
            </a:r>
            <a:endParaRPr lang="en-US" dirty="0"/>
          </a:p>
        </p:txBody>
      </p:sp>
    </p:spTree>
    <p:extLst>
      <p:ext uri="{BB962C8B-B14F-4D97-AF65-F5344CB8AC3E}">
        <p14:creationId xmlns:p14="http://schemas.microsoft.com/office/powerpoint/2010/main" val="32797048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val 5">
            <a:extLst>
              <a:ext uri="{FF2B5EF4-FFF2-40B4-BE49-F238E27FC236}">
                <a16:creationId xmlns:a16="http://schemas.microsoft.com/office/drawing/2014/main" id="{103CBB67-9859-6CF6-FAF1-15F9C84318AF}"/>
              </a:ext>
            </a:extLst>
          </p:cNvPr>
          <p:cNvSpPr/>
          <p:nvPr/>
        </p:nvSpPr>
        <p:spPr>
          <a:xfrm>
            <a:off x="459509" y="274782"/>
            <a:ext cx="1066800" cy="685800"/>
          </a:xfrm>
          <a:prstGeom prst="ellipse">
            <a:avLst/>
          </a:prstGeom>
          <a:solidFill>
            <a:srgbClr val="1FBE0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34 </a:t>
            </a:r>
            <a:r>
              <a:rPr lang="en-US" dirty="0" err="1"/>
              <a:t>yo</a:t>
            </a:r>
            <a:endParaRPr lang="en-US" dirty="0"/>
          </a:p>
        </p:txBody>
      </p:sp>
      <p:sp>
        <p:nvSpPr>
          <p:cNvPr id="2" name="Title 1">
            <a:extLst>
              <a:ext uri="{FF2B5EF4-FFF2-40B4-BE49-F238E27FC236}">
                <a16:creationId xmlns:a16="http://schemas.microsoft.com/office/drawing/2014/main" id="{30B633B7-F64E-A16F-9E1A-64C6C176FE1E}"/>
              </a:ext>
            </a:extLst>
          </p:cNvPr>
          <p:cNvSpPr>
            <a:spLocks noGrp="1"/>
          </p:cNvSpPr>
          <p:nvPr>
            <p:ph type="title"/>
          </p:nvPr>
        </p:nvSpPr>
        <p:spPr/>
        <p:txBody>
          <a:bodyPr/>
          <a:lstStyle/>
          <a:p>
            <a:r>
              <a:rPr lang="en-US" dirty="0"/>
              <a:t>Case #4</a:t>
            </a:r>
          </a:p>
        </p:txBody>
      </p:sp>
      <p:sp>
        <p:nvSpPr>
          <p:cNvPr id="3" name="Content Placeholder 2">
            <a:extLst>
              <a:ext uri="{FF2B5EF4-FFF2-40B4-BE49-F238E27FC236}">
                <a16:creationId xmlns:a16="http://schemas.microsoft.com/office/drawing/2014/main" id="{63830A14-ACA4-D5F0-4446-19E7C8274002}"/>
              </a:ext>
            </a:extLst>
          </p:cNvPr>
          <p:cNvSpPr>
            <a:spLocks noGrp="1"/>
          </p:cNvSpPr>
          <p:nvPr>
            <p:ph idx="1"/>
          </p:nvPr>
        </p:nvSpPr>
        <p:spPr>
          <a:xfrm>
            <a:off x="457200" y="1477818"/>
            <a:ext cx="8229600" cy="4191003"/>
          </a:xfrm>
        </p:spPr>
        <p:txBody>
          <a:bodyPr>
            <a:normAutofit fontScale="92500" lnSpcReduction="20000"/>
          </a:bodyPr>
          <a:lstStyle/>
          <a:p>
            <a:r>
              <a:rPr lang="en-US" dirty="0"/>
              <a:t>34 year old female with multiple episodes of dizziness. They seem to come out of the blue. She describes them as intense dizziness. Usually last hours or at least until she falls asleep. Often associated with nausea and vomiting. She feels she doesn't hear as well during episodes. She notes she gets headaches most days of the week associated with light sensitivity. She denies having a diagnosis of migraine. </a:t>
            </a:r>
          </a:p>
        </p:txBody>
      </p:sp>
      <p:sp>
        <p:nvSpPr>
          <p:cNvPr id="4" name="Footer Placeholder 3">
            <a:extLst>
              <a:ext uri="{FF2B5EF4-FFF2-40B4-BE49-F238E27FC236}">
                <a16:creationId xmlns:a16="http://schemas.microsoft.com/office/drawing/2014/main" id="{07E26DD2-5D38-6543-E2F5-473BCD729149}"/>
              </a:ext>
            </a:extLst>
          </p:cNvPr>
          <p:cNvSpPr>
            <a:spLocks noGrp="1"/>
          </p:cNvSpPr>
          <p:nvPr>
            <p:ph type="ftr" sz="quarter" idx="10"/>
          </p:nvPr>
        </p:nvSpPr>
        <p:spPr/>
        <p:txBody>
          <a:bodyPr/>
          <a:lstStyle/>
          <a:p>
            <a:r>
              <a:rPr lang="en-US"/>
              <a:t>July 28-30, 2024   |   The American Club   |   Kohler, WI</a:t>
            </a:r>
            <a:endParaRPr lang="en-US" dirty="0"/>
          </a:p>
        </p:txBody>
      </p:sp>
    </p:spTree>
    <p:extLst>
      <p:ext uri="{BB962C8B-B14F-4D97-AF65-F5344CB8AC3E}">
        <p14:creationId xmlns:p14="http://schemas.microsoft.com/office/powerpoint/2010/main" val="13265068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val 5">
            <a:extLst>
              <a:ext uri="{FF2B5EF4-FFF2-40B4-BE49-F238E27FC236}">
                <a16:creationId xmlns:a16="http://schemas.microsoft.com/office/drawing/2014/main" id="{103CBB67-9859-6CF6-FAF1-15F9C84318AF}"/>
              </a:ext>
            </a:extLst>
          </p:cNvPr>
          <p:cNvSpPr/>
          <p:nvPr/>
        </p:nvSpPr>
        <p:spPr>
          <a:xfrm>
            <a:off x="459509" y="274782"/>
            <a:ext cx="1066800" cy="685800"/>
          </a:xfrm>
          <a:prstGeom prst="ellipse">
            <a:avLst/>
          </a:prstGeom>
          <a:solidFill>
            <a:srgbClr val="1FBE0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34 </a:t>
            </a:r>
            <a:r>
              <a:rPr lang="en-US" dirty="0" err="1"/>
              <a:t>yo</a:t>
            </a:r>
            <a:endParaRPr lang="en-US" dirty="0"/>
          </a:p>
        </p:txBody>
      </p:sp>
      <p:sp>
        <p:nvSpPr>
          <p:cNvPr id="2" name="Title 1">
            <a:extLst>
              <a:ext uri="{FF2B5EF4-FFF2-40B4-BE49-F238E27FC236}">
                <a16:creationId xmlns:a16="http://schemas.microsoft.com/office/drawing/2014/main" id="{30B633B7-F64E-A16F-9E1A-64C6C176FE1E}"/>
              </a:ext>
            </a:extLst>
          </p:cNvPr>
          <p:cNvSpPr>
            <a:spLocks noGrp="1"/>
          </p:cNvSpPr>
          <p:nvPr>
            <p:ph type="title"/>
          </p:nvPr>
        </p:nvSpPr>
        <p:spPr/>
        <p:txBody>
          <a:bodyPr/>
          <a:lstStyle/>
          <a:p>
            <a:r>
              <a:rPr lang="en-US" dirty="0"/>
              <a:t>Case #4</a:t>
            </a:r>
          </a:p>
        </p:txBody>
      </p:sp>
      <p:sp>
        <p:nvSpPr>
          <p:cNvPr id="3" name="Content Placeholder 2">
            <a:extLst>
              <a:ext uri="{FF2B5EF4-FFF2-40B4-BE49-F238E27FC236}">
                <a16:creationId xmlns:a16="http://schemas.microsoft.com/office/drawing/2014/main" id="{63830A14-ACA4-D5F0-4446-19E7C8274002}"/>
              </a:ext>
            </a:extLst>
          </p:cNvPr>
          <p:cNvSpPr>
            <a:spLocks noGrp="1"/>
          </p:cNvSpPr>
          <p:nvPr>
            <p:ph idx="1"/>
          </p:nvPr>
        </p:nvSpPr>
        <p:spPr>
          <a:xfrm>
            <a:off x="457200" y="1477818"/>
            <a:ext cx="8229600" cy="4191003"/>
          </a:xfrm>
        </p:spPr>
        <p:txBody>
          <a:bodyPr>
            <a:normAutofit fontScale="92500" lnSpcReduction="10000"/>
          </a:bodyPr>
          <a:lstStyle/>
          <a:p>
            <a:r>
              <a:rPr lang="en-US" sz="2000" dirty="0"/>
              <a:t>Vestibular Migraine</a:t>
            </a:r>
          </a:p>
          <a:p>
            <a:r>
              <a:rPr lang="en-US" sz="2000" dirty="0"/>
              <a:t>At least 5 episodes with vestibular symptoms of moderate or severe intensity lasting 5 min to 72 hours</a:t>
            </a:r>
          </a:p>
          <a:p>
            <a:r>
              <a:rPr lang="en-US" sz="2000" dirty="0"/>
              <a:t>Current or previous history of migraine with or without aura according to the International Classification of Headache Disorders (ICHD)</a:t>
            </a:r>
          </a:p>
          <a:p>
            <a:r>
              <a:rPr lang="en-US" sz="2000" dirty="0"/>
              <a:t>One or more migraine features with at least 50% of the vestibular episodes</a:t>
            </a:r>
          </a:p>
          <a:p>
            <a:pPr lvl="1"/>
            <a:r>
              <a:rPr lang="en-US" sz="1600" dirty="0"/>
              <a:t>headache with at least two of the following characteristics: one sided location, pulsating quality, moderate or severe pain intensity, aggravation by routine physical activity</a:t>
            </a:r>
          </a:p>
          <a:p>
            <a:pPr lvl="1"/>
            <a:r>
              <a:rPr lang="en-US" sz="1600" dirty="0"/>
              <a:t>photophobia and phonophobia</a:t>
            </a:r>
          </a:p>
          <a:p>
            <a:pPr lvl="1"/>
            <a:r>
              <a:rPr lang="en-US" sz="1600" dirty="0"/>
              <a:t>visual aura</a:t>
            </a:r>
          </a:p>
          <a:p>
            <a:r>
              <a:rPr lang="en-US" sz="2000" dirty="0"/>
              <a:t>Not better accounted for by another vestibular or ICHD diagnosis</a:t>
            </a:r>
          </a:p>
          <a:p>
            <a:r>
              <a:rPr lang="en-US" sz="2000" dirty="0"/>
              <a:t>Probable is the top bullet and either the 2nd or 3rd bullet</a:t>
            </a:r>
          </a:p>
        </p:txBody>
      </p:sp>
      <p:sp>
        <p:nvSpPr>
          <p:cNvPr id="4" name="Footer Placeholder 3">
            <a:extLst>
              <a:ext uri="{FF2B5EF4-FFF2-40B4-BE49-F238E27FC236}">
                <a16:creationId xmlns:a16="http://schemas.microsoft.com/office/drawing/2014/main" id="{07E26DD2-5D38-6543-E2F5-473BCD729149}"/>
              </a:ext>
            </a:extLst>
          </p:cNvPr>
          <p:cNvSpPr>
            <a:spLocks noGrp="1"/>
          </p:cNvSpPr>
          <p:nvPr>
            <p:ph type="ftr" sz="quarter" idx="10"/>
          </p:nvPr>
        </p:nvSpPr>
        <p:spPr/>
        <p:txBody>
          <a:bodyPr/>
          <a:lstStyle/>
          <a:p>
            <a:r>
              <a:rPr lang="en-US"/>
              <a:t>July 28-30, 2024   |   The American Club   |   Kohler, WI</a:t>
            </a:r>
            <a:endParaRPr lang="en-US" dirty="0"/>
          </a:p>
        </p:txBody>
      </p:sp>
    </p:spTree>
    <p:extLst>
      <p:ext uri="{BB962C8B-B14F-4D97-AF65-F5344CB8AC3E}">
        <p14:creationId xmlns:p14="http://schemas.microsoft.com/office/powerpoint/2010/main" val="16723278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FF8AFD-4B40-8C92-C213-64215CE5391F}"/>
              </a:ext>
            </a:extLst>
          </p:cNvPr>
          <p:cNvSpPr>
            <a:spLocks noGrp="1"/>
          </p:cNvSpPr>
          <p:nvPr>
            <p:ph idx="1"/>
          </p:nvPr>
        </p:nvSpPr>
        <p:spPr>
          <a:xfrm>
            <a:off x="457200" y="990599"/>
            <a:ext cx="8229600" cy="4800603"/>
          </a:xfrm>
        </p:spPr>
        <p:txBody>
          <a:bodyPr/>
          <a:lstStyle/>
          <a:p>
            <a:r>
              <a:rPr lang="en-US" dirty="0"/>
              <a:t>Differential Dx</a:t>
            </a:r>
          </a:p>
          <a:p>
            <a:pPr lvl="1"/>
            <a:r>
              <a:rPr lang="en-US" dirty="0"/>
              <a:t>Meniere’s </a:t>
            </a:r>
            <a:r>
              <a:rPr lang="en-US" dirty="0" err="1"/>
              <a:t>dz</a:t>
            </a:r>
            <a:r>
              <a:rPr lang="en-US" dirty="0"/>
              <a:t>, panic disorder, cardiac</a:t>
            </a:r>
          </a:p>
          <a:p>
            <a:r>
              <a:rPr lang="en-US" dirty="0"/>
              <a:t>Testing</a:t>
            </a:r>
          </a:p>
          <a:p>
            <a:pPr lvl="1"/>
            <a:r>
              <a:rPr lang="en-US" dirty="0"/>
              <a:t>Audiogram</a:t>
            </a:r>
          </a:p>
          <a:p>
            <a:r>
              <a:rPr lang="en-US" dirty="0"/>
              <a:t>Treatment</a:t>
            </a:r>
          </a:p>
          <a:p>
            <a:pPr lvl="1"/>
            <a:r>
              <a:rPr lang="en-US" dirty="0"/>
              <a:t>Migraine hygiene (sleep, food, screen time)</a:t>
            </a:r>
          </a:p>
          <a:p>
            <a:pPr lvl="1"/>
            <a:r>
              <a:rPr lang="en-US" dirty="0"/>
              <a:t>Prophylactic migraine medications</a:t>
            </a:r>
          </a:p>
        </p:txBody>
      </p:sp>
      <p:sp>
        <p:nvSpPr>
          <p:cNvPr id="4" name="Footer Placeholder 3">
            <a:extLst>
              <a:ext uri="{FF2B5EF4-FFF2-40B4-BE49-F238E27FC236}">
                <a16:creationId xmlns:a16="http://schemas.microsoft.com/office/drawing/2014/main" id="{4089C059-C882-E285-0CA8-E741A3B79184}"/>
              </a:ext>
            </a:extLst>
          </p:cNvPr>
          <p:cNvSpPr>
            <a:spLocks noGrp="1"/>
          </p:cNvSpPr>
          <p:nvPr>
            <p:ph type="ftr" sz="quarter" idx="10"/>
          </p:nvPr>
        </p:nvSpPr>
        <p:spPr/>
        <p:txBody>
          <a:bodyPr/>
          <a:lstStyle/>
          <a:p>
            <a:r>
              <a:rPr lang="en-US"/>
              <a:t>July 28-30, 2024   |   The American Club   |   Kohler, WI</a:t>
            </a:r>
            <a:endParaRPr lang="en-US" dirty="0"/>
          </a:p>
        </p:txBody>
      </p:sp>
    </p:spTree>
    <p:extLst>
      <p:ext uri="{BB962C8B-B14F-4D97-AF65-F5344CB8AC3E}">
        <p14:creationId xmlns:p14="http://schemas.microsoft.com/office/powerpoint/2010/main" val="18133673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val 5">
            <a:extLst>
              <a:ext uri="{FF2B5EF4-FFF2-40B4-BE49-F238E27FC236}">
                <a16:creationId xmlns:a16="http://schemas.microsoft.com/office/drawing/2014/main" id="{CDC7DAF7-0233-E92F-FD63-BB23B9250933}"/>
              </a:ext>
            </a:extLst>
          </p:cNvPr>
          <p:cNvSpPr/>
          <p:nvPr/>
        </p:nvSpPr>
        <p:spPr>
          <a:xfrm>
            <a:off x="457200" y="267855"/>
            <a:ext cx="1066800" cy="685800"/>
          </a:xfrm>
          <a:prstGeom prst="ellipse">
            <a:avLst/>
          </a:prstGeom>
          <a:solidFill>
            <a:srgbClr val="EDE40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54 </a:t>
            </a:r>
            <a:r>
              <a:rPr lang="en-US" dirty="0" err="1"/>
              <a:t>yo</a:t>
            </a:r>
            <a:endParaRPr lang="en-US" dirty="0"/>
          </a:p>
        </p:txBody>
      </p:sp>
      <p:sp>
        <p:nvSpPr>
          <p:cNvPr id="2" name="Title 1">
            <a:extLst>
              <a:ext uri="{FF2B5EF4-FFF2-40B4-BE49-F238E27FC236}">
                <a16:creationId xmlns:a16="http://schemas.microsoft.com/office/drawing/2014/main" id="{30B633B7-F64E-A16F-9E1A-64C6C176FE1E}"/>
              </a:ext>
            </a:extLst>
          </p:cNvPr>
          <p:cNvSpPr>
            <a:spLocks noGrp="1"/>
          </p:cNvSpPr>
          <p:nvPr>
            <p:ph type="title"/>
          </p:nvPr>
        </p:nvSpPr>
        <p:spPr/>
        <p:txBody>
          <a:bodyPr/>
          <a:lstStyle/>
          <a:p>
            <a:r>
              <a:rPr lang="en-US" dirty="0"/>
              <a:t>Case #5</a:t>
            </a:r>
          </a:p>
        </p:txBody>
      </p:sp>
      <p:sp>
        <p:nvSpPr>
          <p:cNvPr id="3" name="Content Placeholder 2">
            <a:extLst>
              <a:ext uri="{FF2B5EF4-FFF2-40B4-BE49-F238E27FC236}">
                <a16:creationId xmlns:a16="http://schemas.microsoft.com/office/drawing/2014/main" id="{63830A14-ACA4-D5F0-4446-19E7C8274002}"/>
              </a:ext>
            </a:extLst>
          </p:cNvPr>
          <p:cNvSpPr>
            <a:spLocks noGrp="1"/>
          </p:cNvSpPr>
          <p:nvPr>
            <p:ph idx="1"/>
          </p:nvPr>
        </p:nvSpPr>
        <p:spPr>
          <a:xfrm>
            <a:off x="457200" y="1477818"/>
            <a:ext cx="8229600" cy="4389582"/>
          </a:xfrm>
        </p:spPr>
        <p:txBody>
          <a:bodyPr>
            <a:normAutofit fontScale="92500" lnSpcReduction="10000"/>
          </a:bodyPr>
          <a:lstStyle/>
          <a:p>
            <a:r>
              <a:rPr lang="en-US" dirty="0"/>
              <a:t>54 year old male with multiple episodes of dizziness. They seem to come out of the blue. He describes them as intense dizziness and his eyes are jittering all over. Usually last three to four hours. Often associated with nausea and vomiting. He complains of right ear fullness and a low rumbling tinnitus. The tinnitus can get quite loud around the episodes. He feels the hearing on that side seems muffled as well. </a:t>
            </a:r>
          </a:p>
        </p:txBody>
      </p:sp>
      <p:sp>
        <p:nvSpPr>
          <p:cNvPr id="4" name="Footer Placeholder 3">
            <a:extLst>
              <a:ext uri="{FF2B5EF4-FFF2-40B4-BE49-F238E27FC236}">
                <a16:creationId xmlns:a16="http://schemas.microsoft.com/office/drawing/2014/main" id="{07E26DD2-5D38-6543-E2F5-473BCD729149}"/>
              </a:ext>
            </a:extLst>
          </p:cNvPr>
          <p:cNvSpPr>
            <a:spLocks noGrp="1"/>
          </p:cNvSpPr>
          <p:nvPr>
            <p:ph type="ftr" sz="quarter" idx="10"/>
          </p:nvPr>
        </p:nvSpPr>
        <p:spPr/>
        <p:txBody>
          <a:bodyPr/>
          <a:lstStyle/>
          <a:p>
            <a:r>
              <a:rPr lang="en-US"/>
              <a:t>July 28-30, 2024   |   The American Club   |   Kohler, WI</a:t>
            </a:r>
            <a:endParaRPr lang="en-US" dirty="0"/>
          </a:p>
        </p:txBody>
      </p:sp>
    </p:spTree>
    <p:extLst>
      <p:ext uri="{BB962C8B-B14F-4D97-AF65-F5344CB8AC3E}">
        <p14:creationId xmlns:p14="http://schemas.microsoft.com/office/powerpoint/2010/main" val="17677221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val 5">
            <a:extLst>
              <a:ext uri="{FF2B5EF4-FFF2-40B4-BE49-F238E27FC236}">
                <a16:creationId xmlns:a16="http://schemas.microsoft.com/office/drawing/2014/main" id="{CDC7DAF7-0233-E92F-FD63-BB23B9250933}"/>
              </a:ext>
            </a:extLst>
          </p:cNvPr>
          <p:cNvSpPr/>
          <p:nvPr/>
        </p:nvSpPr>
        <p:spPr>
          <a:xfrm>
            <a:off x="457200" y="267855"/>
            <a:ext cx="1066800" cy="685800"/>
          </a:xfrm>
          <a:prstGeom prst="ellipse">
            <a:avLst/>
          </a:prstGeom>
          <a:solidFill>
            <a:srgbClr val="EDE40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54 </a:t>
            </a:r>
            <a:r>
              <a:rPr lang="en-US" dirty="0" err="1"/>
              <a:t>yo</a:t>
            </a:r>
            <a:endParaRPr lang="en-US" dirty="0"/>
          </a:p>
        </p:txBody>
      </p:sp>
      <p:sp>
        <p:nvSpPr>
          <p:cNvPr id="2" name="Title 1">
            <a:extLst>
              <a:ext uri="{FF2B5EF4-FFF2-40B4-BE49-F238E27FC236}">
                <a16:creationId xmlns:a16="http://schemas.microsoft.com/office/drawing/2014/main" id="{30B633B7-F64E-A16F-9E1A-64C6C176FE1E}"/>
              </a:ext>
            </a:extLst>
          </p:cNvPr>
          <p:cNvSpPr>
            <a:spLocks noGrp="1"/>
          </p:cNvSpPr>
          <p:nvPr>
            <p:ph type="title"/>
          </p:nvPr>
        </p:nvSpPr>
        <p:spPr/>
        <p:txBody>
          <a:bodyPr/>
          <a:lstStyle/>
          <a:p>
            <a:r>
              <a:rPr lang="en-US" dirty="0"/>
              <a:t>Case #5</a:t>
            </a:r>
          </a:p>
        </p:txBody>
      </p:sp>
      <p:sp>
        <p:nvSpPr>
          <p:cNvPr id="3" name="Content Placeholder 2">
            <a:extLst>
              <a:ext uri="{FF2B5EF4-FFF2-40B4-BE49-F238E27FC236}">
                <a16:creationId xmlns:a16="http://schemas.microsoft.com/office/drawing/2014/main" id="{63830A14-ACA4-D5F0-4446-19E7C8274002}"/>
              </a:ext>
            </a:extLst>
          </p:cNvPr>
          <p:cNvSpPr>
            <a:spLocks noGrp="1"/>
          </p:cNvSpPr>
          <p:nvPr>
            <p:ph idx="1"/>
          </p:nvPr>
        </p:nvSpPr>
        <p:spPr>
          <a:xfrm>
            <a:off x="457200" y="1477818"/>
            <a:ext cx="8229600" cy="4389582"/>
          </a:xfrm>
        </p:spPr>
        <p:txBody>
          <a:bodyPr>
            <a:normAutofit fontScale="92500" lnSpcReduction="10000"/>
          </a:bodyPr>
          <a:lstStyle/>
          <a:p>
            <a:r>
              <a:rPr lang="en-US" sz="2000" dirty="0"/>
              <a:t>Meniere’s Disease</a:t>
            </a:r>
          </a:p>
          <a:p>
            <a:r>
              <a:rPr lang="en-US" sz="2000" dirty="0"/>
              <a:t>Definite</a:t>
            </a:r>
          </a:p>
          <a:p>
            <a:r>
              <a:rPr lang="en-US" sz="2000" dirty="0"/>
              <a:t>Two or more spontaneous attacks of vertigo lasting 20 minutes to 12 hours</a:t>
            </a:r>
          </a:p>
          <a:p>
            <a:r>
              <a:rPr lang="en-US" sz="2000" dirty="0"/>
              <a:t>Audiometrically documented low to mid-frequency SNHL</a:t>
            </a:r>
          </a:p>
          <a:p>
            <a:r>
              <a:rPr lang="en-US" sz="2000" dirty="0"/>
              <a:t>30 dB difference at 2 contiguous frequencies &lt;2000Hz</a:t>
            </a:r>
          </a:p>
          <a:p>
            <a:r>
              <a:rPr lang="en-US" sz="2000" dirty="0"/>
              <a:t>Fluctuating aural symptoms in affected ear: hearing, tinnitus or fullness</a:t>
            </a:r>
          </a:p>
          <a:p>
            <a:r>
              <a:rPr lang="en-US" sz="2000" dirty="0"/>
              <a:t>Within 24 hours of vertigo episode</a:t>
            </a:r>
          </a:p>
          <a:p>
            <a:r>
              <a:rPr lang="en-US" sz="2000" dirty="0"/>
              <a:t>Other causes excluded</a:t>
            </a:r>
          </a:p>
          <a:p>
            <a:r>
              <a:rPr lang="en-US" sz="2000" dirty="0"/>
              <a:t>Probable</a:t>
            </a:r>
          </a:p>
          <a:p>
            <a:r>
              <a:rPr lang="en-US" sz="2000" dirty="0"/>
              <a:t>Two or more spontaneous attacks of vertigo lasting 20 minutes to 24 hours</a:t>
            </a:r>
          </a:p>
          <a:p>
            <a:r>
              <a:rPr lang="en-US" sz="2000" dirty="0"/>
              <a:t>Fluctuating aural symptoms in affected ear: hearing, tinnitus or fullness</a:t>
            </a:r>
          </a:p>
          <a:p>
            <a:r>
              <a:rPr lang="en-US" sz="2000" dirty="0"/>
              <a:t>Other causes excluded</a:t>
            </a:r>
          </a:p>
        </p:txBody>
      </p:sp>
      <p:sp>
        <p:nvSpPr>
          <p:cNvPr id="4" name="Footer Placeholder 3">
            <a:extLst>
              <a:ext uri="{FF2B5EF4-FFF2-40B4-BE49-F238E27FC236}">
                <a16:creationId xmlns:a16="http://schemas.microsoft.com/office/drawing/2014/main" id="{07E26DD2-5D38-6543-E2F5-473BCD729149}"/>
              </a:ext>
            </a:extLst>
          </p:cNvPr>
          <p:cNvSpPr>
            <a:spLocks noGrp="1"/>
          </p:cNvSpPr>
          <p:nvPr>
            <p:ph type="ftr" sz="quarter" idx="10"/>
          </p:nvPr>
        </p:nvSpPr>
        <p:spPr/>
        <p:txBody>
          <a:bodyPr/>
          <a:lstStyle/>
          <a:p>
            <a:r>
              <a:rPr lang="en-US"/>
              <a:t>July 28-30, 2024   |   The American Club   |   Kohler, WI</a:t>
            </a:r>
            <a:endParaRPr lang="en-US" dirty="0"/>
          </a:p>
        </p:txBody>
      </p:sp>
    </p:spTree>
    <p:extLst>
      <p:ext uri="{BB962C8B-B14F-4D97-AF65-F5344CB8AC3E}">
        <p14:creationId xmlns:p14="http://schemas.microsoft.com/office/powerpoint/2010/main" val="24254101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val 5">
            <a:extLst>
              <a:ext uri="{FF2B5EF4-FFF2-40B4-BE49-F238E27FC236}">
                <a16:creationId xmlns:a16="http://schemas.microsoft.com/office/drawing/2014/main" id="{D68E12B4-24A9-68BD-9136-DBFA2EA5A244}"/>
              </a:ext>
            </a:extLst>
          </p:cNvPr>
          <p:cNvSpPr/>
          <p:nvPr/>
        </p:nvSpPr>
        <p:spPr>
          <a:xfrm>
            <a:off x="457200" y="274782"/>
            <a:ext cx="1066800" cy="685800"/>
          </a:xfrm>
          <a:prstGeom prst="ellipse">
            <a:avLst/>
          </a:prstGeom>
          <a:solidFill>
            <a:srgbClr val="FEA00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74 </a:t>
            </a:r>
            <a:r>
              <a:rPr lang="en-US" dirty="0" err="1"/>
              <a:t>yo</a:t>
            </a:r>
            <a:endParaRPr lang="en-US" dirty="0"/>
          </a:p>
        </p:txBody>
      </p:sp>
      <p:sp>
        <p:nvSpPr>
          <p:cNvPr id="2" name="Title 1">
            <a:extLst>
              <a:ext uri="{FF2B5EF4-FFF2-40B4-BE49-F238E27FC236}">
                <a16:creationId xmlns:a16="http://schemas.microsoft.com/office/drawing/2014/main" id="{30B633B7-F64E-A16F-9E1A-64C6C176FE1E}"/>
              </a:ext>
            </a:extLst>
          </p:cNvPr>
          <p:cNvSpPr>
            <a:spLocks noGrp="1"/>
          </p:cNvSpPr>
          <p:nvPr>
            <p:ph type="title"/>
          </p:nvPr>
        </p:nvSpPr>
        <p:spPr/>
        <p:txBody>
          <a:bodyPr/>
          <a:lstStyle/>
          <a:p>
            <a:r>
              <a:rPr lang="en-US" dirty="0"/>
              <a:t>Case #6</a:t>
            </a:r>
          </a:p>
        </p:txBody>
      </p:sp>
      <p:sp>
        <p:nvSpPr>
          <p:cNvPr id="3" name="Content Placeholder 2">
            <a:extLst>
              <a:ext uri="{FF2B5EF4-FFF2-40B4-BE49-F238E27FC236}">
                <a16:creationId xmlns:a16="http://schemas.microsoft.com/office/drawing/2014/main" id="{63830A14-ACA4-D5F0-4446-19E7C8274002}"/>
              </a:ext>
            </a:extLst>
          </p:cNvPr>
          <p:cNvSpPr>
            <a:spLocks noGrp="1"/>
          </p:cNvSpPr>
          <p:nvPr>
            <p:ph idx="1"/>
          </p:nvPr>
        </p:nvSpPr>
        <p:spPr>
          <a:xfrm>
            <a:off x="457200" y="1477818"/>
            <a:ext cx="8229600" cy="4191003"/>
          </a:xfrm>
        </p:spPr>
        <p:txBody>
          <a:bodyPr>
            <a:normAutofit fontScale="92500" lnSpcReduction="20000"/>
          </a:bodyPr>
          <a:lstStyle/>
          <a:p>
            <a:r>
              <a:rPr lang="en-US" dirty="0"/>
              <a:t>74 year old female with episodes of dizziness. Usually occur in the morning when she tries to get out of bed. Can also occur when she gets into bed. Sometimes happens when reaching or bending to pick something up. She had an episode at the dentist as well. Not sure about </a:t>
            </a:r>
            <a:r>
              <a:rPr lang="en-US" dirty="0" err="1"/>
              <a:t>occurence</a:t>
            </a:r>
            <a:r>
              <a:rPr lang="en-US" dirty="0"/>
              <a:t> when she is still. Some days it's there and sometimes it isn’t. Dizziness is intense and she can feel a little nauseated. Episodes last a few minutes. She denies hearing loss. </a:t>
            </a:r>
          </a:p>
        </p:txBody>
      </p:sp>
      <p:sp>
        <p:nvSpPr>
          <p:cNvPr id="4" name="Footer Placeholder 3">
            <a:extLst>
              <a:ext uri="{FF2B5EF4-FFF2-40B4-BE49-F238E27FC236}">
                <a16:creationId xmlns:a16="http://schemas.microsoft.com/office/drawing/2014/main" id="{07E26DD2-5D38-6543-E2F5-473BCD729149}"/>
              </a:ext>
            </a:extLst>
          </p:cNvPr>
          <p:cNvSpPr>
            <a:spLocks noGrp="1"/>
          </p:cNvSpPr>
          <p:nvPr>
            <p:ph type="ftr" sz="quarter" idx="10"/>
          </p:nvPr>
        </p:nvSpPr>
        <p:spPr/>
        <p:txBody>
          <a:bodyPr/>
          <a:lstStyle/>
          <a:p>
            <a:r>
              <a:rPr lang="en-US"/>
              <a:t>July 28-30, 2024   |   The American Club   |   Kohler, WI</a:t>
            </a:r>
            <a:endParaRPr lang="en-US" dirty="0"/>
          </a:p>
        </p:txBody>
      </p:sp>
    </p:spTree>
    <p:extLst>
      <p:ext uri="{BB962C8B-B14F-4D97-AF65-F5344CB8AC3E}">
        <p14:creationId xmlns:p14="http://schemas.microsoft.com/office/powerpoint/2010/main" val="19084746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8ED1B2-8C59-A6C0-EF41-970F8B26F969}"/>
              </a:ext>
            </a:extLst>
          </p:cNvPr>
          <p:cNvSpPr>
            <a:spLocks noGrp="1"/>
          </p:cNvSpPr>
          <p:nvPr>
            <p:ph type="title"/>
          </p:nvPr>
        </p:nvSpPr>
        <p:spPr/>
        <p:txBody>
          <a:bodyPr/>
          <a:lstStyle/>
          <a:p>
            <a:r>
              <a:rPr lang="en-US" dirty="0"/>
              <a:t>Common Vestibular Disorders*</a:t>
            </a:r>
          </a:p>
        </p:txBody>
      </p:sp>
      <p:sp>
        <p:nvSpPr>
          <p:cNvPr id="4" name="Footer Placeholder 3">
            <a:extLst>
              <a:ext uri="{FF2B5EF4-FFF2-40B4-BE49-F238E27FC236}">
                <a16:creationId xmlns:a16="http://schemas.microsoft.com/office/drawing/2014/main" id="{B495A119-B3D0-26CC-E5EC-5E2030C8E041}"/>
              </a:ext>
            </a:extLst>
          </p:cNvPr>
          <p:cNvSpPr>
            <a:spLocks noGrp="1"/>
          </p:cNvSpPr>
          <p:nvPr>
            <p:ph type="ftr" sz="quarter" idx="10"/>
          </p:nvPr>
        </p:nvSpPr>
        <p:spPr/>
        <p:txBody>
          <a:bodyPr/>
          <a:lstStyle/>
          <a:p>
            <a:r>
              <a:rPr lang="en-US"/>
              <a:t>July 28-30, 2024   |   The American Club   |   Kohler, WI</a:t>
            </a:r>
            <a:endParaRPr lang="en-US" dirty="0"/>
          </a:p>
        </p:txBody>
      </p:sp>
      <p:grpSp>
        <p:nvGrpSpPr>
          <p:cNvPr id="19" name="Group 18">
            <a:extLst>
              <a:ext uri="{FF2B5EF4-FFF2-40B4-BE49-F238E27FC236}">
                <a16:creationId xmlns:a16="http://schemas.microsoft.com/office/drawing/2014/main" id="{5C9C4CDE-A738-0F79-A9CE-3C1453933D6E}"/>
              </a:ext>
            </a:extLst>
          </p:cNvPr>
          <p:cNvGrpSpPr/>
          <p:nvPr/>
        </p:nvGrpSpPr>
        <p:grpSpPr>
          <a:xfrm>
            <a:off x="464976" y="3352800"/>
            <a:ext cx="8247224" cy="233048"/>
            <a:chOff x="464976" y="3352800"/>
            <a:chExt cx="8247224" cy="233048"/>
          </a:xfrm>
        </p:grpSpPr>
        <p:sp>
          <p:nvSpPr>
            <p:cNvPr id="17" name="Arrow: Right 16">
              <a:extLst>
                <a:ext uri="{FF2B5EF4-FFF2-40B4-BE49-F238E27FC236}">
                  <a16:creationId xmlns:a16="http://schemas.microsoft.com/office/drawing/2014/main" id="{098869A9-6CE7-733E-CCBC-B538D759DBEC}"/>
                </a:ext>
              </a:extLst>
            </p:cNvPr>
            <p:cNvSpPr/>
            <p:nvPr/>
          </p:nvSpPr>
          <p:spPr>
            <a:xfrm>
              <a:off x="8077200" y="3352800"/>
              <a:ext cx="635000" cy="233048"/>
            </a:xfrm>
            <a:prstGeom prst="rightArrow">
              <a:avLst/>
            </a:prstGeom>
            <a:solidFill>
              <a:srgbClr val="FF0000"/>
            </a:solidFill>
            <a:ln>
              <a:solidFill>
                <a:srgbClr val="FA300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descr="Rainbow Gradient Vector Art, Icons, and Graphics for Free Download">
              <a:extLst>
                <a:ext uri="{FF2B5EF4-FFF2-40B4-BE49-F238E27FC236}">
                  <a16:creationId xmlns:a16="http://schemas.microsoft.com/office/drawing/2014/main" id="{27A924CD-FC2D-5FA9-2E87-27C7F3588C4C}"/>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6838" t="50020" r="6838" b="46148"/>
            <a:stretch/>
          </p:blipFill>
          <p:spPr bwMode="auto">
            <a:xfrm>
              <a:off x="464976" y="3388675"/>
              <a:ext cx="8145624" cy="161299"/>
            </a:xfrm>
            <a:prstGeom prst="rect">
              <a:avLst/>
            </a:prstGeom>
            <a:noFill/>
            <a:extLst>
              <a:ext uri="{909E8E84-426E-40DD-AFC4-6F175D3DCCD1}">
                <a14:hiddenFill xmlns:a14="http://schemas.microsoft.com/office/drawing/2010/main">
                  <a:solidFill>
                    <a:srgbClr val="FFFFFF"/>
                  </a:solidFill>
                </a14:hiddenFill>
              </a:ext>
            </a:extLst>
          </p:spPr>
        </p:pic>
      </p:grpSp>
      <p:sp>
        <p:nvSpPr>
          <p:cNvPr id="10" name="Oval 9">
            <a:extLst>
              <a:ext uri="{FF2B5EF4-FFF2-40B4-BE49-F238E27FC236}">
                <a16:creationId xmlns:a16="http://schemas.microsoft.com/office/drawing/2014/main" id="{8A4A26A8-3721-096D-26E6-1813AADE24E4}"/>
              </a:ext>
            </a:extLst>
          </p:cNvPr>
          <p:cNvSpPr/>
          <p:nvPr/>
        </p:nvSpPr>
        <p:spPr>
          <a:xfrm>
            <a:off x="685800" y="2238086"/>
            <a:ext cx="1066800" cy="685800"/>
          </a:xfrm>
          <a:prstGeom prst="ellipse">
            <a:avLst/>
          </a:prstGeom>
          <a:solidFill>
            <a:srgbClr val="8111C7"/>
          </a:solidFill>
          <a:ln>
            <a:solidFill>
              <a:srgbClr val="8111C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4 </a:t>
            </a:r>
            <a:r>
              <a:rPr lang="en-US" dirty="0" err="1"/>
              <a:t>yo</a:t>
            </a:r>
            <a:endParaRPr lang="en-US" dirty="0"/>
          </a:p>
        </p:txBody>
      </p:sp>
      <p:sp>
        <p:nvSpPr>
          <p:cNvPr id="11" name="Oval 10">
            <a:extLst>
              <a:ext uri="{FF2B5EF4-FFF2-40B4-BE49-F238E27FC236}">
                <a16:creationId xmlns:a16="http://schemas.microsoft.com/office/drawing/2014/main" id="{86AE969B-F687-69CF-4C67-E8F03C6EEF72}"/>
              </a:ext>
            </a:extLst>
          </p:cNvPr>
          <p:cNvSpPr/>
          <p:nvPr/>
        </p:nvSpPr>
        <p:spPr>
          <a:xfrm>
            <a:off x="1676400" y="4038600"/>
            <a:ext cx="1066800" cy="685800"/>
          </a:xfrm>
          <a:prstGeom prst="ellipse">
            <a:avLst/>
          </a:prstGeom>
          <a:solidFill>
            <a:srgbClr val="1E5ED2"/>
          </a:solidFill>
          <a:ln>
            <a:solidFill>
              <a:srgbClr val="1E5ED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14 </a:t>
            </a:r>
            <a:r>
              <a:rPr lang="en-US" dirty="0" err="1"/>
              <a:t>yo</a:t>
            </a:r>
            <a:endParaRPr lang="en-US" dirty="0"/>
          </a:p>
        </p:txBody>
      </p:sp>
      <p:sp>
        <p:nvSpPr>
          <p:cNvPr id="12" name="Oval 11">
            <a:extLst>
              <a:ext uri="{FF2B5EF4-FFF2-40B4-BE49-F238E27FC236}">
                <a16:creationId xmlns:a16="http://schemas.microsoft.com/office/drawing/2014/main" id="{419DBBDE-18EA-3073-5A6A-A9AE1FA85CC5}"/>
              </a:ext>
            </a:extLst>
          </p:cNvPr>
          <p:cNvSpPr/>
          <p:nvPr/>
        </p:nvSpPr>
        <p:spPr>
          <a:xfrm>
            <a:off x="2997200" y="2238086"/>
            <a:ext cx="1066800" cy="685800"/>
          </a:xfrm>
          <a:prstGeom prst="ellipse">
            <a:avLst/>
          </a:prstGeom>
          <a:solidFill>
            <a:srgbClr val="13B2AF"/>
          </a:solidFill>
          <a:ln>
            <a:solidFill>
              <a:srgbClr val="13B2A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24 </a:t>
            </a:r>
            <a:r>
              <a:rPr lang="en-US" dirty="0" err="1"/>
              <a:t>yo</a:t>
            </a:r>
            <a:endParaRPr lang="en-US" dirty="0"/>
          </a:p>
        </p:txBody>
      </p:sp>
      <p:sp>
        <p:nvSpPr>
          <p:cNvPr id="13" name="Oval 12">
            <a:extLst>
              <a:ext uri="{FF2B5EF4-FFF2-40B4-BE49-F238E27FC236}">
                <a16:creationId xmlns:a16="http://schemas.microsoft.com/office/drawing/2014/main" id="{843738C2-87FF-19FC-4AF6-01245CB62103}"/>
              </a:ext>
            </a:extLst>
          </p:cNvPr>
          <p:cNvSpPr/>
          <p:nvPr/>
        </p:nvSpPr>
        <p:spPr>
          <a:xfrm>
            <a:off x="4267200" y="4038600"/>
            <a:ext cx="1066800" cy="685800"/>
          </a:xfrm>
          <a:prstGeom prst="ellipse">
            <a:avLst/>
          </a:prstGeom>
          <a:solidFill>
            <a:srgbClr val="1FBE02"/>
          </a:solidFill>
          <a:ln>
            <a:solidFill>
              <a:srgbClr val="1FBE0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34 </a:t>
            </a:r>
            <a:r>
              <a:rPr lang="en-US" dirty="0" err="1"/>
              <a:t>yo</a:t>
            </a:r>
            <a:endParaRPr lang="en-US" dirty="0"/>
          </a:p>
        </p:txBody>
      </p:sp>
      <p:sp>
        <p:nvSpPr>
          <p:cNvPr id="14" name="Oval 13">
            <a:extLst>
              <a:ext uri="{FF2B5EF4-FFF2-40B4-BE49-F238E27FC236}">
                <a16:creationId xmlns:a16="http://schemas.microsoft.com/office/drawing/2014/main" id="{AE9768CE-994D-A544-38D5-51DF64B30915}"/>
              </a:ext>
            </a:extLst>
          </p:cNvPr>
          <p:cNvSpPr/>
          <p:nvPr/>
        </p:nvSpPr>
        <p:spPr>
          <a:xfrm>
            <a:off x="5308600" y="2238086"/>
            <a:ext cx="1066800" cy="685800"/>
          </a:xfrm>
          <a:prstGeom prst="ellipse">
            <a:avLst/>
          </a:prstGeom>
          <a:solidFill>
            <a:srgbClr val="EDE408"/>
          </a:solidFill>
          <a:ln>
            <a:solidFill>
              <a:srgbClr val="3333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54 </a:t>
            </a:r>
            <a:r>
              <a:rPr lang="en-US" dirty="0" err="1"/>
              <a:t>yo</a:t>
            </a:r>
            <a:endParaRPr lang="en-US" dirty="0"/>
          </a:p>
        </p:txBody>
      </p:sp>
      <p:sp>
        <p:nvSpPr>
          <p:cNvPr id="15" name="Oval 14">
            <a:extLst>
              <a:ext uri="{FF2B5EF4-FFF2-40B4-BE49-F238E27FC236}">
                <a16:creationId xmlns:a16="http://schemas.microsoft.com/office/drawing/2014/main" id="{EA51F1A3-7E55-6C6A-1C6C-DA1D4F03D8D3}"/>
              </a:ext>
            </a:extLst>
          </p:cNvPr>
          <p:cNvSpPr/>
          <p:nvPr/>
        </p:nvSpPr>
        <p:spPr>
          <a:xfrm>
            <a:off x="7620000" y="2238086"/>
            <a:ext cx="1066800" cy="685800"/>
          </a:xfrm>
          <a:prstGeom prst="ellipse">
            <a:avLst/>
          </a:prstGeom>
          <a:solidFill>
            <a:srgbClr val="FA3002"/>
          </a:solidFill>
          <a:ln>
            <a:solidFill>
              <a:srgbClr val="3333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84 </a:t>
            </a:r>
            <a:r>
              <a:rPr lang="en-US" dirty="0" err="1"/>
              <a:t>yo</a:t>
            </a:r>
            <a:endParaRPr lang="en-US" dirty="0"/>
          </a:p>
        </p:txBody>
      </p:sp>
      <p:sp>
        <p:nvSpPr>
          <p:cNvPr id="16" name="Oval 15">
            <a:extLst>
              <a:ext uri="{FF2B5EF4-FFF2-40B4-BE49-F238E27FC236}">
                <a16:creationId xmlns:a16="http://schemas.microsoft.com/office/drawing/2014/main" id="{69A09E2C-BAF4-7E1C-3999-2C7703B766E1}"/>
              </a:ext>
            </a:extLst>
          </p:cNvPr>
          <p:cNvSpPr/>
          <p:nvPr/>
        </p:nvSpPr>
        <p:spPr>
          <a:xfrm>
            <a:off x="6858000" y="4038600"/>
            <a:ext cx="1066800" cy="685800"/>
          </a:xfrm>
          <a:prstGeom prst="ellipse">
            <a:avLst/>
          </a:prstGeom>
          <a:solidFill>
            <a:srgbClr val="FEA003"/>
          </a:solidFill>
          <a:ln>
            <a:solidFill>
              <a:srgbClr val="FEA00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74 </a:t>
            </a:r>
            <a:r>
              <a:rPr lang="en-US" dirty="0" err="1"/>
              <a:t>yo</a:t>
            </a:r>
            <a:endParaRPr lang="en-US" dirty="0"/>
          </a:p>
        </p:txBody>
      </p:sp>
      <p:sp>
        <p:nvSpPr>
          <p:cNvPr id="24" name="TextBox 23">
            <a:extLst>
              <a:ext uri="{FF2B5EF4-FFF2-40B4-BE49-F238E27FC236}">
                <a16:creationId xmlns:a16="http://schemas.microsoft.com/office/drawing/2014/main" id="{ED99A5C8-A360-E418-3CED-991FAC3622F7}"/>
              </a:ext>
            </a:extLst>
          </p:cNvPr>
          <p:cNvSpPr txBox="1"/>
          <p:nvPr/>
        </p:nvSpPr>
        <p:spPr>
          <a:xfrm>
            <a:off x="2133600" y="5334000"/>
            <a:ext cx="6781800" cy="400110"/>
          </a:xfrm>
          <a:prstGeom prst="rect">
            <a:avLst/>
          </a:prstGeom>
          <a:noFill/>
        </p:spPr>
        <p:txBody>
          <a:bodyPr wrap="square" rtlCol="0">
            <a:spAutoFit/>
          </a:bodyPr>
          <a:lstStyle/>
          <a:p>
            <a:pPr algn="r"/>
            <a:r>
              <a:rPr lang="en-US" sz="2000" dirty="0">
                <a:solidFill>
                  <a:srgbClr val="B8CE48"/>
                </a:solidFill>
              </a:rPr>
              <a:t>*only two of these are ear-related</a:t>
            </a:r>
          </a:p>
        </p:txBody>
      </p:sp>
    </p:spTree>
    <p:extLst>
      <p:ext uri="{BB962C8B-B14F-4D97-AF65-F5344CB8AC3E}">
        <p14:creationId xmlns:p14="http://schemas.microsoft.com/office/powerpoint/2010/main" val="10465550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val 5">
            <a:extLst>
              <a:ext uri="{FF2B5EF4-FFF2-40B4-BE49-F238E27FC236}">
                <a16:creationId xmlns:a16="http://schemas.microsoft.com/office/drawing/2014/main" id="{D68E12B4-24A9-68BD-9136-DBFA2EA5A244}"/>
              </a:ext>
            </a:extLst>
          </p:cNvPr>
          <p:cNvSpPr/>
          <p:nvPr/>
        </p:nvSpPr>
        <p:spPr>
          <a:xfrm>
            <a:off x="457200" y="274782"/>
            <a:ext cx="1066800" cy="685800"/>
          </a:xfrm>
          <a:prstGeom prst="ellipse">
            <a:avLst/>
          </a:prstGeom>
          <a:solidFill>
            <a:srgbClr val="FEA00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74 </a:t>
            </a:r>
            <a:r>
              <a:rPr lang="en-US" dirty="0" err="1"/>
              <a:t>yo</a:t>
            </a:r>
            <a:endParaRPr lang="en-US" dirty="0"/>
          </a:p>
        </p:txBody>
      </p:sp>
      <p:sp>
        <p:nvSpPr>
          <p:cNvPr id="2" name="Title 1">
            <a:extLst>
              <a:ext uri="{FF2B5EF4-FFF2-40B4-BE49-F238E27FC236}">
                <a16:creationId xmlns:a16="http://schemas.microsoft.com/office/drawing/2014/main" id="{30B633B7-F64E-A16F-9E1A-64C6C176FE1E}"/>
              </a:ext>
            </a:extLst>
          </p:cNvPr>
          <p:cNvSpPr>
            <a:spLocks noGrp="1"/>
          </p:cNvSpPr>
          <p:nvPr>
            <p:ph type="title"/>
          </p:nvPr>
        </p:nvSpPr>
        <p:spPr/>
        <p:txBody>
          <a:bodyPr/>
          <a:lstStyle/>
          <a:p>
            <a:r>
              <a:rPr lang="en-US" dirty="0"/>
              <a:t>Case #6</a:t>
            </a:r>
          </a:p>
        </p:txBody>
      </p:sp>
      <p:sp>
        <p:nvSpPr>
          <p:cNvPr id="3" name="Content Placeholder 2">
            <a:extLst>
              <a:ext uri="{FF2B5EF4-FFF2-40B4-BE49-F238E27FC236}">
                <a16:creationId xmlns:a16="http://schemas.microsoft.com/office/drawing/2014/main" id="{63830A14-ACA4-D5F0-4446-19E7C8274002}"/>
              </a:ext>
            </a:extLst>
          </p:cNvPr>
          <p:cNvSpPr>
            <a:spLocks noGrp="1"/>
          </p:cNvSpPr>
          <p:nvPr>
            <p:ph idx="1"/>
          </p:nvPr>
        </p:nvSpPr>
        <p:spPr>
          <a:xfrm>
            <a:off x="457200" y="1477818"/>
            <a:ext cx="8229600" cy="4191003"/>
          </a:xfrm>
        </p:spPr>
        <p:txBody>
          <a:bodyPr>
            <a:normAutofit fontScale="70000" lnSpcReduction="20000"/>
          </a:bodyPr>
          <a:lstStyle/>
          <a:p>
            <a:r>
              <a:rPr lang="en-US" dirty="0"/>
              <a:t>BPPV: Benign Paroxysmal Positional Vertigo</a:t>
            </a:r>
          </a:p>
          <a:p>
            <a:r>
              <a:rPr lang="en-US" dirty="0"/>
              <a:t>Canalithiasis – PSCC</a:t>
            </a:r>
          </a:p>
          <a:p>
            <a:r>
              <a:rPr lang="en-US" dirty="0"/>
              <a:t>Recurrent attacks of positional vertigo or positional dizziness provoked by lying down or turning over in the supine position</a:t>
            </a:r>
          </a:p>
          <a:p>
            <a:r>
              <a:rPr lang="en-US" dirty="0"/>
              <a:t>Duration of attacks &lt; 1 min</a:t>
            </a:r>
          </a:p>
          <a:p>
            <a:r>
              <a:rPr lang="en-US" dirty="0"/>
              <a:t>Positional nystagmus elicited after a latency of one or few seconds by the Dix-Hallpike maneuver or side-lying maneuver (</a:t>
            </a:r>
            <a:r>
              <a:rPr lang="en-US" dirty="0" err="1"/>
              <a:t>Semont</a:t>
            </a:r>
            <a:r>
              <a:rPr lang="en-US" dirty="0"/>
              <a:t> diagnostic maneuver). The nystagmus is a combination of torsional nystagmus with the upper pole of the eyes beating toward the lower ear combined with vertical nystagmus beating upward (toward the forehead) typically lasting &lt; 1 minute</a:t>
            </a:r>
          </a:p>
          <a:p>
            <a:r>
              <a:rPr lang="en-US" dirty="0"/>
              <a:t>Not attributable to another disorder</a:t>
            </a:r>
          </a:p>
        </p:txBody>
      </p:sp>
      <p:sp>
        <p:nvSpPr>
          <p:cNvPr id="4" name="Footer Placeholder 3">
            <a:extLst>
              <a:ext uri="{FF2B5EF4-FFF2-40B4-BE49-F238E27FC236}">
                <a16:creationId xmlns:a16="http://schemas.microsoft.com/office/drawing/2014/main" id="{07E26DD2-5D38-6543-E2F5-473BCD729149}"/>
              </a:ext>
            </a:extLst>
          </p:cNvPr>
          <p:cNvSpPr>
            <a:spLocks noGrp="1"/>
          </p:cNvSpPr>
          <p:nvPr>
            <p:ph type="ftr" sz="quarter" idx="10"/>
          </p:nvPr>
        </p:nvSpPr>
        <p:spPr/>
        <p:txBody>
          <a:bodyPr/>
          <a:lstStyle/>
          <a:p>
            <a:r>
              <a:rPr lang="en-US"/>
              <a:t>July 28-30, 2024   |   The American Club   |   Kohler, WI</a:t>
            </a:r>
            <a:endParaRPr lang="en-US" dirty="0"/>
          </a:p>
        </p:txBody>
      </p:sp>
    </p:spTree>
    <p:extLst>
      <p:ext uri="{BB962C8B-B14F-4D97-AF65-F5344CB8AC3E}">
        <p14:creationId xmlns:p14="http://schemas.microsoft.com/office/powerpoint/2010/main" val="143437884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CF8A64-A2F0-48F7-8848-E049002A487A}"/>
              </a:ext>
            </a:extLst>
          </p:cNvPr>
          <p:cNvSpPr>
            <a:spLocks noGrp="1"/>
          </p:cNvSpPr>
          <p:nvPr>
            <p:ph type="title"/>
          </p:nvPr>
        </p:nvSpPr>
        <p:spPr>
          <a:xfrm>
            <a:off x="485161" y="996017"/>
            <a:ext cx="8366105" cy="595635"/>
          </a:xfrm>
        </p:spPr>
        <p:txBody>
          <a:bodyPr>
            <a:noAutofit/>
          </a:bodyPr>
          <a:lstStyle/>
          <a:p>
            <a:r>
              <a:rPr lang="en-US" sz="2800" dirty="0"/>
              <a:t>BPPV</a:t>
            </a:r>
            <a:endParaRPr lang="en-US" sz="2400" dirty="0"/>
          </a:p>
        </p:txBody>
      </p:sp>
      <p:sp>
        <p:nvSpPr>
          <p:cNvPr id="3" name="Content Placeholder 2">
            <a:extLst>
              <a:ext uri="{FF2B5EF4-FFF2-40B4-BE49-F238E27FC236}">
                <a16:creationId xmlns:a16="http://schemas.microsoft.com/office/drawing/2014/main" id="{3D4A67CA-DD68-4647-8353-314266806A92}"/>
              </a:ext>
            </a:extLst>
          </p:cNvPr>
          <p:cNvSpPr>
            <a:spLocks noGrp="1"/>
          </p:cNvSpPr>
          <p:nvPr>
            <p:ph idx="1"/>
          </p:nvPr>
        </p:nvSpPr>
        <p:spPr>
          <a:xfrm>
            <a:off x="485161" y="1754659"/>
            <a:ext cx="8229600" cy="3348682"/>
          </a:xfrm>
        </p:spPr>
        <p:txBody>
          <a:bodyPr>
            <a:normAutofit/>
          </a:bodyPr>
          <a:lstStyle/>
          <a:p>
            <a:r>
              <a:rPr lang="en-US" sz="2400" dirty="0"/>
              <a:t>Canalithiasis – HSCC</a:t>
            </a:r>
          </a:p>
          <a:p>
            <a:pPr lvl="1"/>
            <a:r>
              <a:rPr lang="en-US" sz="1800" dirty="0"/>
              <a:t>Recurrent attacks of positional vertigo or positional dizziness provoked by lying down or turning over in the supine position</a:t>
            </a:r>
          </a:p>
          <a:p>
            <a:pPr lvl="1"/>
            <a:r>
              <a:rPr lang="en-US" sz="1800" dirty="0"/>
              <a:t>Duration of attacks &lt; 1 min</a:t>
            </a:r>
          </a:p>
          <a:p>
            <a:pPr lvl="1"/>
            <a:r>
              <a:rPr lang="en-US" sz="1800" dirty="0"/>
              <a:t>Positional nystagmus elicited after a brief latency or no latency by the supine roll test, beating horizontally toward the undermost ear with the head turned to either side (geotropic direction changing nystagmus) and lasting &lt; 1 min </a:t>
            </a:r>
          </a:p>
          <a:p>
            <a:pPr lvl="1"/>
            <a:r>
              <a:rPr lang="en-US" sz="1800" dirty="0"/>
              <a:t>Not attributable to another disorder</a:t>
            </a:r>
          </a:p>
        </p:txBody>
      </p:sp>
      <p:sp>
        <p:nvSpPr>
          <p:cNvPr id="4" name="TextBox 3">
            <a:extLst>
              <a:ext uri="{FF2B5EF4-FFF2-40B4-BE49-F238E27FC236}">
                <a16:creationId xmlns:a16="http://schemas.microsoft.com/office/drawing/2014/main" id="{B034E1E3-2D60-4921-9928-ACB72A637BAE}"/>
              </a:ext>
            </a:extLst>
          </p:cNvPr>
          <p:cNvSpPr txBox="1"/>
          <p:nvPr/>
        </p:nvSpPr>
        <p:spPr>
          <a:xfrm>
            <a:off x="5729804" y="5492652"/>
            <a:ext cx="3414197" cy="369332"/>
          </a:xfrm>
          <a:prstGeom prst="rect">
            <a:avLst/>
          </a:prstGeom>
          <a:noFill/>
        </p:spPr>
        <p:txBody>
          <a:bodyPr wrap="square" rtlCol="0">
            <a:spAutoFit/>
          </a:bodyPr>
          <a:lstStyle/>
          <a:p>
            <a:r>
              <a:rPr lang="en-US" dirty="0">
                <a:solidFill>
                  <a:schemeClr val="bg1"/>
                </a:solidFill>
                <a:latin typeface="Calibri" panose="020F0502020204030204" pitchFamily="34" charset="0"/>
                <a:cs typeface="Calibri" panose="020F0502020204030204" pitchFamily="34" charset="0"/>
              </a:rPr>
              <a:t>J </a:t>
            </a:r>
            <a:r>
              <a:rPr lang="en-US" dirty="0" err="1">
                <a:solidFill>
                  <a:schemeClr val="bg1"/>
                </a:solidFill>
                <a:latin typeface="Calibri" panose="020F0502020204030204" pitchFamily="34" charset="0"/>
                <a:cs typeface="Calibri" panose="020F0502020204030204" pitchFamily="34" charset="0"/>
              </a:rPr>
              <a:t>Vestib</a:t>
            </a:r>
            <a:r>
              <a:rPr lang="en-US" dirty="0">
                <a:solidFill>
                  <a:schemeClr val="bg1"/>
                </a:solidFill>
                <a:latin typeface="Calibri" panose="020F0502020204030204" pitchFamily="34" charset="0"/>
                <a:cs typeface="Calibri" panose="020F0502020204030204" pitchFamily="34" charset="0"/>
              </a:rPr>
              <a:t> Res. 2015;25(3-4):105-17</a:t>
            </a:r>
          </a:p>
        </p:txBody>
      </p:sp>
    </p:spTree>
    <p:extLst>
      <p:ext uri="{BB962C8B-B14F-4D97-AF65-F5344CB8AC3E}">
        <p14:creationId xmlns:p14="http://schemas.microsoft.com/office/powerpoint/2010/main" val="29698320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CF8A64-A2F0-48F7-8848-E049002A487A}"/>
              </a:ext>
            </a:extLst>
          </p:cNvPr>
          <p:cNvSpPr>
            <a:spLocks noGrp="1"/>
          </p:cNvSpPr>
          <p:nvPr>
            <p:ph type="title"/>
          </p:nvPr>
        </p:nvSpPr>
        <p:spPr>
          <a:xfrm>
            <a:off x="485161" y="996017"/>
            <a:ext cx="8366105" cy="595635"/>
          </a:xfrm>
        </p:spPr>
        <p:txBody>
          <a:bodyPr>
            <a:noAutofit/>
          </a:bodyPr>
          <a:lstStyle/>
          <a:p>
            <a:r>
              <a:rPr lang="en-US" sz="2800" dirty="0"/>
              <a:t>BPPV</a:t>
            </a:r>
            <a:endParaRPr lang="en-US" sz="2400" dirty="0"/>
          </a:p>
        </p:txBody>
      </p:sp>
      <p:sp>
        <p:nvSpPr>
          <p:cNvPr id="3" name="Content Placeholder 2">
            <a:extLst>
              <a:ext uri="{FF2B5EF4-FFF2-40B4-BE49-F238E27FC236}">
                <a16:creationId xmlns:a16="http://schemas.microsoft.com/office/drawing/2014/main" id="{3D4A67CA-DD68-4647-8353-314266806A92}"/>
              </a:ext>
            </a:extLst>
          </p:cNvPr>
          <p:cNvSpPr>
            <a:spLocks noGrp="1"/>
          </p:cNvSpPr>
          <p:nvPr>
            <p:ph idx="1"/>
          </p:nvPr>
        </p:nvSpPr>
        <p:spPr>
          <a:xfrm>
            <a:off x="485161" y="1754659"/>
            <a:ext cx="8229600" cy="3348682"/>
          </a:xfrm>
        </p:spPr>
        <p:txBody>
          <a:bodyPr>
            <a:normAutofit/>
          </a:bodyPr>
          <a:lstStyle/>
          <a:p>
            <a:r>
              <a:rPr lang="en-US" sz="2400" dirty="0"/>
              <a:t>Canalithiasis – SSCC</a:t>
            </a:r>
          </a:p>
          <a:p>
            <a:pPr lvl="1"/>
            <a:r>
              <a:rPr lang="en-US" sz="1800" dirty="0"/>
              <a:t>Recurrent attacks of positional vertigo or positional dizziness provoked by lying down or turning over in the supine position</a:t>
            </a:r>
          </a:p>
          <a:p>
            <a:pPr lvl="1"/>
            <a:r>
              <a:rPr lang="en-US" sz="1800" dirty="0"/>
              <a:t>Duration of attacks &lt; 1 min</a:t>
            </a:r>
          </a:p>
          <a:p>
            <a:pPr lvl="1"/>
            <a:r>
              <a:rPr lang="en-US" sz="1800" dirty="0"/>
              <a:t>Positional nystagmus elicited immediately or after a latency of one or few seconds by the </a:t>
            </a:r>
            <a:r>
              <a:rPr lang="en-US" sz="1800" dirty="0" err="1"/>
              <a:t>DixHallpike</a:t>
            </a:r>
            <a:r>
              <a:rPr lang="en-US" sz="1800" dirty="0"/>
              <a:t> maneuver (on one or both sides) or in the supine straight head-hanging position, beating predominantly vertically downward and lasting &lt; 1 min </a:t>
            </a:r>
          </a:p>
          <a:p>
            <a:pPr lvl="1"/>
            <a:r>
              <a:rPr lang="en-US" sz="1800" dirty="0"/>
              <a:t>Not attributable to another disorder</a:t>
            </a:r>
          </a:p>
        </p:txBody>
      </p:sp>
      <p:sp>
        <p:nvSpPr>
          <p:cNvPr id="4" name="TextBox 3">
            <a:extLst>
              <a:ext uri="{FF2B5EF4-FFF2-40B4-BE49-F238E27FC236}">
                <a16:creationId xmlns:a16="http://schemas.microsoft.com/office/drawing/2014/main" id="{B034E1E3-2D60-4921-9928-ACB72A637BAE}"/>
              </a:ext>
            </a:extLst>
          </p:cNvPr>
          <p:cNvSpPr txBox="1"/>
          <p:nvPr/>
        </p:nvSpPr>
        <p:spPr>
          <a:xfrm>
            <a:off x="5729804" y="5492652"/>
            <a:ext cx="3414197" cy="369332"/>
          </a:xfrm>
          <a:prstGeom prst="rect">
            <a:avLst/>
          </a:prstGeom>
          <a:noFill/>
        </p:spPr>
        <p:txBody>
          <a:bodyPr wrap="square" rtlCol="0">
            <a:spAutoFit/>
          </a:bodyPr>
          <a:lstStyle/>
          <a:p>
            <a:r>
              <a:rPr lang="en-US" dirty="0">
                <a:solidFill>
                  <a:schemeClr val="bg1"/>
                </a:solidFill>
                <a:latin typeface="Calibri" panose="020F0502020204030204" pitchFamily="34" charset="0"/>
                <a:cs typeface="Calibri" panose="020F0502020204030204" pitchFamily="34" charset="0"/>
              </a:rPr>
              <a:t>J </a:t>
            </a:r>
            <a:r>
              <a:rPr lang="en-US" dirty="0" err="1">
                <a:solidFill>
                  <a:schemeClr val="bg1"/>
                </a:solidFill>
                <a:latin typeface="Calibri" panose="020F0502020204030204" pitchFamily="34" charset="0"/>
                <a:cs typeface="Calibri" panose="020F0502020204030204" pitchFamily="34" charset="0"/>
              </a:rPr>
              <a:t>Vestib</a:t>
            </a:r>
            <a:r>
              <a:rPr lang="en-US" dirty="0">
                <a:solidFill>
                  <a:schemeClr val="bg1"/>
                </a:solidFill>
                <a:latin typeface="Calibri" panose="020F0502020204030204" pitchFamily="34" charset="0"/>
                <a:cs typeface="Calibri" panose="020F0502020204030204" pitchFamily="34" charset="0"/>
              </a:rPr>
              <a:t> Res. 2015;25(3-4):105-17</a:t>
            </a:r>
          </a:p>
        </p:txBody>
      </p:sp>
    </p:spTree>
    <p:extLst>
      <p:ext uri="{BB962C8B-B14F-4D97-AF65-F5344CB8AC3E}">
        <p14:creationId xmlns:p14="http://schemas.microsoft.com/office/powerpoint/2010/main" val="177800472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CF8A64-A2F0-48F7-8848-E049002A487A}"/>
              </a:ext>
            </a:extLst>
          </p:cNvPr>
          <p:cNvSpPr>
            <a:spLocks noGrp="1"/>
          </p:cNvSpPr>
          <p:nvPr>
            <p:ph type="title"/>
          </p:nvPr>
        </p:nvSpPr>
        <p:spPr>
          <a:xfrm>
            <a:off x="485161" y="996017"/>
            <a:ext cx="8366105" cy="595635"/>
          </a:xfrm>
        </p:spPr>
        <p:txBody>
          <a:bodyPr>
            <a:noAutofit/>
          </a:bodyPr>
          <a:lstStyle/>
          <a:p>
            <a:r>
              <a:rPr lang="en-US" sz="2800" dirty="0"/>
              <a:t>BPPV</a:t>
            </a:r>
            <a:endParaRPr lang="en-US" sz="2400" dirty="0"/>
          </a:p>
        </p:txBody>
      </p:sp>
      <p:sp>
        <p:nvSpPr>
          <p:cNvPr id="3" name="Content Placeholder 2">
            <a:extLst>
              <a:ext uri="{FF2B5EF4-FFF2-40B4-BE49-F238E27FC236}">
                <a16:creationId xmlns:a16="http://schemas.microsoft.com/office/drawing/2014/main" id="{3D4A67CA-DD68-4647-8353-314266806A92}"/>
              </a:ext>
            </a:extLst>
          </p:cNvPr>
          <p:cNvSpPr>
            <a:spLocks noGrp="1"/>
          </p:cNvSpPr>
          <p:nvPr>
            <p:ph idx="1"/>
          </p:nvPr>
        </p:nvSpPr>
        <p:spPr>
          <a:xfrm>
            <a:off x="485161" y="1754659"/>
            <a:ext cx="8229600" cy="3348682"/>
          </a:xfrm>
        </p:spPr>
        <p:txBody>
          <a:bodyPr>
            <a:normAutofit/>
          </a:bodyPr>
          <a:lstStyle/>
          <a:p>
            <a:r>
              <a:rPr lang="en-US" sz="2400" dirty="0"/>
              <a:t>Cupulolithiasis – PSCC</a:t>
            </a:r>
          </a:p>
          <a:p>
            <a:pPr lvl="1"/>
            <a:r>
              <a:rPr lang="en-US" sz="1800" dirty="0"/>
              <a:t>Recurrent attacks of positional vertigo or positional dizziness provoked by lying down or turning over in the supine position</a:t>
            </a:r>
          </a:p>
          <a:p>
            <a:pPr lvl="1"/>
            <a:r>
              <a:rPr lang="en-US" sz="1800" dirty="0"/>
              <a:t>Positional nystagmus elicited after a brief or no latency by a “half Dix-Hallpike maneuver”, beating </a:t>
            </a:r>
            <a:r>
              <a:rPr lang="en-US" sz="1800" dirty="0" err="1"/>
              <a:t>torsionally</a:t>
            </a:r>
            <a:r>
              <a:rPr lang="en-US" sz="1800" dirty="0"/>
              <a:t> with the upper pole of the eye to the lower ear and vertically upward (to the forehead) and lasting &gt; 1 min </a:t>
            </a:r>
          </a:p>
          <a:p>
            <a:pPr lvl="1"/>
            <a:r>
              <a:rPr lang="en-US" sz="1800" dirty="0"/>
              <a:t>Not attributable to another disorder</a:t>
            </a:r>
          </a:p>
        </p:txBody>
      </p:sp>
      <p:sp>
        <p:nvSpPr>
          <p:cNvPr id="4" name="TextBox 3">
            <a:extLst>
              <a:ext uri="{FF2B5EF4-FFF2-40B4-BE49-F238E27FC236}">
                <a16:creationId xmlns:a16="http://schemas.microsoft.com/office/drawing/2014/main" id="{B034E1E3-2D60-4921-9928-ACB72A637BAE}"/>
              </a:ext>
            </a:extLst>
          </p:cNvPr>
          <p:cNvSpPr txBox="1"/>
          <p:nvPr/>
        </p:nvSpPr>
        <p:spPr>
          <a:xfrm>
            <a:off x="5729804" y="5492652"/>
            <a:ext cx="3414197" cy="369332"/>
          </a:xfrm>
          <a:prstGeom prst="rect">
            <a:avLst/>
          </a:prstGeom>
          <a:noFill/>
        </p:spPr>
        <p:txBody>
          <a:bodyPr wrap="square" rtlCol="0">
            <a:spAutoFit/>
          </a:bodyPr>
          <a:lstStyle/>
          <a:p>
            <a:r>
              <a:rPr lang="en-US" dirty="0">
                <a:solidFill>
                  <a:schemeClr val="bg1"/>
                </a:solidFill>
                <a:latin typeface="Calibri" panose="020F0502020204030204" pitchFamily="34" charset="0"/>
                <a:cs typeface="Calibri" panose="020F0502020204030204" pitchFamily="34" charset="0"/>
              </a:rPr>
              <a:t>J </a:t>
            </a:r>
            <a:r>
              <a:rPr lang="en-US" dirty="0" err="1">
                <a:solidFill>
                  <a:schemeClr val="bg1"/>
                </a:solidFill>
                <a:latin typeface="Calibri" panose="020F0502020204030204" pitchFamily="34" charset="0"/>
                <a:cs typeface="Calibri" panose="020F0502020204030204" pitchFamily="34" charset="0"/>
              </a:rPr>
              <a:t>Vestib</a:t>
            </a:r>
            <a:r>
              <a:rPr lang="en-US" dirty="0">
                <a:solidFill>
                  <a:schemeClr val="bg1"/>
                </a:solidFill>
                <a:latin typeface="Calibri" panose="020F0502020204030204" pitchFamily="34" charset="0"/>
                <a:cs typeface="Calibri" panose="020F0502020204030204" pitchFamily="34" charset="0"/>
              </a:rPr>
              <a:t> Res. 2015;25(3-4):105-17</a:t>
            </a:r>
          </a:p>
        </p:txBody>
      </p:sp>
    </p:spTree>
    <p:extLst>
      <p:ext uri="{BB962C8B-B14F-4D97-AF65-F5344CB8AC3E}">
        <p14:creationId xmlns:p14="http://schemas.microsoft.com/office/powerpoint/2010/main" val="98712624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CF8A64-A2F0-48F7-8848-E049002A487A}"/>
              </a:ext>
            </a:extLst>
          </p:cNvPr>
          <p:cNvSpPr>
            <a:spLocks noGrp="1"/>
          </p:cNvSpPr>
          <p:nvPr>
            <p:ph type="title"/>
          </p:nvPr>
        </p:nvSpPr>
        <p:spPr>
          <a:xfrm>
            <a:off x="485161" y="996017"/>
            <a:ext cx="8366105" cy="595635"/>
          </a:xfrm>
        </p:spPr>
        <p:txBody>
          <a:bodyPr>
            <a:noAutofit/>
          </a:bodyPr>
          <a:lstStyle/>
          <a:p>
            <a:r>
              <a:rPr lang="en-US" sz="2800" dirty="0"/>
              <a:t>BPPV</a:t>
            </a:r>
            <a:endParaRPr lang="en-US" sz="2400" dirty="0"/>
          </a:p>
        </p:txBody>
      </p:sp>
      <p:sp>
        <p:nvSpPr>
          <p:cNvPr id="3" name="Content Placeholder 2">
            <a:extLst>
              <a:ext uri="{FF2B5EF4-FFF2-40B4-BE49-F238E27FC236}">
                <a16:creationId xmlns:a16="http://schemas.microsoft.com/office/drawing/2014/main" id="{3D4A67CA-DD68-4647-8353-314266806A92}"/>
              </a:ext>
            </a:extLst>
          </p:cNvPr>
          <p:cNvSpPr>
            <a:spLocks noGrp="1"/>
          </p:cNvSpPr>
          <p:nvPr>
            <p:ph idx="1"/>
          </p:nvPr>
        </p:nvSpPr>
        <p:spPr>
          <a:xfrm>
            <a:off x="485161" y="1754659"/>
            <a:ext cx="8229600" cy="3348682"/>
          </a:xfrm>
        </p:spPr>
        <p:txBody>
          <a:bodyPr>
            <a:normAutofit/>
          </a:bodyPr>
          <a:lstStyle/>
          <a:p>
            <a:r>
              <a:rPr lang="en-US" sz="2400" dirty="0"/>
              <a:t>Cupulolithiasis – HSCC</a:t>
            </a:r>
          </a:p>
          <a:p>
            <a:pPr lvl="1"/>
            <a:r>
              <a:rPr lang="en-US" sz="1800" dirty="0"/>
              <a:t>Recurrent attacks of positional vertigo or positional dizziness provoked by lying down or turning over in the supine position</a:t>
            </a:r>
          </a:p>
          <a:p>
            <a:pPr lvl="1"/>
            <a:r>
              <a:rPr lang="en-US" sz="1800" dirty="0"/>
              <a:t>Positional nystagmus elicited after a brief latency or no latency by the supine roll test, beating horizontally toward the uppermost ear with the head turned to either side (</a:t>
            </a:r>
            <a:r>
              <a:rPr lang="en-US" sz="1800" dirty="0" err="1"/>
              <a:t>apogeotropic</a:t>
            </a:r>
            <a:r>
              <a:rPr lang="en-US" sz="1800" dirty="0"/>
              <a:t> direction changing nystagmus), and lasting &gt; 1 minute</a:t>
            </a:r>
          </a:p>
          <a:p>
            <a:pPr lvl="1"/>
            <a:r>
              <a:rPr lang="en-US" sz="1800" dirty="0"/>
              <a:t>Not attributable to another disorder</a:t>
            </a:r>
          </a:p>
        </p:txBody>
      </p:sp>
      <p:sp>
        <p:nvSpPr>
          <p:cNvPr id="4" name="TextBox 3">
            <a:extLst>
              <a:ext uri="{FF2B5EF4-FFF2-40B4-BE49-F238E27FC236}">
                <a16:creationId xmlns:a16="http://schemas.microsoft.com/office/drawing/2014/main" id="{B034E1E3-2D60-4921-9928-ACB72A637BAE}"/>
              </a:ext>
            </a:extLst>
          </p:cNvPr>
          <p:cNvSpPr txBox="1"/>
          <p:nvPr/>
        </p:nvSpPr>
        <p:spPr>
          <a:xfrm>
            <a:off x="5729804" y="5492652"/>
            <a:ext cx="3414197" cy="369332"/>
          </a:xfrm>
          <a:prstGeom prst="rect">
            <a:avLst/>
          </a:prstGeom>
          <a:noFill/>
        </p:spPr>
        <p:txBody>
          <a:bodyPr wrap="square" rtlCol="0">
            <a:spAutoFit/>
          </a:bodyPr>
          <a:lstStyle/>
          <a:p>
            <a:r>
              <a:rPr lang="en-US" dirty="0">
                <a:solidFill>
                  <a:schemeClr val="bg1"/>
                </a:solidFill>
                <a:latin typeface="Calibri" panose="020F0502020204030204" pitchFamily="34" charset="0"/>
                <a:cs typeface="Calibri" panose="020F0502020204030204" pitchFamily="34" charset="0"/>
              </a:rPr>
              <a:t>J </a:t>
            </a:r>
            <a:r>
              <a:rPr lang="en-US" dirty="0" err="1">
                <a:solidFill>
                  <a:schemeClr val="bg1"/>
                </a:solidFill>
                <a:latin typeface="Calibri" panose="020F0502020204030204" pitchFamily="34" charset="0"/>
                <a:cs typeface="Calibri" panose="020F0502020204030204" pitchFamily="34" charset="0"/>
              </a:rPr>
              <a:t>Vestib</a:t>
            </a:r>
            <a:r>
              <a:rPr lang="en-US" dirty="0">
                <a:solidFill>
                  <a:schemeClr val="bg1"/>
                </a:solidFill>
                <a:latin typeface="Calibri" panose="020F0502020204030204" pitchFamily="34" charset="0"/>
                <a:cs typeface="Calibri" panose="020F0502020204030204" pitchFamily="34" charset="0"/>
              </a:rPr>
              <a:t> Res. 2015;25(3-4):105-17</a:t>
            </a:r>
          </a:p>
        </p:txBody>
      </p:sp>
    </p:spTree>
    <p:extLst>
      <p:ext uri="{BB962C8B-B14F-4D97-AF65-F5344CB8AC3E}">
        <p14:creationId xmlns:p14="http://schemas.microsoft.com/office/powerpoint/2010/main" val="252074196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CF8A64-A2F0-48F7-8848-E049002A487A}"/>
              </a:ext>
            </a:extLst>
          </p:cNvPr>
          <p:cNvSpPr>
            <a:spLocks noGrp="1"/>
          </p:cNvSpPr>
          <p:nvPr>
            <p:ph type="title"/>
          </p:nvPr>
        </p:nvSpPr>
        <p:spPr>
          <a:xfrm>
            <a:off x="485161" y="996017"/>
            <a:ext cx="8366105" cy="595635"/>
          </a:xfrm>
        </p:spPr>
        <p:txBody>
          <a:bodyPr>
            <a:noAutofit/>
          </a:bodyPr>
          <a:lstStyle/>
          <a:p>
            <a:r>
              <a:rPr lang="en-US" sz="2800" dirty="0"/>
              <a:t>BPPV</a:t>
            </a:r>
            <a:endParaRPr lang="en-US" sz="2400" dirty="0"/>
          </a:p>
        </p:txBody>
      </p:sp>
      <p:sp>
        <p:nvSpPr>
          <p:cNvPr id="3" name="Content Placeholder 2">
            <a:extLst>
              <a:ext uri="{FF2B5EF4-FFF2-40B4-BE49-F238E27FC236}">
                <a16:creationId xmlns:a16="http://schemas.microsoft.com/office/drawing/2014/main" id="{3D4A67CA-DD68-4647-8353-314266806A92}"/>
              </a:ext>
            </a:extLst>
          </p:cNvPr>
          <p:cNvSpPr>
            <a:spLocks noGrp="1"/>
          </p:cNvSpPr>
          <p:nvPr>
            <p:ph idx="1"/>
          </p:nvPr>
        </p:nvSpPr>
        <p:spPr>
          <a:xfrm>
            <a:off x="485161" y="1754659"/>
            <a:ext cx="8229600" cy="3348682"/>
          </a:xfrm>
        </p:spPr>
        <p:txBody>
          <a:bodyPr>
            <a:normAutofit/>
          </a:bodyPr>
          <a:lstStyle/>
          <a:p>
            <a:r>
              <a:rPr lang="en-US" sz="2400" dirty="0"/>
              <a:t>Probable BPPV</a:t>
            </a:r>
          </a:p>
          <a:p>
            <a:pPr lvl="1"/>
            <a:r>
              <a:rPr lang="en-US" sz="1800" dirty="0"/>
              <a:t>Recurrent attacks of positional vertigo or positional dizziness provoked by lying down or turning over in the supine position</a:t>
            </a:r>
          </a:p>
          <a:p>
            <a:pPr lvl="1"/>
            <a:r>
              <a:rPr lang="en-US" sz="1800" dirty="0"/>
              <a:t>Duration of attacks &lt; 1 min</a:t>
            </a:r>
          </a:p>
          <a:p>
            <a:pPr lvl="1"/>
            <a:r>
              <a:rPr lang="en-US" sz="1800" dirty="0"/>
              <a:t>No observable nystagmus and no vertigo with any positional maneuver </a:t>
            </a:r>
          </a:p>
          <a:p>
            <a:pPr lvl="1"/>
            <a:r>
              <a:rPr lang="en-US" sz="1800" dirty="0"/>
              <a:t>Not attributable to another disorder</a:t>
            </a:r>
          </a:p>
        </p:txBody>
      </p:sp>
      <p:sp>
        <p:nvSpPr>
          <p:cNvPr id="4" name="TextBox 3">
            <a:extLst>
              <a:ext uri="{FF2B5EF4-FFF2-40B4-BE49-F238E27FC236}">
                <a16:creationId xmlns:a16="http://schemas.microsoft.com/office/drawing/2014/main" id="{B034E1E3-2D60-4921-9928-ACB72A637BAE}"/>
              </a:ext>
            </a:extLst>
          </p:cNvPr>
          <p:cNvSpPr txBox="1"/>
          <p:nvPr/>
        </p:nvSpPr>
        <p:spPr>
          <a:xfrm>
            <a:off x="5729804" y="5492652"/>
            <a:ext cx="3414197" cy="369332"/>
          </a:xfrm>
          <a:prstGeom prst="rect">
            <a:avLst/>
          </a:prstGeom>
          <a:noFill/>
        </p:spPr>
        <p:txBody>
          <a:bodyPr wrap="square" rtlCol="0">
            <a:spAutoFit/>
          </a:bodyPr>
          <a:lstStyle/>
          <a:p>
            <a:r>
              <a:rPr lang="en-US" dirty="0">
                <a:solidFill>
                  <a:schemeClr val="bg1"/>
                </a:solidFill>
                <a:latin typeface="Calibri" panose="020F0502020204030204" pitchFamily="34" charset="0"/>
                <a:cs typeface="Calibri" panose="020F0502020204030204" pitchFamily="34" charset="0"/>
              </a:rPr>
              <a:t>J </a:t>
            </a:r>
            <a:r>
              <a:rPr lang="en-US" dirty="0" err="1">
                <a:solidFill>
                  <a:schemeClr val="bg1"/>
                </a:solidFill>
                <a:latin typeface="Calibri" panose="020F0502020204030204" pitchFamily="34" charset="0"/>
                <a:cs typeface="Calibri" panose="020F0502020204030204" pitchFamily="34" charset="0"/>
              </a:rPr>
              <a:t>Vestib</a:t>
            </a:r>
            <a:r>
              <a:rPr lang="en-US" dirty="0">
                <a:solidFill>
                  <a:schemeClr val="bg1"/>
                </a:solidFill>
                <a:latin typeface="Calibri" panose="020F0502020204030204" pitchFamily="34" charset="0"/>
                <a:cs typeface="Calibri" panose="020F0502020204030204" pitchFamily="34" charset="0"/>
              </a:rPr>
              <a:t> Res. 2015;25(3-4):105-17</a:t>
            </a:r>
          </a:p>
        </p:txBody>
      </p:sp>
    </p:spTree>
    <p:extLst>
      <p:ext uri="{BB962C8B-B14F-4D97-AF65-F5344CB8AC3E}">
        <p14:creationId xmlns:p14="http://schemas.microsoft.com/office/powerpoint/2010/main" val="400156243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val 4">
            <a:extLst>
              <a:ext uri="{FF2B5EF4-FFF2-40B4-BE49-F238E27FC236}">
                <a16:creationId xmlns:a16="http://schemas.microsoft.com/office/drawing/2014/main" id="{99D120E6-E3E7-B0DC-767F-83709070C582}"/>
              </a:ext>
            </a:extLst>
          </p:cNvPr>
          <p:cNvSpPr/>
          <p:nvPr/>
        </p:nvSpPr>
        <p:spPr>
          <a:xfrm>
            <a:off x="457200" y="274782"/>
            <a:ext cx="1066800" cy="685800"/>
          </a:xfrm>
          <a:prstGeom prst="ellipse">
            <a:avLst/>
          </a:prstGeom>
          <a:solidFill>
            <a:srgbClr val="FA300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84 </a:t>
            </a:r>
            <a:r>
              <a:rPr lang="en-US" dirty="0" err="1"/>
              <a:t>yo</a:t>
            </a:r>
            <a:endParaRPr lang="en-US" dirty="0"/>
          </a:p>
        </p:txBody>
      </p:sp>
      <p:sp>
        <p:nvSpPr>
          <p:cNvPr id="2" name="Title 1">
            <a:extLst>
              <a:ext uri="{FF2B5EF4-FFF2-40B4-BE49-F238E27FC236}">
                <a16:creationId xmlns:a16="http://schemas.microsoft.com/office/drawing/2014/main" id="{30B633B7-F64E-A16F-9E1A-64C6C176FE1E}"/>
              </a:ext>
            </a:extLst>
          </p:cNvPr>
          <p:cNvSpPr>
            <a:spLocks noGrp="1"/>
          </p:cNvSpPr>
          <p:nvPr>
            <p:ph type="title"/>
          </p:nvPr>
        </p:nvSpPr>
        <p:spPr/>
        <p:txBody>
          <a:bodyPr/>
          <a:lstStyle/>
          <a:p>
            <a:r>
              <a:rPr lang="en-US" dirty="0"/>
              <a:t>Case #7</a:t>
            </a:r>
          </a:p>
        </p:txBody>
      </p:sp>
      <p:sp>
        <p:nvSpPr>
          <p:cNvPr id="3" name="Content Placeholder 2">
            <a:extLst>
              <a:ext uri="{FF2B5EF4-FFF2-40B4-BE49-F238E27FC236}">
                <a16:creationId xmlns:a16="http://schemas.microsoft.com/office/drawing/2014/main" id="{63830A14-ACA4-D5F0-4446-19E7C8274002}"/>
              </a:ext>
            </a:extLst>
          </p:cNvPr>
          <p:cNvSpPr>
            <a:spLocks noGrp="1"/>
          </p:cNvSpPr>
          <p:nvPr>
            <p:ph idx="1"/>
          </p:nvPr>
        </p:nvSpPr>
        <p:spPr>
          <a:xfrm>
            <a:off x="457200" y="1477818"/>
            <a:ext cx="8382000" cy="4191003"/>
          </a:xfrm>
        </p:spPr>
        <p:txBody>
          <a:bodyPr>
            <a:normAutofit/>
          </a:bodyPr>
          <a:lstStyle/>
          <a:p>
            <a:r>
              <a:rPr lang="en-US" dirty="0"/>
              <a:t>84 year male with episodes of dizziness. Usually occurs when he gets out of bed. Sometimes happens when reaching or bending to pick something up. Episodes seem to last a few minutes. He can occasionally feel similar symptoms if he is just standing in one place like washing dishes. He denies hearing loss. </a:t>
            </a:r>
          </a:p>
          <a:p>
            <a:endParaRPr lang="en-US" dirty="0"/>
          </a:p>
        </p:txBody>
      </p:sp>
      <p:sp>
        <p:nvSpPr>
          <p:cNvPr id="4" name="Footer Placeholder 3">
            <a:extLst>
              <a:ext uri="{FF2B5EF4-FFF2-40B4-BE49-F238E27FC236}">
                <a16:creationId xmlns:a16="http://schemas.microsoft.com/office/drawing/2014/main" id="{07E26DD2-5D38-6543-E2F5-473BCD729149}"/>
              </a:ext>
            </a:extLst>
          </p:cNvPr>
          <p:cNvSpPr>
            <a:spLocks noGrp="1"/>
          </p:cNvSpPr>
          <p:nvPr>
            <p:ph type="ftr" sz="quarter" idx="10"/>
          </p:nvPr>
        </p:nvSpPr>
        <p:spPr/>
        <p:txBody>
          <a:bodyPr/>
          <a:lstStyle/>
          <a:p>
            <a:r>
              <a:rPr lang="en-US"/>
              <a:t>July 28-30, 2024   |   The American Club   |   Kohler, WI</a:t>
            </a:r>
            <a:endParaRPr lang="en-US" dirty="0"/>
          </a:p>
        </p:txBody>
      </p:sp>
    </p:spTree>
    <p:extLst>
      <p:ext uri="{BB962C8B-B14F-4D97-AF65-F5344CB8AC3E}">
        <p14:creationId xmlns:p14="http://schemas.microsoft.com/office/powerpoint/2010/main" val="119696355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val 4">
            <a:extLst>
              <a:ext uri="{FF2B5EF4-FFF2-40B4-BE49-F238E27FC236}">
                <a16:creationId xmlns:a16="http://schemas.microsoft.com/office/drawing/2014/main" id="{99D120E6-E3E7-B0DC-767F-83709070C582}"/>
              </a:ext>
            </a:extLst>
          </p:cNvPr>
          <p:cNvSpPr/>
          <p:nvPr/>
        </p:nvSpPr>
        <p:spPr>
          <a:xfrm>
            <a:off x="457200" y="274782"/>
            <a:ext cx="1066800" cy="685800"/>
          </a:xfrm>
          <a:prstGeom prst="ellipse">
            <a:avLst/>
          </a:prstGeom>
          <a:solidFill>
            <a:srgbClr val="FA300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84 </a:t>
            </a:r>
            <a:r>
              <a:rPr lang="en-US" dirty="0" err="1"/>
              <a:t>yo</a:t>
            </a:r>
            <a:endParaRPr lang="en-US" dirty="0"/>
          </a:p>
        </p:txBody>
      </p:sp>
      <p:sp>
        <p:nvSpPr>
          <p:cNvPr id="2" name="Title 1">
            <a:extLst>
              <a:ext uri="{FF2B5EF4-FFF2-40B4-BE49-F238E27FC236}">
                <a16:creationId xmlns:a16="http://schemas.microsoft.com/office/drawing/2014/main" id="{30B633B7-F64E-A16F-9E1A-64C6C176FE1E}"/>
              </a:ext>
            </a:extLst>
          </p:cNvPr>
          <p:cNvSpPr>
            <a:spLocks noGrp="1"/>
          </p:cNvSpPr>
          <p:nvPr>
            <p:ph type="title"/>
          </p:nvPr>
        </p:nvSpPr>
        <p:spPr/>
        <p:txBody>
          <a:bodyPr/>
          <a:lstStyle/>
          <a:p>
            <a:r>
              <a:rPr lang="en-US" dirty="0"/>
              <a:t>Case #7</a:t>
            </a:r>
          </a:p>
        </p:txBody>
      </p:sp>
      <p:sp>
        <p:nvSpPr>
          <p:cNvPr id="3" name="Content Placeholder 2">
            <a:extLst>
              <a:ext uri="{FF2B5EF4-FFF2-40B4-BE49-F238E27FC236}">
                <a16:creationId xmlns:a16="http://schemas.microsoft.com/office/drawing/2014/main" id="{63830A14-ACA4-D5F0-4446-19E7C8274002}"/>
              </a:ext>
            </a:extLst>
          </p:cNvPr>
          <p:cNvSpPr>
            <a:spLocks noGrp="1"/>
          </p:cNvSpPr>
          <p:nvPr>
            <p:ph idx="1"/>
          </p:nvPr>
        </p:nvSpPr>
        <p:spPr>
          <a:xfrm>
            <a:off x="457200" y="1477818"/>
            <a:ext cx="8382000" cy="4191003"/>
          </a:xfrm>
        </p:spPr>
        <p:txBody>
          <a:bodyPr>
            <a:normAutofit fontScale="62500" lnSpcReduction="20000"/>
          </a:bodyPr>
          <a:lstStyle/>
          <a:p>
            <a:r>
              <a:rPr lang="en-US" dirty="0"/>
              <a:t>Orthostatic Dizziness</a:t>
            </a:r>
          </a:p>
          <a:p>
            <a:r>
              <a:rPr lang="en-US" dirty="0"/>
              <a:t>Five or more episodes of dizziness, unsteadiness or vertigo triggered by arising or present during upright position, which subsides by sitting or lying down</a:t>
            </a:r>
          </a:p>
          <a:p>
            <a:r>
              <a:rPr lang="en-US" dirty="0"/>
              <a:t>Orthostatic hypotension, postural tachycardia syndrome or syncope documented on standing or during head-up tilt test</a:t>
            </a:r>
          </a:p>
          <a:p>
            <a:r>
              <a:rPr lang="en-US" dirty="0"/>
              <a:t>Not better accounted for by another disease or disorder</a:t>
            </a:r>
          </a:p>
          <a:p>
            <a:r>
              <a:rPr lang="en-US" dirty="0"/>
              <a:t>Probable hemodynamic orthostatic dizziness/vertigo</a:t>
            </a:r>
          </a:p>
          <a:p>
            <a:r>
              <a:rPr lang="en-US" dirty="0"/>
              <a:t>Five or more episodes of dizziness, unsteadiness or vertigo triggered by arising or present during upright position, which subsides by sitting or lying down</a:t>
            </a:r>
          </a:p>
          <a:p>
            <a:r>
              <a:rPr lang="en-US" dirty="0"/>
              <a:t>Generalized weakness/tiredness, difficulty in thinking/concentrating, blurred vision, or tachycardia/palpitations</a:t>
            </a:r>
          </a:p>
          <a:p>
            <a:r>
              <a:rPr lang="en-US" dirty="0"/>
              <a:t>Not better accounted for by another disease or disorder. </a:t>
            </a:r>
          </a:p>
          <a:p>
            <a:endParaRPr lang="en-US" dirty="0"/>
          </a:p>
        </p:txBody>
      </p:sp>
      <p:sp>
        <p:nvSpPr>
          <p:cNvPr id="4" name="Footer Placeholder 3">
            <a:extLst>
              <a:ext uri="{FF2B5EF4-FFF2-40B4-BE49-F238E27FC236}">
                <a16:creationId xmlns:a16="http://schemas.microsoft.com/office/drawing/2014/main" id="{07E26DD2-5D38-6543-E2F5-473BCD729149}"/>
              </a:ext>
            </a:extLst>
          </p:cNvPr>
          <p:cNvSpPr>
            <a:spLocks noGrp="1"/>
          </p:cNvSpPr>
          <p:nvPr>
            <p:ph type="ftr" sz="quarter" idx="10"/>
          </p:nvPr>
        </p:nvSpPr>
        <p:spPr/>
        <p:txBody>
          <a:bodyPr/>
          <a:lstStyle/>
          <a:p>
            <a:r>
              <a:rPr lang="en-US"/>
              <a:t>July 28-30, 2024   |   The American Club   |   Kohler, WI</a:t>
            </a:r>
            <a:endParaRPr lang="en-US" dirty="0"/>
          </a:p>
        </p:txBody>
      </p:sp>
    </p:spTree>
    <p:extLst>
      <p:ext uri="{BB962C8B-B14F-4D97-AF65-F5344CB8AC3E}">
        <p14:creationId xmlns:p14="http://schemas.microsoft.com/office/powerpoint/2010/main" val="155999968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6DB8FE-53DF-4234-BC71-6B9A17BDF4CD}"/>
              </a:ext>
            </a:extLst>
          </p:cNvPr>
          <p:cNvSpPr>
            <a:spLocks noGrp="1"/>
          </p:cNvSpPr>
          <p:nvPr>
            <p:ph type="title"/>
          </p:nvPr>
        </p:nvSpPr>
        <p:spPr/>
        <p:txBody>
          <a:bodyPr/>
          <a:lstStyle/>
          <a:p>
            <a:r>
              <a:rPr lang="en-US" dirty="0"/>
              <a:t>Vestibular </a:t>
            </a:r>
            <a:r>
              <a:rPr lang="en-US" dirty="0" err="1"/>
              <a:t>DIsorders</a:t>
            </a:r>
            <a:endParaRPr lang="en-US" dirty="0"/>
          </a:p>
        </p:txBody>
      </p:sp>
      <p:sp>
        <p:nvSpPr>
          <p:cNvPr id="3" name="Content Placeholder 2">
            <a:extLst>
              <a:ext uri="{FF2B5EF4-FFF2-40B4-BE49-F238E27FC236}">
                <a16:creationId xmlns:a16="http://schemas.microsoft.com/office/drawing/2014/main" id="{DFA05EC5-646C-4B9C-8792-20E139395BB5}"/>
              </a:ext>
            </a:extLst>
          </p:cNvPr>
          <p:cNvSpPr>
            <a:spLocks noGrp="1"/>
          </p:cNvSpPr>
          <p:nvPr>
            <p:ph idx="1"/>
          </p:nvPr>
        </p:nvSpPr>
        <p:spPr>
          <a:xfrm>
            <a:off x="658215" y="1979507"/>
            <a:ext cx="3242787" cy="3397250"/>
          </a:xfrm>
        </p:spPr>
        <p:txBody>
          <a:bodyPr>
            <a:normAutofit fontScale="62500" lnSpcReduction="20000"/>
          </a:bodyPr>
          <a:lstStyle/>
          <a:p>
            <a:r>
              <a:rPr lang="en-US" dirty="0"/>
              <a:t>Episodic</a:t>
            </a:r>
          </a:p>
          <a:p>
            <a:pPr lvl="1"/>
            <a:r>
              <a:rPr lang="en-US" dirty="0"/>
              <a:t>BPPV</a:t>
            </a:r>
          </a:p>
          <a:p>
            <a:pPr lvl="1"/>
            <a:r>
              <a:rPr lang="en-US" dirty="0"/>
              <a:t>Orthostatic dizziness</a:t>
            </a:r>
          </a:p>
          <a:p>
            <a:pPr lvl="1"/>
            <a:r>
              <a:rPr lang="en-US" dirty="0"/>
              <a:t>Meniere’s disease</a:t>
            </a:r>
          </a:p>
          <a:p>
            <a:pPr lvl="1"/>
            <a:r>
              <a:rPr lang="en-US" dirty="0"/>
              <a:t>Vestibular migraine</a:t>
            </a:r>
          </a:p>
          <a:p>
            <a:pPr lvl="1"/>
            <a:r>
              <a:rPr lang="en-US" dirty="0"/>
              <a:t>Recurrent vertigo of childhood</a:t>
            </a:r>
          </a:p>
          <a:p>
            <a:pPr lvl="1"/>
            <a:r>
              <a:rPr lang="en-US" dirty="0"/>
              <a:t>Superior canal dehiscence</a:t>
            </a:r>
          </a:p>
          <a:p>
            <a:pPr lvl="1"/>
            <a:r>
              <a:rPr lang="en-US" dirty="0"/>
              <a:t>Vestibular </a:t>
            </a:r>
            <a:r>
              <a:rPr lang="en-US" dirty="0" err="1"/>
              <a:t>paroxysmia</a:t>
            </a:r>
            <a:endParaRPr lang="en-US" dirty="0"/>
          </a:p>
          <a:p>
            <a:pPr lvl="1"/>
            <a:endParaRPr lang="en-US" dirty="0"/>
          </a:p>
        </p:txBody>
      </p:sp>
      <p:sp>
        <p:nvSpPr>
          <p:cNvPr id="4" name="Content Placeholder 2">
            <a:extLst>
              <a:ext uri="{FF2B5EF4-FFF2-40B4-BE49-F238E27FC236}">
                <a16:creationId xmlns:a16="http://schemas.microsoft.com/office/drawing/2014/main" id="{AF49E859-6A15-4256-88F1-46007C51ABA0}"/>
              </a:ext>
            </a:extLst>
          </p:cNvPr>
          <p:cNvSpPr txBox="1">
            <a:spLocks/>
          </p:cNvSpPr>
          <p:nvPr/>
        </p:nvSpPr>
        <p:spPr>
          <a:xfrm>
            <a:off x="4382694" y="1979507"/>
            <a:ext cx="4468572" cy="3397250"/>
          </a:xfrm>
          <a:prstGeom prst="rect">
            <a:avLst/>
          </a:prstGeom>
        </p:spPr>
        <p:txBody>
          <a:bodyPr vert="horz" lIns="91440" tIns="45720" rIns="91440" bIns="45720" rtlCol="0">
            <a:normAutofit lnSpcReduction="10000"/>
          </a:bodyPr>
          <a:lstStyle>
            <a:lvl1pPr marL="171450" indent="-171450" algn="l" defTabSz="457200" rtl="0" eaLnBrk="1" latinLnBrk="0" hangingPunct="1">
              <a:spcBef>
                <a:spcPts val="288"/>
              </a:spcBef>
              <a:buFont typeface="Arial"/>
              <a:buChar char="•"/>
              <a:defRPr sz="2000" kern="1200" baseline="0">
                <a:solidFill>
                  <a:srgbClr val="141313"/>
                </a:solidFill>
                <a:latin typeface="Franklin Gothic Book" charset="0"/>
                <a:ea typeface="Franklin Gothic Book" charset="0"/>
                <a:cs typeface="Franklin Gothic Book" charset="0"/>
              </a:defRPr>
            </a:lvl1pPr>
            <a:lvl2pPr marL="173038" indent="174625" algn="l" defTabSz="457200" rtl="0" eaLnBrk="1" latinLnBrk="0" hangingPunct="1">
              <a:spcBef>
                <a:spcPts val="288"/>
              </a:spcBef>
              <a:buSzPct val="85000"/>
              <a:buFont typeface="Lucida Grande"/>
              <a:buChar char="-"/>
              <a:defRPr sz="1600" kern="1200">
                <a:solidFill>
                  <a:srgbClr val="141313"/>
                </a:solidFill>
                <a:latin typeface="Franklin Gothic Book" charset="0"/>
                <a:ea typeface="Franklin Gothic Book" charset="0"/>
                <a:cs typeface="Franklin Gothic Book" charset="0"/>
              </a:defRPr>
            </a:lvl2pPr>
            <a:lvl3pPr marL="347663" indent="163513" algn="l" defTabSz="457200" rtl="0" eaLnBrk="1" latinLnBrk="0" hangingPunct="1">
              <a:spcBef>
                <a:spcPts val="288"/>
              </a:spcBef>
              <a:buSzPct val="60000"/>
              <a:buFont typeface="Wingdings" charset="2"/>
              <a:buChar char=""/>
              <a:defRPr sz="1200" kern="1200">
                <a:solidFill>
                  <a:srgbClr val="141313"/>
                </a:solidFill>
                <a:latin typeface="Franklin Gothic Book" charset="0"/>
                <a:ea typeface="Franklin Gothic Book" charset="0"/>
                <a:cs typeface="Franklin Gothic Book" charset="0"/>
              </a:defRPr>
            </a:lvl3pPr>
            <a:lvl4pPr marL="1600200" indent="-228600" algn="l" defTabSz="457200" rtl="0" eaLnBrk="1" latinLnBrk="0" hangingPunct="1">
              <a:spcBef>
                <a:spcPct val="20000"/>
              </a:spcBef>
              <a:buFont typeface="Arial"/>
              <a:buChar char="–"/>
              <a:defRPr sz="1200" kern="1200">
                <a:solidFill>
                  <a:schemeClr val="tx1"/>
                </a:solidFill>
                <a:latin typeface="Times New Roman"/>
                <a:ea typeface="+mn-ea"/>
                <a:cs typeface="+mn-cs"/>
              </a:defRPr>
            </a:lvl4pPr>
            <a:lvl5pPr marL="2057400" indent="-228600" algn="l" defTabSz="457200" rtl="0" eaLnBrk="1" latinLnBrk="0" hangingPunct="1">
              <a:spcBef>
                <a:spcPct val="20000"/>
              </a:spcBef>
              <a:buFont typeface="Arial"/>
              <a:buChar char="»"/>
              <a:defRPr sz="1200" kern="1200">
                <a:solidFill>
                  <a:schemeClr val="tx1"/>
                </a:solidFill>
                <a:latin typeface="Times New Roman"/>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dirty="0">
                <a:solidFill>
                  <a:schemeClr val="tx1"/>
                </a:solidFill>
              </a:rPr>
              <a:t>Chronic</a:t>
            </a:r>
          </a:p>
          <a:p>
            <a:pPr lvl="1"/>
            <a:r>
              <a:rPr lang="en-US" dirty="0" err="1">
                <a:solidFill>
                  <a:schemeClr val="tx1"/>
                </a:solidFill>
              </a:rPr>
              <a:t>Presbyvestibulopathy</a:t>
            </a:r>
            <a:endParaRPr lang="en-US" dirty="0">
              <a:solidFill>
                <a:schemeClr val="tx1"/>
              </a:solidFill>
            </a:endParaRPr>
          </a:p>
          <a:p>
            <a:pPr lvl="1"/>
            <a:r>
              <a:rPr lang="en-US" dirty="0">
                <a:solidFill>
                  <a:schemeClr val="tx1"/>
                </a:solidFill>
              </a:rPr>
              <a:t>Bilateral vestibulopathy</a:t>
            </a:r>
          </a:p>
          <a:p>
            <a:pPr lvl="1"/>
            <a:r>
              <a:rPr lang="en-US" dirty="0">
                <a:solidFill>
                  <a:schemeClr val="tx1"/>
                </a:solidFill>
              </a:rPr>
              <a:t>Mal de </a:t>
            </a:r>
            <a:r>
              <a:rPr lang="en-US" dirty="0" err="1">
                <a:solidFill>
                  <a:schemeClr val="tx1"/>
                </a:solidFill>
              </a:rPr>
              <a:t>Debarquement</a:t>
            </a:r>
            <a:endParaRPr lang="en-US" dirty="0">
              <a:solidFill>
                <a:schemeClr val="tx1"/>
              </a:solidFill>
            </a:endParaRPr>
          </a:p>
          <a:p>
            <a:pPr lvl="1"/>
            <a:r>
              <a:rPr lang="en-US" dirty="0">
                <a:solidFill>
                  <a:schemeClr val="tx1"/>
                </a:solidFill>
              </a:rPr>
              <a:t>Persistent postural and perceptual dizziness</a:t>
            </a:r>
          </a:p>
          <a:p>
            <a:pPr lvl="1"/>
            <a:endParaRPr lang="en-US" sz="1100" dirty="0">
              <a:solidFill>
                <a:schemeClr val="tx1"/>
              </a:solidFill>
            </a:endParaRPr>
          </a:p>
          <a:p>
            <a:r>
              <a:rPr lang="en-US" dirty="0">
                <a:solidFill>
                  <a:schemeClr val="tx1"/>
                </a:solidFill>
              </a:rPr>
              <a:t>Singular</a:t>
            </a:r>
          </a:p>
          <a:p>
            <a:pPr lvl="1"/>
            <a:r>
              <a:rPr lang="en-US" dirty="0">
                <a:solidFill>
                  <a:schemeClr val="tx1"/>
                </a:solidFill>
              </a:rPr>
              <a:t>Vestibular neuronitis</a:t>
            </a:r>
          </a:p>
          <a:p>
            <a:pPr lvl="1"/>
            <a:r>
              <a:rPr lang="en-US" dirty="0">
                <a:solidFill>
                  <a:schemeClr val="tx1"/>
                </a:solidFill>
              </a:rPr>
              <a:t>Labyrinthitis</a:t>
            </a:r>
          </a:p>
          <a:p>
            <a:pPr lvl="1"/>
            <a:r>
              <a:rPr lang="en-US" dirty="0">
                <a:solidFill>
                  <a:schemeClr val="tx1"/>
                </a:solidFill>
              </a:rPr>
              <a:t>Acoustic neuroma</a:t>
            </a:r>
          </a:p>
          <a:p>
            <a:pPr lvl="1"/>
            <a:r>
              <a:rPr lang="en-US" dirty="0">
                <a:solidFill>
                  <a:schemeClr val="tx1"/>
                </a:solidFill>
              </a:rPr>
              <a:t>Ramsey Hunt</a:t>
            </a:r>
          </a:p>
          <a:p>
            <a:pPr lvl="1"/>
            <a:r>
              <a:rPr lang="en-US" dirty="0">
                <a:solidFill>
                  <a:schemeClr val="tx1"/>
                </a:solidFill>
              </a:rPr>
              <a:t>Traumatic vestibular loss</a:t>
            </a:r>
          </a:p>
        </p:txBody>
      </p:sp>
    </p:spTree>
    <p:extLst>
      <p:ext uri="{BB962C8B-B14F-4D97-AF65-F5344CB8AC3E}">
        <p14:creationId xmlns:p14="http://schemas.microsoft.com/office/powerpoint/2010/main" val="11282424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B633B7-F64E-A16F-9E1A-64C6C176FE1E}"/>
              </a:ext>
            </a:extLst>
          </p:cNvPr>
          <p:cNvSpPr>
            <a:spLocks noGrp="1"/>
          </p:cNvSpPr>
          <p:nvPr>
            <p:ph type="title"/>
          </p:nvPr>
        </p:nvSpPr>
        <p:spPr/>
        <p:txBody>
          <a:bodyPr/>
          <a:lstStyle/>
          <a:p>
            <a:r>
              <a:rPr lang="en-US" dirty="0"/>
              <a:t>Case #1</a:t>
            </a:r>
          </a:p>
        </p:txBody>
      </p:sp>
      <p:sp>
        <p:nvSpPr>
          <p:cNvPr id="3" name="Content Placeholder 2">
            <a:extLst>
              <a:ext uri="{FF2B5EF4-FFF2-40B4-BE49-F238E27FC236}">
                <a16:creationId xmlns:a16="http://schemas.microsoft.com/office/drawing/2014/main" id="{63830A14-ACA4-D5F0-4446-19E7C8274002}"/>
              </a:ext>
            </a:extLst>
          </p:cNvPr>
          <p:cNvSpPr>
            <a:spLocks noGrp="1"/>
          </p:cNvSpPr>
          <p:nvPr>
            <p:ph idx="1"/>
          </p:nvPr>
        </p:nvSpPr>
        <p:spPr>
          <a:xfrm>
            <a:off x="457200" y="1477818"/>
            <a:ext cx="8229600" cy="4191003"/>
          </a:xfrm>
        </p:spPr>
        <p:txBody>
          <a:bodyPr/>
          <a:lstStyle/>
          <a:p>
            <a:r>
              <a:rPr lang="en-US" dirty="0"/>
              <a:t>4 year old female brought in by parents due to recurrent episodes of “dizziness.” She will suddenly stop what she is doing, drop to the floor, cry, get pale, and appear frightened. She says things seem to move. Episodes last a few minutes. There are no other symptoms. Child is otherwise healthy.</a:t>
            </a:r>
          </a:p>
        </p:txBody>
      </p:sp>
      <p:sp>
        <p:nvSpPr>
          <p:cNvPr id="4" name="Footer Placeholder 3">
            <a:extLst>
              <a:ext uri="{FF2B5EF4-FFF2-40B4-BE49-F238E27FC236}">
                <a16:creationId xmlns:a16="http://schemas.microsoft.com/office/drawing/2014/main" id="{07E26DD2-5D38-6543-E2F5-473BCD729149}"/>
              </a:ext>
            </a:extLst>
          </p:cNvPr>
          <p:cNvSpPr>
            <a:spLocks noGrp="1"/>
          </p:cNvSpPr>
          <p:nvPr>
            <p:ph type="ftr" sz="quarter" idx="10"/>
          </p:nvPr>
        </p:nvSpPr>
        <p:spPr/>
        <p:txBody>
          <a:bodyPr/>
          <a:lstStyle/>
          <a:p>
            <a:r>
              <a:rPr lang="en-US"/>
              <a:t>July 28-30, 2024   |   The American Club   |   Kohler, WI</a:t>
            </a:r>
            <a:endParaRPr lang="en-US" dirty="0"/>
          </a:p>
        </p:txBody>
      </p:sp>
      <p:sp>
        <p:nvSpPr>
          <p:cNvPr id="5" name="Oval 4">
            <a:extLst>
              <a:ext uri="{FF2B5EF4-FFF2-40B4-BE49-F238E27FC236}">
                <a16:creationId xmlns:a16="http://schemas.microsoft.com/office/drawing/2014/main" id="{0F97845A-F382-AD8D-602C-43AF94F6C289}"/>
              </a:ext>
            </a:extLst>
          </p:cNvPr>
          <p:cNvSpPr/>
          <p:nvPr/>
        </p:nvSpPr>
        <p:spPr>
          <a:xfrm>
            <a:off x="459509" y="274782"/>
            <a:ext cx="1066800" cy="685800"/>
          </a:xfrm>
          <a:prstGeom prst="ellipse">
            <a:avLst/>
          </a:prstGeom>
          <a:solidFill>
            <a:srgbClr val="8111C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4 </a:t>
            </a:r>
            <a:r>
              <a:rPr lang="en-US" dirty="0" err="1"/>
              <a:t>yo</a:t>
            </a:r>
            <a:endParaRPr lang="en-US" dirty="0"/>
          </a:p>
        </p:txBody>
      </p:sp>
    </p:spTree>
    <p:extLst>
      <p:ext uri="{BB962C8B-B14F-4D97-AF65-F5344CB8AC3E}">
        <p14:creationId xmlns:p14="http://schemas.microsoft.com/office/powerpoint/2010/main" val="8812664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B633B7-F64E-A16F-9E1A-64C6C176FE1E}"/>
              </a:ext>
            </a:extLst>
          </p:cNvPr>
          <p:cNvSpPr>
            <a:spLocks noGrp="1"/>
          </p:cNvSpPr>
          <p:nvPr>
            <p:ph type="title"/>
          </p:nvPr>
        </p:nvSpPr>
        <p:spPr/>
        <p:txBody>
          <a:bodyPr/>
          <a:lstStyle/>
          <a:p>
            <a:r>
              <a:rPr lang="en-US" dirty="0"/>
              <a:t>Case #1</a:t>
            </a:r>
          </a:p>
        </p:txBody>
      </p:sp>
      <p:sp>
        <p:nvSpPr>
          <p:cNvPr id="3" name="Content Placeholder 2">
            <a:extLst>
              <a:ext uri="{FF2B5EF4-FFF2-40B4-BE49-F238E27FC236}">
                <a16:creationId xmlns:a16="http://schemas.microsoft.com/office/drawing/2014/main" id="{63830A14-ACA4-D5F0-4446-19E7C8274002}"/>
              </a:ext>
            </a:extLst>
          </p:cNvPr>
          <p:cNvSpPr>
            <a:spLocks noGrp="1"/>
          </p:cNvSpPr>
          <p:nvPr>
            <p:ph idx="1"/>
          </p:nvPr>
        </p:nvSpPr>
        <p:spPr>
          <a:xfrm>
            <a:off x="457200" y="1477818"/>
            <a:ext cx="8229600" cy="4191003"/>
          </a:xfrm>
        </p:spPr>
        <p:txBody>
          <a:bodyPr/>
          <a:lstStyle/>
          <a:p>
            <a:r>
              <a:rPr lang="en-US" dirty="0"/>
              <a:t>BPVC: Benign Paroxysmal Vertigo of Childhood</a:t>
            </a:r>
          </a:p>
          <a:p>
            <a:r>
              <a:rPr lang="en-US" dirty="0"/>
              <a:t>3-6 years of age; rarely after 9 years</a:t>
            </a:r>
          </a:p>
          <a:p>
            <a:r>
              <a:rPr lang="en-US" dirty="0"/>
              <a:t>Likely migraine precursor (ICHD: periodic disorders of childhood)</a:t>
            </a:r>
          </a:p>
          <a:p>
            <a:r>
              <a:rPr lang="en-US" dirty="0"/>
              <a:t>Outgrow in 2 years</a:t>
            </a:r>
          </a:p>
          <a:p>
            <a:r>
              <a:rPr lang="en-US" dirty="0"/>
              <a:t>No treatment usually needed</a:t>
            </a:r>
          </a:p>
        </p:txBody>
      </p:sp>
      <p:sp>
        <p:nvSpPr>
          <p:cNvPr id="4" name="Footer Placeholder 3">
            <a:extLst>
              <a:ext uri="{FF2B5EF4-FFF2-40B4-BE49-F238E27FC236}">
                <a16:creationId xmlns:a16="http://schemas.microsoft.com/office/drawing/2014/main" id="{07E26DD2-5D38-6543-E2F5-473BCD729149}"/>
              </a:ext>
            </a:extLst>
          </p:cNvPr>
          <p:cNvSpPr>
            <a:spLocks noGrp="1"/>
          </p:cNvSpPr>
          <p:nvPr>
            <p:ph type="ftr" sz="quarter" idx="10"/>
          </p:nvPr>
        </p:nvSpPr>
        <p:spPr/>
        <p:txBody>
          <a:bodyPr/>
          <a:lstStyle/>
          <a:p>
            <a:r>
              <a:rPr lang="en-US"/>
              <a:t>July 28-30, 2024   |   The American Club   |   Kohler, WI</a:t>
            </a:r>
            <a:endParaRPr lang="en-US" dirty="0"/>
          </a:p>
        </p:txBody>
      </p:sp>
      <p:sp>
        <p:nvSpPr>
          <p:cNvPr id="5" name="Oval 4">
            <a:extLst>
              <a:ext uri="{FF2B5EF4-FFF2-40B4-BE49-F238E27FC236}">
                <a16:creationId xmlns:a16="http://schemas.microsoft.com/office/drawing/2014/main" id="{0F97845A-F382-AD8D-602C-43AF94F6C289}"/>
              </a:ext>
            </a:extLst>
          </p:cNvPr>
          <p:cNvSpPr/>
          <p:nvPr/>
        </p:nvSpPr>
        <p:spPr>
          <a:xfrm>
            <a:off x="459509" y="274782"/>
            <a:ext cx="1066800" cy="685800"/>
          </a:xfrm>
          <a:prstGeom prst="ellipse">
            <a:avLst/>
          </a:prstGeom>
          <a:solidFill>
            <a:srgbClr val="8111C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4 </a:t>
            </a:r>
            <a:r>
              <a:rPr lang="en-US" dirty="0" err="1"/>
              <a:t>yo</a:t>
            </a:r>
            <a:endParaRPr lang="en-US" dirty="0"/>
          </a:p>
        </p:txBody>
      </p:sp>
    </p:spTree>
    <p:extLst>
      <p:ext uri="{BB962C8B-B14F-4D97-AF65-F5344CB8AC3E}">
        <p14:creationId xmlns:p14="http://schemas.microsoft.com/office/powerpoint/2010/main" val="8259001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FF8AFD-4B40-8C92-C213-64215CE5391F}"/>
              </a:ext>
            </a:extLst>
          </p:cNvPr>
          <p:cNvSpPr>
            <a:spLocks noGrp="1"/>
          </p:cNvSpPr>
          <p:nvPr>
            <p:ph idx="1"/>
          </p:nvPr>
        </p:nvSpPr>
        <p:spPr>
          <a:xfrm>
            <a:off x="457200" y="990599"/>
            <a:ext cx="8229600" cy="4800603"/>
          </a:xfrm>
        </p:spPr>
        <p:txBody>
          <a:bodyPr/>
          <a:lstStyle/>
          <a:p>
            <a:r>
              <a:rPr lang="en-US" dirty="0"/>
              <a:t>Differential Dx</a:t>
            </a:r>
          </a:p>
          <a:p>
            <a:pPr lvl="1"/>
            <a:r>
              <a:rPr lang="en-US" dirty="0"/>
              <a:t>Epilepsy/seizure, BPPV, recurrent otitis</a:t>
            </a:r>
          </a:p>
          <a:p>
            <a:r>
              <a:rPr lang="en-US" dirty="0"/>
              <a:t>Testing</a:t>
            </a:r>
          </a:p>
          <a:p>
            <a:pPr lvl="1"/>
            <a:r>
              <a:rPr lang="en-US" dirty="0"/>
              <a:t>Neurology evaluation</a:t>
            </a:r>
          </a:p>
          <a:p>
            <a:pPr lvl="1"/>
            <a:r>
              <a:rPr lang="en-US" dirty="0"/>
              <a:t>No </a:t>
            </a:r>
            <a:r>
              <a:rPr lang="en-US" dirty="0" err="1"/>
              <a:t>oto</a:t>
            </a:r>
            <a:r>
              <a:rPr lang="en-US" dirty="0"/>
              <a:t> testing</a:t>
            </a:r>
          </a:p>
          <a:p>
            <a:r>
              <a:rPr lang="en-US" dirty="0"/>
              <a:t>Treatment</a:t>
            </a:r>
          </a:p>
          <a:p>
            <a:pPr lvl="1"/>
            <a:r>
              <a:rPr lang="en-US" dirty="0"/>
              <a:t>None needed</a:t>
            </a:r>
          </a:p>
        </p:txBody>
      </p:sp>
      <p:sp>
        <p:nvSpPr>
          <p:cNvPr id="4" name="Footer Placeholder 3">
            <a:extLst>
              <a:ext uri="{FF2B5EF4-FFF2-40B4-BE49-F238E27FC236}">
                <a16:creationId xmlns:a16="http://schemas.microsoft.com/office/drawing/2014/main" id="{4089C059-C882-E285-0CA8-E741A3B79184}"/>
              </a:ext>
            </a:extLst>
          </p:cNvPr>
          <p:cNvSpPr>
            <a:spLocks noGrp="1"/>
          </p:cNvSpPr>
          <p:nvPr>
            <p:ph type="ftr" sz="quarter" idx="10"/>
          </p:nvPr>
        </p:nvSpPr>
        <p:spPr/>
        <p:txBody>
          <a:bodyPr/>
          <a:lstStyle/>
          <a:p>
            <a:r>
              <a:rPr lang="en-US"/>
              <a:t>July 28-30, 2024   |   The American Club   |   Kohler, WI</a:t>
            </a:r>
            <a:endParaRPr lang="en-US" dirty="0"/>
          </a:p>
        </p:txBody>
      </p:sp>
    </p:spTree>
    <p:extLst>
      <p:ext uri="{BB962C8B-B14F-4D97-AF65-F5344CB8AC3E}">
        <p14:creationId xmlns:p14="http://schemas.microsoft.com/office/powerpoint/2010/main" val="26199855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CF8A64-A2F0-48F7-8848-E049002A487A}"/>
              </a:ext>
            </a:extLst>
          </p:cNvPr>
          <p:cNvSpPr>
            <a:spLocks noGrp="1"/>
          </p:cNvSpPr>
          <p:nvPr>
            <p:ph type="title"/>
          </p:nvPr>
        </p:nvSpPr>
        <p:spPr>
          <a:xfrm>
            <a:off x="348656" y="942476"/>
            <a:ext cx="8502610" cy="649176"/>
          </a:xfrm>
        </p:spPr>
        <p:txBody>
          <a:bodyPr>
            <a:noAutofit/>
          </a:bodyPr>
          <a:lstStyle/>
          <a:p>
            <a:r>
              <a:rPr lang="en-US" sz="2400" dirty="0"/>
              <a:t>Vestibular migraine/ recurrent vertigo of childhood</a:t>
            </a:r>
          </a:p>
        </p:txBody>
      </p:sp>
      <p:sp>
        <p:nvSpPr>
          <p:cNvPr id="3" name="Content Placeholder 2">
            <a:extLst>
              <a:ext uri="{FF2B5EF4-FFF2-40B4-BE49-F238E27FC236}">
                <a16:creationId xmlns:a16="http://schemas.microsoft.com/office/drawing/2014/main" id="{3D4A67CA-DD68-4647-8353-314266806A92}"/>
              </a:ext>
            </a:extLst>
          </p:cNvPr>
          <p:cNvSpPr>
            <a:spLocks noGrp="1"/>
          </p:cNvSpPr>
          <p:nvPr>
            <p:ph idx="1"/>
          </p:nvPr>
        </p:nvSpPr>
        <p:spPr>
          <a:xfrm>
            <a:off x="485161" y="1591653"/>
            <a:ext cx="8229600" cy="3526299"/>
          </a:xfrm>
        </p:spPr>
        <p:txBody>
          <a:bodyPr>
            <a:normAutofit fontScale="62500" lnSpcReduction="20000"/>
          </a:bodyPr>
          <a:lstStyle/>
          <a:p>
            <a:r>
              <a:rPr lang="en-US" dirty="0"/>
              <a:t>Vestibular Migraine of Childhood</a:t>
            </a:r>
          </a:p>
          <a:p>
            <a:pPr lvl="1"/>
            <a:r>
              <a:rPr lang="en-US" dirty="0"/>
              <a:t>At least five episodes with vestibular symptoms of moderate or severe intensity, lasting between five minutes and 72 hours</a:t>
            </a:r>
          </a:p>
          <a:p>
            <a:pPr lvl="1"/>
            <a:r>
              <a:rPr lang="en-US" dirty="0"/>
              <a:t>Current or past history of migraine with or without aura</a:t>
            </a:r>
          </a:p>
          <a:p>
            <a:pPr lvl="1"/>
            <a:r>
              <a:rPr lang="en-US" dirty="0"/>
              <a:t>At least half of episodes are associated with at least one migraine feature</a:t>
            </a:r>
          </a:p>
          <a:p>
            <a:r>
              <a:rPr lang="en-US" dirty="0"/>
              <a:t>Probable Vestibular Migraine of Childhood</a:t>
            </a:r>
          </a:p>
          <a:p>
            <a:pPr lvl="1"/>
            <a:r>
              <a:rPr lang="en-US" dirty="0"/>
              <a:t>At least three episodes with vestibular symptoms of moderate or severe intensity, lasting between five minutes and 72 hours</a:t>
            </a:r>
          </a:p>
          <a:p>
            <a:pPr lvl="1"/>
            <a:r>
              <a:rPr lang="en-US" dirty="0"/>
              <a:t>At least criterion B or C from the VMC criteria</a:t>
            </a:r>
          </a:p>
          <a:p>
            <a:r>
              <a:rPr lang="en-US" dirty="0"/>
              <a:t>Recurrent Vertigo of Childhood</a:t>
            </a:r>
          </a:p>
          <a:p>
            <a:pPr lvl="1"/>
            <a:r>
              <a:rPr lang="en-US" dirty="0"/>
              <a:t>At least three episodes with vestibular symptoms of moderate or severe intensity, lasting between 1 minute and 72 hours</a:t>
            </a:r>
          </a:p>
        </p:txBody>
      </p:sp>
      <p:sp>
        <p:nvSpPr>
          <p:cNvPr id="4" name="TextBox 3">
            <a:extLst>
              <a:ext uri="{FF2B5EF4-FFF2-40B4-BE49-F238E27FC236}">
                <a16:creationId xmlns:a16="http://schemas.microsoft.com/office/drawing/2014/main" id="{B034E1E3-2D60-4921-9928-ACB72A637BAE}"/>
              </a:ext>
            </a:extLst>
          </p:cNvPr>
          <p:cNvSpPr txBox="1"/>
          <p:nvPr/>
        </p:nvSpPr>
        <p:spPr>
          <a:xfrm>
            <a:off x="6400800" y="5492652"/>
            <a:ext cx="2795827" cy="369332"/>
          </a:xfrm>
          <a:prstGeom prst="rect">
            <a:avLst/>
          </a:prstGeom>
          <a:noFill/>
        </p:spPr>
        <p:txBody>
          <a:bodyPr wrap="square" rtlCol="0">
            <a:spAutoFit/>
          </a:bodyPr>
          <a:lstStyle/>
          <a:p>
            <a:r>
              <a:rPr lang="en-US" dirty="0">
                <a:solidFill>
                  <a:schemeClr val="bg1"/>
                </a:solidFill>
                <a:latin typeface="Calibri" panose="020F0502020204030204" pitchFamily="34" charset="0"/>
                <a:cs typeface="Calibri" panose="020F0502020204030204" pitchFamily="34" charset="0"/>
              </a:rPr>
              <a:t>J </a:t>
            </a:r>
            <a:r>
              <a:rPr lang="en-US" dirty="0" err="1">
                <a:solidFill>
                  <a:schemeClr val="bg1"/>
                </a:solidFill>
                <a:latin typeface="Calibri" panose="020F0502020204030204" pitchFamily="34" charset="0"/>
                <a:cs typeface="Calibri" panose="020F0502020204030204" pitchFamily="34" charset="0"/>
              </a:rPr>
              <a:t>Vestib</a:t>
            </a:r>
            <a:r>
              <a:rPr lang="en-US" dirty="0">
                <a:solidFill>
                  <a:schemeClr val="bg1"/>
                </a:solidFill>
                <a:latin typeface="Calibri" panose="020F0502020204030204" pitchFamily="34" charset="0"/>
                <a:cs typeface="Calibri" panose="020F0502020204030204" pitchFamily="34" charset="0"/>
              </a:rPr>
              <a:t> Res. 2020 Dec 29</a:t>
            </a:r>
          </a:p>
        </p:txBody>
      </p:sp>
    </p:spTree>
    <p:extLst>
      <p:ext uri="{BB962C8B-B14F-4D97-AF65-F5344CB8AC3E}">
        <p14:creationId xmlns:p14="http://schemas.microsoft.com/office/powerpoint/2010/main" val="8660168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val 5">
            <a:extLst>
              <a:ext uri="{FF2B5EF4-FFF2-40B4-BE49-F238E27FC236}">
                <a16:creationId xmlns:a16="http://schemas.microsoft.com/office/drawing/2014/main" id="{7D4FD5E1-EB1B-5030-D337-1A2A2952840C}"/>
              </a:ext>
            </a:extLst>
          </p:cNvPr>
          <p:cNvSpPr/>
          <p:nvPr/>
        </p:nvSpPr>
        <p:spPr>
          <a:xfrm>
            <a:off x="457200" y="279400"/>
            <a:ext cx="1066800" cy="685800"/>
          </a:xfrm>
          <a:prstGeom prst="ellipse">
            <a:avLst/>
          </a:prstGeom>
          <a:solidFill>
            <a:srgbClr val="1E5ED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14 </a:t>
            </a:r>
            <a:r>
              <a:rPr lang="en-US" dirty="0" err="1"/>
              <a:t>yo</a:t>
            </a:r>
            <a:endParaRPr lang="en-US" dirty="0"/>
          </a:p>
        </p:txBody>
      </p:sp>
      <p:sp>
        <p:nvSpPr>
          <p:cNvPr id="2" name="Title 1">
            <a:extLst>
              <a:ext uri="{FF2B5EF4-FFF2-40B4-BE49-F238E27FC236}">
                <a16:creationId xmlns:a16="http://schemas.microsoft.com/office/drawing/2014/main" id="{30B633B7-F64E-A16F-9E1A-64C6C176FE1E}"/>
              </a:ext>
            </a:extLst>
          </p:cNvPr>
          <p:cNvSpPr>
            <a:spLocks noGrp="1"/>
          </p:cNvSpPr>
          <p:nvPr>
            <p:ph type="title"/>
          </p:nvPr>
        </p:nvSpPr>
        <p:spPr/>
        <p:txBody>
          <a:bodyPr/>
          <a:lstStyle/>
          <a:p>
            <a:r>
              <a:rPr lang="en-US" dirty="0"/>
              <a:t>Case #2</a:t>
            </a:r>
          </a:p>
        </p:txBody>
      </p:sp>
      <p:sp>
        <p:nvSpPr>
          <p:cNvPr id="3" name="Content Placeholder 2">
            <a:extLst>
              <a:ext uri="{FF2B5EF4-FFF2-40B4-BE49-F238E27FC236}">
                <a16:creationId xmlns:a16="http://schemas.microsoft.com/office/drawing/2014/main" id="{63830A14-ACA4-D5F0-4446-19E7C8274002}"/>
              </a:ext>
            </a:extLst>
          </p:cNvPr>
          <p:cNvSpPr>
            <a:spLocks noGrp="1"/>
          </p:cNvSpPr>
          <p:nvPr>
            <p:ph idx="1"/>
          </p:nvPr>
        </p:nvSpPr>
        <p:spPr>
          <a:xfrm>
            <a:off x="457200" y="1477818"/>
            <a:ext cx="8229600" cy="4191003"/>
          </a:xfrm>
        </p:spPr>
        <p:txBody>
          <a:bodyPr>
            <a:normAutofit lnSpcReduction="10000"/>
          </a:bodyPr>
          <a:lstStyle/>
          <a:p>
            <a:r>
              <a:rPr lang="en-US" dirty="0"/>
              <a:t>14 year old male with multiple episodes of dizziness. They seem to come out of the blue. He describes them as intense dizziness. Usually last hours or at least until he falls asleep. Often associated with nausea and vomiting. He participates on the cross country team and this is interfering with his activity. He notes he gets headaches a couple of times a  week. </a:t>
            </a:r>
          </a:p>
        </p:txBody>
      </p:sp>
      <p:sp>
        <p:nvSpPr>
          <p:cNvPr id="4" name="Footer Placeholder 3">
            <a:extLst>
              <a:ext uri="{FF2B5EF4-FFF2-40B4-BE49-F238E27FC236}">
                <a16:creationId xmlns:a16="http://schemas.microsoft.com/office/drawing/2014/main" id="{07E26DD2-5D38-6543-E2F5-473BCD729149}"/>
              </a:ext>
            </a:extLst>
          </p:cNvPr>
          <p:cNvSpPr>
            <a:spLocks noGrp="1"/>
          </p:cNvSpPr>
          <p:nvPr>
            <p:ph type="ftr" sz="quarter" idx="10"/>
          </p:nvPr>
        </p:nvSpPr>
        <p:spPr/>
        <p:txBody>
          <a:bodyPr/>
          <a:lstStyle/>
          <a:p>
            <a:r>
              <a:rPr lang="en-US"/>
              <a:t>July 28-30, 2024   |   The American Club   |   Kohler, WI</a:t>
            </a:r>
            <a:endParaRPr lang="en-US" dirty="0"/>
          </a:p>
        </p:txBody>
      </p:sp>
    </p:spTree>
    <p:extLst>
      <p:ext uri="{BB962C8B-B14F-4D97-AF65-F5344CB8AC3E}">
        <p14:creationId xmlns:p14="http://schemas.microsoft.com/office/powerpoint/2010/main" val="28216403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val 5">
            <a:extLst>
              <a:ext uri="{FF2B5EF4-FFF2-40B4-BE49-F238E27FC236}">
                <a16:creationId xmlns:a16="http://schemas.microsoft.com/office/drawing/2014/main" id="{7D4FD5E1-EB1B-5030-D337-1A2A2952840C}"/>
              </a:ext>
            </a:extLst>
          </p:cNvPr>
          <p:cNvSpPr/>
          <p:nvPr/>
        </p:nvSpPr>
        <p:spPr>
          <a:xfrm>
            <a:off x="457200" y="279400"/>
            <a:ext cx="1066800" cy="685800"/>
          </a:xfrm>
          <a:prstGeom prst="ellipse">
            <a:avLst/>
          </a:prstGeom>
          <a:solidFill>
            <a:srgbClr val="1E5ED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14 </a:t>
            </a:r>
            <a:r>
              <a:rPr lang="en-US" dirty="0" err="1"/>
              <a:t>yo</a:t>
            </a:r>
            <a:endParaRPr lang="en-US" dirty="0"/>
          </a:p>
        </p:txBody>
      </p:sp>
      <p:sp>
        <p:nvSpPr>
          <p:cNvPr id="2" name="Title 1">
            <a:extLst>
              <a:ext uri="{FF2B5EF4-FFF2-40B4-BE49-F238E27FC236}">
                <a16:creationId xmlns:a16="http://schemas.microsoft.com/office/drawing/2014/main" id="{30B633B7-F64E-A16F-9E1A-64C6C176FE1E}"/>
              </a:ext>
            </a:extLst>
          </p:cNvPr>
          <p:cNvSpPr>
            <a:spLocks noGrp="1"/>
          </p:cNvSpPr>
          <p:nvPr>
            <p:ph type="title"/>
          </p:nvPr>
        </p:nvSpPr>
        <p:spPr/>
        <p:txBody>
          <a:bodyPr/>
          <a:lstStyle/>
          <a:p>
            <a:r>
              <a:rPr lang="en-US" dirty="0"/>
              <a:t>Case #2</a:t>
            </a:r>
          </a:p>
        </p:txBody>
      </p:sp>
      <p:sp>
        <p:nvSpPr>
          <p:cNvPr id="3" name="Content Placeholder 2">
            <a:extLst>
              <a:ext uri="{FF2B5EF4-FFF2-40B4-BE49-F238E27FC236}">
                <a16:creationId xmlns:a16="http://schemas.microsoft.com/office/drawing/2014/main" id="{63830A14-ACA4-D5F0-4446-19E7C8274002}"/>
              </a:ext>
            </a:extLst>
          </p:cNvPr>
          <p:cNvSpPr>
            <a:spLocks noGrp="1"/>
          </p:cNvSpPr>
          <p:nvPr>
            <p:ph idx="1"/>
          </p:nvPr>
        </p:nvSpPr>
        <p:spPr>
          <a:xfrm>
            <a:off x="457200" y="1447800"/>
            <a:ext cx="8229600" cy="4389582"/>
          </a:xfrm>
        </p:spPr>
        <p:txBody>
          <a:bodyPr>
            <a:normAutofit lnSpcReduction="10000"/>
          </a:bodyPr>
          <a:lstStyle/>
          <a:p>
            <a:r>
              <a:rPr lang="en-US" sz="2000" dirty="0"/>
              <a:t>Vestibular Migraine</a:t>
            </a:r>
          </a:p>
          <a:p>
            <a:r>
              <a:rPr lang="en-US" sz="2000" dirty="0"/>
              <a:t>At least 5 episodes with vestibular symptoms of moderate or severe intensity lasting 5 min to 72 hours</a:t>
            </a:r>
          </a:p>
          <a:p>
            <a:r>
              <a:rPr lang="en-US" sz="2000" dirty="0"/>
              <a:t>Current or previous history of migraine with or without aura according to the International Classification of Headache Disorders (ICHD)</a:t>
            </a:r>
          </a:p>
          <a:p>
            <a:r>
              <a:rPr lang="en-US" sz="2000" dirty="0"/>
              <a:t>One or more migraine features with at least 50% of the vestibular episodes</a:t>
            </a:r>
          </a:p>
          <a:p>
            <a:pPr lvl="1"/>
            <a:r>
              <a:rPr lang="en-US" sz="1600" dirty="0"/>
              <a:t>headache with at least two of the following characteristics: one sided location, pulsating quality, moderate or severe pain intensity, aggravation by routine physical activity</a:t>
            </a:r>
          </a:p>
          <a:p>
            <a:pPr lvl="1"/>
            <a:r>
              <a:rPr lang="en-US" sz="1600" dirty="0"/>
              <a:t>photophobia and phonophobia</a:t>
            </a:r>
          </a:p>
          <a:p>
            <a:pPr lvl="1"/>
            <a:r>
              <a:rPr lang="en-US" sz="1600" dirty="0"/>
              <a:t>visual aura</a:t>
            </a:r>
          </a:p>
          <a:p>
            <a:r>
              <a:rPr lang="en-US" sz="2000" dirty="0"/>
              <a:t>Not better accounted for by another vestibular or ICHD diagnosis</a:t>
            </a:r>
          </a:p>
          <a:p>
            <a:r>
              <a:rPr lang="en-US" sz="2000" dirty="0"/>
              <a:t>Probable is the top bullet and either the 2nd or 3rd bullet</a:t>
            </a:r>
          </a:p>
        </p:txBody>
      </p:sp>
      <p:sp>
        <p:nvSpPr>
          <p:cNvPr id="4" name="Footer Placeholder 3">
            <a:extLst>
              <a:ext uri="{FF2B5EF4-FFF2-40B4-BE49-F238E27FC236}">
                <a16:creationId xmlns:a16="http://schemas.microsoft.com/office/drawing/2014/main" id="{07E26DD2-5D38-6543-E2F5-473BCD729149}"/>
              </a:ext>
            </a:extLst>
          </p:cNvPr>
          <p:cNvSpPr>
            <a:spLocks noGrp="1"/>
          </p:cNvSpPr>
          <p:nvPr>
            <p:ph type="ftr" sz="quarter" idx="10"/>
          </p:nvPr>
        </p:nvSpPr>
        <p:spPr/>
        <p:txBody>
          <a:bodyPr/>
          <a:lstStyle/>
          <a:p>
            <a:r>
              <a:rPr lang="en-US"/>
              <a:t>July 28-30, 2024   |   The American Club   |   Kohler, WI</a:t>
            </a:r>
            <a:endParaRPr lang="en-US" dirty="0"/>
          </a:p>
        </p:txBody>
      </p:sp>
    </p:spTree>
    <p:extLst>
      <p:ext uri="{BB962C8B-B14F-4D97-AF65-F5344CB8AC3E}">
        <p14:creationId xmlns:p14="http://schemas.microsoft.com/office/powerpoint/2010/main" val="15177878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FF8AFD-4B40-8C92-C213-64215CE5391F}"/>
              </a:ext>
            </a:extLst>
          </p:cNvPr>
          <p:cNvSpPr>
            <a:spLocks noGrp="1"/>
          </p:cNvSpPr>
          <p:nvPr>
            <p:ph idx="1"/>
          </p:nvPr>
        </p:nvSpPr>
        <p:spPr>
          <a:xfrm>
            <a:off x="457200" y="990599"/>
            <a:ext cx="8229600" cy="4800603"/>
          </a:xfrm>
        </p:spPr>
        <p:txBody>
          <a:bodyPr/>
          <a:lstStyle/>
          <a:p>
            <a:r>
              <a:rPr lang="en-US" dirty="0"/>
              <a:t>Differential Dx</a:t>
            </a:r>
          </a:p>
          <a:p>
            <a:pPr lvl="1"/>
            <a:r>
              <a:rPr lang="en-US" dirty="0"/>
              <a:t>Meniere’s </a:t>
            </a:r>
            <a:r>
              <a:rPr lang="en-US" dirty="0" err="1"/>
              <a:t>dz</a:t>
            </a:r>
            <a:r>
              <a:rPr lang="en-US" dirty="0"/>
              <a:t>, panic disorder, cardiac</a:t>
            </a:r>
          </a:p>
          <a:p>
            <a:r>
              <a:rPr lang="en-US" dirty="0"/>
              <a:t>Testing</a:t>
            </a:r>
          </a:p>
          <a:p>
            <a:pPr lvl="1"/>
            <a:r>
              <a:rPr lang="en-US" dirty="0"/>
              <a:t>Audiogram</a:t>
            </a:r>
          </a:p>
          <a:p>
            <a:r>
              <a:rPr lang="en-US" dirty="0"/>
              <a:t>Treatment</a:t>
            </a:r>
          </a:p>
          <a:p>
            <a:pPr lvl="1"/>
            <a:r>
              <a:rPr lang="en-US" dirty="0"/>
              <a:t>Migraine hygiene (sleep, food, screen time)</a:t>
            </a:r>
          </a:p>
          <a:p>
            <a:pPr lvl="1"/>
            <a:r>
              <a:rPr lang="en-US" dirty="0"/>
              <a:t>Prophylactic migraine medications</a:t>
            </a:r>
          </a:p>
        </p:txBody>
      </p:sp>
      <p:sp>
        <p:nvSpPr>
          <p:cNvPr id="4" name="Footer Placeholder 3">
            <a:extLst>
              <a:ext uri="{FF2B5EF4-FFF2-40B4-BE49-F238E27FC236}">
                <a16:creationId xmlns:a16="http://schemas.microsoft.com/office/drawing/2014/main" id="{4089C059-C882-E285-0CA8-E741A3B79184}"/>
              </a:ext>
            </a:extLst>
          </p:cNvPr>
          <p:cNvSpPr>
            <a:spLocks noGrp="1"/>
          </p:cNvSpPr>
          <p:nvPr>
            <p:ph type="ftr" sz="quarter" idx="10"/>
          </p:nvPr>
        </p:nvSpPr>
        <p:spPr/>
        <p:txBody>
          <a:bodyPr/>
          <a:lstStyle/>
          <a:p>
            <a:r>
              <a:rPr lang="en-US"/>
              <a:t>July 28-30, 2024   |   The American Club   |   Kohler, WI</a:t>
            </a:r>
            <a:endParaRPr lang="en-US" dirty="0"/>
          </a:p>
        </p:txBody>
      </p:sp>
    </p:spTree>
    <p:extLst>
      <p:ext uri="{BB962C8B-B14F-4D97-AF65-F5344CB8AC3E}">
        <p14:creationId xmlns:p14="http://schemas.microsoft.com/office/powerpoint/2010/main" val="195202284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WASPOLLED" val="1CE8B40206984978A5BFECEB2EBB21AA"/>
  <p:tag name="TPVERSION" val="5"/>
  <p:tag name="TPFULLVERSION" val="5.3.1.3337"/>
  <p:tag name="PPTVERSION" val="15"/>
  <p:tag name="TPOS" val="2"/>
</p:tagLst>
</file>

<file path=ppt/theme/theme1.xml><?xml version="1.0" encoding="utf-8"?>
<a:theme xmlns:a="http://schemas.openxmlformats.org/drawingml/2006/main" name="CME 2014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Best Evidence 2016 template [Read-Only]" id="{B40EDC9A-9A79-4BBB-871A-99F24763E1CC}" vid="{51DA7DE9-6018-4F6E-B990-2788AED2415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2867</TotalTime>
  <Words>2220</Words>
  <Application>Microsoft Office PowerPoint</Application>
  <PresentationFormat>On-screen Show (4:3)</PresentationFormat>
  <Paragraphs>226</Paragraphs>
  <Slides>28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28</vt:i4>
      </vt:variant>
    </vt:vector>
  </HeadingPairs>
  <TitlesOfParts>
    <vt:vector size="34" baseType="lpstr">
      <vt:lpstr>Arial</vt:lpstr>
      <vt:lpstr>Calibri</vt:lpstr>
      <vt:lpstr>Franklin Gothic Book</vt:lpstr>
      <vt:lpstr>Lucida Grande</vt:lpstr>
      <vt:lpstr>Myriad Pro</vt:lpstr>
      <vt:lpstr>CME 2014 Template</vt:lpstr>
      <vt:lpstr>Vestibular Function Across  the Lifespan</vt:lpstr>
      <vt:lpstr>Common Vestibular Disorders*</vt:lpstr>
      <vt:lpstr>Case #1</vt:lpstr>
      <vt:lpstr>Case #1</vt:lpstr>
      <vt:lpstr>PowerPoint Presentation</vt:lpstr>
      <vt:lpstr>Vestibular migraine/ recurrent vertigo of childhood</vt:lpstr>
      <vt:lpstr>Case #2</vt:lpstr>
      <vt:lpstr>Case #2</vt:lpstr>
      <vt:lpstr>PowerPoint Presentation</vt:lpstr>
      <vt:lpstr>Case #3</vt:lpstr>
      <vt:lpstr>Case #3</vt:lpstr>
      <vt:lpstr>Mal de Debarquement syndrome</vt:lpstr>
      <vt:lpstr>PowerPoint Presentation</vt:lpstr>
      <vt:lpstr>Case #4</vt:lpstr>
      <vt:lpstr>Case #4</vt:lpstr>
      <vt:lpstr>PowerPoint Presentation</vt:lpstr>
      <vt:lpstr>Case #5</vt:lpstr>
      <vt:lpstr>Case #5</vt:lpstr>
      <vt:lpstr>Case #6</vt:lpstr>
      <vt:lpstr>Case #6</vt:lpstr>
      <vt:lpstr>BPPV</vt:lpstr>
      <vt:lpstr>BPPV</vt:lpstr>
      <vt:lpstr>BPPV</vt:lpstr>
      <vt:lpstr>BPPV</vt:lpstr>
      <vt:lpstr>BPPV</vt:lpstr>
      <vt:lpstr>Case #7</vt:lpstr>
      <vt:lpstr>Case #7</vt:lpstr>
      <vt:lpstr>Vestibular DIsorders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MCW</dc:creator>
  <cp:lastModifiedBy>Friedland, David</cp:lastModifiedBy>
  <cp:revision>118</cp:revision>
  <dcterms:created xsi:type="dcterms:W3CDTF">2014-08-26T21:52:17Z</dcterms:created>
  <dcterms:modified xsi:type="dcterms:W3CDTF">2024-05-21T12:51:24Z</dcterms:modified>
</cp:coreProperties>
</file>