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3.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4.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5.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6.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17.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18.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19.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20.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8" r:id="rId3"/>
    <p:sldId id="257" r:id="rId4"/>
    <p:sldId id="259" r:id="rId5"/>
    <p:sldId id="260" r:id="rId6"/>
    <p:sldId id="261" r:id="rId7"/>
    <p:sldId id="263" r:id="rId8"/>
    <p:sldId id="262" r:id="rId9"/>
    <p:sldId id="264" r:id="rId10"/>
    <p:sldId id="266" r:id="rId11"/>
    <p:sldId id="267" r:id="rId12"/>
    <p:sldId id="268" r:id="rId13"/>
    <p:sldId id="269" r:id="rId14"/>
    <p:sldId id="270" r:id="rId15"/>
    <p:sldId id="271" r:id="rId16"/>
    <p:sldId id="272" r:id="rId17"/>
    <p:sldId id="273" r:id="rId18"/>
    <p:sldId id="275" r:id="rId19"/>
    <p:sldId id="274" r:id="rId20"/>
    <p:sldId id="279" r:id="rId21"/>
    <p:sldId id="280" r:id="rId22"/>
    <p:sldId id="281" r:id="rId23"/>
    <p:sldId id="282" r:id="rId24"/>
    <p:sldId id="283" r:id="rId25"/>
    <p:sldId id="276" r:id="rId26"/>
    <p:sldId id="265" r:id="rId27"/>
    <p:sldId id="277" r:id="rId28"/>
    <p:sldId id="278" r:id="rId29"/>
  </p:sldIdLst>
  <p:sldSz cx="9144000" cy="6858000" type="screen4x3"/>
  <p:notesSz cx="6858000" cy="9144000"/>
  <p:custDataLst>
    <p:tags r:id="rId3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DC0D2"/>
    <a:srgbClr val="8A949C"/>
    <a:srgbClr val="B8CE48"/>
    <a:srgbClr val="333333"/>
    <a:srgbClr val="61A13D"/>
    <a:srgbClr val="967F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486"/>
    <p:restoredTop sz="94643"/>
  </p:normalViewPr>
  <p:slideViewPr>
    <p:cSldViewPr>
      <p:cViewPr varScale="1">
        <p:scale>
          <a:sx n="105" d="100"/>
          <a:sy n="105" d="100"/>
        </p:scale>
        <p:origin x="184" y="400"/>
      </p:cViewPr>
      <p:guideLst>
        <p:guide orient="horz" pos="2160"/>
        <p:guide pos="2880"/>
      </p:guideLst>
    </p:cSldViewPr>
  </p:slideViewPr>
  <p:notesTextViewPr>
    <p:cViewPr>
      <p:scale>
        <a:sx n="1" d="1"/>
        <a:sy n="1" d="1"/>
      </p:scale>
      <p:origin x="0" y="0"/>
    </p:cViewPr>
  </p:notesTextViewPr>
  <p:sorterViewPr>
    <p:cViewPr>
      <p:scale>
        <a:sx n="100" d="100"/>
        <a:sy n="100" d="100"/>
      </p:scale>
      <p:origin x="0" y="-469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01B0DB-59DD-6842-A008-208596B7379C}"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en-US"/>
        </a:p>
      </dgm:t>
    </dgm:pt>
    <dgm:pt modelId="{13B4C5B4-24A8-514F-8009-79A21B5623F0}">
      <dgm:prSet/>
      <dgm:spPr/>
      <dgm:t>
        <a:bodyPr/>
        <a:lstStyle/>
        <a:p>
          <a:r>
            <a:rPr lang="en-US" baseline="0"/>
            <a:t>Review common alternative therapies for recurrent otitis media and otitis media with effusion with a pediatric focus</a:t>
          </a:r>
          <a:endParaRPr lang="en-US"/>
        </a:p>
      </dgm:t>
    </dgm:pt>
    <dgm:pt modelId="{029BD963-48E2-C44C-BDEC-B030CC7686F8}" type="parTrans" cxnId="{313B6082-8A71-7F45-9CA1-6FEC73AB790A}">
      <dgm:prSet/>
      <dgm:spPr/>
      <dgm:t>
        <a:bodyPr/>
        <a:lstStyle/>
        <a:p>
          <a:endParaRPr lang="en-US"/>
        </a:p>
      </dgm:t>
    </dgm:pt>
    <dgm:pt modelId="{0590CF46-EC49-1D48-B2F9-98A9A85F8A2A}" type="sibTrans" cxnId="{313B6082-8A71-7F45-9CA1-6FEC73AB790A}">
      <dgm:prSet/>
      <dgm:spPr/>
      <dgm:t>
        <a:bodyPr/>
        <a:lstStyle/>
        <a:p>
          <a:endParaRPr lang="en-US"/>
        </a:p>
      </dgm:t>
    </dgm:pt>
    <dgm:pt modelId="{FDAC06ED-ACA6-6E40-8AC4-65BDB018C12F}">
      <dgm:prSet/>
      <dgm:spPr/>
      <dgm:t>
        <a:bodyPr/>
        <a:lstStyle/>
        <a:p>
          <a:r>
            <a:rPr lang="en-US" baseline="0"/>
            <a:t>What does the evidence say?</a:t>
          </a:r>
          <a:endParaRPr lang="en-US"/>
        </a:p>
      </dgm:t>
    </dgm:pt>
    <dgm:pt modelId="{A545B324-99A1-334A-8DA4-691A1EA33992}" type="parTrans" cxnId="{5DB48F60-EA3B-CF42-A0F2-7219263B85C7}">
      <dgm:prSet/>
      <dgm:spPr/>
      <dgm:t>
        <a:bodyPr/>
        <a:lstStyle/>
        <a:p>
          <a:endParaRPr lang="en-US"/>
        </a:p>
      </dgm:t>
    </dgm:pt>
    <dgm:pt modelId="{68FA8728-CCCB-CD49-8C65-D94826FB6550}" type="sibTrans" cxnId="{5DB48F60-EA3B-CF42-A0F2-7219263B85C7}">
      <dgm:prSet/>
      <dgm:spPr/>
      <dgm:t>
        <a:bodyPr/>
        <a:lstStyle/>
        <a:p>
          <a:endParaRPr lang="en-US"/>
        </a:p>
      </dgm:t>
    </dgm:pt>
    <dgm:pt modelId="{0CD34716-3467-1748-A280-F7A057ACB176}">
      <dgm:prSet/>
      <dgm:spPr/>
      <dgm:t>
        <a:bodyPr/>
        <a:lstStyle/>
        <a:p>
          <a:r>
            <a:rPr lang="en-US" baseline="0"/>
            <a:t>What are pediatric patients/families actually utilizing?</a:t>
          </a:r>
          <a:endParaRPr lang="en-US"/>
        </a:p>
      </dgm:t>
    </dgm:pt>
    <dgm:pt modelId="{9AA302CB-7CCB-BA49-9D73-98FEDE9E8990}" type="parTrans" cxnId="{4D915E6E-BC1E-ED47-8767-1A52B3773ED3}">
      <dgm:prSet/>
      <dgm:spPr/>
      <dgm:t>
        <a:bodyPr/>
        <a:lstStyle/>
        <a:p>
          <a:endParaRPr lang="en-US"/>
        </a:p>
      </dgm:t>
    </dgm:pt>
    <dgm:pt modelId="{64D67925-99FF-EF40-8264-382CA0DE98DD}" type="sibTrans" cxnId="{4D915E6E-BC1E-ED47-8767-1A52B3773ED3}">
      <dgm:prSet/>
      <dgm:spPr/>
      <dgm:t>
        <a:bodyPr/>
        <a:lstStyle/>
        <a:p>
          <a:endParaRPr lang="en-US"/>
        </a:p>
      </dgm:t>
    </dgm:pt>
    <dgm:pt modelId="{C2EF7460-7858-C942-A46A-790D062963DE}">
      <dgm:prSet/>
      <dgm:spPr/>
      <dgm:t>
        <a:bodyPr/>
        <a:lstStyle/>
        <a:p>
          <a:r>
            <a:rPr lang="en-US" baseline="0"/>
            <a:t>How can we best counsel our patients and families on use of these treatments?</a:t>
          </a:r>
          <a:endParaRPr lang="en-US"/>
        </a:p>
      </dgm:t>
    </dgm:pt>
    <dgm:pt modelId="{FE119B42-B353-B743-92C4-02901ABB018B}" type="parTrans" cxnId="{C1083C8F-EA81-C042-BC9D-36EECC89DFD6}">
      <dgm:prSet/>
      <dgm:spPr/>
      <dgm:t>
        <a:bodyPr/>
        <a:lstStyle/>
        <a:p>
          <a:endParaRPr lang="en-US"/>
        </a:p>
      </dgm:t>
    </dgm:pt>
    <dgm:pt modelId="{45169146-2415-774F-A20E-58B0CAD118FB}" type="sibTrans" cxnId="{C1083C8F-EA81-C042-BC9D-36EECC89DFD6}">
      <dgm:prSet/>
      <dgm:spPr/>
      <dgm:t>
        <a:bodyPr/>
        <a:lstStyle/>
        <a:p>
          <a:endParaRPr lang="en-US"/>
        </a:p>
      </dgm:t>
    </dgm:pt>
    <dgm:pt modelId="{DBBEB11E-1D43-4A43-8AC5-5946CAD6FBD6}" type="pres">
      <dgm:prSet presAssocID="{F501B0DB-59DD-6842-A008-208596B7379C}" presName="linear" presStyleCnt="0">
        <dgm:presLayoutVars>
          <dgm:animLvl val="lvl"/>
          <dgm:resizeHandles val="exact"/>
        </dgm:presLayoutVars>
      </dgm:prSet>
      <dgm:spPr/>
    </dgm:pt>
    <dgm:pt modelId="{873B33AA-A920-1F41-AB7B-EA9B779637E7}" type="pres">
      <dgm:prSet presAssocID="{13B4C5B4-24A8-514F-8009-79A21B5623F0}" presName="parentText" presStyleLbl="node1" presStyleIdx="0" presStyleCnt="1">
        <dgm:presLayoutVars>
          <dgm:chMax val="0"/>
          <dgm:bulletEnabled val="1"/>
        </dgm:presLayoutVars>
      </dgm:prSet>
      <dgm:spPr/>
    </dgm:pt>
    <dgm:pt modelId="{C27E0A22-F538-BD41-AA8C-E64B622EDB81}" type="pres">
      <dgm:prSet presAssocID="{13B4C5B4-24A8-514F-8009-79A21B5623F0}" presName="childText" presStyleLbl="revTx" presStyleIdx="0" presStyleCnt="1">
        <dgm:presLayoutVars>
          <dgm:bulletEnabled val="1"/>
        </dgm:presLayoutVars>
      </dgm:prSet>
      <dgm:spPr/>
    </dgm:pt>
  </dgm:ptLst>
  <dgm:cxnLst>
    <dgm:cxn modelId="{0AA05429-9E5B-4D4E-9197-4DF8678D1FD4}" type="presOf" srcId="{C2EF7460-7858-C942-A46A-790D062963DE}" destId="{C27E0A22-F538-BD41-AA8C-E64B622EDB81}" srcOrd="0" destOrd="2" presId="urn:microsoft.com/office/officeart/2005/8/layout/vList2"/>
    <dgm:cxn modelId="{F9EC6E52-5212-9648-9688-63E7FE585872}" type="presOf" srcId="{FDAC06ED-ACA6-6E40-8AC4-65BDB018C12F}" destId="{C27E0A22-F538-BD41-AA8C-E64B622EDB81}" srcOrd="0" destOrd="0" presId="urn:microsoft.com/office/officeart/2005/8/layout/vList2"/>
    <dgm:cxn modelId="{1FFE8957-45B8-A741-9D0F-C12808307F97}" type="presOf" srcId="{0CD34716-3467-1748-A280-F7A057ACB176}" destId="{C27E0A22-F538-BD41-AA8C-E64B622EDB81}" srcOrd="0" destOrd="1" presId="urn:microsoft.com/office/officeart/2005/8/layout/vList2"/>
    <dgm:cxn modelId="{5DB48F60-EA3B-CF42-A0F2-7219263B85C7}" srcId="{13B4C5B4-24A8-514F-8009-79A21B5623F0}" destId="{FDAC06ED-ACA6-6E40-8AC4-65BDB018C12F}" srcOrd="0" destOrd="0" parTransId="{A545B324-99A1-334A-8DA4-691A1EA33992}" sibTransId="{68FA8728-CCCB-CD49-8C65-D94826FB6550}"/>
    <dgm:cxn modelId="{4D915E6E-BC1E-ED47-8767-1A52B3773ED3}" srcId="{13B4C5B4-24A8-514F-8009-79A21B5623F0}" destId="{0CD34716-3467-1748-A280-F7A057ACB176}" srcOrd="1" destOrd="0" parTransId="{9AA302CB-7CCB-BA49-9D73-98FEDE9E8990}" sibTransId="{64D67925-99FF-EF40-8264-382CA0DE98DD}"/>
    <dgm:cxn modelId="{5C39B06F-852D-874D-9D5E-9F6BB04AD8EE}" type="presOf" srcId="{F501B0DB-59DD-6842-A008-208596B7379C}" destId="{DBBEB11E-1D43-4A43-8AC5-5946CAD6FBD6}" srcOrd="0" destOrd="0" presId="urn:microsoft.com/office/officeart/2005/8/layout/vList2"/>
    <dgm:cxn modelId="{313B6082-8A71-7F45-9CA1-6FEC73AB790A}" srcId="{F501B0DB-59DD-6842-A008-208596B7379C}" destId="{13B4C5B4-24A8-514F-8009-79A21B5623F0}" srcOrd="0" destOrd="0" parTransId="{029BD963-48E2-C44C-BDEC-B030CC7686F8}" sibTransId="{0590CF46-EC49-1D48-B2F9-98A9A85F8A2A}"/>
    <dgm:cxn modelId="{C1083C8F-EA81-C042-BC9D-36EECC89DFD6}" srcId="{13B4C5B4-24A8-514F-8009-79A21B5623F0}" destId="{C2EF7460-7858-C942-A46A-790D062963DE}" srcOrd="2" destOrd="0" parTransId="{FE119B42-B353-B743-92C4-02901ABB018B}" sibTransId="{45169146-2415-774F-A20E-58B0CAD118FB}"/>
    <dgm:cxn modelId="{EC29A1B4-E58A-FE4F-B2E2-212E21C954A2}" type="presOf" srcId="{13B4C5B4-24A8-514F-8009-79A21B5623F0}" destId="{873B33AA-A920-1F41-AB7B-EA9B779637E7}" srcOrd="0" destOrd="0" presId="urn:microsoft.com/office/officeart/2005/8/layout/vList2"/>
    <dgm:cxn modelId="{D4AC8783-5B0E-3C43-89DE-C2464FA399B8}" type="presParOf" srcId="{DBBEB11E-1D43-4A43-8AC5-5946CAD6FBD6}" destId="{873B33AA-A920-1F41-AB7B-EA9B779637E7}" srcOrd="0" destOrd="0" presId="urn:microsoft.com/office/officeart/2005/8/layout/vList2"/>
    <dgm:cxn modelId="{11141998-452A-7D4C-9D62-AFA4E704E8B2}" type="presParOf" srcId="{DBBEB11E-1D43-4A43-8AC5-5946CAD6FBD6}" destId="{C27E0A22-F538-BD41-AA8C-E64B622EDB81}"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8E93048-4737-2B4A-915C-947956C1BECF}" type="doc">
      <dgm:prSet loTypeId="urn:microsoft.com/office/officeart/2005/8/layout/vList2" loCatId="list" qsTypeId="urn:microsoft.com/office/officeart/2005/8/quickstyle/simple3" qsCatId="simple" csTypeId="urn:microsoft.com/office/officeart/2005/8/colors/colorful4" csCatId="colorful"/>
      <dgm:spPr/>
      <dgm:t>
        <a:bodyPr/>
        <a:lstStyle/>
        <a:p>
          <a:endParaRPr lang="en-US"/>
        </a:p>
      </dgm:t>
    </dgm:pt>
    <dgm:pt modelId="{4438CFEE-D7D7-6341-8D30-A3F5454E4854}">
      <dgm:prSet/>
      <dgm:spPr/>
      <dgm:t>
        <a:bodyPr/>
        <a:lstStyle/>
        <a:p>
          <a:r>
            <a:rPr lang="en-US" baseline="0" dirty="0"/>
            <a:t>Thought to reduce URI colonization with pathogenic bacteria by enhancing the phagocytic  activity of leukocytes and stimulating antibody production</a:t>
          </a:r>
          <a:endParaRPr lang="en-US" dirty="0"/>
        </a:p>
      </dgm:t>
    </dgm:pt>
    <dgm:pt modelId="{895D2929-3B88-FD4D-BEEF-1E2FCEC90568}" type="parTrans" cxnId="{E6E0D517-2A71-1949-B8F5-84CAE1520A6F}">
      <dgm:prSet/>
      <dgm:spPr/>
      <dgm:t>
        <a:bodyPr/>
        <a:lstStyle/>
        <a:p>
          <a:endParaRPr lang="en-US"/>
        </a:p>
      </dgm:t>
    </dgm:pt>
    <dgm:pt modelId="{2FA2367D-E640-0A43-B495-FE76584575CD}" type="sibTrans" cxnId="{E6E0D517-2A71-1949-B8F5-84CAE1520A6F}">
      <dgm:prSet/>
      <dgm:spPr/>
      <dgm:t>
        <a:bodyPr/>
        <a:lstStyle/>
        <a:p>
          <a:endParaRPr lang="en-US"/>
        </a:p>
      </dgm:t>
    </dgm:pt>
    <dgm:pt modelId="{247232EB-9FA2-C54D-A513-12E93A29B36C}">
      <dgm:prSet/>
      <dgm:spPr/>
      <dgm:t>
        <a:bodyPr/>
        <a:lstStyle/>
        <a:p>
          <a:r>
            <a:rPr lang="en-US" baseline="0" dirty="0"/>
            <a:t>Safe in immunocompetent individuals.. have potential to interact with other medications</a:t>
          </a:r>
          <a:endParaRPr lang="en-US" dirty="0"/>
        </a:p>
      </dgm:t>
    </dgm:pt>
    <dgm:pt modelId="{9EA81C53-BB2B-F049-AC7B-2700D54B4623}" type="parTrans" cxnId="{EB6C3D97-4830-D14C-8DE6-91D4D7C5826E}">
      <dgm:prSet/>
      <dgm:spPr/>
      <dgm:t>
        <a:bodyPr/>
        <a:lstStyle/>
        <a:p>
          <a:endParaRPr lang="en-US"/>
        </a:p>
      </dgm:t>
    </dgm:pt>
    <dgm:pt modelId="{099AE139-1BA4-FC44-841C-6E65CC97B7D4}" type="sibTrans" cxnId="{EB6C3D97-4830-D14C-8DE6-91D4D7C5826E}">
      <dgm:prSet/>
      <dgm:spPr/>
      <dgm:t>
        <a:bodyPr/>
        <a:lstStyle/>
        <a:p>
          <a:endParaRPr lang="en-US"/>
        </a:p>
      </dgm:t>
    </dgm:pt>
    <dgm:pt modelId="{825358CB-EE15-B146-B004-2049EB8A01AD}">
      <dgm:prSet/>
      <dgm:spPr/>
      <dgm:t>
        <a:bodyPr/>
        <a:lstStyle/>
        <a:p>
          <a:r>
            <a:rPr lang="en-US" baseline="0" dirty="0"/>
            <a:t>Can be given orally or trans-nasally</a:t>
          </a:r>
          <a:endParaRPr lang="en-US" dirty="0"/>
        </a:p>
      </dgm:t>
    </dgm:pt>
    <dgm:pt modelId="{8F078714-6121-4947-B7E7-5453F54A5839}" type="parTrans" cxnId="{4BA071AB-93BD-E745-A62B-2D601B158978}">
      <dgm:prSet/>
      <dgm:spPr/>
      <dgm:t>
        <a:bodyPr/>
        <a:lstStyle/>
        <a:p>
          <a:endParaRPr lang="en-US"/>
        </a:p>
      </dgm:t>
    </dgm:pt>
    <dgm:pt modelId="{A1F22172-69D4-D946-8CA9-9943CC1185AB}" type="sibTrans" cxnId="{4BA071AB-93BD-E745-A62B-2D601B158978}">
      <dgm:prSet/>
      <dgm:spPr/>
      <dgm:t>
        <a:bodyPr/>
        <a:lstStyle/>
        <a:p>
          <a:endParaRPr lang="en-US"/>
        </a:p>
      </dgm:t>
    </dgm:pt>
    <dgm:pt modelId="{1EA080D6-5991-7A4F-8731-5CBF1B1D7C49}" type="pres">
      <dgm:prSet presAssocID="{B8E93048-4737-2B4A-915C-947956C1BECF}" presName="linear" presStyleCnt="0">
        <dgm:presLayoutVars>
          <dgm:animLvl val="lvl"/>
          <dgm:resizeHandles val="exact"/>
        </dgm:presLayoutVars>
      </dgm:prSet>
      <dgm:spPr/>
    </dgm:pt>
    <dgm:pt modelId="{BD9FD358-D5D7-2343-833C-35E44E2BEDA9}" type="pres">
      <dgm:prSet presAssocID="{4438CFEE-D7D7-6341-8D30-A3F5454E4854}" presName="parentText" presStyleLbl="node1" presStyleIdx="0" presStyleCnt="3">
        <dgm:presLayoutVars>
          <dgm:chMax val="0"/>
          <dgm:bulletEnabled val="1"/>
        </dgm:presLayoutVars>
      </dgm:prSet>
      <dgm:spPr/>
    </dgm:pt>
    <dgm:pt modelId="{3A62341C-462E-7E49-9F03-2668D8452675}" type="pres">
      <dgm:prSet presAssocID="{2FA2367D-E640-0A43-B495-FE76584575CD}" presName="spacer" presStyleCnt="0"/>
      <dgm:spPr/>
    </dgm:pt>
    <dgm:pt modelId="{C063BF64-73F5-4A44-AD2B-3DB0C8800EB0}" type="pres">
      <dgm:prSet presAssocID="{247232EB-9FA2-C54D-A513-12E93A29B36C}" presName="parentText" presStyleLbl="node1" presStyleIdx="1" presStyleCnt="3">
        <dgm:presLayoutVars>
          <dgm:chMax val="0"/>
          <dgm:bulletEnabled val="1"/>
        </dgm:presLayoutVars>
      </dgm:prSet>
      <dgm:spPr/>
    </dgm:pt>
    <dgm:pt modelId="{130B7B27-ADC7-B949-AC69-B456BC2B0308}" type="pres">
      <dgm:prSet presAssocID="{099AE139-1BA4-FC44-841C-6E65CC97B7D4}" presName="spacer" presStyleCnt="0"/>
      <dgm:spPr/>
    </dgm:pt>
    <dgm:pt modelId="{07D0259A-7A08-2248-B3E5-AD6E75B3BCAF}" type="pres">
      <dgm:prSet presAssocID="{825358CB-EE15-B146-B004-2049EB8A01AD}" presName="parentText" presStyleLbl="node1" presStyleIdx="2" presStyleCnt="3">
        <dgm:presLayoutVars>
          <dgm:chMax val="0"/>
          <dgm:bulletEnabled val="1"/>
        </dgm:presLayoutVars>
      </dgm:prSet>
      <dgm:spPr/>
    </dgm:pt>
  </dgm:ptLst>
  <dgm:cxnLst>
    <dgm:cxn modelId="{E6E0D517-2A71-1949-B8F5-84CAE1520A6F}" srcId="{B8E93048-4737-2B4A-915C-947956C1BECF}" destId="{4438CFEE-D7D7-6341-8D30-A3F5454E4854}" srcOrd="0" destOrd="0" parTransId="{895D2929-3B88-FD4D-BEEF-1E2FCEC90568}" sibTransId="{2FA2367D-E640-0A43-B495-FE76584575CD}"/>
    <dgm:cxn modelId="{A55F4F38-D77E-C34D-8003-4AD504835DEE}" type="presOf" srcId="{825358CB-EE15-B146-B004-2049EB8A01AD}" destId="{07D0259A-7A08-2248-B3E5-AD6E75B3BCAF}" srcOrd="0" destOrd="0" presId="urn:microsoft.com/office/officeart/2005/8/layout/vList2"/>
    <dgm:cxn modelId="{8E33FF50-A514-8149-9434-7D2FF35C5542}" type="presOf" srcId="{247232EB-9FA2-C54D-A513-12E93A29B36C}" destId="{C063BF64-73F5-4A44-AD2B-3DB0C8800EB0}" srcOrd="0" destOrd="0" presId="urn:microsoft.com/office/officeart/2005/8/layout/vList2"/>
    <dgm:cxn modelId="{EB6C3D97-4830-D14C-8DE6-91D4D7C5826E}" srcId="{B8E93048-4737-2B4A-915C-947956C1BECF}" destId="{247232EB-9FA2-C54D-A513-12E93A29B36C}" srcOrd="1" destOrd="0" parTransId="{9EA81C53-BB2B-F049-AC7B-2700D54B4623}" sibTransId="{099AE139-1BA4-FC44-841C-6E65CC97B7D4}"/>
    <dgm:cxn modelId="{39C26FA7-2561-6449-B531-D36684430206}" type="presOf" srcId="{B8E93048-4737-2B4A-915C-947956C1BECF}" destId="{1EA080D6-5991-7A4F-8731-5CBF1B1D7C49}" srcOrd="0" destOrd="0" presId="urn:microsoft.com/office/officeart/2005/8/layout/vList2"/>
    <dgm:cxn modelId="{4BA071AB-93BD-E745-A62B-2D601B158978}" srcId="{B8E93048-4737-2B4A-915C-947956C1BECF}" destId="{825358CB-EE15-B146-B004-2049EB8A01AD}" srcOrd="2" destOrd="0" parTransId="{8F078714-6121-4947-B7E7-5453F54A5839}" sibTransId="{A1F22172-69D4-D946-8CA9-9943CC1185AB}"/>
    <dgm:cxn modelId="{1FF995D5-B655-9F4E-92A6-108DE50016F5}" type="presOf" srcId="{4438CFEE-D7D7-6341-8D30-A3F5454E4854}" destId="{BD9FD358-D5D7-2343-833C-35E44E2BEDA9}" srcOrd="0" destOrd="0" presId="urn:microsoft.com/office/officeart/2005/8/layout/vList2"/>
    <dgm:cxn modelId="{C452BDFB-7490-504B-9E2C-966107E70A3D}" type="presParOf" srcId="{1EA080D6-5991-7A4F-8731-5CBF1B1D7C49}" destId="{BD9FD358-D5D7-2343-833C-35E44E2BEDA9}" srcOrd="0" destOrd="0" presId="urn:microsoft.com/office/officeart/2005/8/layout/vList2"/>
    <dgm:cxn modelId="{A3F0D663-5E3B-3E47-83A6-C5158CB9DD0E}" type="presParOf" srcId="{1EA080D6-5991-7A4F-8731-5CBF1B1D7C49}" destId="{3A62341C-462E-7E49-9F03-2668D8452675}" srcOrd="1" destOrd="0" presId="urn:microsoft.com/office/officeart/2005/8/layout/vList2"/>
    <dgm:cxn modelId="{56EF2042-4CD1-4644-892F-1E470A1FB230}" type="presParOf" srcId="{1EA080D6-5991-7A4F-8731-5CBF1B1D7C49}" destId="{C063BF64-73F5-4A44-AD2B-3DB0C8800EB0}" srcOrd="2" destOrd="0" presId="urn:microsoft.com/office/officeart/2005/8/layout/vList2"/>
    <dgm:cxn modelId="{57FC6060-4700-6247-BC30-32AD3FBFC0A7}" type="presParOf" srcId="{1EA080D6-5991-7A4F-8731-5CBF1B1D7C49}" destId="{130B7B27-ADC7-B949-AC69-B456BC2B0308}" srcOrd="3" destOrd="0" presId="urn:microsoft.com/office/officeart/2005/8/layout/vList2"/>
    <dgm:cxn modelId="{A702491A-9662-C745-95C7-9C091ECA9084}" type="presParOf" srcId="{1EA080D6-5991-7A4F-8731-5CBF1B1D7C49}" destId="{07D0259A-7A08-2248-B3E5-AD6E75B3BCAF}"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A93777B-80DE-FB4C-8ED5-A467523BC64B}"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43BAC6DE-B21F-1844-AA90-D2F5CA46390A}">
      <dgm:prSet custT="1"/>
      <dgm:spPr/>
      <dgm:t>
        <a:bodyPr/>
        <a:lstStyle/>
        <a:p>
          <a:r>
            <a:rPr lang="en-US" sz="2000" baseline="0" dirty="0"/>
            <a:t>Variable efficacy: reduction in OM incidence in treated children was limited</a:t>
          </a:r>
          <a:endParaRPr lang="en-US" sz="2000" dirty="0"/>
        </a:p>
      </dgm:t>
    </dgm:pt>
    <dgm:pt modelId="{D9DC2BE3-0746-2440-93E2-2F3A598875C7}" type="parTrans" cxnId="{19B99543-533E-8F4B-9C52-85FBC6F80152}">
      <dgm:prSet/>
      <dgm:spPr/>
      <dgm:t>
        <a:bodyPr/>
        <a:lstStyle/>
        <a:p>
          <a:endParaRPr lang="en-US"/>
        </a:p>
      </dgm:t>
    </dgm:pt>
    <dgm:pt modelId="{BEB27137-E548-DE4A-A2EC-DA7A135E420C}" type="sibTrans" cxnId="{19B99543-533E-8F4B-9C52-85FBC6F80152}">
      <dgm:prSet/>
      <dgm:spPr/>
      <dgm:t>
        <a:bodyPr/>
        <a:lstStyle/>
        <a:p>
          <a:endParaRPr lang="en-US"/>
        </a:p>
      </dgm:t>
    </dgm:pt>
    <dgm:pt modelId="{0EB1486C-A070-A74C-B33F-8FAE90378FE9}">
      <dgm:prSet custT="1"/>
      <dgm:spPr/>
      <dgm:t>
        <a:bodyPr/>
        <a:lstStyle/>
        <a:p>
          <a:r>
            <a:rPr lang="en-US" sz="2000" baseline="0" dirty="0"/>
            <a:t>2013 Double blind, placebo controlled trial: compared formula along to formula supplemented with probiotics &amp; </a:t>
          </a:r>
          <a:r>
            <a:rPr lang="en-US" sz="2000" baseline="0" dirty="0" err="1"/>
            <a:t>prebiotics</a:t>
          </a:r>
          <a:r>
            <a:rPr lang="en-US" sz="2000" baseline="0" dirty="0" err="1">
              <a:sym typeface="Wingdings" pitchFamily="2" charset="2"/>
            </a:rPr>
            <a:t></a:t>
          </a:r>
          <a:r>
            <a:rPr lang="en-US" sz="2000" baseline="0" dirty="0" err="1"/>
            <a:t>no</a:t>
          </a:r>
          <a:r>
            <a:rPr lang="en-US" sz="2000" baseline="0" dirty="0"/>
            <a:t> difference in AOM incidence, lower URI incidence, or antibiotics</a:t>
          </a:r>
          <a:endParaRPr lang="en-US" sz="2000" dirty="0"/>
        </a:p>
      </dgm:t>
    </dgm:pt>
    <dgm:pt modelId="{1FBB5CFF-8FC4-7440-B6A0-8C35B612E35D}" type="parTrans" cxnId="{4F547CBE-1BB2-ED4C-92E6-56851C9360A5}">
      <dgm:prSet/>
      <dgm:spPr/>
      <dgm:t>
        <a:bodyPr/>
        <a:lstStyle/>
        <a:p>
          <a:endParaRPr lang="en-US"/>
        </a:p>
      </dgm:t>
    </dgm:pt>
    <dgm:pt modelId="{852B72FE-E27B-C54F-B224-A4C7B409433D}" type="sibTrans" cxnId="{4F547CBE-1BB2-ED4C-92E6-56851C9360A5}">
      <dgm:prSet/>
      <dgm:spPr/>
      <dgm:t>
        <a:bodyPr/>
        <a:lstStyle/>
        <a:p>
          <a:endParaRPr lang="en-US"/>
        </a:p>
      </dgm:t>
    </dgm:pt>
    <dgm:pt modelId="{1050A7B9-8973-3E41-A016-82BC6CD024E7}">
      <dgm:prSet/>
      <dgm:spPr/>
      <dgm:t>
        <a:bodyPr/>
        <a:lstStyle/>
        <a:p>
          <a:r>
            <a:rPr lang="en-US" baseline="0" dirty="0"/>
            <a:t>Similar study found that probiotics did not modify the NP carriage of </a:t>
          </a:r>
          <a:r>
            <a:rPr lang="en-US" i="1" baseline="0" dirty="0"/>
            <a:t>S. pneumoniae </a:t>
          </a:r>
          <a:r>
            <a:rPr lang="en-US" baseline="0" dirty="0"/>
            <a:t>or </a:t>
          </a:r>
          <a:r>
            <a:rPr lang="en-US" i="1" baseline="0" dirty="0"/>
            <a:t>H influenzae</a:t>
          </a:r>
          <a:r>
            <a:rPr lang="en-US" baseline="0" dirty="0"/>
            <a:t>, but increased the carriage of </a:t>
          </a:r>
          <a:r>
            <a:rPr lang="en-US" i="1" baseline="0" dirty="0"/>
            <a:t>M. catarrhalis</a:t>
          </a:r>
          <a:endParaRPr lang="en-US" dirty="0"/>
        </a:p>
      </dgm:t>
    </dgm:pt>
    <dgm:pt modelId="{D977DCF6-1D94-9241-B36C-16A4F5468E7F}" type="parTrans" cxnId="{B6503C62-894B-A041-B820-DE394CB11664}">
      <dgm:prSet/>
      <dgm:spPr/>
      <dgm:t>
        <a:bodyPr/>
        <a:lstStyle/>
        <a:p>
          <a:endParaRPr lang="en-US"/>
        </a:p>
      </dgm:t>
    </dgm:pt>
    <dgm:pt modelId="{C9C08B5A-E61F-AA43-946F-09698DC1E132}" type="sibTrans" cxnId="{B6503C62-894B-A041-B820-DE394CB11664}">
      <dgm:prSet/>
      <dgm:spPr/>
      <dgm:t>
        <a:bodyPr/>
        <a:lstStyle/>
        <a:p>
          <a:endParaRPr lang="en-US"/>
        </a:p>
      </dgm:t>
    </dgm:pt>
    <dgm:pt modelId="{BCCE75DE-3A68-8747-9641-4DA93949AE4D}">
      <dgm:prSet/>
      <dgm:spPr/>
      <dgm:t>
        <a:bodyPr/>
        <a:lstStyle/>
        <a:p>
          <a:r>
            <a:rPr lang="en-US" baseline="0" dirty="0"/>
            <a:t>2023 RCT- S. </a:t>
          </a:r>
          <a:r>
            <a:rPr lang="en-US" baseline="0" dirty="0" err="1"/>
            <a:t>salivarius</a:t>
          </a:r>
          <a:r>
            <a:rPr lang="en-US" baseline="0" dirty="0"/>
            <a:t> probiotics= no decrease in AOM</a:t>
          </a:r>
          <a:endParaRPr lang="en-US" dirty="0"/>
        </a:p>
      </dgm:t>
    </dgm:pt>
    <dgm:pt modelId="{AC36468F-1F4B-C144-8BFA-5D4406683F7B}" type="parTrans" cxnId="{64AC670E-41B8-CE49-B1AF-29BC079B9055}">
      <dgm:prSet/>
      <dgm:spPr/>
      <dgm:t>
        <a:bodyPr/>
        <a:lstStyle/>
        <a:p>
          <a:endParaRPr lang="en-US"/>
        </a:p>
      </dgm:t>
    </dgm:pt>
    <dgm:pt modelId="{F5FBEA85-9298-3D44-88B5-A191B9AC8D65}" type="sibTrans" cxnId="{64AC670E-41B8-CE49-B1AF-29BC079B9055}">
      <dgm:prSet/>
      <dgm:spPr/>
      <dgm:t>
        <a:bodyPr/>
        <a:lstStyle/>
        <a:p>
          <a:endParaRPr lang="en-US"/>
        </a:p>
      </dgm:t>
    </dgm:pt>
    <dgm:pt modelId="{5F8219F7-2FBD-0841-80B4-BDE41BF16767}">
      <dgm:prSet/>
      <dgm:spPr/>
      <dgm:t>
        <a:bodyPr/>
        <a:lstStyle/>
        <a:p>
          <a:r>
            <a:rPr lang="en-US" baseline="0" dirty="0"/>
            <a:t>**Evidence limited, low quality studies, potential benefit of nasal probiotic use</a:t>
          </a:r>
          <a:endParaRPr lang="en-US" dirty="0"/>
        </a:p>
      </dgm:t>
    </dgm:pt>
    <dgm:pt modelId="{F2FF619B-3A4F-E446-A3CB-154911D59F23}" type="parTrans" cxnId="{E25D43F8-664F-5749-A3C6-6808532E912A}">
      <dgm:prSet/>
      <dgm:spPr/>
      <dgm:t>
        <a:bodyPr/>
        <a:lstStyle/>
        <a:p>
          <a:endParaRPr lang="en-US"/>
        </a:p>
      </dgm:t>
    </dgm:pt>
    <dgm:pt modelId="{1C0322C4-2E70-4044-9302-3880A6A66757}" type="sibTrans" cxnId="{E25D43F8-664F-5749-A3C6-6808532E912A}">
      <dgm:prSet/>
      <dgm:spPr/>
      <dgm:t>
        <a:bodyPr/>
        <a:lstStyle/>
        <a:p>
          <a:endParaRPr lang="en-US"/>
        </a:p>
      </dgm:t>
    </dgm:pt>
    <dgm:pt modelId="{369315CB-B787-0845-BFA3-70FC15A65E3E}" type="pres">
      <dgm:prSet presAssocID="{1A93777B-80DE-FB4C-8ED5-A467523BC64B}" presName="vert0" presStyleCnt="0">
        <dgm:presLayoutVars>
          <dgm:dir/>
          <dgm:animOne val="branch"/>
          <dgm:animLvl val="lvl"/>
        </dgm:presLayoutVars>
      </dgm:prSet>
      <dgm:spPr/>
    </dgm:pt>
    <dgm:pt modelId="{3D7B7094-973E-5D42-AE49-D41C93961728}" type="pres">
      <dgm:prSet presAssocID="{43BAC6DE-B21F-1844-AA90-D2F5CA46390A}" presName="thickLine" presStyleLbl="alignNode1" presStyleIdx="0" presStyleCnt="5"/>
      <dgm:spPr/>
    </dgm:pt>
    <dgm:pt modelId="{FDBE1037-4C39-174B-9EDE-F03C00B09A01}" type="pres">
      <dgm:prSet presAssocID="{43BAC6DE-B21F-1844-AA90-D2F5CA46390A}" presName="horz1" presStyleCnt="0"/>
      <dgm:spPr/>
    </dgm:pt>
    <dgm:pt modelId="{5DDFB6DD-316C-1E47-987E-C04377EA7C44}" type="pres">
      <dgm:prSet presAssocID="{43BAC6DE-B21F-1844-AA90-D2F5CA46390A}" presName="tx1" presStyleLbl="revTx" presStyleIdx="0" presStyleCnt="5"/>
      <dgm:spPr/>
    </dgm:pt>
    <dgm:pt modelId="{B88FBFE7-C5CA-F540-9556-153ABE31C0D6}" type="pres">
      <dgm:prSet presAssocID="{43BAC6DE-B21F-1844-AA90-D2F5CA46390A}" presName="vert1" presStyleCnt="0"/>
      <dgm:spPr/>
    </dgm:pt>
    <dgm:pt modelId="{B2AE6C90-C0CC-AF47-9E35-7C54EF0BF416}" type="pres">
      <dgm:prSet presAssocID="{0EB1486C-A070-A74C-B33F-8FAE90378FE9}" presName="thickLine" presStyleLbl="alignNode1" presStyleIdx="1" presStyleCnt="5"/>
      <dgm:spPr/>
    </dgm:pt>
    <dgm:pt modelId="{BC11803E-FFE3-454F-8D18-6D819C5EF74D}" type="pres">
      <dgm:prSet presAssocID="{0EB1486C-A070-A74C-B33F-8FAE90378FE9}" presName="horz1" presStyleCnt="0"/>
      <dgm:spPr/>
    </dgm:pt>
    <dgm:pt modelId="{4F881569-E1BC-2C48-982C-D886DF3033D2}" type="pres">
      <dgm:prSet presAssocID="{0EB1486C-A070-A74C-B33F-8FAE90378FE9}" presName="tx1" presStyleLbl="revTx" presStyleIdx="1" presStyleCnt="5"/>
      <dgm:spPr/>
    </dgm:pt>
    <dgm:pt modelId="{FFD87B85-8324-0743-BD38-385739F68484}" type="pres">
      <dgm:prSet presAssocID="{0EB1486C-A070-A74C-B33F-8FAE90378FE9}" presName="vert1" presStyleCnt="0"/>
      <dgm:spPr/>
    </dgm:pt>
    <dgm:pt modelId="{58A8FED8-B884-FB48-8F72-F56CEF8A1CBA}" type="pres">
      <dgm:prSet presAssocID="{1050A7B9-8973-3E41-A016-82BC6CD024E7}" presName="thickLine" presStyleLbl="alignNode1" presStyleIdx="2" presStyleCnt="5"/>
      <dgm:spPr/>
    </dgm:pt>
    <dgm:pt modelId="{33F2B271-4F56-D540-B533-236DCF91E977}" type="pres">
      <dgm:prSet presAssocID="{1050A7B9-8973-3E41-A016-82BC6CD024E7}" presName="horz1" presStyleCnt="0"/>
      <dgm:spPr/>
    </dgm:pt>
    <dgm:pt modelId="{409439A5-79F2-3B4A-B314-69E51E80AF9B}" type="pres">
      <dgm:prSet presAssocID="{1050A7B9-8973-3E41-A016-82BC6CD024E7}" presName="tx1" presStyleLbl="revTx" presStyleIdx="2" presStyleCnt="5"/>
      <dgm:spPr/>
    </dgm:pt>
    <dgm:pt modelId="{10BD70DC-DA99-134F-821A-BF7BB2704A5D}" type="pres">
      <dgm:prSet presAssocID="{1050A7B9-8973-3E41-A016-82BC6CD024E7}" presName="vert1" presStyleCnt="0"/>
      <dgm:spPr/>
    </dgm:pt>
    <dgm:pt modelId="{15840C6B-536D-CF41-A0E1-2895A74776B9}" type="pres">
      <dgm:prSet presAssocID="{BCCE75DE-3A68-8747-9641-4DA93949AE4D}" presName="thickLine" presStyleLbl="alignNode1" presStyleIdx="3" presStyleCnt="5"/>
      <dgm:spPr/>
    </dgm:pt>
    <dgm:pt modelId="{1B71DE9E-EAF2-D145-84B1-A28DC52B22E9}" type="pres">
      <dgm:prSet presAssocID="{BCCE75DE-3A68-8747-9641-4DA93949AE4D}" presName="horz1" presStyleCnt="0"/>
      <dgm:spPr/>
    </dgm:pt>
    <dgm:pt modelId="{BB8B11D6-2DF0-E344-BF3F-F26CF975FCD0}" type="pres">
      <dgm:prSet presAssocID="{BCCE75DE-3A68-8747-9641-4DA93949AE4D}" presName="tx1" presStyleLbl="revTx" presStyleIdx="3" presStyleCnt="5"/>
      <dgm:spPr/>
    </dgm:pt>
    <dgm:pt modelId="{A8AB4C79-6E26-0946-BEAF-BC1E68DE4A12}" type="pres">
      <dgm:prSet presAssocID="{BCCE75DE-3A68-8747-9641-4DA93949AE4D}" presName="vert1" presStyleCnt="0"/>
      <dgm:spPr/>
    </dgm:pt>
    <dgm:pt modelId="{597B2E6F-8C34-6642-8A95-1E90DAB478CF}" type="pres">
      <dgm:prSet presAssocID="{5F8219F7-2FBD-0841-80B4-BDE41BF16767}" presName="thickLine" presStyleLbl="alignNode1" presStyleIdx="4" presStyleCnt="5"/>
      <dgm:spPr/>
    </dgm:pt>
    <dgm:pt modelId="{53C97301-EBF1-9443-BA4B-32F267188AC3}" type="pres">
      <dgm:prSet presAssocID="{5F8219F7-2FBD-0841-80B4-BDE41BF16767}" presName="horz1" presStyleCnt="0"/>
      <dgm:spPr/>
    </dgm:pt>
    <dgm:pt modelId="{3CA373F5-AAE9-944C-AA57-965C25E31848}" type="pres">
      <dgm:prSet presAssocID="{5F8219F7-2FBD-0841-80B4-BDE41BF16767}" presName="tx1" presStyleLbl="revTx" presStyleIdx="4" presStyleCnt="5"/>
      <dgm:spPr/>
    </dgm:pt>
    <dgm:pt modelId="{991B16E6-DCD3-AA4F-B6FC-9EE7581CCDDD}" type="pres">
      <dgm:prSet presAssocID="{5F8219F7-2FBD-0841-80B4-BDE41BF16767}" presName="vert1" presStyleCnt="0"/>
      <dgm:spPr/>
    </dgm:pt>
  </dgm:ptLst>
  <dgm:cxnLst>
    <dgm:cxn modelId="{64AC670E-41B8-CE49-B1AF-29BC079B9055}" srcId="{1A93777B-80DE-FB4C-8ED5-A467523BC64B}" destId="{BCCE75DE-3A68-8747-9641-4DA93949AE4D}" srcOrd="3" destOrd="0" parTransId="{AC36468F-1F4B-C144-8BFA-5D4406683F7B}" sibTransId="{F5FBEA85-9298-3D44-88B5-A191B9AC8D65}"/>
    <dgm:cxn modelId="{19B99543-533E-8F4B-9C52-85FBC6F80152}" srcId="{1A93777B-80DE-FB4C-8ED5-A467523BC64B}" destId="{43BAC6DE-B21F-1844-AA90-D2F5CA46390A}" srcOrd="0" destOrd="0" parTransId="{D9DC2BE3-0746-2440-93E2-2F3A598875C7}" sibTransId="{BEB27137-E548-DE4A-A2EC-DA7A135E420C}"/>
    <dgm:cxn modelId="{B6503C62-894B-A041-B820-DE394CB11664}" srcId="{1A93777B-80DE-FB4C-8ED5-A467523BC64B}" destId="{1050A7B9-8973-3E41-A016-82BC6CD024E7}" srcOrd="2" destOrd="0" parTransId="{D977DCF6-1D94-9241-B36C-16A4F5468E7F}" sibTransId="{C9C08B5A-E61F-AA43-946F-09698DC1E132}"/>
    <dgm:cxn modelId="{3A380063-E00E-7643-9220-DF049B4F7858}" type="presOf" srcId="{5F8219F7-2FBD-0841-80B4-BDE41BF16767}" destId="{3CA373F5-AAE9-944C-AA57-965C25E31848}" srcOrd="0" destOrd="0" presId="urn:microsoft.com/office/officeart/2008/layout/LinedList"/>
    <dgm:cxn modelId="{3DF74174-6380-744C-9E19-638264676457}" type="presOf" srcId="{1050A7B9-8973-3E41-A016-82BC6CD024E7}" destId="{409439A5-79F2-3B4A-B314-69E51E80AF9B}" srcOrd="0" destOrd="0" presId="urn:microsoft.com/office/officeart/2008/layout/LinedList"/>
    <dgm:cxn modelId="{0A227990-3AB3-3949-82E1-00F19F0F858B}" type="presOf" srcId="{43BAC6DE-B21F-1844-AA90-D2F5CA46390A}" destId="{5DDFB6DD-316C-1E47-987E-C04377EA7C44}" srcOrd="0" destOrd="0" presId="urn:microsoft.com/office/officeart/2008/layout/LinedList"/>
    <dgm:cxn modelId="{80B7BCB7-8123-6644-87C4-F31EDB281682}" type="presOf" srcId="{BCCE75DE-3A68-8747-9641-4DA93949AE4D}" destId="{BB8B11D6-2DF0-E344-BF3F-F26CF975FCD0}" srcOrd="0" destOrd="0" presId="urn:microsoft.com/office/officeart/2008/layout/LinedList"/>
    <dgm:cxn modelId="{4F547CBE-1BB2-ED4C-92E6-56851C9360A5}" srcId="{1A93777B-80DE-FB4C-8ED5-A467523BC64B}" destId="{0EB1486C-A070-A74C-B33F-8FAE90378FE9}" srcOrd="1" destOrd="0" parTransId="{1FBB5CFF-8FC4-7440-B6A0-8C35B612E35D}" sibTransId="{852B72FE-E27B-C54F-B224-A4C7B409433D}"/>
    <dgm:cxn modelId="{D1A061F6-0409-AB4E-9BE6-625D3CFFA3B6}" type="presOf" srcId="{0EB1486C-A070-A74C-B33F-8FAE90378FE9}" destId="{4F881569-E1BC-2C48-982C-D886DF3033D2}" srcOrd="0" destOrd="0" presId="urn:microsoft.com/office/officeart/2008/layout/LinedList"/>
    <dgm:cxn modelId="{AFC4E4F6-2B61-934E-8D44-59C261C2F2F8}" type="presOf" srcId="{1A93777B-80DE-FB4C-8ED5-A467523BC64B}" destId="{369315CB-B787-0845-BFA3-70FC15A65E3E}" srcOrd="0" destOrd="0" presId="urn:microsoft.com/office/officeart/2008/layout/LinedList"/>
    <dgm:cxn modelId="{E25D43F8-664F-5749-A3C6-6808532E912A}" srcId="{1A93777B-80DE-FB4C-8ED5-A467523BC64B}" destId="{5F8219F7-2FBD-0841-80B4-BDE41BF16767}" srcOrd="4" destOrd="0" parTransId="{F2FF619B-3A4F-E446-A3CB-154911D59F23}" sibTransId="{1C0322C4-2E70-4044-9302-3880A6A66757}"/>
    <dgm:cxn modelId="{D6F2BFDC-B4BE-C943-81FE-1204A5FB871D}" type="presParOf" srcId="{369315CB-B787-0845-BFA3-70FC15A65E3E}" destId="{3D7B7094-973E-5D42-AE49-D41C93961728}" srcOrd="0" destOrd="0" presId="urn:microsoft.com/office/officeart/2008/layout/LinedList"/>
    <dgm:cxn modelId="{46A278E0-3C4E-0948-AC97-9A6186863178}" type="presParOf" srcId="{369315CB-B787-0845-BFA3-70FC15A65E3E}" destId="{FDBE1037-4C39-174B-9EDE-F03C00B09A01}" srcOrd="1" destOrd="0" presId="urn:microsoft.com/office/officeart/2008/layout/LinedList"/>
    <dgm:cxn modelId="{BF7DDEE5-6D51-BE4F-BDE1-D14BF54E8D0D}" type="presParOf" srcId="{FDBE1037-4C39-174B-9EDE-F03C00B09A01}" destId="{5DDFB6DD-316C-1E47-987E-C04377EA7C44}" srcOrd="0" destOrd="0" presId="urn:microsoft.com/office/officeart/2008/layout/LinedList"/>
    <dgm:cxn modelId="{0E1CF8ED-B28B-9044-8DFA-3FAC85551734}" type="presParOf" srcId="{FDBE1037-4C39-174B-9EDE-F03C00B09A01}" destId="{B88FBFE7-C5CA-F540-9556-153ABE31C0D6}" srcOrd="1" destOrd="0" presId="urn:microsoft.com/office/officeart/2008/layout/LinedList"/>
    <dgm:cxn modelId="{4F5F0FEA-3A88-C144-B1E2-517144120336}" type="presParOf" srcId="{369315CB-B787-0845-BFA3-70FC15A65E3E}" destId="{B2AE6C90-C0CC-AF47-9E35-7C54EF0BF416}" srcOrd="2" destOrd="0" presId="urn:microsoft.com/office/officeart/2008/layout/LinedList"/>
    <dgm:cxn modelId="{5BC5D97A-E26F-C142-8F55-821BC1D31C56}" type="presParOf" srcId="{369315CB-B787-0845-BFA3-70FC15A65E3E}" destId="{BC11803E-FFE3-454F-8D18-6D819C5EF74D}" srcOrd="3" destOrd="0" presId="urn:microsoft.com/office/officeart/2008/layout/LinedList"/>
    <dgm:cxn modelId="{C8DB9396-2FB7-CA43-8F30-03045A406F28}" type="presParOf" srcId="{BC11803E-FFE3-454F-8D18-6D819C5EF74D}" destId="{4F881569-E1BC-2C48-982C-D886DF3033D2}" srcOrd="0" destOrd="0" presId="urn:microsoft.com/office/officeart/2008/layout/LinedList"/>
    <dgm:cxn modelId="{4FDD970E-F6D0-8748-AAA4-6CE3B06708F3}" type="presParOf" srcId="{BC11803E-FFE3-454F-8D18-6D819C5EF74D}" destId="{FFD87B85-8324-0743-BD38-385739F68484}" srcOrd="1" destOrd="0" presId="urn:microsoft.com/office/officeart/2008/layout/LinedList"/>
    <dgm:cxn modelId="{CED02A33-F2F3-414A-B335-3A621AE2082E}" type="presParOf" srcId="{369315CB-B787-0845-BFA3-70FC15A65E3E}" destId="{58A8FED8-B884-FB48-8F72-F56CEF8A1CBA}" srcOrd="4" destOrd="0" presId="urn:microsoft.com/office/officeart/2008/layout/LinedList"/>
    <dgm:cxn modelId="{EFBAC93A-5DD1-DA4F-A2C9-E6FCF090B64C}" type="presParOf" srcId="{369315CB-B787-0845-BFA3-70FC15A65E3E}" destId="{33F2B271-4F56-D540-B533-236DCF91E977}" srcOrd="5" destOrd="0" presId="urn:microsoft.com/office/officeart/2008/layout/LinedList"/>
    <dgm:cxn modelId="{954FE2FB-AD75-F947-8D17-73B8BFEE8E37}" type="presParOf" srcId="{33F2B271-4F56-D540-B533-236DCF91E977}" destId="{409439A5-79F2-3B4A-B314-69E51E80AF9B}" srcOrd="0" destOrd="0" presId="urn:microsoft.com/office/officeart/2008/layout/LinedList"/>
    <dgm:cxn modelId="{27BC48D9-0E39-794F-B882-66CDD69278E9}" type="presParOf" srcId="{33F2B271-4F56-D540-B533-236DCF91E977}" destId="{10BD70DC-DA99-134F-821A-BF7BB2704A5D}" srcOrd="1" destOrd="0" presId="urn:microsoft.com/office/officeart/2008/layout/LinedList"/>
    <dgm:cxn modelId="{1546E29F-4457-734D-BD97-7DB5C561DCA8}" type="presParOf" srcId="{369315CB-B787-0845-BFA3-70FC15A65E3E}" destId="{15840C6B-536D-CF41-A0E1-2895A74776B9}" srcOrd="6" destOrd="0" presId="urn:microsoft.com/office/officeart/2008/layout/LinedList"/>
    <dgm:cxn modelId="{FDC3D99D-3B4E-E14D-9711-C46F66C88ACC}" type="presParOf" srcId="{369315CB-B787-0845-BFA3-70FC15A65E3E}" destId="{1B71DE9E-EAF2-D145-84B1-A28DC52B22E9}" srcOrd="7" destOrd="0" presId="urn:microsoft.com/office/officeart/2008/layout/LinedList"/>
    <dgm:cxn modelId="{1021DA5E-3B35-3349-9E8E-0A978C5759EB}" type="presParOf" srcId="{1B71DE9E-EAF2-D145-84B1-A28DC52B22E9}" destId="{BB8B11D6-2DF0-E344-BF3F-F26CF975FCD0}" srcOrd="0" destOrd="0" presId="urn:microsoft.com/office/officeart/2008/layout/LinedList"/>
    <dgm:cxn modelId="{16F0F529-E20E-3D4D-A007-344F34701094}" type="presParOf" srcId="{1B71DE9E-EAF2-D145-84B1-A28DC52B22E9}" destId="{A8AB4C79-6E26-0946-BEAF-BC1E68DE4A12}" srcOrd="1" destOrd="0" presId="urn:microsoft.com/office/officeart/2008/layout/LinedList"/>
    <dgm:cxn modelId="{8F034365-3158-C54F-9806-47D1C582EB8E}" type="presParOf" srcId="{369315CB-B787-0845-BFA3-70FC15A65E3E}" destId="{597B2E6F-8C34-6642-8A95-1E90DAB478CF}" srcOrd="8" destOrd="0" presId="urn:microsoft.com/office/officeart/2008/layout/LinedList"/>
    <dgm:cxn modelId="{20D128D9-394E-A841-9FC3-BE1EF1C7AB9F}" type="presParOf" srcId="{369315CB-B787-0845-BFA3-70FC15A65E3E}" destId="{53C97301-EBF1-9443-BA4B-32F267188AC3}" srcOrd="9" destOrd="0" presId="urn:microsoft.com/office/officeart/2008/layout/LinedList"/>
    <dgm:cxn modelId="{CE11C38B-00AA-8648-A4FE-477ECE9D9440}" type="presParOf" srcId="{53C97301-EBF1-9443-BA4B-32F267188AC3}" destId="{3CA373F5-AAE9-944C-AA57-965C25E31848}" srcOrd="0" destOrd="0" presId="urn:microsoft.com/office/officeart/2008/layout/LinedList"/>
    <dgm:cxn modelId="{E9CC64ED-DBA8-BB4A-9356-BC82C3CEEC1A}" type="presParOf" srcId="{53C97301-EBF1-9443-BA4B-32F267188AC3}" destId="{991B16E6-DCD3-AA4F-B6FC-9EE7581CCDDD}"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02B80A1-7748-2B4D-917C-21AC776F3E78}"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en-US"/>
        </a:p>
      </dgm:t>
    </dgm:pt>
    <dgm:pt modelId="{A56D0C2A-CE54-2147-91F3-B9F0CC654D1D}">
      <dgm:prSet/>
      <dgm:spPr/>
      <dgm:t>
        <a:bodyPr/>
        <a:lstStyle/>
        <a:p>
          <a:r>
            <a:rPr lang="en-US" baseline="0"/>
            <a:t>May be more effective</a:t>
          </a:r>
          <a:endParaRPr lang="en-US"/>
        </a:p>
      </dgm:t>
    </dgm:pt>
    <dgm:pt modelId="{0D9CC2B8-9AFD-5F40-B552-E019DF1D4D73}" type="parTrans" cxnId="{8D853DFF-7FB8-5747-9302-F300931C17D4}">
      <dgm:prSet/>
      <dgm:spPr/>
      <dgm:t>
        <a:bodyPr/>
        <a:lstStyle/>
        <a:p>
          <a:endParaRPr lang="en-US"/>
        </a:p>
      </dgm:t>
    </dgm:pt>
    <dgm:pt modelId="{FF88CCBA-834C-6141-BE43-1A5764EE01AF}" type="sibTrans" cxnId="{8D853DFF-7FB8-5747-9302-F300931C17D4}">
      <dgm:prSet/>
      <dgm:spPr/>
      <dgm:t>
        <a:bodyPr/>
        <a:lstStyle/>
        <a:p>
          <a:endParaRPr lang="en-US"/>
        </a:p>
      </dgm:t>
    </dgm:pt>
    <dgm:pt modelId="{32050141-E66D-0742-9DF3-03D31AEFF80A}">
      <dgm:prSet/>
      <dgm:spPr/>
      <dgm:t>
        <a:bodyPr/>
        <a:lstStyle/>
        <a:p>
          <a:r>
            <a:rPr lang="en-US" baseline="0"/>
            <a:t>Initial RCT found preventive effects on AOM and COM</a:t>
          </a:r>
          <a:endParaRPr lang="en-US"/>
        </a:p>
      </dgm:t>
    </dgm:pt>
    <dgm:pt modelId="{9D9943CF-0F93-F34C-95FB-A38D6D4F21EE}" type="parTrans" cxnId="{136447D2-1E9F-8C4D-864D-B5482ECB0DBB}">
      <dgm:prSet/>
      <dgm:spPr/>
      <dgm:t>
        <a:bodyPr/>
        <a:lstStyle/>
        <a:p>
          <a:endParaRPr lang="en-US"/>
        </a:p>
      </dgm:t>
    </dgm:pt>
    <dgm:pt modelId="{398EE939-F4B8-B64A-845C-7DF04AD5B11E}" type="sibTrans" cxnId="{136447D2-1E9F-8C4D-864D-B5482ECB0DBB}">
      <dgm:prSet/>
      <dgm:spPr/>
      <dgm:t>
        <a:bodyPr/>
        <a:lstStyle/>
        <a:p>
          <a:endParaRPr lang="en-US"/>
        </a:p>
      </dgm:t>
    </dgm:pt>
    <dgm:pt modelId="{089BE1BE-928D-F14E-8D3D-7784413174DB}">
      <dgm:prSet/>
      <dgm:spPr/>
      <dgm:t>
        <a:bodyPr/>
        <a:lstStyle/>
        <a:p>
          <a:r>
            <a:rPr lang="en-US" baseline="0"/>
            <a:t>Similar RCT in 2015- no significant differences in the number of AOM episodes or antibiotic treatment compared to control</a:t>
          </a:r>
          <a:endParaRPr lang="en-US"/>
        </a:p>
      </dgm:t>
    </dgm:pt>
    <dgm:pt modelId="{9214D30B-4572-E54C-BFC2-516358A3E8E9}" type="parTrans" cxnId="{2333E978-729B-7C4F-ADC3-055C08CFF460}">
      <dgm:prSet/>
      <dgm:spPr/>
      <dgm:t>
        <a:bodyPr/>
        <a:lstStyle/>
        <a:p>
          <a:endParaRPr lang="en-US"/>
        </a:p>
      </dgm:t>
    </dgm:pt>
    <dgm:pt modelId="{518DF96C-2F38-5842-8B61-5C5C144BE31A}" type="sibTrans" cxnId="{2333E978-729B-7C4F-ADC3-055C08CFF460}">
      <dgm:prSet/>
      <dgm:spPr/>
      <dgm:t>
        <a:bodyPr/>
        <a:lstStyle/>
        <a:p>
          <a:endParaRPr lang="en-US"/>
        </a:p>
      </dgm:t>
    </dgm:pt>
    <dgm:pt modelId="{C0420E3A-80D9-BA48-B0AA-189F8AF2EC1B}">
      <dgm:prSet custT="1"/>
      <dgm:spPr/>
      <dgm:t>
        <a:bodyPr/>
        <a:lstStyle/>
        <a:p>
          <a:r>
            <a:rPr lang="en-US" sz="2000" baseline="0" dirty="0"/>
            <a:t>When sub-group of kids who had been successfully colonized with probiotic flora were compared to those not colonized, they found that the number of colonized kids experienced significantly fewer AOM episodes and were treated with less antibiotics</a:t>
          </a:r>
          <a:endParaRPr lang="en-US" sz="2000" dirty="0"/>
        </a:p>
      </dgm:t>
    </dgm:pt>
    <dgm:pt modelId="{EFA453C7-2D6D-F844-A280-885300C9728A}" type="parTrans" cxnId="{3C446B15-09B3-DE44-A423-0C500F8ED9FC}">
      <dgm:prSet/>
      <dgm:spPr/>
      <dgm:t>
        <a:bodyPr/>
        <a:lstStyle/>
        <a:p>
          <a:endParaRPr lang="en-US"/>
        </a:p>
      </dgm:t>
    </dgm:pt>
    <dgm:pt modelId="{CA116407-2B68-FF4E-80FF-DB41B90F68EA}" type="sibTrans" cxnId="{3C446B15-09B3-DE44-A423-0C500F8ED9FC}">
      <dgm:prSet/>
      <dgm:spPr/>
      <dgm:t>
        <a:bodyPr/>
        <a:lstStyle/>
        <a:p>
          <a:endParaRPr lang="en-US"/>
        </a:p>
      </dgm:t>
    </dgm:pt>
    <dgm:pt modelId="{2CB6F0AA-586B-194D-87DF-3F7A358A7BB4}">
      <dgm:prSet/>
      <dgm:spPr/>
      <dgm:t>
        <a:bodyPr/>
        <a:lstStyle/>
        <a:p>
          <a:r>
            <a:rPr lang="en-US" baseline="0"/>
            <a:t>2021 review: some benefit, need larger studies</a:t>
          </a:r>
          <a:endParaRPr lang="en-US"/>
        </a:p>
      </dgm:t>
    </dgm:pt>
    <dgm:pt modelId="{4EDDBB33-19A3-BB4F-9F4B-1C2E12AA1B40}" type="parTrans" cxnId="{73251DB9-2627-0747-A554-5C5B433EA954}">
      <dgm:prSet/>
      <dgm:spPr/>
      <dgm:t>
        <a:bodyPr/>
        <a:lstStyle/>
        <a:p>
          <a:endParaRPr lang="en-US"/>
        </a:p>
      </dgm:t>
    </dgm:pt>
    <dgm:pt modelId="{5BE3214D-912F-5D44-B121-3454E8EE2E12}" type="sibTrans" cxnId="{73251DB9-2627-0747-A554-5C5B433EA954}">
      <dgm:prSet/>
      <dgm:spPr/>
      <dgm:t>
        <a:bodyPr/>
        <a:lstStyle/>
        <a:p>
          <a:endParaRPr lang="en-US"/>
        </a:p>
      </dgm:t>
    </dgm:pt>
    <dgm:pt modelId="{FB30D342-1797-AC43-B453-263100C64A98}" type="pres">
      <dgm:prSet presAssocID="{102B80A1-7748-2B4D-917C-21AC776F3E78}" presName="linear" presStyleCnt="0">
        <dgm:presLayoutVars>
          <dgm:animLvl val="lvl"/>
          <dgm:resizeHandles val="exact"/>
        </dgm:presLayoutVars>
      </dgm:prSet>
      <dgm:spPr/>
    </dgm:pt>
    <dgm:pt modelId="{156307A8-D32D-974F-9D6C-14DF7A8FF619}" type="pres">
      <dgm:prSet presAssocID="{A56D0C2A-CE54-2147-91F3-B9F0CC654D1D}" presName="parentText" presStyleLbl="node1" presStyleIdx="0" presStyleCnt="4">
        <dgm:presLayoutVars>
          <dgm:chMax val="0"/>
          <dgm:bulletEnabled val="1"/>
        </dgm:presLayoutVars>
      </dgm:prSet>
      <dgm:spPr/>
    </dgm:pt>
    <dgm:pt modelId="{C23CA54F-5839-5A45-BFC4-318524A05FBA}" type="pres">
      <dgm:prSet presAssocID="{FF88CCBA-834C-6141-BE43-1A5764EE01AF}" presName="spacer" presStyleCnt="0"/>
      <dgm:spPr/>
    </dgm:pt>
    <dgm:pt modelId="{B09BC1A8-287D-8949-8C1C-91E3F06CDAB9}" type="pres">
      <dgm:prSet presAssocID="{32050141-E66D-0742-9DF3-03D31AEFF80A}" presName="parentText" presStyleLbl="node1" presStyleIdx="1" presStyleCnt="4">
        <dgm:presLayoutVars>
          <dgm:chMax val="0"/>
          <dgm:bulletEnabled val="1"/>
        </dgm:presLayoutVars>
      </dgm:prSet>
      <dgm:spPr/>
    </dgm:pt>
    <dgm:pt modelId="{2FEAC6AB-04AA-8D47-9C58-5BF039CF061F}" type="pres">
      <dgm:prSet presAssocID="{398EE939-F4B8-B64A-845C-7DF04AD5B11E}" presName="spacer" presStyleCnt="0"/>
      <dgm:spPr/>
    </dgm:pt>
    <dgm:pt modelId="{6D42E0BE-E8E2-0B49-9A08-573B5E51FD7F}" type="pres">
      <dgm:prSet presAssocID="{089BE1BE-928D-F14E-8D3D-7784413174DB}" presName="parentText" presStyleLbl="node1" presStyleIdx="2" presStyleCnt="4">
        <dgm:presLayoutVars>
          <dgm:chMax val="0"/>
          <dgm:bulletEnabled val="1"/>
        </dgm:presLayoutVars>
      </dgm:prSet>
      <dgm:spPr/>
    </dgm:pt>
    <dgm:pt modelId="{025C8173-709A-2146-9DDB-6EF7CDDDA368}" type="pres">
      <dgm:prSet presAssocID="{089BE1BE-928D-F14E-8D3D-7784413174DB}" presName="childText" presStyleLbl="revTx" presStyleIdx="0" presStyleCnt="1">
        <dgm:presLayoutVars>
          <dgm:bulletEnabled val="1"/>
        </dgm:presLayoutVars>
      </dgm:prSet>
      <dgm:spPr/>
    </dgm:pt>
    <dgm:pt modelId="{DF063E7E-136B-E94E-B5F3-6F2752AE1EA1}" type="pres">
      <dgm:prSet presAssocID="{2CB6F0AA-586B-194D-87DF-3F7A358A7BB4}" presName="parentText" presStyleLbl="node1" presStyleIdx="3" presStyleCnt="4">
        <dgm:presLayoutVars>
          <dgm:chMax val="0"/>
          <dgm:bulletEnabled val="1"/>
        </dgm:presLayoutVars>
      </dgm:prSet>
      <dgm:spPr/>
    </dgm:pt>
  </dgm:ptLst>
  <dgm:cxnLst>
    <dgm:cxn modelId="{3C446B15-09B3-DE44-A423-0C500F8ED9FC}" srcId="{089BE1BE-928D-F14E-8D3D-7784413174DB}" destId="{C0420E3A-80D9-BA48-B0AA-189F8AF2EC1B}" srcOrd="0" destOrd="0" parTransId="{EFA453C7-2D6D-F844-A280-885300C9728A}" sibTransId="{CA116407-2B68-FF4E-80FF-DB41B90F68EA}"/>
    <dgm:cxn modelId="{B790DA16-AC32-1E4E-AA90-3C51FEBDB42E}" type="presOf" srcId="{2CB6F0AA-586B-194D-87DF-3F7A358A7BB4}" destId="{DF063E7E-136B-E94E-B5F3-6F2752AE1EA1}" srcOrd="0" destOrd="0" presId="urn:microsoft.com/office/officeart/2005/8/layout/vList2"/>
    <dgm:cxn modelId="{74500833-4D72-6040-BD45-51B95E78D995}" type="presOf" srcId="{A56D0C2A-CE54-2147-91F3-B9F0CC654D1D}" destId="{156307A8-D32D-974F-9D6C-14DF7A8FF619}" srcOrd="0" destOrd="0" presId="urn:microsoft.com/office/officeart/2005/8/layout/vList2"/>
    <dgm:cxn modelId="{2333E978-729B-7C4F-ADC3-055C08CFF460}" srcId="{102B80A1-7748-2B4D-917C-21AC776F3E78}" destId="{089BE1BE-928D-F14E-8D3D-7784413174DB}" srcOrd="2" destOrd="0" parTransId="{9214D30B-4572-E54C-BFC2-516358A3E8E9}" sibTransId="{518DF96C-2F38-5842-8B61-5C5C144BE31A}"/>
    <dgm:cxn modelId="{B9F7CF9D-A4AD-874F-81A8-8E74BEAEB8A0}" type="presOf" srcId="{089BE1BE-928D-F14E-8D3D-7784413174DB}" destId="{6D42E0BE-E8E2-0B49-9A08-573B5E51FD7F}" srcOrd="0" destOrd="0" presId="urn:microsoft.com/office/officeart/2005/8/layout/vList2"/>
    <dgm:cxn modelId="{2110DBA3-4C76-4340-8B7A-F1CC1E3199E3}" type="presOf" srcId="{102B80A1-7748-2B4D-917C-21AC776F3E78}" destId="{FB30D342-1797-AC43-B453-263100C64A98}" srcOrd="0" destOrd="0" presId="urn:microsoft.com/office/officeart/2005/8/layout/vList2"/>
    <dgm:cxn modelId="{73251DB9-2627-0747-A554-5C5B433EA954}" srcId="{102B80A1-7748-2B4D-917C-21AC776F3E78}" destId="{2CB6F0AA-586B-194D-87DF-3F7A358A7BB4}" srcOrd="3" destOrd="0" parTransId="{4EDDBB33-19A3-BB4F-9F4B-1C2E12AA1B40}" sibTransId="{5BE3214D-912F-5D44-B121-3454E8EE2E12}"/>
    <dgm:cxn modelId="{C27180CA-965C-5543-A3EA-AF905977CFC7}" type="presOf" srcId="{C0420E3A-80D9-BA48-B0AA-189F8AF2EC1B}" destId="{025C8173-709A-2146-9DDB-6EF7CDDDA368}" srcOrd="0" destOrd="0" presId="urn:microsoft.com/office/officeart/2005/8/layout/vList2"/>
    <dgm:cxn modelId="{136447D2-1E9F-8C4D-864D-B5482ECB0DBB}" srcId="{102B80A1-7748-2B4D-917C-21AC776F3E78}" destId="{32050141-E66D-0742-9DF3-03D31AEFF80A}" srcOrd="1" destOrd="0" parTransId="{9D9943CF-0F93-F34C-95FB-A38D6D4F21EE}" sibTransId="{398EE939-F4B8-B64A-845C-7DF04AD5B11E}"/>
    <dgm:cxn modelId="{738B68D3-A0A6-4340-8F09-B20A7A14B3D3}" type="presOf" srcId="{32050141-E66D-0742-9DF3-03D31AEFF80A}" destId="{B09BC1A8-287D-8949-8C1C-91E3F06CDAB9}" srcOrd="0" destOrd="0" presId="urn:microsoft.com/office/officeart/2005/8/layout/vList2"/>
    <dgm:cxn modelId="{8D853DFF-7FB8-5747-9302-F300931C17D4}" srcId="{102B80A1-7748-2B4D-917C-21AC776F3E78}" destId="{A56D0C2A-CE54-2147-91F3-B9F0CC654D1D}" srcOrd="0" destOrd="0" parTransId="{0D9CC2B8-9AFD-5F40-B552-E019DF1D4D73}" sibTransId="{FF88CCBA-834C-6141-BE43-1A5764EE01AF}"/>
    <dgm:cxn modelId="{45176918-1AC4-D74C-B0EB-98F299CD49AF}" type="presParOf" srcId="{FB30D342-1797-AC43-B453-263100C64A98}" destId="{156307A8-D32D-974F-9D6C-14DF7A8FF619}" srcOrd="0" destOrd="0" presId="urn:microsoft.com/office/officeart/2005/8/layout/vList2"/>
    <dgm:cxn modelId="{37CABCEB-C639-614B-ABDB-666CB91924BA}" type="presParOf" srcId="{FB30D342-1797-AC43-B453-263100C64A98}" destId="{C23CA54F-5839-5A45-BFC4-318524A05FBA}" srcOrd="1" destOrd="0" presId="urn:microsoft.com/office/officeart/2005/8/layout/vList2"/>
    <dgm:cxn modelId="{BA74163A-EA2C-B541-8927-43E06F6F5148}" type="presParOf" srcId="{FB30D342-1797-AC43-B453-263100C64A98}" destId="{B09BC1A8-287D-8949-8C1C-91E3F06CDAB9}" srcOrd="2" destOrd="0" presId="urn:microsoft.com/office/officeart/2005/8/layout/vList2"/>
    <dgm:cxn modelId="{EB25E818-A5C2-A64D-9193-51652B84B92E}" type="presParOf" srcId="{FB30D342-1797-AC43-B453-263100C64A98}" destId="{2FEAC6AB-04AA-8D47-9C58-5BF039CF061F}" srcOrd="3" destOrd="0" presId="urn:microsoft.com/office/officeart/2005/8/layout/vList2"/>
    <dgm:cxn modelId="{E84B98E1-0ED4-9444-95D3-9AAB88F20E25}" type="presParOf" srcId="{FB30D342-1797-AC43-B453-263100C64A98}" destId="{6D42E0BE-E8E2-0B49-9A08-573B5E51FD7F}" srcOrd="4" destOrd="0" presId="urn:microsoft.com/office/officeart/2005/8/layout/vList2"/>
    <dgm:cxn modelId="{E38C0BF8-E0F5-4340-86D2-866B413F6BEE}" type="presParOf" srcId="{FB30D342-1797-AC43-B453-263100C64A98}" destId="{025C8173-709A-2146-9DDB-6EF7CDDDA368}" srcOrd="5" destOrd="0" presId="urn:microsoft.com/office/officeart/2005/8/layout/vList2"/>
    <dgm:cxn modelId="{D0EFB9AA-73B9-1347-AFBB-4AEE19E97B31}" type="presParOf" srcId="{FB30D342-1797-AC43-B453-263100C64A98}" destId="{DF063E7E-136B-E94E-B5F3-6F2752AE1EA1}"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82784E86-1EFF-C748-BDF8-53EC824A9B2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98317915-D048-824E-A693-E04773C7E587}">
      <dgm:prSet/>
      <dgm:spPr/>
      <dgm:t>
        <a:bodyPr/>
        <a:lstStyle/>
        <a:p>
          <a:r>
            <a:rPr lang="en-US" baseline="0"/>
            <a:t>RCTs, observational, and self-selection prospective trial</a:t>
          </a:r>
          <a:endParaRPr lang="en-US"/>
        </a:p>
      </dgm:t>
    </dgm:pt>
    <dgm:pt modelId="{07DD2DF1-40D9-D543-AA15-AFC9534F3714}" type="parTrans" cxnId="{BCFFBE1D-6F0A-AE4E-82ED-DFBAA56AA37C}">
      <dgm:prSet/>
      <dgm:spPr/>
      <dgm:t>
        <a:bodyPr/>
        <a:lstStyle/>
        <a:p>
          <a:endParaRPr lang="en-US"/>
        </a:p>
      </dgm:t>
    </dgm:pt>
    <dgm:pt modelId="{DBD10E8D-7E11-A14F-886B-42321D62BC16}" type="sibTrans" cxnId="{BCFFBE1D-6F0A-AE4E-82ED-DFBAA56AA37C}">
      <dgm:prSet/>
      <dgm:spPr/>
      <dgm:t>
        <a:bodyPr/>
        <a:lstStyle/>
        <a:p>
          <a:endParaRPr lang="en-US"/>
        </a:p>
      </dgm:t>
    </dgm:pt>
    <dgm:pt modelId="{4F3A4E7F-2243-0341-9749-1EA0F258B546}">
      <dgm:prSet custT="1"/>
      <dgm:spPr/>
      <dgm:t>
        <a:bodyPr/>
        <a:lstStyle/>
        <a:p>
          <a:r>
            <a:rPr lang="en-US" sz="2400" baseline="0" dirty="0"/>
            <a:t>Significantly more patients in homeopathic group had normal tympanograms end of study</a:t>
          </a:r>
          <a:endParaRPr lang="en-US" sz="2400" dirty="0"/>
        </a:p>
      </dgm:t>
    </dgm:pt>
    <dgm:pt modelId="{69D73A50-8301-3549-8FB4-512639A258D0}" type="parTrans" cxnId="{8CBD2E2F-9A15-D241-8F60-B7A6B36A25B5}">
      <dgm:prSet/>
      <dgm:spPr/>
      <dgm:t>
        <a:bodyPr/>
        <a:lstStyle/>
        <a:p>
          <a:endParaRPr lang="en-US"/>
        </a:p>
      </dgm:t>
    </dgm:pt>
    <dgm:pt modelId="{D60BD8C3-476D-7D4C-BBDE-29664750A6E8}" type="sibTrans" cxnId="{8CBD2E2F-9A15-D241-8F60-B7A6B36A25B5}">
      <dgm:prSet/>
      <dgm:spPr/>
      <dgm:t>
        <a:bodyPr/>
        <a:lstStyle/>
        <a:p>
          <a:endParaRPr lang="en-US"/>
        </a:p>
      </dgm:t>
    </dgm:pt>
    <dgm:pt modelId="{64B6DB9C-2419-D04F-B641-135A48A372FE}">
      <dgm:prSet custT="1"/>
      <dgm:spPr/>
      <dgm:t>
        <a:bodyPr/>
        <a:lstStyle/>
        <a:p>
          <a:r>
            <a:rPr lang="en-US" sz="2400" baseline="0" dirty="0"/>
            <a:t>“Trend toward significance” homeopathy</a:t>
          </a:r>
          <a:endParaRPr lang="en-US" sz="2400" dirty="0"/>
        </a:p>
      </dgm:t>
    </dgm:pt>
    <dgm:pt modelId="{366FD531-13C1-8647-B302-8712877B71D8}" type="parTrans" cxnId="{029A97CC-C37E-3E40-82D1-E1EAE844C4E2}">
      <dgm:prSet/>
      <dgm:spPr/>
      <dgm:t>
        <a:bodyPr/>
        <a:lstStyle/>
        <a:p>
          <a:endParaRPr lang="en-US"/>
        </a:p>
      </dgm:t>
    </dgm:pt>
    <dgm:pt modelId="{F9B2F47A-B951-D04B-9F83-170223B2B094}" type="sibTrans" cxnId="{029A97CC-C37E-3E40-82D1-E1EAE844C4E2}">
      <dgm:prSet/>
      <dgm:spPr/>
      <dgm:t>
        <a:bodyPr/>
        <a:lstStyle/>
        <a:p>
          <a:endParaRPr lang="en-US"/>
        </a:p>
      </dgm:t>
    </dgm:pt>
    <dgm:pt modelId="{0A9C8BA0-F37B-4B41-B060-87C4F71371C1}">
      <dgm:prSet custT="1"/>
      <dgm:spPr/>
      <dgm:t>
        <a:bodyPr/>
        <a:lstStyle/>
        <a:p>
          <a:r>
            <a:rPr lang="en-US" sz="2400" baseline="0" dirty="0"/>
            <a:t>Significantly less analgesics required in homeopathy with no change in time to recovery</a:t>
          </a:r>
          <a:endParaRPr lang="en-US" sz="2400" dirty="0"/>
        </a:p>
      </dgm:t>
    </dgm:pt>
    <dgm:pt modelId="{88BC315E-F2D6-AA42-83A9-326DAFCA1788}" type="parTrans" cxnId="{4CE7B59D-BAA5-654C-B13A-E0FD5CBBBCA7}">
      <dgm:prSet/>
      <dgm:spPr/>
      <dgm:t>
        <a:bodyPr/>
        <a:lstStyle/>
        <a:p>
          <a:endParaRPr lang="en-US"/>
        </a:p>
      </dgm:t>
    </dgm:pt>
    <dgm:pt modelId="{0A4FE3EA-392D-5A4E-A00C-20EB6C2D0495}" type="sibTrans" cxnId="{4CE7B59D-BAA5-654C-B13A-E0FD5CBBBCA7}">
      <dgm:prSet/>
      <dgm:spPr/>
      <dgm:t>
        <a:bodyPr/>
        <a:lstStyle/>
        <a:p>
          <a:endParaRPr lang="en-US"/>
        </a:p>
      </dgm:t>
    </dgm:pt>
    <dgm:pt modelId="{5903EE0D-12BF-0E4F-BCB1-B3D86E876794}">
      <dgm:prSet custT="1"/>
      <dgm:spPr/>
      <dgm:t>
        <a:bodyPr/>
        <a:lstStyle/>
        <a:p>
          <a:r>
            <a:rPr lang="en-US" sz="2400" baseline="0" dirty="0"/>
            <a:t>Fewer antibiotics filled in homeopathy group</a:t>
          </a:r>
          <a:endParaRPr lang="en-US" sz="2400" dirty="0"/>
        </a:p>
      </dgm:t>
    </dgm:pt>
    <dgm:pt modelId="{A90EA42B-4CD8-8843-83A3-2E736C7966CE}" type="parTrans" cxnId="{414DB587-FAE6-D743-9602-44E604AC42DA}">
      <dgm:prSet/>
      <dgm:spPr/>
      <dgm:t>
        <a:bodyPr/>
        <a:lstStyle/>
        <a:p>
          <a:endParaRPr lang="en-US"/>
        </a:p>
      </dgm:t>
    </dgm:pt>
    <dgm:pt modelId="{15C5367F-CDC5-A645-B137-CF1C4FCFF2D4}" type="sibTrans" cxnId="{414DB587-FAE6-D743-9602-44E604AC42DA}">
      <dgm:prSet/>
      <dgm:spPr/>
      <dgm:t>
        <a:bodyPr/>
        <a:lstStyle/>
        <a:p>
          <a:endParaRPr lang="en-US"/>
        </a:p>
      </dgm:t>
    </dgm:pt>
    <dgm:pt modelId="{A4D65261-0E2B-4540-81C8-E3591A979E80}" type="pres">
      <dgm:prSet presAssocID="{82784E86-1EFF-C748-BDF8-53EC824A9B25}" presName="linear" presStyleCnt="0">
        <dgm:presLayoutVars>
          <dgm:animLvl val="lvl"/>
          <dgm:resizeHandles val="exact"/>
        </dgm:presLayoutVars>
      </dgm:prSet>
      <dgm:spPr/>
    </dgm:pt>
    <dgm:pt modelId="{2C86D96C-77A6-FA43-B7F0-54285353BC7D}" type="pres">
      <dgm:prSet presAssocID="{98317915-D048-824E-A693-E04773C7E587}" presName="parentText" presStyleLbl="node1" presStyleIdx="0" presStyleCnt="1" custScaleY="73460">
        <dgm:presLayoutVars>
          <dgm:chMax val="0"/>
          <dgm:bulletEnabled val="1"/>
        </dgm:presLayoutVars>
      </dgm:prSet>
      <dgm:spPr/>
    </dgm:pt>
    <dgm:pt modelId="{E37F99EE-B2BC-FB4B-B9D6-2C06B471371A}" type="pres">
      <dgm:prSet presAssocID="{98317915-D048-824E-A693-E04773C7E587}" presName="childText" presStyleLbl="revTx" presStyleIdx="0" presStyleCnt="1">
        <dgm:presLayoutVars>
          <dgm:bulletEnabled val="1"/>
        </dgm:presLayoutVars>
      </dgm:prSet>
      <dgm:spPr/>
    </dgm:pt>
  </dgm:ptLst>
  <dgm:cxnLst>
    <dgm:cxn modelId="{C171FC06-226D-EA4C-BC2D-6AEEE173D985}" type="presOf" srcId="{64B6DB9C-2419-D04F-B641-135A48A372FE}" destId="{E37F99EE-B2BC-FB4B-B9D6-2C06B471371A}" srcOrd="0" destOrd="1" presId="urn:microsoft.com/office/officeart/2005/8/layout/vList2"/>
    <dgm:cxn modelId="{BCFFBE1D-6F0A-AE4E-82ED-DFBAA56AA37C}" srcId="{82784E86-1EFF-C748-BDF8-53EC824A9B25}" destId="{98317915-D048-824E-A693-E04773C7E587}" srcOrd="0" destOrd="0" parTransId="{07DD2DF1-40D9-D543-AA15-AFC9534F3714}" sibTransId="{DBD10E8D-7E11-A14F-886B-42321D62BC16}"/>
    <dgm:cxn modelId="{53979821-8F1A-694E-BA7D-41A2F8C6747F}" type="presOf" srcId="{82784E86-1EFF-C748-BDF8-53EC824A9B25}" destId="{A4D65261-0E2B-4540-81C8-E3591A979E80}" srcOrd="0" destOrd="0" presId="urn:microsoft.com/office/officeart/2005/8/layout/vList2"/>
    <dgm:cxn modelId="{55870D28-C89F-F143-9A29-B844F7B08422}" type="presOf" srcId="{98317915-D048-824E-A693-E04773C7E587}" destId="{2C86D96C-77A6-FA43-B7F0-54285353BC7D}" srcOrd="0" destOrd="0" presId="urn:microsoft.com/office/officeart/2005/8/layout/vList2"/>
    <dgm:cxn modelId="{8CBD2E2F-9A15-D241-8F60-B7A6B36A25B5}" srcId="{98317915-D048-824E-A693-E04773C7E587}" destId="{4F3A4E7F-2243-0341-9749-1EA0F258B546}" srcOrd="0" destOrd="0" parTransId="{69D73A50-8301-3549-8FB4-512639A258D0}" sibTransId="{D60BD8C3-476D-7D4C-BBDE-29664750A6E8}"/>
    <dgm:cxn modelId="{414DB587-FAE6-D743-9602-44E604AC42DA}" srcId="{98317915-D048-824E-A693-E04773C7E587}" destId="{5903EE0D-12BF-0E4F-BCB1-B3D86E876794}" srcOrd="3" destOrd="0" parTransId="{A90EA42B-4CD8-8843-83A3-2E736C7966CE}" sibTransId="{15C5367F-CDC5-A645-B137-CF1C4FCFF2D4}"/>
    <dgm:cxn modelId="{C3D4A791-EE7C-6846-BC57-1D3772292189}" type="presOf" srcId="{5903EE0D-12BF-0E4F-BCB1-B3D86E876794}" destId="{E37F99EE-B2BC-FB4B-B9D6-2C06B471371A}" srcOrd="0" destOrd="3" presId="urn:microsoft.com/office/officeart/2005/8/layout/vList2"/>
    <dgm:cxn modelId="{4ADCF799-115B-E648-8A4A-AD22464B3FB4}" type="presOf" srcId="{4F3A4E7F-2243-0341-9749-1EA0F258B546}" destId="{E37F99EE-B2BC-FB4B-B9D6-2C06B471371A}" srcOrd="0" destOrd="0" presId="urn:microsoft.com/office/officeart/2005/8/layout/vList2"/>
    <dgm:cxn modelId="{4CE7B59D-BAA5-654C-B13A-E0FD5CBBBCA7}" srcId="{98317915-D048-824E-A693-E04773C7E587}" destId="{0A9C8BA0-F37B-4B41-B060-87C4F71371C1}" srcOrd="2" destOrd="0" parTransId="{88BC315E-F2D6-AA42-83A9-326DAFCA1788}" sibTransId="{0A4FE3EA-392D-5A4E-A00C-20EB6C2D0495}"/>
    <dgm:cxn modelId="{029A97CC-C37E-3E40-82D1-E1EAE844C4E2}" srcId="{98317915-D048-824E-A693-E04773C7E587}" destId="{64B6DB9C-2419-D04F-B641-135A48A372FE}" srcOrd="1" destOrd="0" parTransId="{366FD531-13C1-8647-B302-8712877B71D8}" sibTransId="{F9B2F47A-B951-D04B-9F83-170223B2B094}"/>
    <dgm:cxn modelId="{F4B64FE1-892A-874F-B7AB-6460739DA5E0}" type="presOf" srcId="{0A9C8BA0-F37B-4B41-B060-87C4F71371C1}" destId="{E37F99EE-B2BC-FB4B-B9D6-2C06B471371A}" srcOrd="0" destOrd="2" presId="urn:microsoft.com/office/officeart/2005/8/layout/vList2"/>
    <dgm:cxn modelId="{BCE10822-249B-5D47-8D0E-80DF052A1FB4}" type="presParOf" srcId="{A4D65261-0E2B-4540-81C8-E3591A979E80}" destId="{2C86D96C-77A6-FA43-B7F0-54285353BC7D}" srcOrd="0" destOrd="0" presId="urn:microsoft.com/office/officeart/2005/8/layout/vList2"/>
    <dgm:cxn modelId="{CB044A8A-0B06-544B-890A-350BBAB12EF9}" type="presParOf" srcId="{A4D65261-0E2B-4540-81C8-E3591A979E80}" destId="{E37F99EE-B2BC-FB4B-B9D6-2C06B471371A}"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5E0EB42-40B7-2441-B725-5C42483DBF8D}" type="doc">
      <dgm:prSet loTypeId="urn:microsoft.com/office/officeart/2005/8/layout/matrix1" loCatId="" qsTypeId="urn:microsoft.com/office/officeart/2005/8/quickstyle/simple3" qsCatId="simple" csTypeId="urn:microsoft.com/office/officeart/2005/8/colors/colorful4" csCatId="colorful" phldr="1"/>
      <dgm:spPr/>
      <dgm:t>
        <a:bodyPr/>
        <a:lstStyle/>
        <a:p>
          <a:endParaRPr lang="en-US"/>
        </a:p>
      </dgm:t>
    </dgm:pt>
    <dgm:pt modelId="{6CCA2BD6-BE1C-3347-B64A-B357DE0E02E4}">
      <dgm:prSet/>
      <dgm:spPr/>
      <dgm:t>
        <a:bodyPr/>
        <a:lstStyle/>
        <a:p>
          <a:r>
            <a:rPr lang="en-US" baseline="0" dirty="0"/>
            <a:t>Important to families</a:t>
          </a:r>
          <a:endParaRPr lang="en-US" dirty="0"/>
        </a:p>
      </dgm:t>
    </dgm:pt>
    <dgm:pt modelId="{A90AA66A-76E2-B94B-8401-A70117F99D78}" type="parTrans" cxnId="{831E1110-DD49-CB40-9DD1-497E9A370084}">
      <dgm:prSet/>
      <dgm:spPr/>
      <dgm:t>
        <a:bodyPr/>
        <a:lstStyle/>
        <a:p>
          <a:endParaRPr lang="en-US"/>
        </a:p>
      </dgm:t>
    </dgm:pt>
    <dgm:pt modelId="{4C4DA772-8D9D-FF42-B8F4-0BF32A50DC6E}" type="sibTrans" cxnId="{831E1110-DD49-CB40-9DD1-497E9A370084}">
      <dgm:prSet/>
      <dgm:spPr/>
      <dgm:t>
        <a:bodyPr/>
        <a:lstStyle/>
        <a:p>
          <a:endParaRPr lang="en-US"/>
        </a:p>
      </dgm:t>
    </dgm:pt>
    <dgm:pt modelId="{BB112C5A-2D69-0246-9621-436CAFA0ACDF}">
      <dgm:prSet/>
      <dgm:spPr/>
      <dgm:t>
        <a:bodyPr/>
        <a:lstStyle/>
        <a:p>
          <a:r>
            <a:rPr lang="en-US" dirty="0"/>
            <a:t>Herbal eardrops</a:t>
          </a:r>
          <a:r>
            <a:rPr lang="en-US" dirty="0">
              <a:sym typeface="Wingdings" pitchFamily="2" charset="2"/>
            </a:rPr>
            <a:t> variable compositions</a:t>
          </a:r>
          <a:endParaRPr lang="en-US" dirty="0"/>
        </a:p>
      </dgm:t>
    </dgm:pt>
    <dgm:pt modelId="{C17308B7-17BF-664F-9611-01BAAC0D595E}" type="parTrans" cxnId="{3802E26E-CB3E-8343-BCBC-4F2B62A5E139}">
      <dgm:prSet/>
      <dgm:spPr/>
      <dgm:t>
        <a:bodyPr/>
        <a:lstStyle/>
        <a:p>
          <a:endParaRPr lang="en-US"/>
        </a:p>
      </dgm:t>
    </dgm:pt>
    <dgm:pt modelId="{DB557935-9A71-5C42-93D8-E0167D9B2084}" type="sibTrans" cxnId="{3802E26E-CB3E-8343-BCBC-4F2B62A5E139}">
      <dgm:prSet/>
      <dgm:spPr/>
      <dgm:t>
        <a:bodyPr/>
        <a:lstStyle/>
        <a:p>
          <a:endParaRPr lang="en-US"/>
        </a:p>
      </dgm:t>
    </dgm:pt>
    <dgm:pt modelId="{2C580264-9488-DD4E-A7DF-710EC2BF2093}">
      <dgm:prSet/>
      <dgm:spPr/>
      <dgm:t>
        <a:bodyPr/>
        <a:lstStyle/>
        <a:p>
          <a:r>
            <a:rPr lang="en-US" dirty="0"/>
            <a:t>Herbal medicine generally considered safe- unclear efficacy &amp; side effects vary</a:t>
          </a:r>
        </a:p>
      </dgm:t>
    </dgm:pt>
    <dgm:pt modelId="{4620F87D-7C81-4B46-A302-8ADA151480FB}" type="parTrans" cxnId="{6B3A4A1F-DFAF-5549-83F4-A87D571590D1}">
      <dgm:prSet/>
      <dgm:spPr/>
      <dgm:t>
        <a:bodyPr/>
        <a:lstStyle/>
        <a:p>
          <a:endParaRPr lang="en-US"/>
        </a:p>
      </dgm:t>
    </dgm:pt>
    <dgm:pt modelId="{B65C829A-DBA8-8B43-AA9A-8A83359C9156}" type="sibTrans" cxnId="{6B3A4A1F-DFAF-5549-83F4-A87D571590D1}">
      <dgm:prSet/>
      <dgm:spPr/>
      <dgm:t>
        <a:bodyPr/>
        <a:lstStyle/>
        <a:p>
          <a:endParaRPr lang="en-US"/>
        </a:p>
      </dgm:t>
    </dgm:pt>
    <dgm:pt modelId="{416CAF13-A0A6-DB42-A6CA-AC2A9DE760F6}">
      <dgm:prSet/>
      <dgm:spPr/>
      <dgm:t>
        <a:bodyPr/>
        <a:lstStyle/>
        <a:p>
          <a:r>
            <a:rPr lang="en-US" dirty="0"/>
            <a:t>Homeopathic treatments may decrease pain and may lead to a faster resolution of disease</a:t>
          </a:r>
        </a:p>
      </dgm:t>
    </dgm:pt>
    <dgm:pt modelId="{FCE5904D-A406-394E-8843-AC2C88B55C77}" type="parTrans" cxnId="{C439BDD9-D30D-B347-8CC9-E8D278B8B298}">
      <dgm:prSet/>
      <dgm:spPr/>
      <dgm:t>
        <a:bodyPr/>
        <a:lstStyle/>
        <a:p>
          <a:endParaRPr lang="en-US"/>
        </a:p>
      </dgm:t>
    </dgm:pt>
    <dgm:pt modelId="{74C8E1BB-0796-6649-B5BE-89D449D0BEE8}" type="sibTrans" cxnId="{C439BDD9-D30D-B347-8CC9-E8D278B8B298}">
      <dgm:prSet/>
      <dgm:spPr/>
      <dgm:t>
        <a:bodyPr/>
        <a:lstStyle/>
        <a:p>
          <a:endParaRPr lang="en-US"/>
        </a:p>
      </dgm:t>
    </dgm:pt>
    <dgm:pt modelId="{7AEB7B37-1090-5340-BC56-D6BB4698B6AD}">
      <dgm:prSet/>
      <dgm:spPr/>
      <dgm:t>
        <a:bodyPr/>
        <a:lstStyle/>
        <a:p>
          <a:r>
            <a:rPr lang="en-US" dirty="0"/>
            <a:t>Fewer patients who used homeopathic eardrop during watchful waiting filled an antibiotic; RCT found homeopathy group less likely to require antibiotics for treatment failure</a:t>
          </a:r>
        </a:p>
      </dgm:t>
    </dgm:pt>
    <dgm:pt modelId="{D0C69EBC-12EF-AD42-889B-C08B1F307E94}" type="parTrans" cxnId="{D215E9AA-6F64-674E-A671-58F3A9BC71BA}">
      <dgm:prSet/>
      <dgm:spPr/>
    </dgm:pt>
    <dgm:pt modelId="{F9F0B192-AFE7-0942-9355-B610E1E5089E}" type="sibTrans" cxnId="{D215E9AA-6F64-674E-A671-58F3A9BC71BA}">
      <dgm:prSet/>
      <dgm:spPr/>
    </dgm:pt>
    <dgm:pt modelId="{9A01A661-B6B7-5E45-804A-1FD9EC227E5F}" type="pres">
      <dgm:prSet presAssocID="{55E0EB42-40B7-2441-B725-5C42483DBF8D}" presName="diagram" presStyleCnt="0">
        <dgm:presLayoutVars>
          <dgm:chMax val="1"/>
          <dgm:dir/>
          <dgm:animLvl val="ctr"/>
          <dgm:resizeHandles val="exact"/>
        </dgm:presLayoutVars>
      </dgm:prSet>
      <dgm:spPr/>
    </dgm:pt>
    <dgm:pt modelId="{1FD18DB3-9166-EF42-98CE-721F5B9E0FB6}" type="pres">
      <dgm:prSet presAssocID="{55E0EB42-40B7-2441-B725-5C42483DBF8D}" presName="matrix" presStyleCnt="0"/>
      <dgm:spPr/>
    </dgm:pt>
    <dgm:pt modelId="{5F8F8C65-1971-7141-A5B8-3BD7461BA049}" type="pres">
      <dgm:prSet presAssocID="{55E0EB42-40B7-2441-B725-5C42483DBF8D}" presName="tile1" presStyleLbl="node1" presStyleIdx="0" presStyleCnt="4"/>
      <dgm:spPr/>
    </dgm:pt>
    <dgm:pt modelId="{BEA1EB1A-2C56-3F40-9B56-4583CDD8B3AB}" type="pres">
      <dgm:prSet presAssocID="{55E0EB42-40B7-2441-B725-5C42483DBF8D}" presName="tile1text" presStyleLbl="node1" presStyleIdx="0" presStyleCnt="4">
        <dgm:presLayoutVars>
          <dgm:chMax val="0"/>
          <dgm:chPref val="0"/>
          <dgm:bulletEnabled val="1"/>
        </dgm:presLayoutVars>
      </dgm:prSet>
      <dgm:spPr/>
    </dgm:pt>
    <dgm:pt modelId="{2F487D2C-F443-944D-AD25-EDB5C92D4862}" type="pres">
      <dgm:prSet presAssocID="{55E0EB42-40B7-2441-B725-5C42483DBF8D}" presName="tile2" presStyleLbl="node1" presStyleIdx="1" presStyleCnt="4"/>
      <dgm:spPr/>
    </dgm:pt>
    <dgm:pt modelId="{E6CE0C42-521B-9647-9DE0-72BE03D0EE35}" type="pres">
      <dgm:prSet presAssocID="{55E0EB42-40B7-2441-B725-5C42483DBF8D}" presName="tile2text" presStyleLbl="node1" presStyleIdx="1" presStyleCnt="4">
        <dgm:presLayoutVars>
          <dgm:chMax val="0"/>
          <dgm:chPref val="0"/>
          <dgm:bulletEnabled val="1"/>
        </dgm:presLayoutVars>
      </dgm:prSet>
      <dgm:spPr/>
    </dgm:pt>
    <dgm:pt modelId="{9EB6EC9F-7203-6548-8F6B-18F0F392180D}" type="pres">
      <dgm:prSet presAssocID="{55E0EB42-40B7-2441-B725-5C42483DBF8D}" presName="tile3" presStyleLbl="node1" presStyleIdx="2" presStyleCnt="4"/>
      <dgm:spPr/>
    </dgm:pt>
    <dgm:pt modelId="{2CEAF132-2DC1-9342-956F-3ECDE15E7CA6}" type="pres">
      <dgm:prSet presAssocID="{55E0EB42-40B7-2441-B725-5C42483DBF8D}" presName="tile3text" presStyleLbl="node1" presStyleIdx="2" presStyleCnt="4">
        <dgm:presLayoutVars>
          <dgm:chMax val="0"/>
          <dgm:chPref val="0"/>
          <dgm:bulletEnabled val="1"/>
        </dgm:presLayoutVars>
      </dgm:prSet>
      <dgm:spPr/>
    </dgm:pt>
    <dgm:pt modelId="{FFF80200-615C-6D40-B028-C4A8E1088710}" type="pres">
      <dgm:prSet presAssocID="{55E0EB42-40B7-2441-B725-5C42483DBF8D}" presName="tile4" presStyleLbl="node1" presStyleIdx="3" presStyleCnt="4"/>
      <dgm:spPr/>
    </dgm:pt>
    <dgm:pt modelId="{18E61085-CF8F-3041-B8FC-BFBD74FAFFCB}" type="pres">
      <dgm:prSet presAssocID="{55E0EB42-40B7-2441-B725-5C42483DBF8D}" presName="tile4text" presStyleLbl="node1" presStyleIdx="3" presStyleCnt="4">
        <dgm:presLayoutVars>
          <dgm:chMax val="0"/>
          <dgm:chPref val="0"/>
          <dgm:bulletEnabled val="1"/>
        </dgm:presLayoutVars>
      </dgm:prSet>
      <dgm:spPr/>
    </dgm:pt>
    <dgm:pt modelId="{98B68C36-A302-B14E-8F73-D6B935B5DD99}" type="pres">
      <dgm:prSet presAssocID="{55E0EB42-40B7-2441-B725-5C42483DBF8D}" presName="centerTile" presStyleLbl="fgShp" presStyleIdx="0" presStyleCnt="1">
        <dgm:presLayoutVars>
          <dgm:chMax val="0"/>
          <dgm:chPref val="0"/>
        </dgm:presLayoutVars>
      </dgm:prSet>
      <dgm:spPr/>
    </dgm:pt>
  </dgm:ptLst>
  <dgm:cxnLst>
    <dgm:cxn modelId="{831E1110-DD49-CB40-9DD1-497E9A370084}" srcId="{55E0EB42-40B7-2441-B725-5C42483DBF8D}" destId="{6CCA2BD6-BE1C-3347-B64A-B357DE0E02E4}" srcOrd="0" destOrd="0" parTransId="{A90AA66A-76E2-B94B-8401-A70117F99D78}" sibTransId="{4C4DA772-8D9D-FF42-B8F4-0BF32A50DC6E}"/>
    <dgm:cxn modelId="{6B3A4A1F-DFAF-5549-83F4-A87D571590D1}" srcId="{6CCA2BD6-BE1C-3347-B64A-B357DE0E02E4}" destId="{2C580264-9488-DD4E-A7DF-710EC2BF2093}" srcOrd="1" destOrd="0" parTransId="{4620F87D-7C81-4B46-A302-8ADA151480FB}" sibTransId="{B65C829A-DBA8-8B43-AA9A-8A83359C9156}"/>
    <dgm:cxn modelId="{FF9E6F1F-E884-CB45-BDBA-36E17F7084D2}" type="presOf" srcId="{416CAF13-A0A6-DB42-A6CA-AC2A9DE760F6}" destId="{2CEAF132-2DC1-9342-956F-3ECDE15E7CA6}" srcOrd="1" destOrd="0" presId="urn:microsoft.com/office/officeart/2005/8/layout/matrix1"/>
    <dgm:cxn modelId="{8679B940-F6D6-9D4E-BF01-0C86D8F17D2D}" type="presOf" srcId="{BB112C5A-2D69-0246-9621-436CAFA0ACDF}" destId="{BEA1EB1A-2C56-3F40-9B56-4583CDD8B3AB}" srcOrd="1" destOrd="0" presId="urn:microsoft.com/office/officeart/2005/8/layout/matrix1"/>
    <dgm:cxn modelId="{A5476446-0AA1-E34C-BCBA-85DAF087564D}" type="presOf" srcId="{416CAF13-A0A6-DB42-A6CA-AC2A9DE760F6}" destId="{9EB6EC9F-7203-6548-8F6B-18F0F392180D}" srcOrd="0" destOrd="0" presId="urn:microsoft.com/office/officeart/2005/8/layout/matrix1"/>
    <dgm:cxn modelId="{3802E26E-CB3E-8343-BCBC-4F2B62A5E139}" srcId="{6CCA2BD6-BE1C-3347-B64A-B357DE0E02E4}" destId="{BB112C5A-2D69-0246-9621-436CAFA0ACDF}" srcOrd="0" destOrd="0" parTransId="{C17308B7-17BF-664F-9611-01BAAC0D595E}" sibTransId="{DB557935-9A71-5C42-93D8-E0167D9B2084}"/>
    <dgm:cxn modelId="{0E88AC7B-65F2-2544-A329-8BAB723CC83D}" type="presOf" srcId="{2C580264-9488-DD4E-A7DF-710EC2BF2093}" destId="{E6CE0C42-521B-9647-9DE0-72BE03D0EE35}" srcOrd="1" destOrd="0" presId="urn:microsoft.com/office/officeart/2005/8/layout/matrix1"/>
    <dgm:cxn modelId="{D215E9AA-6F64-674E-A671-58F3A9BC71BA}" srcId="{6CCA2BD6-BE1C-3347-B64A-B357DE0E02E4}" destId="{7AEB7B37-1090-5340-BC56-D6BB4698B6AD}" srcOrd="3" destOrd="0" parTransId="{D0C69EBC-12EF-AD42-889B-C08B1F307E94}" sibTransId="{F9F0B192-AFE7-0942-9355-B610E1E5089E}"/>
    <dgm:cxn modelId="{491E4CC4-18BE-184F-94B7-CB93667F63D3}" type="presOf" srcId="{55E0EB42-40B7-2441-B725-5C42483DBF8D}" destId="{9A01A661-B6B7-5E45-804A-1FD9EC227E5F}" srcOrd="0" destOrd="0" presId="urn:microsoft.com/office/officeart/2005/8/layout/matrix1"/>
    <dgm:cxn modelId="{740EC2CD-A6E7-C74A-B9E0-BF9CBDFDF28B}" type="presOf" srcId="{BB112C5A-2D69-0246-9621-436CAFA0ACDF}" destId="{5F8F8C65-1971-7141-A5B8-3BD7461BA049}" srcOrd="0" destOrd="0" presId="urn:microsoft.com/office/officeart/2005/8/layout/matrix1"/>
    <dgm:cxn modelId="{C439BDD9-D30D-B347-8CC9-E8D278B8B298}" srcId="{6CCA2BD6-BE1C-3347-B64A-B357DE0E02E4}" destId="{416CAF13-A0A6-DB42-A6CA-AC2A9DE760F6}" srcOrd="2" destOrd="0" parTransId="{FCE5904D-A406-394E-8843-AC2C88B55C77}" sibTransId="{74C8E1BB-0796-6649-B5BE-89D449D0BEE8}"/>
    <dgm:cxn modelId="{0F6DA8E7-4FB0-E640-A8C8-EE3BD7805823}" type="presOf" srcId="{6CCA2BD6-BE1C-3347-B64A-B357DE0E02E4}" destId="{98B68C36-A302-B14E-8F73-D6B935B5DD99}" srcOrd="0" destOrd="0" presId="urn:microsoft.com/office/officeart/2005/8/layout/matrix1"/>
    <dgm:cxn modelId="{B5AC43F1-2A00-6B4F-A487-DFC7F37E356A}" type="presOf" srcId="{7AEB7B37-1090-5340-BC56-D6BB4698B6AD}" destId="{FFF80200-615C-6D40-B028-C4A8E1088710}" srcOrd="0" destOrd="0" presId="urn:microsoft.com/office/officeart/2005/8/layout/matrix1"/>
    <dgm:cxn modelId="{69160AFA-2A0C-7E49-8D4B-38E2F2A45D14}" type="presOf" srcId="{7AEB7B37-1090-5340-BC56-D6BB4698B6AD}" destId="{18E61085-CF8F-3041-B8FC-BFBD74FAFFCB}" srcOrd="1" destOrd="0" presId="urn:microsoft.com/office/officeart/2005/8/layout/matrix1"/>
    <dgm:cxn modelId="{4DDF66FB-7595-904A-B595-DFC7EDDEF6AC}" type="presOf" srcId="{2C580264-9488-DD4E-A7DF-710EC2BF2093}" destId="{2F487D2C-F443-944D-AD25-EDB5C92D4862}" srcOrd="0" destOrd="0" presId="urn:microsoft.com/office/officeart/2005/8/layout/matrix1"/>
    <dgm:cxn modelId="{D2044831-1C73-BC4A-B8D4-27803211B601}" type="presParOf" srcId="{9A01A661-B6B7-5E45-804A-1FD9EC227E5F}" destId="{1FD18DB3-9166-EF42-98CE-721F5B9E0FB6}" srcOrd="0" destOrd="0" presId="urn:microsoft.com/office/officeart/2005/8/layout/matrix1"/>
    <dgm:cxn modelId="{EEDE2F7C-E8E4-974F-AB69-16B8D86892C8}" type="presParOf" srcId="{1FD18DB3-9166-EF42-98CE-721F5B9E0FB6}" destId="{5F8F8C65-1971-7141-A5B8-3BD7461BA049}" srcOrd="0" destOrd="0" presId="urn:microsoft.com/office/officeart/2005/8/layout/matrix1"/>
    <dgm:cxn modelId="{5B79E1B6-CD9B-CD4F-A567-AAFA13138A22}" type="presParOf" srcId="{1FD18DB3-9166-EF42-98CE-721F5B9E0FB6}" destId="{BEA1EB1A-2C56-3F40-9B56-4583CDD8B3AB}" srcOrd="1" destOrd="0" presId="urn:microsoft.com/office/officeart/2005/8/layout/matrix1"/>
    <dgm:cxn modelId="{FFCDF20B-5203-7748-88E8-6F41DC1D1BFD}" type="presParOf" srcId="{1FD18DB3-9166-EF42-98CE-721F5B9E0FB6}" destId="{2F487D2C-F443-944D-AD25-EDB5C92D4862}" srcOrd="2" destOrd="0" presId="urn:microsoft.com/office/officeart/2005/8/layout/matrix1"/>
    <dgm:cxn modelId="{AADB727D-3407-CF4A-842D-46A8709A4C0F}" type="presParOf" srcId="{1FD18DB3-9166-EF42-98CE-721F5B9E0FB6}" destId="{E6CE0C42-521B-9647-9DE0-72BE03D0EE35}" srcOrd="3" destOrd="0" presId="urn:microsoft.com/office/officeart/2005/8/layout/matrix1"/>
    <dgm:cxn modelId="{6378FCB4-1064-CB4B-894E-8214CFC92B25}" type="presParOf" srcId="{1FD18DB3-9166-EF42-98CE-721F5B9E0FB6}" destId="{9EB6EC9F-7203-6548-8F6B-18F0F392180D}" srcOrd="4" destOrd="0" presId="urn:microsoft.com/office/officeart/2005/8/layout/matrix1"/>
    <dgm:cxn modelId="{04BB6749-228A-7F41-A505-1C7A8594C591}" type="presParOf" srcId="{1FD18DB3-9166-EF42-98CE-721F5B9E0FB6}" destId="{2CEAF132-2DC1-9342-956F-3ECDE15E7CA6}" srcOrd="5" destOrd="0" presId="urn:microsoft.com/office/officeart/2005/8/layout/matrix1"/>
    <dgm:cxn modelId="{F47B07DF-C93F-5C48-AB11-C4727203BE48}" type="presParOf" srcId="{1FD18DB3-9166-EF42-98CE-721F5B9E0FB6}" destId="{FFF80200-615C-6D40-B028-C4A8E1088710}" srcOrd="6" destOrd="0" presId="urn:microsoft.com/office/officeart/2005/8/layout/matrix1"/>
    <dgm:cxn modelId="{94B463BE-C8F0-0146-936F-FFE3F812AA81}" type="presParOf" srcId="{1FD18DB3-9166-EF42-98CE-721F5B9E0FB6}" destId="{18E61085-CF8F-3041-B8FC-BFBD74FAFFCB}" srcOrd="7" destOrd="0" presId="urn:microsoft.com/office/officeart/2005/8/layout/matrix1"/>
    <dgm:cxn modelId="{98A00B6B-2B46-C74D-B06D-CA825F81BF23}" type="presParOf" srcId="{9A01A661-B6B7-5E45-804A-1FD9EC227E5F}" destId="{98B68C36-A302-B14E-8F73-D6B935B5DD99}"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A3D4D4E4-8EE7-B541-8176-E6CF805FE78D}" type="doc">
      <dgm:prSet loTypeId="urn:microsoft.com/office/officeart/2005/8/layout/vList2" loCatId="list" qsTypeId="urn:microsoft.com/office/officeart/2005/8/quickstyle/simple1" qsCatId="simple" csTypeId="urn:microsoft.com/office/officeart/2005/8/colors/accent4_2" csCatId="accent4"/>
      <dgm:spPr/>
      <dgm:t>
        <a:bodyPr/>
        <a:lstStyle/>
        <a:p>
          <a:endParaRPr lang="en-US"/>
        </a:p>
      </dgm:t>
    </dgm:pt>
    <dgm:pt modelId="{6F1C8846-714B-E24D-ACE3-FDF0E3B136E5}">
      <dgm:prSet/>
      <dgm:spPr/>
      <dgm:t>
        <a:bodyPr/>
        <a:lstStyle/>
        <a:p>
          <a:r>
            <a:rPr lang="en-US" baseline="0"/>
            <a:t>Osteopathic manipulative treatment (OMT)</a:t>
          </a:r>
          <a:endParaRPr lang="en-US"/>
        </a:p>
      </dgm:t>
    </dgm:pt>
    <dgm:pt modelId="{87739C16-A18D-DF47-95C9-3F1946CDD6C6}" type="parTrans" cxnId="{E4813009-CC2F-1847-84A9-DA1BEBEFE384}">
      <dgm:prSet/>
      <dgm:spPr/>
      <dgm:t>
        <a:bodyPr/>
        <a:lstStyle/>
        <a:p>
          <a:endParaRPr lang="en-US"/>
        </a:p>
      </dgm:t>
    </dgm:pt>
    <dgm:pt modelId="{DAAC2D9B-EE69-3748-9F1B-F25F387B2BF7}" type="sibTrans" cxnId="{E4813009-CC2F-1847-84A9-DA1BEBEFE384}">
      <dgm:prSet/>
      <dgm:spPr/>
      <dgm:t>
        <a:bodyPr/>
        <a:lstStyle/>
        <a:p>
          <a:endParaRPr lang="en-US"/>
        </a:p>
      </dgm:t>
    </dgm:pt>
    <dgm:pt modelId="{40DB13D2-5469-8F4D-8E57-2EA2C3075867}">
      <dgm:prSet/>
      <dgm:spPr/>
      <dgm:t>
        <a:bodyPr/>
        <a:lstStyle/>
        <a:p>
          <a:r>
            <a:rPr lang="en-US" baseline="0"/>
            <a:t>2013 systematic review:</a:t>
          </a:r>
          <a:endParaRPr lang="en-US"/>
        </a:p>
      </dgm:t>
    </dgm:pt>
    <dgm:pt modelId="{F7A74389-11F9-B943-BBE6-60707F9587B4}" type="parTrans" cxnId="{7A28C413-E440-0C45-9F5E-97FE567ECD51}">
      <dgm:prSet/>
      <dgm:spPr/>
      <dgm:t>
        <a:bodyPr/>
        <a:lstStyle/>
        <a:p>
          <a:endParaRPr lang="en-US"/>
        </a:p>
      </dgm:t>
    </dgm:pt>
    <dgm:pt modelId="{E1D4013B-F348-494A-B729-85F4A760A107}" type="sibTrans" cxnId="{7A28C413-E440-0C45-9F5E-97FE567ECD51}">
      <dgm:prSet/>
      <dgm:spPr/>
      <dgm:t>
        <a:bodyPr/>
        <a:lstStyle/>
        <a:p>
          <a:endParaRPr lang="en-US"/>
        </a:p>
      </dgm:t>
    </dgm:pt>
    <dgm:pt modelId="{0452A944-E63E-AC4E-8D02-96EC89BCE652}">
      <dgm:prSet/>
      <dgm:spPr/>
      <dgm:t>
        <a:bodyPr/>
        <a:lstStyle/>
        <a:p>
          <a:r>
            <a:rPr lang="en-US" baseline="0"/>
            <a:t>17 RCTs evaluated the effectiveness of OMT for multiple childhood conditions including OM</a:t>
          </a:r>
          <a:endParaRPr lang="en-US"/>
        </a:p>
      </dgm:t>
    </dgm:pt>
    <dgm:pt modelId="{CB9160F2-78C6-CE42-BBC6-3A11F44CD73E}" type="parTrans" cxnId="{3477E900-7742-9440-9BA8-8D2A38DE3941}">
      <dgm:prSet/>
      <dgm:spPr/>
      <dgm:t>
        <a:bodyPr/>
        <a:lstStyle/>
        <a:p>
          <a:endParaRPr lang="en-US"/>
        </a:p>
      </dgm:t>
    </dgm:pt>
    <dgm:pt modelId="{EEF2F75C-17C0-4B4B-B7F4-47AAB9928C59}" type="sibTrans" cxnId="{3477E900-7742-9440-9BA8-8D2A38DE3941}">
      <dgm:prSet/>
      <dgm:spPr/>
      <dgm:t>
        <a:bodyPr/>
        <a:lstStyle/>
        <a:p>
          <a:endParaRPr lang="en-US"/>
        </a:p>
      </dgm:t>
    </dgm:pt>
    <dgm:pt modelId="{C5706E81-C8F7-604D-AAA1-4F9D0C9D5970}">
      <dgm:prSet/>
      <dgm:spPr/>
      <dgm:t>
        <a:bodyPr/>
        <a:lstStyle/>
        <a:p>
          <a:r>
            <a:rPr lang="en-US" baseline="0"/>
            <a:t>Conclusion: OMT should not be recommended for infants and children based on the low quality of supporting evidence</a:t>
          </a:r>
          <a:endParaRPr lang="en-US"/>
        </a:p>
      </dgm:t>
    </dgm:pt>
    <dgm:pt modelId="{B8A2FC9D-63DE-184E-A5F7-978EDDA4ACF1}" type="parTrans" cxnId="{DF0C3372-D666-B14D-93D4-E7964BE30E27}">
      <dgm:prSet/>
      <dgm:spPr/>
      <dgm:t>
        <a:bodyPr/>
        <a:lstStyle/>
        <a:p>
          <a:endParaRPr lang="en-US"/>
        </a:p>
      </dgm:t>
    </dgm:pt>
    <dgm:pt modelId="{48457CC9-309B-B547-8A5C-39A21A1A368D}" type="sibTrans" cxnId="{DF0C3372-D666-B14D-93D4-E7964BE30E27}">
      <dgm:prSet/>
      <dgm:spPr/>
      <dgm:t>
        <a:bodyPr/>
        <a:lstStyle/>
        <a:p>
          <a:endParaRPr lang="en-US"/>
        </a:p>
      </dgm:t>
    </dgm:pt>
    <dgm:pt modelId="{A710F9C4-9654-F24C-826A-F3F465BC3F67}">
      <dgm:prSet/>
      <dgm:spPr/>
      <dgm:t>
        <a:bodyPr/>
        <a:lstStyle/>
        <a:p>
          <a:r>
            <a:rPr lang="en-US" baseline="0"/>
            <a:t>**Difficult to make recommendations due to studies having high potential for bias with small numbers and low quality</a:t>
          </a:r>
          <a:endParaRPr lang="en-US"/>
        </a:p>
      </dgm:t>
    </dgm:pt>
    <dgm:pt modelId="{F98E1769-8891-F746-9FC6-DAC2B216F9FF}" type="parTrans" cxnId="{59DEFD8C-EC1F-7347-9CE2-E4D7F3ACFCB0}">
      <dgm:prSet/>
      <dgm:spPr/>
      <dgm:t>
        <a:bodyPr/>
        <a:lstStyle/>
        <a:p>
          <a:endParaRPr lang="en-US"/>
        </a:p>
      </dgm:t>
    </dgm:pt>
    <dgm:pt modelId="{0589E740-7202-F24B-84D0-0BA1A2C0E558}" type="sibTrans" cxnId="{59DEFD8C-EC1F-7347-9CE2-E4D7F3ACFCB0}">
      <dgm:prSet/>
      <dgm:spPr/>
      <dgm:t>
        <a:bodyPr/>
        <a:lstStyle/>
        <a:p>
          <a:endParaRPr lang="en-US"/>
        </a:p>
      </dgm:t>
    </dgm:pt>
    <dgm:pt modelId="{354A059A-1BB9-6A42-9746-589F1B44386B}" type="pres">
      <dgm:prSet presAssocID="{A3D4D4E4-8EE7-B541-8176-E6CF805FE78D}" presName="linear" presStyleCnt="0">
        <dgm:presLayoutVars>
          <dgm:animLvl val="lvl"/>
          <dgm:resizeHandles val="exact"/>
        </dgm:presLayoutVars>
      </dgm:prSet>
      <dgm:spPr/>
    </dgm:pt>
    <dgm:pt modelId="{9FD97E68-AFC2-824D-9476-CFA4A2BE844E}" type="pres">
      <dgm:prSet presAssocID="{6F1C8846-714B-E24D-ACE3-FDF0E3B136E5}" presName="parentText" presStyleLbl="node1" presStyleIdx="0" presStyleCnt="1">
        <dgm:presLayoutVars>
          <dgm:chMax val="0"/>
          <dgm:bulletEnabled val="1"/>
        </dgm:presLayoutVars>
      </dgm:prSet>
      <dgm:spPr/>
    </dgm:pt>
    <dgm:pt modelId="{936AD420-5CDF-904E-AA7F-CC854280A021}" type="pres">
      <dgm:prSet presAssocID="{6F1C8846-714B-E24D-ACE3-FDF0E3B136E5}" presName="childText" presStyleLbl="revTx" presStyleIdx="0" presStyleCnt="1">
        <dgm:presLayoutVars>
          <dgm:bulletEnabled val="1"/>
        </dgm:presLayoutVars>
      </dgm:prSet>
      <dgm:spPr/>
    </dgm:pt>
  </dgm:ptLst>
  <dgm:cxnLst>
    <dgm:cxn modelId="{3477E900-7742-9440-9BA8-8D2A38DE3941}" srcId="{40DB13D2-5469-8F4D-8E57-2EA2C3075867}" destId="{0452A944-E63E-AC4E-8D02-96EC89BCE652}" srcOrd="0" destOrd="0" parTransId="{CB9160F2-78C6-CE42-BBC6-3A11F44CD73E}" sibTransId="{EEF2F75C-17C0-4B4B-B7F4-47AAB9928C59}"/>
    <dgm:cxn modelId="{08581B01-BFC9-C248-9029-D492A1369DEB}" type="presOf" srcId="{6F1C8846-714B-E24D-ACE3-FDF0E3B136E5}" destId="{9FD97E68-AFC2-824D-9476-CFA4A2BE844E}" srcOrd="0" destOrd="0" presId="urn:microsoft.com/office/officeart/2005/8/layout/vList2"/>
    <dgm:cxn modelId="{E4813009-CC2F-1847-84A9-DA1BEBEFE384}" srcId="{A3D4D4E4-8EE7-B541-8176-E6CF805FE78D}" destId="{6F1C8846-714B-E24D-ACE3-FDF0E3B136E5}" srcOrd="0" destOrd="0" parTransId="{87739C16-A18D-DF47-95C9-3F1946CDD6C6}" sibTransId="{DAAC2D9B-EE69-3748-9F1B-F25F387B2BF7}"/>
    <dgm:cxn modelId="{7A28C413-E440-0C45-9F5E-97FE567ECD51}" srcId="{6F1C8846-714B-E24D-ACE3-FDF0E3B136E5}" destId="{40DB13D2-5469-8F4D-8E57-2EA2C3075867}" srcOrd="0" destOrd="0" parTransId="{F7A74389-11F9-B943-BBE6-60707F9587B4}" sibTransId="{E1D4013B-F348-494A-B729-85F4A760A107}"/>
    <dgm:cxn modelId="{14154335-5E30-2B48-8F71-9CD6AF611893}" type="presOf" srcId="{40DB13D2-5469-8F4D-8E57-2EA2C3075867}" destId="{936AD420-5CDF-904E-AA7F-CC854280A021}" srcOrd="0" destOrd="0" presId="urn:microsoft.com/office/officeart/2005/8/layout/vList2"/>
    <dgm:cxn modelId="{DABDB936-9AE3-E547-82A1-DF0BEF675AF1}" type="presOf" srcId="{A3D4D4E4-8EE7-B541-8176-E6CF805FE78D}" destId="{354A059A-1BB9-6A42-9746-589F1B44386B}" srcOrd="0" destOrd="0" presId="urn:microsoft.com/office/officeart/2005/8/layout/vList2"/>
    <dgm:cxn modelId="{9FC98D57-4BBC-4649-8472-75368B5577B8}" type="presOf" srcId="{A710F9C4-9654-F24C-826A-F3F465BC3F67}" destId="{936AD420-5CDF-904E-AA7F-CC854280A021}" srcOrd="0" destOrd="3" presId="urn:microsoft.com/office/officeart/2005/8/layout/vList2"/>
    <dgm:cxn modelId="{DF0C3372-D666-B14D-93D4-E7964BE30E27}" srcId="{40DB13D2-5469-8F4D-8E57-2EA2C3075867}" destId="{C5706E81-C8F7-604D-AAA1-4F9D0C9D5970}" srcOrd="1" destOrd="0" parTransId="{B8A2FC9D-63DE-184E-A5F7-978EDDA4ACF1}" sibTransId="{48457CC9-309B-B547-8A5C-39A21A1A368D}"/>
    <dgm:cxn modelId="{59DEFD8C-EC1F-7347-9CE2-E4D7F3ACFCB0}" srcId="{6F1C8846-714B-E24D-ACE3-FDF0E3B136E5}" destId="{A710F9C4-9654-F24C-826A-F3F465BC3F67}" srcOrd="1" destOrd="0" parTransId="{F98E1769-8891-F746-9FC6-DAC2B216F9FF}" sibTransId="{0589E740-7202-F24B-84D0-0BA1A2C0E558}"/>
    <dgm:cxn modelId="{A80DFDDF-3882-524F-B1EA-DCE8C7A929FE}" type="presOf" srcId="{C5706E81-C8F7-604D-AAA1-4F9D0C9D5970}" destId="{936AD420-5CDF-904E-AA7F-CC854280A021}" srcOrd="0" destOrd="2" presId="urn:microsoft.com/office/officeart/2005/8/layout/vList2"/>
    <dgm:cxn modelId="{43DC39FE-3FB8-4C4D-932E-ADFE330A552D}" type="presOf" srcId="{0452A944-E63E-AC4E-8D02-96EC89BCE652}" destId="{936AD420-5CDF-904E-AA7F-CC854280A021}" srcOrd="0" destOrd="1" presId="urn:microsoft.com/office/officeart/2005/8/layout/vList2"/>
    <dgm:cxn modelId="{DB16F51A-E6A6-CC43-890A-5B67F42ECFCC}" type="presParOf" srcId="{354A059A-1BB9-6A42-9746-589F1B44386B}" destId="{9FD97E68-AFC2-824D-9476-CFA4A2BE844E}" srcOrd="0" destOrd="0" presId="urn:microsoft.com/office/officeart/2005/8/layout/vList2"/>
    <dgm:cxn modelId="{05E22A6C-17CA-2E4C-ACED-75BAC29579CD}" type="presParOf" srcId="{354A059A-1BB9-6A42-9746-589F1B44386B}" destId="{936AD420-5CDF-904E-AA7F-CC854280A021}"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49469454-B5A2-FE4F-97C5-5F06E89D96B1}"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60918322-1F65-0548-A880-AAB476AE96EE}">
      <dgm:prSet/>
      <dgm:spPr/>
      <dgm:t>
        <a:bodyPr/>
        <a:lstStyle/>
        <a:p>
          <a:r>
            <a:rPr lang="en-US" baseline="0"/>
            <a:t>Use manipulation to attempt to improve innervation and function of tensor veli palatini</a:t>
          </a:r>
          <a:r>
            <a:rPr lang="en-US" baseline="0">
              <a:sym typeface="Wingdings" pitchFamily="2" charset="2"/>
            </a:rPr>
            <a:t></a:t>
          </a:r>
          <a:r>
            <a:rPr lang="en-US" baseline="0"/>
            <a:t> proposed to help treat or prevent OM</a:t>
          </a:r>
          <a:endParaRPr lang="en-US"/>
        </a:p>
      </dgm:t>
    </dgm:pt>
    <dgm:pt modelId="{E878574B-B3D3-F24C-A2B6-1892A7212838}" type="parTrans" cxnId="{79523134-FD21-8F4C-8168-D2B8BC4ED638}">
      <dgm:prSet/>
      <dgm:spPr/>
      <dgm:t>
        <a:bodyPr/>
        <a:lstStyle/>
        <a:p>
          <a:endParaRPr lang="en-US"/>
        </a:p>
      </dgm:t>
    </dgm:pt>
    <dgm:pt modelId="{C3598D61-1306-A746-9F4A-CB8AD2A75E16}" type="sibTrans" cxnId="{79523134-FD21-8F4C-8168-D2B8BC4ED638}">
      <dgm:prSet/>
      <dgm:spPr/>
      <dgm:t>
        <a:bodyPr/>
        <a:lstStyle/>
        <a:p>
          <a:endParaRPr lang="en-US"/>
        </a:p>
      </dgm:t>
    </dgm:pt>
    <dgm:pt modelId="{963127D8-7BF6-7340-A9BD-731EAE9CB2F3}">
      <dgm:prSet/>
      <dgm:spPr/>
      <dgm:t>
        <a:bodyPr/>
        <a:lstStyle/>
        <a:p>
          <a:r>
            <a:rPr lang="en-US" baseline="0"/>
            <a:t>Clinical trials limited &amp; with flaws</a:t>
          </a:r>
          <a:endParaRPr lang="en-US"/>
        </a:p>
      </dgm:t>
    </dgm:pt>
    <dgm:pt modelId="{122F69E3-7222-4947-9132-A88ED1418D18}" type="parTrans" cxnId="{92A9A2F8-AA94-2C43-B4AB-95E73D9A6A6F}">
      <dgm:prSet/>
      <dgm:spPr/>
      <dgm:t>
        <a:bodyPr/>
        <a:lstStyle/>
        <a:p>
          <a:endParaRPr lang="en-US"/>
        </a:p>
      </dgm:t>
    </dgm:pt>
    <dgm:pt modelId="{E9DA57B5-3ABD-BB4F-937A-32EDCF4C0882}" type="sibTrans" cxnId="{92A9A2F8-AA94-2C43-B4AB-95E73D9A6A6F}">
      <dgm:prSet/>
      <dgm:spPr/>
      <dgm:t>
        <a:bodyPr/>
        <a:lstStyle/>
        <a:p>
          <a:endParaRPr lang="en-US"/>
        </a:p>
      </dgm:t>
    </dgm:pt>
    <dgm:pt modelId="{98FD362B-FB8F-8E43-9E66-2194CD9805E4}">
      <dgm:prSet/>
      <dgm:spPr/>
      <dgm:t>
        <a:bodyPr/>
        <a:lstStyle/>
        <a:p>
          <a:r>
            <a:rPr lang="en-US" baseline="0"/>
            <a:t>3 major noncontrolled clinical trials evaluating its use- look at time to AOM recovery with chiropractics</a:t>
          </a:r>
          <a:endParaRPr lang="en-US"/>
        </a:p>
      </dgm:t>
    </dgm:pt>
    <dgm:pt modelId="{539394E3-2083-0340-93BC-C7453E8FDD6F}" type="parTrans" cxnId="{53D0CBA5-F14B-C44B-A173-9AA764A28BDD}">
      <dgm:prSet/>
      <dgm:spPr/>
      <dgm:t>
        <a:bodyPr/>
        <a:lstStyle/>
        <a:p>
          <a:endParaRPr lang="en-US"/>
        </a:p>
      </dgm:t>
    </dgm:pt>
    <dgm:pt modelId="{FF5847BB-82D6-8F49-95BE-26D6383BB00D}" type="sibTrans" cxnId="{53D0CBA5-F14B-C44B-A173-9AA764A28BDD}">
      <dgm:prSet/>
      <dgm:spPr/>
      <dgm:t>
        <a:bodyPr/>
        <a:lstStyle/>
        <a:p>
          <a:endParaRPr lang="en-US"/>
        </a:p>
      </dgm:t>
    </dgm:pt>
    <dgm:pt modelId="{DF80C211-B29C-464E-974E-7A3DE93087A8}">
      <dgm:prSet/>
      <dgm:spPr/>
      <dgm:t>
        <a:bodyPr/>
        <a:lstStyle/>
        <a:p>
          <a:r>
            <a:rPr lang="en-US" baseline="0"/>
            <a:t>Children at increased risk of injury; serious adverse events have been reported</a:t>
          </a:r>
          <a:endParaRPr lang="en-US"/>
        </a:p>
      </dgm:t>
    </dgm:pt>
    <dgm:pt modelId="{01902DAE-67CD-274B-9341-7CD2916974B9}" type="parTrans" cxnId="{9CF8D24E-1F0C-E340-86D6-16EDF493163E}">
      <dgm:prSet/>
      <dgm:spPr/>
      <dgm:t>
        <a:bodyPr/>
        <a:lstStyle/>
        <a:p>
          <a:endParaRPr lang="en-US"/>
        </a:p>
      </dgm:t>
    </dgm:pt>
    <dgm:pt modelId="{BD460178-059A-CA41-B367-ACA3EBF79447}" type="sibTrans" cxnId="{9CF8D24E-1F0C-E340-86D6-16EDF493163E}">
      <dgm:prSet/>
      <dgm:spPr/>
      <dgm:t>
        <a:bodyPr/>
        <a:lstStyle/>
        <a:p>
          <a:endParaRPr lang="en-US"/>
        </a:p>
      </dgm:t>
    </dgm:pt>
    <dgm:pt modelId="{9EE4AFC0-E2A6-2045-BE21-573278F64AFA}" type="pres">
      <dgm:prSet presAssocID="{49469454-B5A2-FE4F-97C5-5F06E89D96B1}" presName="vert0" presStyleCnt="0">
        <dgm:presLayoutVars>
          <dgm:dir/>
          <dgm:animOne val="branch"/>
          <dgm:animLvl val="lvl"/>
        </dgm:presLayoutVars>
      </dgm:prSet>
      <dgm:spPr/>
    </dgm:pt>
    <dgm:pt modelId="{F66FAAF0-1FC9-2D47-9C0B-1E8520286211}" type="pres">
      <dgm:prSet presAssocID="{60918322-1F65-0548-A880-AAB476AE96EE}" presName="thickLine" presStyleLbl="alignNode1" presStyleIdx="0" presStyleCnt="4"/>
      <dgm:spPr/>
    </dgm:pt>
    <dgm:pt modelId="{F7B8E0C2-2406-D944-ABF0-CE034E842BD9}" type="pres">
      <dgm:prSet presAssocID="{60918322-1F65-0548-A880-AAB476AE96EE}" presName="horz1" presStyleCnt="0"/>
      <dgm:spPr/>
    </dgm:pt>
    <dgm:pt modelId="{42EA499E-EFCC-624B-B05D-AAC6BC49DED6}" type="pres">
      <dgm:prSet presAssocID="{60918322-1F65-0548-A880-AAB476AE96EE}" presName="tx1" presStyleLbl="revTx" presStyleIdx="0" presStyleCnt="4"/>
      <dgm:spPr/>
    </dgm:pt>
    <dgm:pt modelId="{2707B544-E750-664C-9623-2240A9A9AD7D}" type="pres">
      <dgm:prSet presAssocID="{60918322-1F65-0548-A880-AAB476AE96EE}" presName="vert1" presStyleCnt="0"/>
      <dgm:spPr/>
    </dgm:pt>
    <dgm:pt modelId="{B25D9C23-F71C-2341-9E04-07611311879C}" type="pres">
      <dgm:prSet presAssocID="{963127D8-7BF6-7340-A9BD-731EAE9CB2F3}" presName="thickLine" presStyleLbl="alignNode1" presStyleIdx="1" presStyleCnt="4"/>
      <dgm:spPr/>
    </dgm:pt>
    <dgm:pt modelId="{D8F905BE-321B-5542-A590-8B42879F10D4}" type="pres">
      <dgm:prSet presAssocID="{963127D8-7BF6-7340-A9BD-731EAE9CB2F3}" presName="horz1" presStyleCnt="0"/>
      <dgm:spPr/>
    </dgm:pt>
    <dgm:pt modelId="{41D6DE60-D8BD-D14D-B739-72A05C738862}" type="pres">
      <dgm:prSet presAssocID="{963127D8-7BF6-7340-A9BD-731EAE9CB2F3}" presName="tx1" presStyleLbl="revTx" presStyleIdx="1" presStyleCnt="4"/>
      <dgm:spPr/>
    </dgm:pt>
    <dgm:pt modelId="{2CC1F575-EB04-8F46-91B8-1BF7C0484E5D}" type="pres">
      <dgm:prSet presAssocID="{963127D8-7BF6-7340-A9BD-731EAE9CB2F3}" presName="vert1" presStyleCnt="0"/>
      <dgm:spPr/>
    </dgm:pt>
    <dgm:pt modelId="{23020281-02E6-0848-8B8B-BB4755E12FBC}" type="pres">
      <dgm:prSet presAssocID="{98FD362B-FB8F-8E43-9E66-2194CD9805E4}" presName="thickLine" presStyleLbl="alignNode1" presStyleIdx="2" presStyleCnt="4"/>
      <dgm:spPr/>
    </dgm:pt>
    <dgm:pt modelId="{1D516FB1-CC82-FB44-939F-C3DA7963630F}" type="pres">
      <dgm:prSet presAssocID="{98FD362B-FB8F-8E43-9E66-2194CD9805E4}" presName="horz1" presStyleCnt="0"/>
      <dgm:spPr/>
    </dgm:pt>
    <dgm:pt modelId="{9DDE2D96-FD01-BC45-B18F-278326CC9B0A}" type="pres">
      <dgm:prSet presAssocID="{98FD362B-FB8F-8E43-9E66-2194CD9805E4}" presName="tx1" presStyleLbl="revTx" presStyleIdx="2" presStyleCnt="4"/>
      <dgm:spPr/>
    </dgm:pt>
    <dgm:pt modelId="{D20A7E9D-8994-6C4C-9EEC-342245129B1E}" type="pres">
      <dgm:prSet presAssocID="{98FD362B-FB8F-8E43-9E66-2194CD9805E4}" presName="vert1" presStyleCnt="0"/>
      <dgm:spPr/>
    </dgm:pt>
    <dgm:pt modelId="{5FF002C3-E34C-F143-9D09-B800C7658822}" type="pres">
      <dgm:prSet presAssocID="{DF80C211-B29C-464E-974E-7A3DE93087A8}" presName="thickLine" presStyleLbl="alignNode1" presStyleIdx="3" presStyleCnt="4"/>
      <dgm:spPr/>
    </dgm:pt>
    <dgm:pt modelId="{8AA0CDCE-CBEC-EC4A-A6C4-29D003527F99}" type="pres">
      <dgm:prSet presAssocID="{DF80C211-B29C-464E-974E-7A3DE93087A8}" presName="horz1" presStyleCnt="0"/>
      <dgm:spPr/>
    </dgm:pt>
    <dgm:pt modelId="{D539D0B5-FF9A-CD43-8429-3A909A1AC059}" type="pres">
      <dgm:prSet presAssocID="{DF80C211-B29C-464E-974E-7A3DE93087A8}" presName="tx1" presStyleLbl="revTx" presStyleIdx="3" presStyleCnt="4"/>
      <dgm:spPr/>
    </dgm:pt>
    <dgm:pt modelId="{CE0842E6-A9E6-FA49-ABEA-6F09E312A5E1}" type="pres">
      <dgm:prSet presAssocID="{DF80C211-B29C-464E-974E-7A3DE93087A8}" presName="vert1" presStyleCnt="0"/>
      <dgm:spPr/>
    </dgm:pt>
  </dgm:ptLst>
  <dgm:cxnLst>
    <dgm:cxn modelId="{7433C824-9FA9-CF4D-939F-1D2FEC7F1FE1}" type="presOf" srcId="{60918322-1F65-0548-A880-AAB476AE96EE}" destId="{42EA499E-EFCC-624B-B05D-AAC6BC49DED6}" srcOrd="0" destOrd="0" presId="urn:microsoft.com/office/officeart/2008/layout/LinedList"/>
    <dgm:cxn modelId="{F733EC24-E3B9-4248-9B71-39854C9CAE67}" type="presOf" srcId="{963127D8-7BF6-7340-A9BD-731EAE9CB2F3}" destId="{41D6DE60-D8BD-D14D-B739-72A05C738862}" srcOrd="0" destOrd="0" presId="urn:microsoft.com/office/officeart/2008/layout/LinedList"/>
    <dgm:cxn modelId="{D10F872A-D438-1E41-B561-24F41CCD835E}" type="presOf" srcId="{49469454-B5A2-FE4F-97C5-5F06E89D96B1}" destId="{9EE4AFC0-E2A6-2045-BE21-573278F64AFA}" srcOrd="0" destOrd="0" presId="urn:microsoft.com/office/officeart/2008/layout/LinedList"/>
    <dgm:cxn modelId="{79523134-FD21-8F4C-8168-D2B8BC4ED638}" srcId="{49469454-B5A2-FE4F-97C5-5F06E89D96B1}" destId="{60918322-1F65-0548-A880-AAB476AE96EE}" srcOrd="0" destOrd="0" parTransId="{E878574B-B3D3-F24C-A2B6-1892A7212838}" sibTransId="{C3598D61-1306-A746-9F4A-CB8AD2A75E16}"/>
    <dgm:cxn modelId="{80647949-A292-1D4A-8F6A-D5AAE2F5D126}" type="presOf" srcId="{DF80C211-B29C-464E-974E-7A3DE93087A8}" destId="{D539D0B5-FF9A-CD43-8429-3A909A1AC059}" srcOrd="0" destOrd="0" presId="urn:microsoft.com/office/officeart/2008/layout/LinedList"/>
    <dgm:cxn modelId="{9CF8D24E-1F0C-E340-86D6-16EDF493163E}" srcId="{49469454-B5A2-FE4F-97C5-5F06E89D96B1}" destId="{DF80C211-B29C-464E-974E-7A3DE93087A8}" srcOrd="3" destOrd="0" parTransId="{01902DAE-67CD-274B-9341-7CD2916974B9}" sibTransId="{BD460178-059A-CA41-B367-ACA3EBF79447}"/>
    <dgm:cxn modelId="{455F298E-DE7B-C449-A893-3733C6C0F257}" type="presOf" srcId="{98FD362B-FB8F-8E43-9E66-2194CD9805E4}" destId="{9DDE2D96-FD01-BC45-B18F-278326CC9B0A}" srcOrd="0" destOrd="0" presId="urn:microsoft.com/office/officeart/2008/layout/LinedList"/>
    <dgm:cxn modelId="{53D0CBA5-F14B-C44B-A173-9AA764A28BDD}" srcId="{49469454-B5A2-FE4F-97C5-5F06E89D96B1}" destId="{98FD362B-FB8F-8E43-9E66-2194CD9805E4}" srcOrd="2" destOrd="0" parTransId="{539394E3-2083-0340-93BC-C7453E8FDD6F}" sibTransId="{FF5847BB-82D6-8F49-95BE-26D6383BB00D}"/>
    <dgm:cxn modelId="{92A9A2F8-AA94-2C43-B4AB-95E73D9A6A6F}" srcId="{49469454-B5A2-FE4F-97C5-5F06E89D96B1}" destId="{963127D8-7BF6-7340-A9BD-731EAE9CB2F3}" srcOrd="1" destOrd="0" parTransId="{122F69E3-7222-4947-9132-A88ED1418D18}" sibTransId="{E9DA57B5-3ABD-BB4F-937A-32EDCF4C0882}"/>
    <dgm:cxn modelId="{88625229-5CAF-B14B-8150-66359F4878DD}" type="presParOf" srcId="{9EE4AFC0-E2A6-2045-BE21-573278F64AFA}" destId="{F66FAAF0-1FC9-2D47-9C0B-1E8520286211}" srcOrd="0" destOrd="0" presId="urn:microsoft.com/office/officeart/2008/layout/LinedList"/>
    <dgm:cxn modelId="{86CF2DF3-430C-7840-AFE4-F7E71B447316}" type="presParOf" srcId="{9EE4AFC0-E2A6-2045-BE21-573278F64AFA}" destId="{F7B8E0C2-2406-D944-ABF0-CE034E842BD9}" srcOrd="1" destOrd="0" presId="urn:microsoft.com/office/officeart/2008/layout/LinedList"/>
    <dgm:cxn modelId="{870CED0D-7774-E04B-80F9-63723B335086}" type="presParOf" srcId="{F7B8E0C2-2406-D944-ABF0-CE034E842BD9}" destId="{42EA499E-EFCC-624B-B05D-AAC6BC49DED6}" srcOrd="0" destOrd="0" presId="urn:microsoft.com/office/officeart/2008/layout/LinedList"/>
    <dgm:cxn modelId="{36959C35-151F-3041-98F7-1C198B6CCF36}" type="presParOf" srcId="{F7B8E0C2-2406-D944-ABF0-CE034E842BD9}" destId="{2707B544-E750-664C-9623-2240A9A9AD7D}" srcOrd="1" destOrd="0" presId="urn:microsoft.com/office/officeart/2008/layout/LinedList"/>
    <dgm:cxn modelId="{DE6FBFBC-EE7B-A643-A852-D20ADC995807}" type="presParOf" srcId="{9EE4AFC0-E2A6-2045-BE21-573278F64AFA}" destId="{B25D9C23-F71C-2341-9E04-07611311879C}" srcOrd="2" destOrd="0" presId="urn:microsoft.com/office/officeart/2008/layout/LinedList"/>
    <dgm:cxn modelId="{74A72443-276D-A442-B38D-8EBF09A5C712}" type="presParOf" srcId="{9EE4AFC0-E2A6-2045-BE21-573278F64AFA}" destId="{D8F905BE-321B-5542-A590-8B42879F10D4}" srcOrd="3" destOrd="0" presId="urn:microsoft.com/office/officeart/2008/layout/LinedList"/>
    <dgm:cxn modelId="{538990B6-F9DF-E441-B997-7FBD30403AAA}" type="presParOf" srcId="{D8F905BE-321B-5542-A590-8B42879F10D4}" destId="{41D6DE60-D8BD-D14D-B739-72A05C738862}" srcOrd="0" destOrd="0" presId="urn:microsoft.com/office/officeart/2008/layout/LinedList"/>
    <dgm:cxn modelId="{FC993459-5E94-DB41-89FF-F1E98171AD16}" type="presParOf" srcId="{D8F905BE-321B-5542-A590-8B42879F10D4}" destId="{2CC1F575-EB04-8F46-91B8-1BF7C0484E5D}" srcOrd="1" destOrd="0" presId="urn:microsoft.com/office/officeart/2008/layout/LinedList"/>
    <dgm:cxn modelId="{88E9D1D9-2CC5-3548-8D15-EAA5A0E32E4B}" type="presParOf" srcId="{9EE4AFC0-E2A6-2045-BE21-573278F64AFA}" destId="{23020281-02E6-0848-8B8B-BB4755E12FBC}" srcOrd="4" destOrd="0" presId="urn:microsoft.com/office/officeart/2008/layout/LinedList"/>
    <dgm:cxn modelId="{9779AD42-A15E-2046-8BFF-471C5A47B882}" type="presParOf" srcId="{9EE4AFC0-E2A6-2045-BE21-573278F64AFA}" destId="{1D516FB1-CC82-FB44-939F-C3DA7963630F}" srcOrd="5" destOrd="0" presId="urn:microsoft.com/office/officeart/2008/layout/LinedList"/>
    <dgm:cxn modelId="{BF5AB7F6-2D35-A341-8C8C-B9D154FC0B7E}" type="presParOf" srcId="{1D516FB1-CC82-FB44-939F-C3DA7963630F}" destId="{9DDE2D96-FD01-BC45-B18F-278326CC9B0A}" srcOrd="0" destOrd="0" presId="urn:microsoft.com/office/officeart/2008/layout/LinedList"/>
    <dgm:cxn modelId="{43845E19-47AF-4848-A052-F7CAD22FDB9B}" type="presParOf" srcId="{1D516FB1-CC82-FB44-939F-C3DA7963630F}" destId="{D20A7E9D-8994-6C4C-9EEC-342245129B1E}" srcOrd="1" destOrd="0" presId="urn:microsoft.com/office/officeart/2008/layout/LinedList"/>
    <dgm:cxn modelId="{FD85A78D-1FAE-7944-A055-413ED19FC24E}" type="presParOf" srcId="{9EE4AFC0-E2A6-2045-BE21-573278F64AFA}" destId="{5FF002C3-E34C-F143-9D09-B800C7658822}" srcOrd="6" destOrd="0" presId="urn:microsoft.com/office/officeart/2008/layout/LinedList"/>
    <dgm:cxn modelId="{5208D709-18B7-0041-BD71-3707A18A160C}" type="presParOf" srcId="{9EE4AFC0-E2A6-2045-BE21-573278F64AFA}" destId="{8AA0CDCE-CBEC-EC4A-A6C4-29D003527F99}" srcOrd="7" destOrd="0" presId="urn:microsoft.com/office/officeart/2008/layout/LinedList"/>
    <dgm:cxn modelId="{063ECE33-B3E3-C244-9822-DD61009DC65D}" type="presParOf" srcId="{8AA0CDCE-CBEC-EC4A-A6C4-29D003527F99}" destId="{D539D0B5-FF9A-CD43-8429-3A909A1AC059}" srcOrd="0" destOrd="0" presId="urn:microsoft.com/office/officeart/2008/layout/LinedList"/>
    <dgm:cxn modelId="{132AFAE7-CD06-044C-B616-D97AC169AEF4}" type="presParOf" srcId="{8AA0CDCE-CBEC-EC4A-A6C4-29D003527F99}" destId="{CE0842E6-A9E6-FA49-ABEA-6F09E312A5E1}"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B6BC39A-1BA9-424D-B6FF-5D712F147897}"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F8808FD0-3287-C542-8BFC-7645E01A30DD}">
      <dgm:prSet custT="1"/>
      <dgm:spPr/>
      <dgm:t>
        <a:bodyPr/>
        <a:lstStyle/>
        <a:p>
          <a:r>
            <a:rPr lang="en-US" sz="2400" baseline="0" dirty="0"/>
            <a:t>Acupuncture &amp; Chinese herbal medicine approved by World Health Organization as therapies to treat AOM and COM</a:t>
          </a:r>
          <a:endParaRPr lang="en-US" sz="2400" dirty="0"/>
        </a:p>
      </dgm:t>
    </dgm:pt>
    <dgm:pt modelId="{5CA93679-349F-644D-A7F9-CFF210A349B7}" type="parTrans" cxnId="{248E4DC9-80F4-8445-B1D3-4A1BC97C18B7}">
      <dgm:prSet/>
      <dgm:spPr/>
      <dgm:t>
        <a:bodyPr/>
        <a:lstStyle/>
        <a:p>
          <a:endParaRPr lang="en-US"/>
        </a:p>
      </dgm:t>
    </dgm:pt>
    <dgm:pt modelId="{6026A950-DD4F-9D48-BA49-2D47C8ABF84F}" type="sibTrans" cxnId="{248E4DC9-80F4-8445-B1D3-4A1BC97C18B7}">
      <dgm:prSet/>
      <dgm:spPr/>
      <dgm:t>
        <a:bodyPr/>
        <a:lstStyle/>
        <a:p>
          <a:endParaRPr lang="en-US"/>
        </a:p>
      </dgm:t>
    </dgm:pt>
    <dgm:pt modelId="{EDF1D4D5-A05A-964F-AEB2-71FCA2FA1E81}">
      <dgm:prSet custT="1"/>
      <dgm:spPr/>
      <dgm:t>
        <a:bodyPr/>
        <a:lstStyle/>
        <a:p>
          <a:r>
            <a:rPr lang="en-US" sz="2400" baseline="0" dirty="0"/>
            <a:t>Acupuncture: </a:t>
          </a:r>
          <a:endParaRPr lang="en-US" sz="2400" dirty="0"/>
        </a:p>
      </dgm:t>
    </dgm:pt>
    <dgm:pt modelId="{88165465-A7EC-6E46-91C0-BAE849D5655C}" type="parTrans" cxnId="{BB9BFFDF-4F93-7345-AFDE-B923708C1B0A}">
      <dgm:prSet/>
      <dgm:spPr/>
      <dgm:t>
        <a:bodyPr/>
        <a:lstStyle/>
        <a:p>
          <a:endParaRPr lang="en-US"/>
        </a:p>
      </dgm:t>
    </dgm:pt>
    <dgm:pt modelId="{72D2F4DF-BBCD-A745-9405-DDCA0673D58C}" type="sibTrans" cxnId="{BB9BFFDF-4F93-7345-AFDE-B923708C1B0A}">
      <dgm:prSet/>
      <dgm:spPr/>
      <dgm:t>
        <a:bodyPr/>
        <a:lstStyle/>
        <a:p>
          <a:endParaRPr lang="en-US"/>
        </a:p>
      </dgm:t>
    </dgm:pt>
    <dgm:pt modelId="{D1F7B2DC-F8CD-8549-A475-B64EA667729A}">
      <dgm:prSet custT="1"/>
      <dgm:spPr/>
      <dgm:t>
        <a:bodyPr/>
        <a:lstStyle/>
        <a:p>
          <a:r>
            <a:rPr lang="en-US" sz="2200" baseline="0" dirty="0"/>
            <a:t>May require numerous sessions to judge efficacy</a:t>
          </a:r>
          <a:endParaRPr lang="en-US" sz="2200" dirty="0"/>
        </a:p>
      </dgm:t>
    </dgm:pt>
    <dgm:pt modelId="{4ACE6BBC-5574-DB43-B157-C6FF638320F2}" type="parTrans" cxnId="{F8EFAE10-FE65-F646-8F1D-12E97D8CAE58}">
      <dgm:prSet/>
      <dgm:spPr/>
      <dgm:t>
        <a:bodyPr/>
        <a:lstStyle/>
        <a:p>
          <a:endParaRPr lang="en-US"/>
        </a:p>
      </dgm:t>
    </dgm:pt>
    <dgm:pt modelId="{2CD2A4FF-3345-A447-9DB0-E29FECF6A967}" type="sibTrans" cxnId="{F8EFAE10-FE65-F646-8F1D-12E97D8CAE58}">
      <dgm:prSet/>
      <dgm:spPr/>
      <dgm:t>
        <a:bodyPr/>
        <a:lstStyle/>
        <a:p>
          <a:endParaRPr lang="en-US"/>
        </a:p>
      </dgm:t>
    </dgm:pt>
    <dgm:pt modelId="{113D375E-E5E4-E643-9D02-74AA08946558}">
      <dgm:prSet custT="1"/>
      <dgm:spPr/>
      <dgm:t>
        <a:bodyPr/>
        <a:lstStyle/>
        <a:p>
          <a:r>
            <a:rPr lang="en-US" sz="2200" baseline="0" dirty="0"/>
            <a:t>Difficult to tolerate in children</a:t>
          </a:r>
          <a:endParaRPr lang="en-US" sz="2200" dirty="0"/>
        </a:p>
      </dgm:t>
    </dgm:pt>
    <dgm:pt modelId="{9DA304CA-39A4-F04F-A7ED-4500E789670E}" type="parTrans" cxnId="{FFAFDF42-83AD-3846-8917-C7B01ABE2397}">
      <dgm:prSet/>
      <dgm:spPr/>
      <dgm:t>
        <a:bodyPr/>
        <a:lstStyle/>
        <a:p>
          <a:endParaRPr lang="en-US"/>
        </a:p>
      </dgm:t>
    </dgm:pt>
    <dgm:pt modelId="{548A6113-A1BD-6D4F-94BA-22B50A5BF7D1}" type="sibTrans" cxnId="{FFAFDF42-83AD-3846-8917-C7B01ABE2397}">
      <dgm:prSet/>
      <dgm:spPr/>
      <dgm:t>
        <a:bodyPr/>
        <a:lstStyle/>
        <a:p>
          <a:endParaRPr lang="en-US"/>
        </a:p>
      </dgm:t>
    </dgm:pt>
    <dgm:pt modelId="{F304FD3B-14F5-F542-8F20-A902E885C3C7}">
      <dgm:prSet custT="1"/>
      <dgm:spPr/>
      <dgm:t>
        <a:bodyPr/>
        <a:lstStyle/>
        <a:p>
          <a:r>
            <a:rPr lang="en-US" sz="2200" baseline="0" dirty="0"/>
            <a:t>Alternatives- acupressure or laser acupuncture</a:t>
          </a:r>
          <a:endParaRPr lang="en-US" sz="2200" dirty="0"/>
        </a:p>
      </dgm:t>
    </dgm:pt>
    <dgm:pt modelId="{7B327CE5-5721-2F45-8832-C3A51D895E4F}" type="parTrans" cxnId="{9A96040C-F82E-A247-9319-4BE953753E8A}">
      <dgm:prSet/>
      <dgm:spPr/>
      <dgm:t>
        <a:bodyPr/>
        <a:lstStyle/>
        <a:p>
          <a:endParaRPr lang="en-US"/>
        </a:p>
      </dgm:t>
    </dgm:pt>
    <dgm:pt modelId="{0A15BB2E-3F63-5B4C-A1C7-C3D1F922A2BA}" type="sibTrans" cxnId="{9A96040C-F82E-A247-9319-4BE953753E8A}">
      <dgm:prSet/>
      <dgm:spPr/>
      <dgm:t>
        <a:bodyPr/>
        <a:lstStyle/>
        <a:p>
          <a:endParaRPr lang="en-US"/>
        </a:p>
      </dgm:t>
    </dgm:pt>
    <dgm:pt modelId="{C0F94EC6-9795-5345-BD23-035C31D85760}">
      <dgm:prSet custT="1"/>
      <dgm:spPr/>
      <dgm:t>
        <a:bodyPr/>
        <a:lstStyle/>
        <a:p>
          <a:r>
            <a:rPr lang="en-US" sz="2200" baseline="0" dirty="0"/>
            <a:t>Effective for acute pain control in children </a:t>
          </a:r>
          <a:endParaRPr lang="en-US" sz="2200" dirty="0"/>
        </a:p>
      </dgm:t>
    </dgm:pt>
    <dgm:pt modelId="{045DFEDE-83F0-8549-9F04-FBC7C3E32E20}" type="parTrans" cxnId="{E11AF843-FF1C-4C45-87AB-A140CC6FD1CB}">
      <dgm:prSet/>
      <dgm:spPr/>
      <dgm:t>
        <a:bodyPr/>
        <a:lstStyle/>
        <a:p>
          <a:endParaRPr lang="en-US"/>
        </a:p>
      </dgm:t>
    </dgm:pt>
    <dgm:pt modelId="{16A4C3B5-F087-5842-86A6-66FA9D27FA9A}" type="sibTrans" cxnId="{E11AF843-FF1C-4C45-87AB-A140CC6FD1CB}">
      <dgm:prSet/>
      <dgm:spPr/>
      <dgm:t>
        <a:bodyPr/>
        <a:lstStyle/>
        <a:p>
          <a:endParaRPr lang="en-US"/>
        </a:p>
      </dgm:t>
    </dgm:pt>
    <dgm:pt modelId="{1745B22F-C9F2-DC47-B877-D9BDE93F9496}" type="pres">
      <dgm:prSet presAssocID="{5B6BC39A-1BA9-424D-B6FF-5D712F147897}" presName="vert0" presStyleCnt="0">
        <dgm:presLayoutVars>
          <dgm:dir/>
          <dgm:animOne val="branch"/>
          <dgm:animLvl val="lvl"/>
        </dgm:presLayoutVars>
      </dgm:prSet>
      <dgm:spPr/>
    </dgm:pt>
    <dgm:pt modelId="{8DD0394E-8857-AC4F-B769-6205267C8C54}" type="pres">
      <dgm:prSet presAssocID="{F8808FD0-3287-C542-8BFC-7645E01A30DD}" presName="thickLine" presStyleLbl="alignNode1" presStyleIdx="0" presStyleCnt="2"/>
      <dgm:spPr/>
    </dgm:pt>
    <dgm:pt modelId="{73348D14-71C8-1541-8780-2CF49B540ED0}" type="pres">
      <dgm:prSet presAssocID="{F8808FD0-3287-C542-8BFC-7645E01A30DD}" presName="horz1" presStyleCnt="0"/>
      <dgm:spPr/>
    </dgm:pt>
    <dgm:pt modelId="{636A7C6A-14EC-1746-952F-D54F88A360E4}" type="pres">
      <dgm:prSet presAssocID="{F8808FD0-3287-C542-8BFC-7645E01A30DD}" presName="tx1" presStyleLbl="revTx" presStyleIdx="0" presStyleCnt="6" custScaleX="500000" custScaleY="33790"/>
      <dgm:spPr/>
    </dgm:pt>
    <dgm:pt modelId="{2C5117A5-503F-224F-85B3-68350C37315C}" type="pres">
      <dgm:prSet presAssocID="{F8808FD0-3287-C542-8BFC-7645E01A30DD}" presName="vert1" presStyleCnt="0"/>
      <dgm:spPr/>
    </dgm:pt>
    <dgm:pt modelId="{BC274A16-F10D-AE49-9B89-A9ADC2FBD6BF}" type="pres">
      <dgm:prSet presAssocID="{EDF1D4D5-A05A-964F-AEB2-71FCA2FA1E81}" presName="thickLine" presStyleLbl="alignNode1" presStyleIdx="1" presStyleCnt="2"/>
      <dgm:spPr/>
    </dgm:pt>
    <dgm:pt modelId="{F3A0800B-4CAC-7E40-8A94-71A744C2E30F}" type="pres">
      <dgm:prSet presAssocID="{EDF1D4D5-A05A-964F-AEB2-71FCA2FA1E81}" presName="horz1" presStyleCnt="0"/>
      <dgm:spPr/>
    </dgm:pt>
    <dgm:pt modelId="{7374A273-FE21-4C41-8F21-7A46A44A39A1}" type="pres">
      <dgm:prSet presAssocID="{EDF1D4D5-A05A-964F-AEB2-71FCA2FA1E81}" presName="tx1" presStyleLbl="revTx" presStyleIdx="1" presStyleCnt="6" custScaleX="124549"/>
      <dgm:spPr/>
    </dgm:pt>
    <dgm:pt modelId="{9093F0B6-4ABA-6B4C-9CA7-FDC07DBF3C35}" type="pres">
      <dgm:prSet presAssocID="{EDF1D4D5-A05A-964F-AEB2-71FCA2FA1E81}" presName="vert1" presStyleCnt="0"/>
      <dgm:spPr/>
    </dgm:pt>
    <dgm:pt modelId="{D5908780-C21D-964E-A14F-0F7D1DB74C99}" type="pres">
      <dgm:prSet presAssocID="{D1F7B2DC-F8CD-8549-A475-B64EA667729A}" presName="vertSpace2a" presStyleCnt="0"/>
      <dgm:spPr/>
    </dgm:pt>
    <dgm:pt modelId="{2B518F60-C522-F441-B40B-34FDB97E2E22}" type="pres">
      <dgm:prSet presAssocID="{D1F7B2DC-F8CD-8549-A475-B64EA667729A}" presName="horz2" presStyleCnt="0"/>
      <dgm:spPr/>
    </dgm:pt>
    <dgm:pt modelId="{70055E6C-6CC2-0040-9F64-9EB8C8FF0448}" type="pres">
      <dgm:prSet presAssocID="{D1F7B2DC-F8CD-8549-A475-B64EA667729A}" presName="horzSpace2" presStyleCnt="0"/>
      <dgm:spPr/>
    </dgm:pt>
    <dgm:pt modelId="{5D9C6FAF-917E-C249-9F54-9ABB1FB70768}" type="pres">
      <dgm:prSet presAssocID="{D1F7B2DC-F8CD-8549-A475-B64EA667729A}" presName="tx2" presStyleLbl="revTx" presStyleIdx="2" presStyleCnt="6"/>
      <dgm:spPr/>
    </dgm:pt>
    <dgm:pt modelId="{71D9977A-4289-4343-B504-78DBB9919FE1}" type="pres">
      <dgm:prSet presAssocID="{D1F7B2DC-F8CD-8549-A475-B64EA667729A}" presName="vert2" presStyleCnt="0"/>
      <dgm:spPr/>
    </dgm:pt>
    <dgm:pt modelId="{0142FCA3-BA17-6447-9F09-F2F9B9348DA9}" type="pres">
      <dgm:prSet presAssocID="{D1F7B2DC-F8CD-8549-A475-B64EA667729A}" presName="thinLine2b" presStyleLbl="callout" presStyleIdx="0" presStyleCnt="3"/>
      <dgm:spPr/>
    </dgm:pt>
    <dgm:pt modelId="{43C3364F-B733-8B48-A9CB-4EE138928327}" type="pres">
      <dgm:prSet presAssocID="{D1F7B2DC-F8CD-8549-A475-B64EA667729A}" presName="vertSpace2b" presStyleCnt="0"/>
      <dgm:spPr/>
    </dgm:pt>
    <dgm:pt modelId="{E0E3498B-F4A0-3347-A49A-F556704A98BF}" type="pres">
      <dgm:prSet presAssocID="{113D375E-E5E4-E643-9D02-74AA08946558}" presName="horz2" presStyleCnt="0"/>
      <dgm:spPr/>
    </dgm:pt>
    <dgm:pt modelId="{09B91F6D-FA59-604D-9E3E-84F50D61B5F1}" type="pres">
      <dgm:prSet presAssocID="{113D375E-E5E4-E643-9D02-74AA08946558}" presName="horzSpace2" presStyleCnt="0"/>
      <dgm:spPr/>
    </dgm:pt>
    <dgm:pt modelId="{3F4CE2D4-4068-3946-92FE-C93D88A57CCC}" type="pres">
      <dgm:prSet presAssocID="{113D375E-E5E4-E643-9D02-74AA08946558}" presName="tx2" presStyleLbl="revTx" presStyleIdx="3" presStyleCnt="6"/>
      <dgm:spPr/>
    </dgm:pt>
    <dgm:pt modelId="{C73B4D07-2C22-8649-B0AB-5DD4833FEF73}" type="pres">
      <dgm:prSet presAssocID="{113D375E-E5E4-E643-9D02-74AA08946558}" presName="vert2" presStyleCnt="0"/>
      <dgm:spPr/>
    </dgm:pt>
    <dgm:pt modelId="{99D2D052-D2FE-DC47-9C8A-174907F307B4}" type="pres">
      <dgm:prSet presAssocID="{F304FD3B-14F5-F542-8F20-A902E885C3C7}" presName="horz3" presStyleCnt="0"/>
      <dgm:spPr/>
    </dgm:pt>
    <dgm:pt modelId="{492DD4D2-EF87-264D-8B98-4B7CE1C9DA0E}" type="pres">
      <dgm:prSet presAssocID="{F304FD3B-14F5-F542-8F20-A902E885C3C7}" presName="horzSpace3" presStyleCnt="0"/>
      <dgm:spPr/>
    </dgm:pt>
    <dgm:pt modelId="{E34DC79A-0D64-7F46-AA61-A51CC4061D6D}" type="pres">
      <dgm:prSet presAssocID="{F304FD3B-14F5-F542-8F20-A902E885C3C7}" presName="tx3" presStyleLbl="revTx" presStyleIdx="4" presStyleCnt="6" custScaleX="105089"/>
      <dgm:spPr/>
    </dgm:pt>
    <dgm:pt modelId="{D37D43A0-1AAC-6E46-95EC-71FF14A6C367}" type="pres">
      <dgm:prSet presAssocID="{F304FD3B-14F5-F542-8F20-A902E885C3C7}" presName="vert3" presStyleCnt="0"/>
      <dgm:spPr/>
    </dgm:pt>
    <dgm:pt modelId="{59D2E1A9-C127-5D4D-86C7-2911B42E659B}" type="pres">
      <dgm:prSet presAssocID="{113D375E-E5E4-E643-9D02-74AA08946558}" presName="thinLine2b" presStyleLbl="callout" presStyleIdx="1" presStyleCnt="3"/>
      <dgm:spPr/>
    </dgm:pt>
    <dgm:pt modelId="{DF43B1DC-F76D-ED47-B292-AC386A2149DF}" type="pres">
      <dgm:prSet presAssocID="{113D375E-E5E4-E643-9D02-74AA08946558}" presName="vertSpace2b" presStyleCnt="0"/>
      <dgm:spPr/>
    </dgm:pt>
    <dgm:pt modelId="{97125984-E025-4744-AFAE-88E6A5C3B252}" type="pres">
      <dgm:prSet presAssocID="{C0F94EC6-9795-5345-BD23-035C31D85760}" presName="horz2" presStyleCnt="0"/>
      <dgm:spPr/>
    </dgm:pt>
    <dgm:pt modelId="{21D56797-E125-914D-8616-141066E5F5B5}" type="pres">
      <dgm:prSet presAssocID="{C0F94EC6-9795-5345-BD23-035C31D85760}" presName="horzSpace2" presStyleCnt="0"/>
      <dgm:spPr/>
    </dgm:pt>
    <dgm:pt modelId="{8A6730F1-788E-004A-A8D8-118FBAA9C386}" type="pres">
      <dgm:prSet presAssocID="{C0F94EC6-9795-5345-BD23-035C31D85760}" presName="tx2" presStyleLbl="revTx" presStyleIdx="5" presStyleCnt="6"/>
      <dgm:spPr/>
    </dgm:pt>
    <dgm:pt modelId="{41E500B9-96E3-F44C-939B-10A8A3FCC1D2}" type="pres">
      <dgm:prSet presAssocID="{C0F94EC6-9795-5345-BD23-035C31D85760}" presName="vert2" presStyleCnt="0"/>
      <dgm:spPr/>
    </dgm:pt>
    <dgm:pt modelId="{04034159-485A-5F4B-8BCD-204F60AB0FDC}" type="pres">
      <dgm:prSet presAssocID="{C0F94EC6-9795-5345-BD23-035C31D85760}" presName="thinLine2b" presStyleLbl="callout" presStyleIdx="2" presStyleCnt="3"/>
      <dgm:spPr/>
    </dgm:pt>
    <dgm:pt modelId="{17C5BB06-0FD6-E04B-B391-38F39E0B53E2}" type="pres">
      <dgm:prSet presAssocID="{C0F94EC6-9795-5345-BD23-035C31D85760}" presName="vertSpace2b" presStyleCnt="0"/>
      <dgm:spPr/>
    </dgm:pt>
  </dgm:ptLst>
  <dgm:cxnLst>
    <dgm:cxn modelId="{9A96040C-F82E-A247-9319-4BE953753E8A}" srcId="{113D375E-E5E4-E643-9D02-74AA08946558}" destId="{F304FD3B-14F5-F542-8F20-A902E885C3C7}" srcOrd="0" destOrd="0" parTransId="{7B327CE5-5721-2F45-8832-C3A51D895E4F}" sibTransId="{0A15BB2E-3F63-5B4C-A1C7-C3D1F922A2BA}"/>
    <dgm:cxn modelId="{F8EFAE10-FE65-F646-8F1D-12E97D8CAE58}" srcId="{EDF1D4D5-A05A-964F-AEB2-71FCA2FA1E81}" destId="{D1F7B2DC-F8CD-8549-A475-B64EA667729A}" srcOrd="0" destOrd="0" parTransId="{4ACE6BBC-5574-DB43-B157-C6FF638320F2}" sibTransId="{2CD2A4FF-3345-A447-9DB0-E29FECF6A967}"/>
    <dgm:cxn modelId="{FFAFDF42-83AD-3846-8917-C7B01ABE2397}" srcId="{EDF1D4D5-A05A-964F-AEB2-71FCA2FA1E81}" destId="{113D375E-E5E4-E643-9D02-74AA08946558}" srcOrd="1" destOrd="0" parTransId="{9DA304CA-39A4-F04F-A7ED-4500E789670E}" sibTransId="{548A6113-A1BD-6D4F-94BA-22B50A5BF7D1}"/>
    <dgm:cxn modelId="{E11AF843-FF1C-4C45-87AB-A140CC6FD1CB}" srcId="{EDF1D4D5-A05A-964F-AEB2-71FCA2FA1E81}" destId="{C0F94EC6-9795-5345-BD23-035C31D85760}" srcOrd="2" destOrd="0" parTransId="{045DFEDE-83F0-8549-9F04-FBC7C3E32E20}" sibTransId="{16A4C3B5-F087-5842-86A6-66FA9D27FA9A}"/>
    <dgm:cxn modelId="{B335A06C-B9B4-1444-90BE-5E829C54347F}" type="presOf" srcId="{C0F94EC6-9795-5345-BD23-035C31D85760}" destId="{8A6730F1-788E-004A-A8D8-118FBAA9C386}" srcOrd="0" destOrd="0" presId="urn:microsoft.com/office/officeart/2008/layout/LinedList"/>
    <dgm:cxn modelId="{497AD372-C0F9-3942-BFAA-9135F5688572}" type="presOf" srcId="{EDF1D4D5-A05A-964F-AEB2-71FCA2FA1E81}" destId="{7374A273-FE21-4C41-8F21-7A46A44A39A1}" srcOrd="0" destOrd="0" presId="urn:microsoft.com/office/officeart/2008/layout/LinedList"/>
    <dgm:cxn modelId="{48BE7076-2E17-4A4B-9C07-DD3CEE7D7E3D}" type="presOf" srcId="{113D375E-E5E4-E643-9D02-74AA08946558}" destId="{3F4CE2D4-4068-3946-92FE-C93D88A57CCC}" srcOrd="0" destOrd="0" presId="urn:microsoft.com/office/officeart/2008/layout/LinedList"/>
    <dgm:cxn modelId="{F4D2D886-7C75-404E-A12E-4C026D477F33}" type="presOf" srcId="{F304FD3B-14F5-F542-8F20-A902E885C3C7}" destId="{E34DC79A-0D64-7F46-AA61-A51CC4061D6D}" srcOrd="0" destOrd="0" presId="urn:microsoft.com/office/officeart/2008/layout/LinedList"/>
    <dgm:cxn modelId="{030CFB9E-4083-CD44-BBDA-2C8C0DD2E8A9}" type="presOf" srcId="{D1F7B2DC-F8CD-8549-A475-B64EA667729A}" destId="{5D9C6FAF-917E-C249-9F54-9ABB1FB70768}" srcOrd="0" destOrd="0" presId="urn:microsoft.com/office/officeart/2008/layout/LinedList"/>
    <dgm:cxn modelId="{04F1B1C3-8FB7-EA45-85E6-6223508C123A}" type="presOf" srcId="{F8808FD0-3287-C542-8BFC-7645E01A30DD}" destId="{636A7C6A-14EC-1746-952F-D54F88A360E4}" srcOrd="0" destOrd="0" presId="urn:microsoft.com/office/officeart/2008/layout/LinedList"/>
    <dgm:cxn modelId="{248E4DC9-80F4-8445-B1D3-4A1BC97C18B7}" srcId="{5B6BC39A-1BA9-424D-B6FF-5D712F147897}" destId="{F8808FD0-3287-C542-8BFC-7645E01A30DD}" srcOrd="0" destOrd="0" parTransId="{5CA93679-349F-644D-A7F9-CFF210A349B7}" sibTransId="{6026A950-DD4F-9D48-BA49-2D47C8ABF84F}"/>
    <dgm:cxn modelId="{BB9BFFDF-4F93-7345-AFDE-B923708C1B0A}" srcId="{5B6BC39A-1BA9-424D-B6FF-5D712F147897}" destId="{EDF1D4D5-A05A-964F-AEB2-71FCA2FA1E81}" srcOrd="1" destOrd="0" parTransId="{88165465-A7EC-6E46-91C0-BAE849D5655C}" sibTransId="{72D2F4DF-BBCD-A745-9405-DDCA0673D58C}"/>
    <dgm:cxn modelId="{BF4815E2-91E0-3546-86BF-0747A8594AA1}" type="presOf" srcId="{5B6BC39A-1BA9-424D-B6FF-5D712F147897}" destId="{1745B22F-C9F2-DC47-B877-D9BDE93F9496}" srcOrd="0" destOrd="0" presId="urn:microsoft.com/office/officeart/2008/layout/LinedList"/>
    <dgm:cxn modelId="{44E42CE0-FEC4-BF4C-8CD6-85D3D7054A97}" type="presParOf" srcId="{1745B22F-C9F2-DC47-B877-D9BDE93F9496}" destId="{8DD0394E-8857-AC4F-B769-6205267C8C54}" srcOrd="0" destOrd="0" presId="urn:microsoft.com/office/officeart/2008/layout/LinedList"/>
    <dgm:cxn modelId="{2F16FB3B-5B06-8648-9CBE-7A38E18A45F9}" type="presParOf" srcId="{1745B22F-C9F2-DC47-B877-D9BDE93F9496}" destId="{73348D14-71C8-1541-8780-2CF49B540ED0}" srcOrd="1" destOrd="0" presId="urn:microsoft.com/office/officeart/2008/layout/LinedList"/>
    <dgm:cxn modelId="{7D9601A4-AC14-2745-84B7-04B91823589D}" type="presParOf" srcId="{73348D14-71C8-1541-8780-2CF49B540ED0}" destId="{636A7C6A-14EC-1746-952F-D54F88A360E4}" srcOrd="0" destOrd="0" presId="urn:microsoft.com/office/officeart/2008/layout/LinedList"/>
    <dgm:cxn modelId="{6F784005-758A-154D-A0B8-F58B548B22C8}" type="presParOf" srcId="{73348D14-71C8-1541-8780-2CF49B540ED0}" destId="{2C5117A5-503F-224F-85B3-68350C37315C}" srcOrd="1" destOrd="0" presId="urn:microsoft.com/office/officeart/2008/layout/LinedList"/>
    <dgm:cxn modelId="{B6829AEB-242B-8E43-83C9-4AD4171A362C}" type="presParOf" srcId="{1745B22F-C9F2-DC47-B877-D9BDE93F9496}" destId="{BC274A16-F10D-AE49-9B89-A9ADC2FBD6BF}" srcOrd="2" destOrd="0" presId="urn:microsoft.com/office/officeart/2008/layout/LinedList"/>
    <dgm:cxn modelId="{D12F2211-F073-AA4A-9B49-9C3D8D6CCC71}" type="presParOf" srcId="{1745B22F-C9F2-DC47-B877-D9BDE93F9496}" destId="{F3A0800B-4CAC-7E40-8A94-71A744C2E30F}" srcOrd="3" destOrd="0" presId="urn:microsoft.com/office/officeart/2008/layout/LinedList"/>
    <dgm:cxn modelId="{C4CDD3A8-9D78-CC41-AF5D-BDC0876ED379}" type="presParOf" srcId="{F3A0800B-4CAC-7E40-8A94-71A744C2E30F}" destId="{7374A273-FE21-4C41-8F21-7A46A44A39A1}" srcOrd="0" destOrd="0" presId="urn:microsoft.com/office/officeart/2008/layout/LinedList"/>
    <dgm:cxn modelId="{5CBCB6C3-13F1-3344-BC12-F664736DDEC9}" type="presParOf" srcId="{F3A0800B-4CAC-7E40-8A94-71A744C2E30F}" destId="{9093F0B6-4ABA-6B4C-9CA7-FDC07DBF3C35}" srcOrd="1" destOrd="0" presId="urn:microsoft.com/office/officeart/2008/layout/LinedList"/>
    <dgm:cxn modelId="{A7B38BB4-79AE-9E45-8C75-2D0FC7B74342}" type="presParOf" srcId="{9093F0B6-4ABA-6B4C-9CA7-FDC07DBF3C35}" destId="{D5908780-C21D-964E-A14F-0F7D1DB74C99}" srcOrd="0" destOrd="0" presId="urn:microsoft.com/office/officeart/2008/layout/LinedList"/>
    <dgm:cxn modelId="{9B26DD6E-4036-4349-9948-DA59438877CB}" type="presParOf" srcId="{9093F0B6-4ABA-6B4C-9CA7-FDC07DBF3C35}" destId="{2B518F60-C522-F441-B40B-34FDB97E2E22}" srcOrd="1" destOrd="0" presId="urn:microsoft.com/office/officeart/2008/layout/LinedList"/>
    <dgm:cxn modelId="{953F709A-EE7D-4247-928F-181CB9B32824}" type="presParOf" srcId="{2B518F60-C522-F441-B40B-34FDB97E2E22}" destId="{70055E6C-6CC2-0040-9F64-9EB8C8FF0448}" srcOrd="0" destOrd="0" presId="urn:microsoft.com/office/officeart/2008/layout/LinedList"/>
    <dgm:cxn modelId="{525F169C-1620-8442-B18C-3F69AD82F7DA}" type="presParOf" srcId="{2B518F60-C522-F441-B40B-34FDB97E2E22}" destId="{5D9C6FAF-917E-C249-9F54-9ABB1FB70768}" srcOrd="1" destOrd="0" presId="urn:microsoft.com/office/officeart/2008/layout/LinedList"/>
    <dgm:cxn modelId="{69EBDB7C-949C-B84C-A00A-D21C3C18F922}" type="presParOf" srcId="{2B518F60-C522-F441-B40B-34FDB97E2E22}" destId="{71D9977A-4289-4343-B504-78DBB9919FE1}" srcOrd="2" destOrd="0" presId="urn:microsoft.com/office/officeart/2008/layout/LinedList"/>
    <dgm:cxn modelId="{17F2F616-0F29-1149-BEDC-10F3BE92631E}" type="presParOf" srcId="{9093F0B6-4ABA-6B4C-9CA7-FDC07DBF3C35}" destId="{0142FCA3-BA17-6447-9F09-F2F9B9348DA9}" srcOrd="2" destOrd="0" presId="urn:microsoft.com/office/officeart/2008/layout/LinedList"/>
    <dgm:cxn modelId="{FE9A75D3-0A3F-AC40-9E29-60F7D5BCD2A2}" type="presParOf" srcId="{9093F0B6-4ABA-6B4C-9CA7-FDC07DBF3C35}" destId="{43C3364F-B733-8B48-A9CB-4EE138928327}" srcOrd="3" destOrd="0" presId="urn:microsoft.com/office/officeart/2008/layout/LinedList"/>
    <dgm:cxn modelId="{1521757F-93CC-984F-B5D1-7CE5B9D0D947}" type="presParOf" srcId="{9093F0B6-4ABA-6B4C-9CA7-FDC07DBF3C35}" destId="{E0E3498B-F4A0-3347-A49A-F556704A98BF}" srcOrd="4" destOrd="0" presId="urn:microsoft.com/office/officeart/2008/layout/LinedList"/>
    <dgm:cxn modelId="{1E2768B2-9EAE-DD42-A9BE-88E4DC427933}" type="presParOf" srcId="{E0E3498B-F4A0-3347-A49A-F556704A98BF}" destId="{09B91F6D-FA59-604D-9E3E-84F50D61B5F1}" srcOrd="0" destOrd="0" presId="urn:microsoft.com/office/officeart/2008/layout/LinedList"/>
    <dgm:cxn modelId="{BAAD76A4-45CC-4341-958E-AAD52A5B4CDB}" type="presParOf" srcId="{E0E3498B-F4A0-3347-A49A-F556704A98BF}" destId="{3F4CE2D4-4068-3946-92FE-C93D88A57CCC}" srcOrd="1" destOrd="0" presId="urn:microsoft.com/office/officeart/2008/layout/LinedList"/>
    <dgm:cxn modelId="{072D6A3C-7FE9-F64B-B166-DBE597E704FD}" type="presParOf" srcId="{E0E3498B-F4A0-3347-A49A-F556704A98BF}" destId="{C73B4D07-2C22-8649-B0AB-5DD4833FEF73}" srcOrd="2" destOrd="0" presId="urn:microsoft.com/office/officeart/2008/layout/LinedList"/>
    <dgm:cxn modelId="{07D123DF-75A4-6F41-AFA4-71C06060EC63}" type="presParOf" srcId="{C73B4D07-2C22-8649-B0AB-5DD4833FEF73}" destId="{99D2D052-D2FE-DC47-9C8A-174907F307B4}" srcOrd="0" destOrd="0" presId="urn:microsoft.com/office/officeart/2008/layout/LinedList"/>
    <dgm:cxn modelId="{AC858281-4222-B047-A2A2-286EF62535C2}" type="presParOf" srcId="{99D2D052-D2FE-DC47-9C8A-174907F307B4}" destId="{492DD4D2-EF87-264D-8B98-4B7CE1C9DA0E}" srcOrd="0" destOrd="0" presId="urn:microsoft.com/office/officeart/2008/layout/LinedList"/>
    <dgm:cxn modelId="{B3AFFF14-8185-954B-8EB6-FF97661F9526}" type="presParOf" srcId="{99D2D052-D2FE-DC47-9C8A-174907F307B4}" destId="{E34DC79A-0D64-7F46-AA61-A51CC4061D6D}" srcOrd="1" destOrd="0" presId="urn:microsoft.com/office/officeart/2008/layout/LinedList"/>
    <dgm:cxn modelId="{12005BCF-8AB9-8747-849B-4557340C6475}" type="presParOf" srcId="{99D2D052-D2FE-DC47-9C8A-174907F307B4}" destId="{D37D43A0-1AAC-6E46-95EC-71FF14A6C367}" srcOrd="2" destOrd="0" presId="urn:microsoft.com/office/officeart/2008/layout/LinedList"/>
    <dgm:cxn modelId="{A797DA4D-6064-3147-81E5-BC7CC29679FC}" type="presParOf" srcId="{9093F0B6-4ABA-6B4C-9CA7-FDC07DBF3C35}" destId="{59D2E1A9-C127-5D4D-86C7-2911B42E659B}" srcOrd="5" destOrd="0" presId="urn:microsoft.com/office/officeart/2008/layout/LinedList"/>
    <dgm:cxn modelId="{42187D76-EB51-C44E-BC9E-CF1C6859501E}" type="presParOf" srcId="{9093F0B6-4ABA-6B4C-9CA7-FDC07DBF3C35}" destId="{DF43B1DC-F76D-ED47-B292-AC386A2149DF}" srcOrd="6" destOrd="0" presId="urn:microsoft.com/office/officeart/2008/layout/LinedList"/>
    <dgm:cxn modelId="{32DC548C-F942-CF4E-9549-AD5CD32CE9E1}" type="presParOf" srcId="{9093F0B6-4ABA-6B4C-9CA7-FDC07DBF3C35}" destId="{97125984-E025-4744-AFAE-88E6A5C3B252}" srcOrd="7" destOrd="0" presId="urn:microsoft.com/office/officeart/2008/layout/LinedList"/>
    <dgm:cxn modelId="{283DEACC-F99A-2F45-8D8F-CE98F0320E7F}" type="presParOf" srcId="{97125984-E025-4744-AFAE-88E6A5C3B252}" destId="{21D56797-E125-914D-8616-141066E5F5B5}" srcOrd="0" destOrd="0" presId="urn:microsoft.com/office/officeart/2008/layout/LinedList"/>
    <dgm:cxn modelId="{1D25488F-0FAE-8140-914A-DAF5B5DB1376}" type="presParOf" srcId="{97125984-E025-4744-AFAE-88E6A5C3B252}" destId="{8A6730F1-788E-004A-A8D8-118FBAA9C386}" srcOrd="1" destOrd="0" presId="urn:microsoft.com/office/officeart/2008/layout/LinedList"/>
    <dgm:cxn modelId="{F5C88AB2-835E-C244-AA06-061F29BAC973}" type="presParOf" srcId="{97125984-E025-4744-AFAE-88E6A5C3B252}" destId="{41E500B9-96E3-F44C-939B-10A8A3FCC1D2}" srcOrd="2" destOrd="0" presId="urn:microsoft.com/office/officeart/2008/layout/LinedList"/>
    <dgm:cxn modelId="{91EC3053-5058-9449-9004-536CA7B96AC2}" type="presParOf" srcId="{9093F0B6-4ABA-6B4C-9CA7-FDC07DBF3C35}" destId="{04034159-485A-5F4B-8BCD-204F60AB0FDC}" srcOrd="8" destOrd="0" presId="urn:microsoft.com/office/officeart/2008/layout/LinedList"/>
    <dgm:cxn modelId="{CE6F7852-7E99-1F49-94D4-A33D8897FD79}" type="presParOf" srcId="{9093F0B6-4ABA-6B4C-9CA7-FDC07DBF3C35}" destId="{17C5BB06-0FD6-E04B-B391-38F39E0B53E2}" srcOrd="9"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6D5E7E33-5598-1840-8206-E9D16DBF7742}"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0A6AD2BB-4953-E14B-B081-A7D2C2362711}">
      <dgm:prSet/>
      <dgm:spPr/>
      <dgm:t>
        <a:bodyPr/>
        <a:lstStyle/>
        <a:p>
          <a:r>
            <a:rPr lang="en-US" baseline="0" dirty="0"/>
            <a:t>Few studies in humans and none in English</a:t>
          </a:r>
          <a:endParaRPr lang="en-US" dirty="0"/>
        </a:p>
      </dgm:t>
    </dgm:pt>
    <dgm:pt modelId="{B8C6F2B5-45D3-F94D-B021-E599DC464366}" type="parTrans" cxnId="{5DA54079-8EBC-2047-8C69-51DD8159F6BA}">
      <dgm:prSet/>
      <dgm:spPr/>
      <dgm:t>
        <a:bodyPr/>
        <a:lstStyle/>
        <a:p>
          <a:endParaRPr lang="en-US"/>
        </a:p>
      </dgm:t>
    </dgm:pt>
    <dgm:pt modelId="{9A696CDC-9029-A143-AA22-AF881C829AD9}" type="sibTrans" cxnId="{5DA54079-8EBC-2047-8C69-51DD8159F6BA}">
      <dgm:prSet/>
      <dgm:spPr/>
      <dgm:t>
        <a:bodyPr/>
        <a:lstStyle/>
        <a:p>
          <a:endParaRPr lang="en-US"/>
        </a:p>
      </dgm:t>
    </dgm:pt>
    <dgm:pt modelId="{0B1FA753-5DF3-DC49-A488-4F4071828C8C}">
      <dgm:prSet/>
      <dgm:spPr/>
      <dgm:t>
        <a:bodyPr/>
        <a:lstStyle/>
        <a:p>
          <a:r>
            <a:rPr lang="en-US" baseline="0" dirty="0"/>
            <a:t>2011 RCT in canines:</a:t>
          </a:r>
          <a:endParaRPr lang="en-US" dirty="0"/>
        </a:p>
      </dgm:t>
    </dgm:pt>
    <dgm:pt modelId="{663ED155-0A13-EC4C-ABB4-6D402CA7E255}" type="parTrans" cxnId="{7C40768F-42F3-2B49-9F1E-7B5373248FC3}">
      <dgm:prSet/>
      <dgm:spPr/>
      <dgm:t>
        <a:bodyPr/>
        <a:lstStyle/>
        <a:p>
          <a:endParaRPr lang="en-US"/>
        </a:p>
      </dgm:t>
    </dgm:pt>
    <dgm:pt modelId="{F70CCADB-C30F-4140-9A01-29F4BC7674D4}" type="sibTrans" cxnId="{7C40768F-42F3-2B49-9F1E-7B5373248FC3}">
      <dgm:prSet/>
      <dgm:spPr/>
      <dgm:t>
        <a:bodyPr/>
        <a:lstStyle/>
        <a:p>
          <a:endParaRPr lang="en-US"/>
        </a:p>
      </dgm:t>
    </dgm:pt>
    <dgm:pt modelId="{C00B4EDD-FE80-A44A-ABDC-04970BBA744C}">
      <dgm:prSet/>
      <dgm:spPr/>
      <dgm:t>
        <a:bodyPr/>
        <a:lstStyle/>
        <a:p>
          <a:r>
            <a:rPr lang="en-US" baseline="0"/>
            <a:t>Randomized to receive conventional therapy and either ”sham” acupuncture or “directed” acupuncture</a:t>
          </a:r>
          <a:endParaRPr lang="en-US"/>
        </a:p>
      </dgm:t>
    </dgm:pt>
    <dgm:pt modelId="{2B511885-BD75-2045-9099-418709E44A5E}" type="parTrans" cxnId="{E1DA05BF-310E-2E45-9C31-E4A2B1291981}">
      <dgm:prSet/>
      <dgm:spPr/>
      <dgm:t>
        <a:bodyPr/>
        <a:lstStyle/>
        <a:p>
          <a:endParaRPr lang="en-US"/>
        </a:p>
      </dgm:t>
    </dgm:pt>
    <dgm:pt modelId="{B8FDA07B-97C4-FF47-9919-A4B0CE37A2CF}" type="sibTrans" cxnId="{E1DA05BF-310E-2E45-9C31-E4A2B1291981}">
      <dgm:prSet/>
      <dgm:spPr/>
      <dgm:t>
        <a:bodyPr/>
        <a:lstStyle/>
        <a:p>
          <a:endParaRPr lang="en-US"/>
        </a:p>
      </dgm:t>
    </dgm:pt>
    <dgm:pt modelId="{C115E97C-5F51-3D40-A5CB-42FBB8C712BD}">
      <dgm:prSet/>
      <dgm:spPr/>
      <dgm:t>
        <a:bodyPr/>
        <a:lstStyle/>
        <a:p>
          <a:r>
            <a:rPr lang="en-US" baseline="0"/>
            <a:t>Over one year, majority of dogs in acupuncture group were otitis free</a:t>
          </a:r>
          <a:endParaRPr lang="en-US"/>
        </a:p>
      </dgm:t>
    </dgm:pt>
    <dgm:pt modelId="{9066F101-54C6-974A-AA53-120D30AB0C3C}" type="parTrans" cxnId="{5DF52780-4C5D-644C-AC41-3BFF13591C22}">
      <dgm:prSet/>
      <dgm:spPr/>
      <dgm:t>
        <a:bodyPr/>
        <a:lstStyle/>
        <a:p>
          <a:endParaRPr lang="en-US"/>
        </a:p>
      </dgm:t>
    </dgm:pt>
    <dgm:pt modelId="{6714130A-16B4-1849-AB3A-F42C2E6A6B96}" type="sibTrans" cxnId="{5DF52780-4C5D-644C-AC41-3BFF13591C22}">
      <dgm:prSet/>
      <dgm:spPr/>
      <dgm:t>
        <a:bodyPr/>
        <a:lstStyle/>
        <a:p>
          <a:endParaRPr lang="en-US"/>
        </a:p>
      </dgm:t>
    </dgm:pt>
    <dgm:pt modelId="{63CB12FA-C8B3-F44B-A188-5B41E75805D6}" type="pres">
      <dgm:prSet presAssocID="{6D5E7E33-5598-1840-8206-E9D16DBF7742}" presName="vert0" presStyleCnt="0">
        <dgm:presLayoutVars>
          <dgm:dir/>
          <dgm:animOne val="branch"/>
          <dgm:animLvl val="lvl"/>
        </dgm:presLayoutVars>
      </dgm:prSet>
      <dgm:spPr/>
    </dgm:pt>
    <dgm:pt modelId="{2A813978-06DE-DE49-9B6C-26EEE62A4ECE}" type="pres">
      <dgm:prSet presAssocID="{0A6AD2BB-4953-E14B-B081-A7D2C2362711}" presName="thickLine" presStyleLbl="alignNode1" presStyleIdx="0" presStyleCnt="2"/>
      <dgm:spPr/>
    </dgm:pt>
    <dgm:pt modelId="{B23BAFDF-3319-8349-A5EB-BB5106BF7EA1}" type="pres">
      <dgm:prSet presAssocID="{0A6AD2BB-4953-E14B-B081-A7D2C2362711}" presName="horz1" presStyleCnt="0"/>
      <dgm:spPr/>
    </dgm:pt>
    <dgm:pt modelId="{5540EE55-5C8E-8949-92AB-7C8708554C3D}" type="pres">
      <dgm:prSet presAssocID="{0A6AD2BB-4953-E14B-B081-A7D2C2362711}" presName="tx1" presStyleLbl="revTx" presStyleIdx="0" presStyleCnt="4" custScaleX="500000" custScaleY="33790"/>
      <dgm:spPr/>
    </dgm:pt>
    <dgm:pt modelId="{003849CD-7E14-F245-8C3B-49E628582890}" type="pres">
      <dgm:prSet presAssocID="{0A6AD2BB-4953-E14B-B081-A7D2C2362711}" presName="vert1" presStyleCnt="0"/>
      <dgm:spPr/>
    </dgm:pt>
    <dgm:pt modelId="{F395E3CD-4382-C04C-97B9-C3CA7A6C3DA3}" type="pres">
      <dgm:prSet presAssocID="{0B1FA753-5DF3-DC49-A488-4F4071828C8C}" presName="thickLine" presStyleLbl="alignNode1" presStyleIdx="1" presStyleCnt="2"/>
      <dgm:spPr/>
    </dgm:pt>
    <dgm:pt modelId="{D0CB43C9-AB97-1445-B4D8-3982FAD31EDB}" type="pres">
      <dgm:prSet presAssocID="{0B1FA753-5DF3-DC49-A488-4F4071828C8C}" presName="horz1" presStyleCnt="0"/>
      <dgm:spPr/>
    </dgm:pt>
    <dgm:pt modelId="{4C82845A-2662-9141-B754-A6498F5FCF43}" type="pres">
      <dgm:prSet presAssocID="{0B1FA753-5DF3-DC49-A488-4F4071828C8C}" presName="tx1" presStyleLbl="revTx" presStyleIdx="1" presStyleCnt="4"/>
      <dgm:spPr/>
    </dgm:pt>
    <dgm:pt modelId="{499020BC-7B9D-CF40-BB76-E9A550242F27}" type="pres">
      <dgm:prSet presAssocID="{0B1FA753-5DF3-DC49-A488-4F4071828C8C}" presName="vert1" presStyleCnt="0"/>
      <dgm:spPr/>
    </dgm:pt>
    <dgm:pt modelId="{2F7B9148-D37F-EF46-BE82-DCE14FE2C377}" type="pres">
      <dgm:prSet presAssocID="{C00B4EDD-FE80-A44A-ABDC-04970BBA744C}" presName="vertSpace2a" presStyleCnt="0"/>
      <dgm:spPr/>
    </dgm:pt>
    <dgm:pt modelId="{DA52B057-C63D-B840-8957-54FC80CE713F}" type="pres">
      <dgm:prSet presAssocID="{C00B4EDD-FE80-A44A-ABDC-04970BBA744C}" presName="horz2" presStyleCnt="0"/>
      <dgm:spPr/>
    </dgm:pt>
    <dgm:pt modelId="{766842D6-FD16-DF49-A0A2-3BBBCB4A2993}" type="pres">
      <dgm:prSet presAssocID="{C00B4EDD-FE80-A44A-ABDC-04970BBA744C}" presName="horzSpace2" presStyleCnt="0"/>
      <dgm:spPr/>
    </dgm:pt>
    <dgm:pt modelId="{3362EE57-2DDE-DF46-97ED-41E9AA925E9B}" type="pres">
      <dgm:prSet presAssocID="{C00B4EDD-FE80-A44A-ABDC-04970BBA744C}" presName="tx2" presStyleLbl="revTx" presStyleIdx="2" presStyleCnt="4"/>
      <dgm:spPr/>
    </dgm:pt>
    <dgm:pt modelId="{4ABD7CE7-4F19-C845-9B12-C524DD36F9C6}" type="pres">
      <dgm:prSet presAssocID="{C00B4EDD-FE80-A44A-ABDC-04970BBA744C}" presName="vert2" presStyleCnt="0"/>
      <dgm:spPr/>
    </dgm:pt>
    <dgm:pt modelId="{36684308-7B4C-444C-B9FF-AF1084A30966}" type="pres">
      <dgm:prSet presAssocID="{C00B4EDD-FE80-A44A-ABDC-04970BBA744C}" presName="thinLine2b" presStyleLbl="callout" presStyleIdx="0" presStyleCnt="2"/>
      <dgm:spPr/>
    </dgm:pt>
    <dgm:pt modelId="{8E6E2250-8C5F-B642-A60A-05AAF0FFE728}" type="pres">
      <dgm:prSet presAssocID="{C00B4EDD-FE80-A44A-ABDC-04970BBA744C}" presName="vertSpace2b" presStyleCnt="0"/>
      <dgm:spPr/>
    </dgm:pt>
    <dgm:pt modelId="{8409E36A-D94E-B84E-A479-006A1887C46D}" type="pres">
      <dgm:prSet presAssocID="{C115E97C-5F51-3D40-A5CB-42FBB8C712BD}" presName="horz2" presStyleCnt="0"/>
      <dgm:spPr/>
    </dgm:pt>
    <dgm:pt modelId="{16279704-6CBF-0042-80C1-8D198C8E8644}" type="pres">
      <dgm:prSet presAssocID="{C115E97C-5F51-3D40-A5CB-42FBB8C712BD}" presName="horzSpace2" presStyleCnt="0"/>
      <dgm:spPr/>
    </dgm:pt>
    <dgm:pt modelId="{C6B9B16D-E7C0-D748-B9F3-3DDD432270FF}" type="pres">
      <dgm:prSet presAssocID="{C115E97C-5F51-3D40-A5CB-42FBB8C712BD}" presName="tx2" presStyleLbl="revTx" presStyleIdx="3" presStyleCnt="4"/>
      <dgm:spPr/>
    </dgm:pt>
    <dgm:pt modelId="{10A6D16F-1868-6D4F-B73C-44351B5B4F92}" type="pres">
      <dgm:prSet presAssocID="{C115E97C-5F51-3D40-A5CB-42FBB8C712BD}" presName="vert2" presStyleCnt="0"/>
      <dgm:spPr/>
    </dgm:pt>
    <dgm:pt modelId="{36E78430-358F-B24F-AA66-3D8529207920}" type="pres">
      <dgm:prSet presAssocID="{C115E97C-5F51-3D40-A5CB-42FBB8C712BD}" presName="thinLine2b" presStyleLbl="callout" presStyleIdx="1" presStyleCnt="2"/>
      <dgm:spPr/>
    </dgm:pt>
    <dgm:pt modelId="{38DBF250-ACA8-F640-9BD4-CE6EFBD79676}" type="pres">
      <dgm:prSet presAssocID="{C115E97C-5F51-3D40-A5CB-42FBB8C712BD}" presName="vertSpace2b" presStyleCnt="0"/>
      <dgm:spPr/>
    </dgm:pt>
  </dgm:ptLst>
  <dgm:cxnLst>
    <dgm:cxn modelId="{757BDD0F-1E09-574C-8128-D50E89806D62}" type="presOf" srcId="{0B1FA753-5DF3-DC49-A488-4F4071828C8C}" destId="{4C82845A-2662-9141-B754-A6498F5FCF43}" srcOrd="0" destOrd="0" presId="urn:microsoft.com/office/officeart/2008/layout/LinedList"/>
    <dgm:cxn modelId="{178A7C4E-DDBD-1947-921E-0EE812514BA5}" type="presOf" srcId="{C00B4EDD-FE80-A44A-ABDC-04970BBA744C}" destId="{3362EE57-2DDE-DF46-97ED-41E9AA925E9B}" srcOrd="0" destOrd="0" presId="urn:microsoft.com/office/officeart/2008/layout/LinedList"/>
    <dgm:cxn modelId="{5DA54079-8EBC-2047-8C69-51DD8159F6BA}" srcId="{6D5E7E33-5598-1840-8206-E9D16DBF7742}" destId="{0A6AD2BB-4953-E14B-B081-A7D2C2362711}" srcOrd="0" destOrd="0" parTransId="{B8C6F2B5-45D3-F94D-B021-E599DC464366}" sibTransId="{9A696CDC-9029-A143-AA22-AF881C829AD9}"/>
    <dgm:cxn modelId="{5DF52780-4C5D-644C-AC41-3BFF13591C22}" srcId="{0B1FA753-5DF3-DC49-A488-4F4071828C8C}" destId="{C115E97C-5F51-3D40-A5CB-42FBB8C712BD}" srcOrd="1" destOrd="0" parTransId="{9066F101-54C6-974A-AA53-120D30AB0C3C}" sibTransId="{6714130A-16B4-1849-AB3A-F42C2E6A6B96}"/>
    <dgm:cxn modelId="{7C40768F-42F3-2B49-9F1E-7B5373248FC3}" srcId="{6D5E7E33-5598-1840-8206-E9D16DBF7742}" destId="{0B1FA753-5DF3-DC49-A488-4F4071828C8C}" srcOrd="1" destOrd="0" parTransId="{663ED155-0A13-EC4C-ABB4-6D402CA7E255}" sibTransId="{F70CCADB-C30F-4140-9A01-29F4BC7674D4}"/>
    <dgm:cxn modelId="{2E85AC93-354C-684F-90C0-2D4397A64748}" type="presOf" srcId="{C115E97C-5F51-3D40-A5CB-42FBB8C712BD}" destId="{C6B9B16D-E7C0-D748-B9F3-3DDD432270FF}" srcOrd="0" destOrd="0" presId="urn:microsoft.com/office/officeart/2008/layout/LinedList"/>
    <dgm:cxn modelId="{5C35DC9F-81F9-DD4B-89AA-E3ADFE83851F}" type="presOf" srcId="{6D5E7E33-5598-1840-8206-E9D16DBF7742}" destId="{63CB12FA-C8B3-F44B-A188-5B41E75805D6}" srcOrd="0" destOrd="0" presId="urn:microsoft.com/office/officeart/2008/layout/LinedList"/>
    <dgm:cxn modelId="{E1DA05BF-310E-2E45-9C31-E4A2B1291981}" srcId="{0B1FA753-5DF3-DC49-A488-4F4071828C8C}" destId="{C00B4EDD-FE80-A44A-ABDC-04970BBA744C}" srcOrd="0" destOrd="0" parTransId="{2B511885-BD75-2045-9099-418709E44A5E}" sibTransId="{B8FDA07B-97C4-FF47-9919-A4B0CE37A2CF}"/>
    <dgm:cxn modelId="{E6336DF9-AAF5-0C48-BB0E-652ECC5E846D}" type="presOf" srcId="{0A6AD2BB-4953-E14B-B081-A7D2C2362711}" destId="{5540EE55-5C8E-8949-92AB-7C8708554C3D}" srcOrd="0" destOrd="0" presId="urn:microsoft.com/office/officeart/2008/layout/LinedList"/>
    <dgm:cxn modelId="{7D9455C0-C5D7-F349-AE68-E9883302CA8B}" type="presParOf" srcId="{63CB12FA-C8B3-F44B-A188-5B41E75805D6}" destId="{2A813978-06DE-DE49-9B6C-26EEE62A4ECE}" srcOrd="0" destOrd="0" presId="urn:microsoft.com/office/officeart/2008/layout/LinedList"/>
    <dgm:cxn modelId="{3D12A300-2F26-2B4C-9EAA-2B332F6A0A3F}" type="presParOf" srcId="{63CB12FA-C8B3-F44B-A188-5B41E75805D6}" destId="{B23BAFDF-3319-8349-A5EB-BB5106BF7EA1}" srcOrd="1" destOrd="0" presId="urn:microsoft.com/office/officeart/2008/layout/LinedList"/>
    <dgm:cxn modelId="{2A1FADEE-54BA-D34E-958A-73A3ACA24AEE}" type="presParOf" srcId="{B23BAFDF-3319-8349-A5EB-BB5106BF7EA1}" destId="{5540EE55-5C8E-8949-92AB-7C8708554C3D}" srcOrd="0" destOrd="0" presId="urn:microsoft.com/office/officeart/2008/layout/LinedList"/>
    <dgm:cxn modelId="{C0CF259C-9AA7-4348-8C9A-A708F0E00E7E}" type="presParOf" srcId="{B23BAFDF-3319-8349-A5EB-BB5106BF7EA1}" destId="{003849CD-7E14-F245-8C3B-49E628582890}" srcOrd="1" destOrd="0" presId="urn:microsoft.com/office/officeart/2008/layout/LinedList"/>
    <dgm:cxn modelId="{895C7063-8FC2-7342-8BDB-D5B8D2F5A331}" type="presParOf" srcId="{63CB12FA-C8B3-F44B-A188-5B41E75805D6}" destId="{F395E3CD-4382-C04C-97B9-C3CA7A6C3DA3}" srcOrd="2" destOrd="0" presId="urn:microsoft.com/office/officeart/2008/layout/LinedList"/>
    <dgm:cxn modelId="{29A1C3CB-B9DC-5E4D-84C2-8651D7F2E238}" type="presParOf" srcId="{63CB12FA-C8B3-F44B-A188-5B41E75805D6}" destId="{D0CB43C9-AB97-1445-B4D8-3982FAD31EDB}" srcOrd="3" destOrd="0" presId="urn:microsoft.com/office/officeart/2008/layout/LinedList"/>
    <dgm:cxn modelId="{02BD40A8-7407-7F4C-9DAA-519A190102E2}" type="presParOf" srcId="{D0CB43C9-AB97-1445-B4D8-3982FAD31EDB}" destId="{4C82845A-2662-9141-B754-A6498F5FCF43}" srcOrd="0" destOrd="0" presId="urn:microsoft.com/office/officeart/2008/layout/LinedList"/>
    <dgm:cxn modelId="{6EA69FBD-A24C-3E42-9EB8-B722F7219EFF}" type="presParOf" srcId="{D0CB43C9-AB97-1445-B4D8-3982FAD31EDB}" destId="{499020BC-7B9D-CF40-BB76-E9A550242F27}" srcOrd="1" destOrd="0" presId="urn:microsoft.com/office/officeart/2008/layout/LinedList"/>
    <dgm:cxn modelId="{B3DD4EE6-7DA2-824D-A34F-5714207C2256}" type="presParOf" srcId="{499020BC-7B9D-CF40-BB76-E9A550242F27}" destId="{2F7B9148-D37F-EF46-BE82-DCE14FE2C377}" srcOrd="0" destOrd="0" presId="urn:microsoft.com/office/officeart/2008/layout/LinedList"/>
    <dgm:cxn modelId="{850F0701-377F-2341-B0AB-F9F2C5D89A0A}" type="presParOf" srcId="{499020BC-7B9D-CF40-BB76-E9A550242F27}" destId="{DA52B057-C63D-B840-8957-54FC80CE713F}" srcOrd="1" destOrd="0" presId="urn:microsoft.com/office/officeart/2008/layout/LinedList"/>
    <dgm:cxn modelId="{BED1AE04-5323-1247-8A15-8D59B1024FEC}" type="presParOf" srcId="{DA52B057-C63D-B840-8957-54FC80CE713F}" destId="{766842D6-FD16-DF49-A0A2-3BBBCB4A2993}" srcOrd="0" destOrd="0" presId="urn:microsoft.com/office/officeart/2008/layout/LinedList"/>
    <dgm:cxn modelId="{C9DC13AD-A19A-E54F-A346-A98706DDC912}" type="presParOf" srcId="{DA52B057-C63D-B840-8957-54FC80CE713F}" destId="{3362EE57-2DDE-DF46-97ED-41E9AA925E9B}" srcOrd="1" destOrd="0" presId="urn:microsoft.com/office/officeart/2008/layout/LinedList"/>
    <dgm:cxn modelId="{2D39386E-2418-FA4F-A97D-C19FECC8BD5D}" type="presParOf" srcId="{DA52B057-C63D-B840-8957-54FC80CE713F}" destId="{4ABD7CE7-4F19-C845-9B12-C524DD36F9C6}" srcOrd="2" destOrd="0" presId="urn:microsoft.com/office/officeart/2008/layout/LinedList"/>
    <dgm:cxn modelId="{B7B92F10-EE05-0441-B90B-99FAE0B5E89D}" type="presParOf" srcId="{499020BC-7B9D-CF40-BB76-E9A550242F27}" destId="{36684308-7B4C-444C-B9FF-AF1084A30966}" srcOrd="2" destOrd="0" presId="urn:microsoft.com/office/officeart/2008/layout/LinedList"/>
    <dgm:cxn modelId="{C0E9E31A-2155-C34C-B986-DE0FE85BC2D4}" type="presParOf" srcId="{499020BC-7B9D-CF40-BB76-E9A550242F27}" destId="{8E6E2250-8C5F-B642-A60A-05AAF0FFE728}" srcOrd="3" destOrd="0" presId="urn:microsoft.com/office/officeart/2008/layout/LinedList"/>
    <dgm:cxn modelId="{3445CACC-6D11-8F4C-B46B-386DB54C8EC8}" type="presParOf" srcId="{499020BC-7B9D-CF40-BB76-E9A550242F27}" destId="{8409E36A-D94E-B84E-A479-006A1887C46D}" srcOrd="4" destOrd="0" presId="urn:microsoft.com/office/officeart/2008/layout/LinedList"/>
    <dgm:cxn modelId="{F96C7643-EF19-074A-B8D2-D1C1D61303AF}" type="presParOf" srcId="{8409E36A-D94E-B84E-A479-006A1887C46D}" destId="{16279704-6CBF-0042-80C1-8D198C8E8644}" srcOrd="0" destOrd="0" presId="urn:microsoft.com/office/officeart/2008/layout/LinedList"/>
    <dgm:cxn modelId="{36416B82-FA47-084B-9D7A-6A752499635F}" type="presParOf" srcId="{8409E36A-D94E-B84E-A479-006A1887C46D}" destId="{C6B9B16D-E7C0-D748-B9F3-3DDD432270FF}" srcOrd="1" destOrd="0" presId="urn:microsoft.com/office/officeart/2008/layout/LinedList"/>
    <dgm:cxn modelId="{C8CE130F-1712-9040-915F-D25992F3B5F3}" type="presParOf" srcId="{8409E36A-D94E-B84E-A479-006A1887C46D}" destId="{10A6D16F-1868-6D4F-B73C-44351B5B4F92}" srcOrd="2" destOrd="0" presId="urn:microsoft.com/office/officeart/2008/layout/LinedList"/>
    <dgm:cxn modelId="{0003BB80-9136-A84B-ABA4-E8C58D597BF4}" type="presParOf" srcId="{499020BC-7B9D-CF40-BB76-E9A550242F27}" destId="{36E78430-358F-B24F-AA66-3D8529207920}" srcOrd="5" destOrd="0" presId="urn:microsoft.com/office/officeart/2008/layout/LinedList"/>
    <dgm:cxn modelId="{AB6511E3-87FF-B54A-BAE3-E31D5012BEBA}" type="presParOf" srcId="{499020BC-7B9D-CF40-BB76-E9A550242F27}" destId="{38DBF250-ACA8-F640-9BD4-CE6EFBD79676}" srcOrd="6"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0896064D-190E-8341-B116-6821524E4B4F}" type="doc">
      <dgm:prSet loTypeId="urn:microsoft.com/office/officeart/2005/8/layout/vList2" loCatId="list" qsTypeId="urn:microsoft.com/office/officeart/2005/8/quickstyle/simple5" qsCatId="simple" csTypeId="urn:microsoft.com/office/officeart/2005/8/colors/accent1_4" csCatId="accent1" phldr="1"/>
      <dgm:spPr/>
      <dgm:t>
        <a:bodyPr/>
        <a:lstStyle/>
        <a:p>
          <a:endParaRPr lang="en-US"/>
        </a:p>
      </dgm:t>
    </dgm:pt>
    <dgm:pt modelId="{70C6D9DC-F1C9-B241-949B-6667ADC44631}">
      <dgm:prSet/>
      <dgm:spPr/>
      <dgm:t>
        <a:bodyPr/>
        <a:lstStyle/>
        <a:p>
          <a:r>
            <a:rPr lang="en-US" baseline="0"/>
            <a:t>Herbal eardrops may help relieve symptoms</a:t>
          </a:r>
          <a:endParaRPr lang="en-US"/>
        </a:p>
      </dgm:t>
    </dgm:pt>
    <dgm:pt modelId="{AED6CF66-4A7D-3642-B0A7-1ACD150AD8E5}" type="parTrans" cxnId="{D38CA261-40BD-3D4C-88D0-03AECDA649F6}">
      <dgm:prSet/>
      <dgm:spPr/>
      <dgm:t>
        <a:bodyPr/>
        <a:lstStyle/>
        <a:p>
          <a:endParaRPr lang="en-US"/>
        </a:p>
      </dgm:t>
    </dgm:pt>
    <dgm:pt modelId="{84E305E0-9D31-634C-8856-237F23FDBA48}" type="sibTrans" cxnId="{D38CA261-40BD-3D4C-88D0-03AECDA649F6}">
      <dgm:prSet/>
      <dgm:spPr/>
      <dgm:t>
        <a:bodyPr/>
        <a:lstStyle/>
        <a:p>
          <a:endParaRPr lang="en-US"/>
        </a:p>
      </dgm:t>
    </dgm:pt>
    <dgm:pt modelId="{7BBFB2F0-F993-3048-A91E-1D4D360496A7}">
      <dgm:prSet/>
      <dgm:spPr/>
      <dgm:t>
        <a:bodyPr/>
        <a:lstStyle/>
        <a:p>
          <a:r>
            <a:rPr lang="en-US" baseline="0"/>
            <a:t>Homeopathic treatments may help decrease pain and lead to faster resolution of disease</a:t>
          </a:r>
          <a:endParaRPr lang="en-US"/>
        </a:p>
      </dgm:t>
    </dgm:pt>
    <dgm:pt modelId="{332E6D4B-040A-5641-BC4A-88E8ECA64ADE}" type="parTrans" cxnId="{9921497F-6C0B-CD48-851A-98C995A8949F}">
      <dgm:prSet/>
      <dgm:spPr/>
      <dgm:t>
        <a:bodyPr/>
        <a:lstStyle/>
        <a:p>
          <a:endParaRPr lang="en-US"/>
        </a:p>
      </dgm:t>
    </dgm:pt>
    <dgm:pt modelId="{C27E58D8-BC70-EB46-8C2B-30D76E5353A7}" type="sibTrans" cxnId="{9921497F-6C0B-CD48-851A-98C995A8949F}">
      <dgm:prSet/>
      <dgm:spPr/>
      <dgm:t>
        <a:bodyPr/>
        <a:lstStyle/>
        <a:p>
          <a:endParaRPr lang="en-US"/>
        </a:p>
      </dgm:t>
    </dgm:pt>
    <dgm:pt modelId="{4E026882-4069-8641-AEC3-B783334352A3}">
      <dgm:prSet/>
      <dgm:spPr/>
      <dgm:t>
        <a:bodyPr/>
        <a:lstStyle/>
        <a:p>
          <a:r>
            <a:rPr lang="en-US" baseline="0"/>
            <a:t>Probiotics, echinacea, and xylitol may be beneficial in preventing OM and decreasing antibiotic use</a:t>
          </a:r>
          <a:endParaRPr lang="en-US"/>
        </a:p>
      </dgm:t>
    </dgm:pt>
    <dgm:pt modelId="{F5960320-F26B-4840-A324-F7A4800756DB}" type="parTrans" cxnId="{0AA3B9CF-B3E6-844D-B0B9-3327B13F6224}">
      <dgm:prSet/>
      <dgm:spPr/>
      <dgm:t>
        <a:bodyPr/>
        <a:lstStyle/>
        <a:p>
          <a:endParaRPr lang="en-US"/>
        </a:p>
      </dgm:t>
    </dgm:pt>
    <dgm:pt modelId="{935A3AA8-1F91-DB40-9B35-AC8279005AC0}" type="sibTrans" cxnId="{0AA3B9CF-B3E6-844D-B0B9-3327B13F6224}">
      <dgm:prSet/>
      <dgm:spPr/>
      <dgm:t>
        <a:bodyPr/>
        <a:lstStyle/>
        <a:p>
          <a:endParaRPr lang="en-US"/>
        </a:p>
      </dgm:t>
    </dgm:pt>
    <dgm:pt modelId="{A703B6A4-6AD0-2F49-BD35-FD08DE87A9F2}">
      <dgm:prSet/>
      <dgm:spPr/>
      <dgm:t>
        <a:bodyPr/>
        <a:lstStyle/>
        <a:p>
          <a:r>
            <a:rPr lang="en-US" baseline="0"/>
            <a:t>Of all CAM therapies, only echinacea and xylitol have been studied in well-designed, randomized blinded trials</a:t>
          </a:r>
          <a:endParaRPr lang="en-US"/>
        </a:p>
      </dgm:t>
    </dgm:pt>
    <dgm:pt modelId="{4148FF6E-69B8-4149-AE5D-04698CB83A98}" type="parTrans" cxnId="{2596E5F7-5AE5-9441-978F-28889A452460}">
      <dgm:prSet/>
      <dgm:spPr/>
      <dgm:t>
        <a:bodyPr/>
        <a:lstStyle/>
        <a:p>
          <a:endParaRPr lang="en-US"/>
        </a:p>
      </dgm:t>
    </dgm:pt>
    <dgm:pt modelId="{14AF7A38-FFD4-8C4F-93F2-C4977D5E2DEF}" type="sibTrans" cxnId="{2596E5F7-5AE5-9441-978F-28889A452460}">
      <dgm:prSet/>
      <dgm:spPr/>
      <dgm:t>
        <a:bodyPr/>
        <a:lstStyle/>
        <a:p>
          <a:endParaRPr lang="en-US"/>
        </a:p>
      </dgm:t>
    </dgm:pt>
    <dgm:pt modelId="{75D47ACC-74F1-3345-A110-3ED166BA46B3}">
      <dgm:prSet/>
      <dgm:spPr/>
      <dgm:t>
        <a:bodyPr/>
        <a:lstStyle/>
        <a:p>
          <a:r>
            <a:rPr lang="en-US" baseline="0" dirty="0"/>
            <a:t>Probiotics and traditional Chinese/Japanese medicine are areas with promising research- need larger well-designed trials to confirm safety and efficacy</a:t>
          </a:r>
          <a:endParaRPr lang="en-US" dirty="0"/>
        </a:p>
      </dgm:t>
    </dgm:pt>
    <dgm:pt modelId="{6EE782FD-FCE4-1449-BEE5-85D5700EC6E6}" type="parTrans" cxnId="{8181F5BB-084B-3B4E-9E8C-05C2E348D9F4}">
      <dgm:prSet/>
      <dgm:spPr/>
      <dgm:t>
        <a:bodyPr/>
        <a:lstStyle/>
        <a:p>
          <a:endParaRPr lang="en-US"/>
        </a:p>
      </dgm:t>
    </dgm:pt>
    <dgm:pt modelId="{69690ACD-9C51-024B-8584-D08F354CCBB2}" type="sibTrans" cxnId="{8181F5BB-084B-3B4E-9E8C-05C2E348D9F4}">
      <dgm:prSet/>
      <dgm:spPr/>
      <dgm:t>
        <a:bodyPr/>
        <a:lstStyle/>
        <a:p>
          <a:endParaRPr lang="en-US"/>
        </a:p>
      </dgm:t>
    </dgm:pt>
    <dgm:pt modelId="{5F9D1C33-5D59-2845-BC2E-8FF2103CD772}" type="pres">
      <dgm:prSet presAssocID="{0896064D-190E-8341-B116-6821524E4B4F}" presName="linear" presStyleCnt="0">
        <dgm:presLayoutVars>
          <dgm:animLvl val="lvl"/>
          <dgm:resizeHandles val="exact"/>
        </dgm:presLayoutVars>
      </dgm:prSet>
      <dgm:spPr/>
    </dgm:pt>
    <dgm:pt modelId="{188CE57F-F999-4243-B634-D02FEA42A373}" type="pres">
      <dgm:prSet presAssocID="{70C6D9DC-F1C9-B241-949B-6667ADC44631}" presName="parentText" presStyleLbl="node1" presStyleIdx="0" presStyleCnt="4">
        <dgm:presLayoutVars>
          <dgm:chMax val="0"/>
          <dgm:bulletEnabled val="1"/>
        </dgm:presLayoutVars>
      </dgm:prSet>
      <dgm:spPr/>
    </dgm:pt>
    <dgm:pt modelId="{3FF43595-7A66-584F-9AC7-9127DA690C57}" type="pres">
      <dgm:prSet presAssocID="{84E305E0-9D31-634C-8856-237F23FDBA48}" presName="spacer" presStyleCnt="0"/>
      <dgm:spPr/>
    </dgm:pt>
    <dgm:pt modelId="{9CA40655-A0A0-114F-938F-AB25BFB308E9}" type="pres">
      <dgm:prSet presAssocID="{7BBFB2F0-F993-3048-A91E-1D4D360496A7}" presName="parentText" presStyleLbl="node1" presStyleIdx="1" presStyleCnt="4">
        <dgm:presLayoutVars>
          <dgm:chMax val="0"/>
          <dgm:bulletEnabled val="1"/>
        </dgm:presLayoutVars>
      </dgm:prSet>
      <dgm:spPr/>
    </dgm:pt>
    <dgm:pt modelId="{7474554B-5354-7F43-8379-0DA9C9B21943}" type="pres">
      <dgm:prSet presAssocID="{C27E58D8-BC70-EB46-8C2B-30D76E5353A7}" presName="spacer" presStyleCnt="0"/>
      <dgm:spPr/>
    </dgm:pt>
    <dgm:pt modelId="{40CD4588-CDB7-0742-8CC1-90566336D98C}" type="pres">
      <dgm:prSet presAssocID="{4E026882-4069-8641-AEC3-B783334352A3}" presName="parentText" presStyleLbl="node1" presStyleIdx="2" presStyleCnt="4">
        <dgm:presLayoutVars>
          <dgm:chMax val="0"/>
          <dgm:bulletEnabled val="1"/>
        </dgm:presLayoutVars>
      </dgm:prSet>
      <dgm:spPr/>
    </dgm:pt>
    <dgm:pt modelId="{A819CAB2-FCEE-124F-941A-43F143B4094E}" type="pres">
      <dgm:prSet presAssocID="{4E026882-4069-8641-AEC3-B783334352A3}" presName="childText" presStyleLbl="revTx" presStyleIdx="0" presStyleCnt="1">
        <dgm:presLayoutVars>
          <dgm:bulletEnabled val="1"/>
        </dgm:presLayoutVars>
      </dgm:prSet>
      <dgm:spPr/>
    </dgm:pt>
    <dgm:pt modelId="{86C7BB27-900F-F74E-AE1B-E9F66B20DDAC}" type="pres">
      <dgm:prSet presAssocID="{75D47ACC-74F1-3345-A110-3ED166BA46B3}" presName="parentText" presStyleLbl="node1" presStyleIdx="3" presStyleCnt="4">
        <dgm:presLayoutVars>
          <dgm:chMax val="0"/>
          <dgm:bulletEnabled val="1"/>
        </dgm:presLayoutVars>
      </dgm:prSet>
      <dgm:spPr/>
    </dgm:pt>
  </dgm:ptLst>
  <dgm:cxnLst>
    <dgm:cxn modelId="{CF72C820-B538-DF43-B985-C15483EA734D}" type="presOf" srcId="{A703B6A4-6AD0-2F49-BD35-FD08DE87A9F2}" destId="{A819CAB2-FCEE-124F-941A-43F143B4094E}" srcOrd="0" destOrd="0" presId="urn:microsoft.com/office/officeart/2005/8/layout/vList2"/>
    <dgm:cxn modelId="{D154515D-0027-1D4D-89F4-BD509DA328F0}" type="presOf" srcId="{70C6D9DC-F1C9-B241-949B-6667ADC44631}" destId="{188CE57F-F999-4243-B634-D02FEA42A373}" srcOrd="0" destOrd="0" presId="urn:microsoft.com/office/officeart/2005/8/layout/vList2"/>
    <dgm:cxn modelId="{D38CA261-40BD-3D4C-88D0-03AECDA649F6}" srcId="{0896064D-190E-8341-B116-6821524E4B4F}" destId="{70C6D9DC-F1C9-B241-949B-6667ADC44631}" srcOrd="0" destOrd="0" parTransId="{AED6CF66-4A7D-3642-B0A7-1ACD150AD8E5}" sibTransId="{84E305E0-9D31-634C-8856-237F23FDBA48}"/>
    <dgm:cxn modelId="{87C4027B-AEC3-A244-80DE-A33DF1FCB546}" type="presOf" srcId="{0896064D-190E-8341-B116-6821524E4B4F}" destId="{5F9D1C33-5D59-2845-BC2E-8FF2103CD772}" srcOrd="0" destOrd="0" presId="urn:microsoft.com/office/officeart/2005/8/layout/vList2"/>
    <dgm:cxn modelId="{9921497F-6C0B-CD48-851A-98C995A8949F}" srcId="{0896064D-190E-8341-B116-6821524E4B4F}" destId="{7BBFB2F0-F993-3048-A91E-1D4D360496A7}" srcOrd="1" destOrd="0" parTransId="{332E6D4B-040A-5641-BC4A-88E8ECA64ADE}" sibTransId="{C27E58D8-BC70-EB46-8C2B-30D76E5353A7}"/>
    <dgm:cxn modelId="{502C8290-F8C6-2644-846B-B5130FBBE75A}" type="presOf" srcId="{4E026882-4069-8641-AEC3-B783334352A3}" destId="{40CD4588-CDB7-0742-8CC1-90566336D98C}" srcOrd="0" destOrd="0" presId="urn:microsoft.com/office/officeart/2005/8/layout/vList2"/>
    <dgm:cxn modelId="{8181F5BB-084B-3B4E-9E8C-05C2E348D9F4}" srcId="{0896064D-190E-8341-B116-6821524E4B4F}" destId="{75D47ACC-74F1-3345-A110-3ED166BA46B3}" srcOrd="3" destOrd="0" parTransId="{6EE782FD-FCE4-1449-BEE5-85D5700EC6E6}" sibTransId="{69690ACD-9C51-024B-8584-D08F354CCBB2}"/>
    <dgm:cxn modelId="{0AA3B9CF-B3E6-844D-B0B9-3327B13F6224}" srcId="{0896064D-190E-8341-B116-6821524E4B4F}" destId="{4E026882-4069-8641-AEC3-B783334352A3}" srcOrd="2" destOrd="0" parTransId="{F5960320-F26B-4840-A324-F7A4800756DB}" sibTransId="{935A3AA8-1F91-DB40-9B35-AC8279005AC0}"/>
    <dgm:cxn modelId="{BBA6A5E9-6F66-E04E-98BF-1A0AEE1FFE5C}" type="presOf" srcId="{75D47ACC-74F1-3345-A110-3ED166BA46B3}" destId="{86C7BB27-900F-F74E-AE1B-E9F66B20DDAC}" srcOrd="0" destOrd="0" presId="urn:microsoft.com/office/officeart/2005/8/layout/vList2"/>
    <dgm:cxn modelId="{0F2CD5EA-3CBE-BC41-A88B-68A1505D083B}" type="presOf" srcId="{7BBFB2F0-F993-3048-A91E-1D4D360496A7}" destId="{9CA40655-A0A0-114F-938F-AB25BFB308E9}" srcOrd="0" destOrd="0" presId="urn:microsoft.com/office/officeart/2005/8/layout/vList2"/>
    <dgm:cxn modelId="{2596E5F7-5AE5-9441-978F-28889A452460}" srcId="{4E026882-4069-8641-AEC3-B783334352A3}" destId="{A703B6A4-6AD0-2F49-BD35-FD08DE87A9F2}" srcOrd="0" destOrd="0" parTransId="{4148FF6E-69B8-4149-AE5D-04698CB83A98}" sibTransId="{14AF7A38-FFD4-8C4F-93F2-C4977D5E2DEF}"/>
    <dgm:cxn modelId="{B821D75B-17CF-C14B-ABE4-BB255E8CB456}" type="presParOf" srcId="{5F9D1C33-5D59-2845-BC2E-8FF2103CD772}" destId="{188CE57F-F999-4243-B634-D02FEA42A373}" srcOrd="0" destOrd="0" presId="urn:microsoft.com/office/officeart/2005/8/layout/vList2"/>
    <dgm:cxn modelId="{B51D53F5-1899-CD45-9B1A-A0C8A899E906}" type="presParOf" srcId="{5F9D1C33-5D59-2845-BC2E-8FF2103CD772}" destId="{3FF43595-7A66-584F-9AC7-9127DA690C57}" srcOrd="1" destOrd="0" presId="urn:microsoft.com/office/officeart/2005/8/layout/vList2"/>
    <dgm:cxn modelId="{92DA3E21-E771-4D44-B208-D12AE70D5AC6}" type="presParOf" srcId="{5F9D1C33-5D59-2845-BC2E-8FF2103CD772}" destId="{9CA40655-A0A0-114F-938F-AB25BFB308E9}" srcOrd="2" destOrd="0" presId="urn:microsoft.com/office/officeart/2005/8/layout/vList2"/>
    <dgm:cxn modelId="{96CA5C29-ED4F-D54B-B2A5-7903F753D6DB}" type="presParOf" srcId="{5F9D1C33-5D59-2845-BC2E-8FF2103CD772}" destId="{7474554B-5354-7F43-8379-0DA9C9B21943}" srcOrd="3" destOrd="0" presId="urn:microsoft.com/office/officeart/2005/8/layout/vList2"/>
    <dgm:cxn modelId="{B5A1201C-566C-E040-88E8-A7580E4AF3FC}" type="presParOf" srcId="{5F9D1C33-5D59-2845-BC2E-8FF2103CD772}" destId="{40CD4588-CDB7-0742-8CC1-90566336D98C}" srcOrd="4" destOrd="0" presId="urn:microsoft.com/office/officeart/2005/8/layout/vList2"/>
    <dgm:cxn modelId="{9B84A20C-B77E-5549-B3DD-DC22EE3211B7}" type="presParOf" srcId="{5F9D1C33-5D59-2845-BC2E-8FF2103CD772}" destId="{A819CAB2-FCEE-124F-941A-43F143B4094E}" srcOrd="5" destOrd="0" presId="urn:microsoft.com/office/officeart/2005/8/layout/vList2"/>
    <dgm:cxn modelId="{928E9335-8CF1-1A4C-94D9-0AA8448BA792}" type="presParOf" srcId="{5F9D1C33-5D59-2845-BC2E-8FF2103CD772}" destId="{86C7BB27-900F-F74E-AE1B-E9F66B20DDAC}"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5FD68F-BA9E-B54A-9208-FF0255B807B8}" type="doc">
      <dgm:prSet loTypeId="urn:microsoft.com/office/officeart/2005/8/layout/process1" loCatId="process" qsTypeId="urn:microsoft.com/office/officeart/2005/8/quickstyle/simple1" qsCatId="simple" csTypeId="urn:microsoft.com/office/officeart/2005/8/colors/colorful4" csCatId="colorful"/>
      <dgm:spPr/>
      <dgm:t>
        <a:bodyPr/>
        <a:lstStyle/>
        <a:p>
          <a:endParaRPr lang="en-US"/>
        </a:p>
      </dgm:t>
    </dgm:pt>
    <dgm:pt modelId="{4E33C612-8E35-7142-96DA-7B4E959F4D81}">
      <dgm:prSet/>
      <dgm:spPr/>
      <dgm:t>
        <a:bodyPr/>
        <a:lstStyle/>
        <a:p>
          <a:r>
            <a:rPr lang="en-US" baseline="0"/>
            <a:t>Do you routinely ask your patients if they are using any complementary or alternative treatments?</a:t>
          </a:r>
          <a:endParaRPr lang="en-US"/>
        </a:p>
      </dgm:t>
    </dgm:pt>
    <dgm:pt modelId="{F95F4E98-5C13-6844-A41D-29FBFC587CAF}" type="parTrans" cxnId="{114D8333-7571-324A-8B51-73F2757F99E2}">
      <dgm:prSet/>
      <dgm:spPr/>
      <dgm:t>
        <a:bodyPr/>
        <a:lstStyle/>
        <a:p>
          <a:endParaRPr lang="en-US"/>
        </a:p>
      </dgm:t>
    </dgm:pt>
    <dgm:pt modelId="{A2B88936-3638-3A48-BB9E-2BA787516286}" type="sibTrans" cxnId="{114D8333-7571-324A-8B51-73F2757F99E2}">
      <dgm:prSet/>
      <dgm:spPr/>
      <dgm:t>
        <a:bodyPr/>
        <a:lstStyle/>
        <a:p>
          <a:endParaRPr lang="en-US"/>
        </a:p>
      </dgm:t>
    </dgm:pt>
    <dgm:pt modelId="{35FD5A65-6A69-954D-95DC-9E73FAEB2DE5}">
      <dgm:prSet/>
      <dgm:spPr/>
      <dgm:t>
        <a:bodyPr/>
        <a:lstStyle/>
        <a:p>
          <a:r>
            <a:rPr lang="en-US" baseline="0"/>
            <a:t>If the answer is yes, do you feel like you have a good understanding of the things that are being used?</a:t>
          </a:r>
          <a:endParaRPr lang="en-US"/>
        </a:p>
      </dgm:t>
    </dgm:pt>
    <dgm:pt modelId="{3B0B683F-DADB-794F-A22D-DDA925C0E96A}" type="parTrans" cxnId="{415A521A-020F-5D4D-90F6-1179C31E026C}">
      <dgm:prSet/>
      <dgm:spPr/>
      <dgm:t>
        <a:bodyPr/>
        <a:lstStyle/>
        <a:p>
          <a:endParaRPr lang="en-US"/>
        </a:p>
      </dgm:t>
    </dgm:pt>
    <dgm:pt modelId="{46D931E5-FA8F-9042-9796-D41083845F00}" type="sibTrans" cxnId="{415A521A-020F-5D4D-90F6-1179C31E026C}">
      <dgm:prSet/>
      <dgm:spPr/>
      <dgm:t>
        <a:bodyPr/>
        <a:lstStyle/>
        <a:p>
          <a:endParaRPr lang="en-US"/>
        </a:p>
      </dgm:t>
    </dgm:pt>
    <dgm:pt modelId="{B449F6EB-53E5-6445-B8F4-EAF1373E8894}" type="pres">
      <dgm:prSet presAssocID="{735FD68F-BA9E-B54A-9208-FF0255B807B8}" presName="Name0" presStyleCnt="0">
        <dgm:presLayoutVars>
          <dgm:dir/>
          <dgm:resizeHandles val="exact"/>
        </dgm:presLayoutVars>
      </dgm:prSet>
      <dgm:spPr/>
    </dgm:pt>
    <dgm:pt modelId="{3A33287C-53B8-A549-8DC1-58A5434EE60C}" type="pres">
      <dgm:prSet presAssocID="{4E33C612-8E35-7142-96DA-7B4E959F4D81}" presName="node" presStyleLbl="node1" presStyleIdx="0" presStyleCnt="2">
        <dgm:presLayoutVars>
          <dgm:bulletEnabled val="1"/>
        </dgm:presLayoutVars>
      </dgm:prSet>
      <dgm:spPr/>
    </dgm:pt>
    <dgm:pt modelId="{0EE2877E-8C49-4049-9E62-D132996F63FE}" type="pres">
      <dgm:prSet presAssocID="{A2B88936-3638-3A48-BB9E-2BA787516286}" presName="sibTrans" presStyleLbl="sibTrans2D1" presStyleIdx="0" presStyleCnt="1"/>
      <dgm:spPr/>
    </dgm:pt>
    <dgm:pt modelId="{C1625820-EF09-E345-972F-80D8BE4CBF31}" type="pres">
      <dgm:prSet presAssocID="{A2B88936-3638-3A48-BB9E-2BA787516286}" presName="connectorText" presStyleLbl="sibTrans2D1" presStyleIdx="0" presStyleCnt="1"/>
      <dgm:spPr/>
    </dgm:pt>
    <dgm:pt modelId="{986DBEEF-0DA7-E24A-8671-C631B70B3220}" type="pres">
      <dgm:prSet presAssocID="{35FD5A65-6A69-954D-95DC-9E73FAEB2DE5}" presName="node" presStyleLbl="node1" presStyleIdx="1" presStyleCnt="2">
        <dgm:presLayoutVars>
          <dgm:bulletEnabled val="1"/>
        </dgm:presLayoutVars>
      </dgm:prSet>
      <dgm:spPr/>
    </dgm:pt>
  </dgm:ptLst>
  <dgm:cxnLst>
    <dgm:cxn modelId="{5DE7E100-808E-3B4B-8367-3A5ACD4C0A0D}" type="presOf" srcId="{A2B88936-3638-3A48-BB9E-2BA787516286}" destId="{C1625820-EF09-E345-972F-80D8BE4CBF31}" srcOrd="1" destOrd="0" presId="urn:microsoft.com/office/officeart/2005/8/layout/process1"/>
    <dgm:cxn modelId="{069F2518-642D-F248-B564-BD58478BF0BE}" type="presOf" srcId="{35FD5A65-6A69-954D-95DC-9E73FAEB2DE5}" destId="{986DBEEF-0DA7-E24A-8671-C631B70B3220}" srcOrd="0" destOrd="0" presId="urn:microsoft.com/office/officeart/2005/8/layout/process1"/>
    <dgm:cxn modelId="{415A521A-020F-5D4D-90F6-1179C31E026C}" srcId="{735FD68F-BA9E-B54A-9208-FF0255B807B8}" destId="{35FD5A65-6A69-954D-95DC-9E73FAEB2DE5}" srcOrd="1" destOrd="0" parTransId="{3B0B683F-DADB-794F-A22D-DDA925C0E96A}" sibTransId="{46D931E5-FA8F-9042-9796-D41083845F00}"/>
    <dgm:cxn modelId="{114D8333-7571-324A-8B51-73F2757F99E2}" srcId="{735FD68F-BA9E-B54A-9208-FF0255B807B8}" destId="{4E33C612-8E35-7142-96DA-7B4E959F4D81}" srcOrd="0" destOrd="0" parTransId="{F95F4E98-5C13-6844-A41D-29FBFC587CAF}" sibTransId="{A2B88936-3638-3A48-BB9E-2BA787516286}"/>
    <dgm:cxn modelId="{AF8B98BE-6144-2C43-9DA0-1221129F7EB6}" type="presOf" srcId="{A2B88936-3638-3A48-BB9E-2BA787516286}" destId="{0EE2877E-8C49-4049-9E62-D132996F63FE}" srcOrd="0" destOrd="0" presId="urn:microsoft.com/office/officeart/2005/8/layout/process1"/>
    <dgm:cxn modelId="{EA3A45E0-C7C4-954D-87DF-1D46C01E0F5D}" type="presOf" srcId="{735FD68F-BA9E-B54A-9208-FF0255B807B8}" destId="{B449F6EB-53E5-6445-B8F4-EAF1373E8894}" srcOrd="0" destOrd="0" presId="urn:microsoft.com/office/officeart/2005/8/layout/process1"/>
    <dgm:cxn modelId="{3894DCF8-CEC8-9F45-8F92-E754B8428134}" type="presOf" srcId="{4E33C612-8E35-7142-96DA-7B4E959F4D81}" destId="{3A33287C-53B8-A549-8DC1-58A5434EE60C}" srcOrd="0" destOrd="0" presId="urn:microsoft.com/office/officeart/2005/8/layout/process1"/>
    <dgm:cxn modelId="{E9FC3241-23D9-ED45-B6A0-8A1B6C2FC198}" type="presParOf" srcId="{B449F6EB-53E5-6445-B8F4-EAF1373E8894}" destId="{3A33287C-53B8-A549-8DC1-58A5434EE60C}" srcOrd="0" destOrd="0" presId="urn:microsoft.com/office/officeart/2005/8/layout/process1"/>
    <dgm:cxn modelId="{B78259A6-FC6F-2745-84F6-E9EDAAC96726}" type="presParOf" srcId="{B449F6EB-53E5-6445-B8F4-EAF1373E8894}" destId="{0EE2877E-8C49-4049-9E62-D132996F63FE}" srcOrd="1" destOrd="0" presId="urn:microsoft.com/office/officeart/2005/8/layout/process1"/>
    <dgm:cxn modelId="{7CDDEA13-6AC4-9047-9FA6-58E1D348ACFB}" type="presParOf" srcId="{0EE2877E-8C49-4049-9E62-D132996F63FE}" destId="{C1625820-EF09-E345-972F-80D8BE4CBF31}" srcOrd="0" destOrd="0" presId="urn:microsoft.com/office/officeart/2005/8/layout/process1"/>
    <dgm:cxn modelId="{0B083CCE-6A27-8647-8746-34177E053753}" type="presParOf" srcId="{B449F6EB-53E5-6445-B8F4-EAF1373E8894}" destId="{986DBEEF-0DA7-E24A-8671-C631B70B3220}"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34F97DD-1633-314B-9F19-D162BF76CEA2}" type="doc">
      <dgm:prSet loTypeId="urn:microsoft.com/office/officeart/2005/8/layout/hierarchy4" loCatId="list" qsTypeId="urn:microsoft.com/office/officeart/2005/8/quickstyle/simple3" qsCatId="simple" csTypeId="urn:microsoft.com/office/officeart/2005/8/colors/colorful5" csCatId="colorful"/>
      <dgm:spPr/>
      <dgm:t>
        <a:bodyPr/>
        <a:lstStyle/>
        <a:p>
          <a:endParaRPr lang="en-US"/>
        </a:p>
      </dgm:t>
    </dgm:pt>
    <dgm:pt modelId="{FD3AC75D-40CD-CF40-BFB1-DE7656E451EC}">
      <dgm:prSet/>
      <dgm:spPr/>
      <dgm:t>
        <a:bodyPr/>
        <a:lstStyle/>
        <a:p>
          <a:r>
            <a:rPr lang="en-US" baseline="0"/>
            <a:t>CAM: Complementary &amp; alternative medicine</a:t>
          </a:r>
          <a:endParaRPr lang="en-US"/>
        </a:p>
      </dgm:t>
    </dgm:pt>
    <dgm:pt modelId="{C6FA4135-5B68-3044-AF31-E9B0CFF4A68B}" type="parTrans" cxnId="{532D82E8-38FD-A642-A791-E2C6A28DE183}">
      <dgm:prSet/>
      <dgm:spPr/>
      <dgm:t>
        <a:bodyPr/>
        <a:lstStyle/>
        <a:p>
          <a:endParaRPr lang="en-US"/>
        </a:p>
      </dgm:t>
    </dgm:pt>
    <dgm:pt modelId="{8D472BB0-4A35-7244-8D5D-E8494E8E2EEB}" type="sibTrans" cxnId="{532D82E8-38FD-A642-A791-E2C6A28DE183}">
      <dgm:prSet/>
      <dgm:spPr/>
      <dgm:t>
        <a:bodyPr/>
        <a:lstStyle/>
        <a:p>
          <a:endParaRPr lang="en-US"/>
        </a:p>
      </dgm:t>
    </dgm:pt>
    <dgm:pt modelId="{CD70E615-5DD8-AC43-A653-D843B2FC8D7A}">
      <dgm:prSet/>
      <dgm:spPr/>
      <dgm:t>
        <a:bodyPr/>
        <a:lstStyle/>
        <a:p>
          <a:r>
            <a:rPr lang="en-US" b="1" baseline="0" dirty="0"/>
            <a:t>Alternative medicine</a:t>
          </a:r>
          <a:r>
            <a:rPr lang="en-US" baseline="0" dirty="0"/>
            <a:t>: any practice claiming to possess the healing effects of conventional medicine, but does not originate from evidence-based scientific methods</a:t>
          </a:r>
          <a:endParaRPr lang="en-US" dirty="0"/>
        </a:p>
      </dgm:t>
    </dgm:pt>
    <dgm:pt modelId="{3A5B4B23-5EDA-2845-8CD1-F4BD97C1C0BC}" type="parTrans" cxnId="{46E8B76C-6428-3344-8783-9B2D4351D168}">
      <dgm:prSet/>
      <dgm:spPr/>
      <dgm:t>
        <a:bodyPr/>
        <a:lstStyle/>
        <a:p>
          <a:endParaRPr lang="en-US"/>
        </a:p>
      </dgm:t>
    </dgm:pt>
    <dgm:pt modelId="{149A91F6-10E6-B049-9075-9F3990B6A7AB}" type="sibTrans" cxnId="{46E8B76C-6428-3344-8783-9B2D4351D168}">
      <dgm:prSet/>
      <dgm:spPr/>
      <dgm:t>
        <a:bodyPr/>
        <a:lstStyle/>
        <a:p>
          <a:endParaRPr lang="en-US"/>
        </a:p>
      </dgm:t>
    </dgm:pt>
    <dgm:pt modelId="{2D88651D-C8EC-4545-AD77-0806168D06A4}">
      <dgm:prSet/>
      <dgm:spPr/>
      <dgm:t>
        <a:bodyPr/>
        <a:lstStyle/>
        <a:p>
          <a:r>
            <a:rPr lang="en-US" b="1" baseline="0" dirty="0"/>
            <a:t>Complementary medicine</a:t>
          </a:r>
          <a:r>
            <a:rPr lang="en-US" baseline="0" dirty="0"/>
            <a:t>: an alternative medicine used in conjunction with conventional medicine-&gt; may be synergistic</a:t>
          </a:r>
          <a:endParaRPr lang="en-US" dirty="0"/>
        </a:p>
      </dgm:t>
    </dgm:pt>
    <dgm:pt modelId="{B2DF6BAA-5C79-3B41-A6C4-973268F4D5C2}" type="parTrans" cxnId="{0E925D42-E372-EC41-8396-BC1C29A6CCB3}">
      <dgm:prSet/>
      <dgm:spPr/>
      <dgm:t>
        <a:bodyPr/>
        <a:lstStyle/>
        <a:p>
          <a:endParaRPr lang="en-US"/>
        </a:p>
      </dgm:t>
    </dgm:pt>
    <dgm:pt modelId="{0E1A1A81-75C0-8B4F-A93C-90C323379ED3}" type="sibTrans" cxnId="{0E925D42-E372-EC41-8396-BC1C29A6CCB3}">
      <dgm:prSet/>
      <dgm:spPr/>
      <dgm:t>
        <a:bodyPr/>
        <a:lstStyle/>
        <a:p>
          <a:endParaRPr lang="en-US"/>
        </a:p>
      </dgm:t>
    </dgm:pt>
    <dgm:pt modelId="{EDFC7828-3703-0945-AAE7-561CDB2C77FB}" type="pres">
      <dgm:prSet presAssocID="{E34F97DD-1633-314B-9F19-D162BF76CEA2}" presName="Name0" presStyleCnt="0">
        <dgm:presLayoutVars>
          <dgm:chPref val="1"/>
          <dgm:dir/>
          <dgm:animOne val="branch"/>
          <dgm:animLvl val="lvl"/>
          <dgm:resizeHandles/>
        </dgm:presLayoutVars>
      </dgm:prSet>
      <dgm:spPr/>
    </dgm:pt>
    <dgm:pt modelId="{97BF4C74-2637-FB48-8A5C-F5154D93D72F}" type="pres">
      <dgm:prSet presAssocID="{FD3AC75D-40CD-CF40-BFB1-DE7656E451EC}" presName="vertOne" presStyleCnt="0"/>
      <dgm:spPr/>
    </dgm:pt>
    <dgm:pt modelId="{C8B44B41-B5B7-4146-94F7-A9CEB7EE3B67}" type="pres">
      <dgm:prSet presAssocID="{FD3AC75D-40CD-CF40-BFB1-DE7656E451EC}" presName="txOne" presStyleLbl="node0" presStyleIdx="0" presStyleCnt="1">
        <dgm:presLayoutVars>
          <dgm:chPref val="3"/>
        </dgm:presLayoutVars>
      </dgm:prSet>
      <dgm:spPr/>
    </dgm:pt>
    <dgm:pt modelId="{1EEAF86B-983B-1440-9C79-E11258332C80}" type="pres">
      <dgm:prSet presAssocID="{FD3AC75D-40CD-CF40-BFB1-DE7656E451EC}" presName="parTransOne" presStyleCnt="0"/>
      <dgm:spPr/>
    </dgm:pt>
    <dgm:pt modelId="{1407305A-2F82-7642-8385-58E318C3184C}" type="pres">
      <dgm:prSet presAssocID="{FD3AC75D-40CD-CF40-BFB1-DE7656E451EC}" presName="horzOne" presStyleCnt="0"/>
      <dgm:spPr/>
    </dgm:pt>
    <dgm:pt modelId="{24E6369A-488B-A840-BF23-5262335C0A2D}" type="pres">
      <dgm:prSet presAssocID="{CD70E615-5DD8-AC43-A653-D843B2FC8D7A}" presName="vertTwo" presStyleCnt="0"/>
      <dgm:spPr/>
    </dgm:pt>
    <dgm:pt modelId="{BDD66DD5-DB8F-B84C-B361-20B398351390}" type="pres">
      <dgm:prSet presAssocID="{CD70E615-5DD8-AC43-A653-D843B2FC8D7A}" presName="txTwo" presStyleLbl="node2" presStyleIdx="0" presStyleCnt="2">
        <dgm:presLayoutVars>
          <dgm:chPref val="3"/>
        </dgm:presLayoutVars>
      </dgm:prSet>
      <dgm:spPr/>
    </dgm:pt>
    <dgm:pt modelId="{42FBE460-94C7-1C41-B21A-8D18DDDDBA69}" type="pres">
      <dgm:prSet presAssocID="{CD70E615-5DD8-AC43-A653-D843B2FC8D7A}" presName="horzTwo" presStyleCnt="0"/>
      <dgm:spPr/>
    </dgm:pt>
    <dgm:pt modelId="{8365A5A2-D1D0-D84A-A8CB-107849AD3937}" type="pres">
      <dgm:prSet presAssocID="{149A91F6-10E6-B049-9075-9F3990B6A7AB}" presName="sibSpaceTwo" presStyleCnt="0"/>
      <dgm:spPr/>
    </dgm:pt>
    <dgm:pt modelId="{3F043194-DCA1-B84D-926B-DDB1FC62EC0E}" type="pres">
      <dgm:prSet presAssocID="{2D88651D-C8EC-4545-AD77-0806168D06A4}" presName="vertTwo" presStyleCnt="0"/>
      <dgm:spPr/>
    </dgm:pt>
    <dgm:pt modelId="{2E33A971-6898-074C-933F-C74F1748AB9F}" type="pres">
      <dgm:prSet presAssocID="{2D88651D-C8EC-4545-AD77-0806168D06A4}" presName="txTwo" presStyleLbl="node2" presStyleIdx="1" presStyleCnt="2">
        <dgm:presLayoutVars>
          <dgm:chPref val="3"/>
        </dgm:presLayoutVars>
      </dgm:prSet>
      <dgm:spPr/>
    </dgm:pt>
    <dgm:pt modelId="{04D0CF6E-116C-A34B-B5F1-DAFF71E40A38}" type="pres">
      <dgm:prSet presAssocID="{2D88651D-C8EC-4545-AD77-0806168D06A4}" presName="horzTwo" presStyleCnt="0"/>
      <dgm:spPr/>
    </dgm:pt>
  </dgm:ptLst>
  <dgm:cxnLst>
    <dgm:cxn modelId="{0E925D42-E372-EC41-8396-BC1C29A6CCB3}" srcId="{FD3AC75D-40CD-CF40-BFB1-DE7656E451EC}" destId="{2D88651D-C8EC-4545-AD77-0806168D06A4}" srcOrd="1" destOrd="0" parTransId="{B2DF6BAA-5C79-3B41-A6C4-973268F4D5C2}" sibTransId="{0E1A1A81-75C0-8B4F-A93C-90C323379ED3}"/>
    <dgm:cxn modelId="{459C6268-CC8A-9E43-9AC7-F188EBC2439E}" type="presOf" srcId="{CD70E615-5DD8-AC43-A653-D843B2FC8D7A}" destId="{BDD66DD5-DB8F-B84C-B361-20B398351390}" srcOrd="0" destOrd="0" presId="urn:microsoft.com/office/officeart/2005/8/layout/hierarchy4"/>
    <dgm:cxn modelId="{46E8B76C-6428-3344-8783-9B2D4351D168}" srcId="{FD3AC75D-40CD-CF40-BFB1-DE7656E451EC}" destId="{CD70E615-5DD8-AC43-A653-D843B2FC8D7A}" srcOrd="0" destOrd="0" parTransId="{3A5B4B23-5EDA-2845-8CD1-F4BD97C1C0BC}" sibTransId="{149A91F6-10E6-B049-9075-9F3990B6A7AB}"/>
    <dgm:cxn modelId="{19B92A9D-6564-114A-9461-FDC25EF41276}" type="presOf" srcId="{E34F97DD-1633-314B-9F19-D162BF76CEA2}" destId="{EDFC7828-3703-0945-AAE7-561CDB2C77FB}" srcOrd="0" destOrd="0" presId="urn:microsoft.com/office/officeart/2005/8/layout/hierarchy4"/>
    <dgm:cxn modelId="{1342DBAD-043F-D64D-A77F-D7D5749959A9}" type="presOf" srcId="{FD3AC75D-40CD-CF40-BFB1-DE7656E451EC}" destId="{C8B44B41-B5B7-4146-94F7-A9CEB7EE3B67}" srcOrd="0" destOrd="0" presId="urn:microsoft.com/office/officeart/2005/8/layout/hierarchy4"/>
    <dgm:cxn modelId="{532D82E8-38FD-A642-A791-E2C6A28DE183}" srcId="{E34F97DD-1633-314B-9F19-D162BF76CEA2}" destId="{FD3AC75D-40CD-CF40-BFB1-DE7656E451EC}" srcOrd="0" destOrd="0" parTransId="{C6FA4135-5B68-3044-AF31-E9B0CFF4A68B}" sibTransId="{8D472BB0-4A35-7244-8D5D-E8494E8E2EEB}"/>
    <dgm:cxn modelId="{100918EA-B6AB-5645-804F-CE7D4209FC12}" type="presOf" srcId="{2D88651D-C8EC-4545-AD77-0806168D06A4}" destId="{2E33A971-6898-074C-933F-C74F1748AB9F}" srcOrd="0" destOrd="0" presId="urn:microsoft.com/office/officeart/2005/8/layout/hierarchy4"/>
    <dgm:cxn modelId="{13555D11-A5E5-C74B-9C7B-F4D7DB9BCCC9}" type="presParOf" srcId="{EDFC7828-3703-0945-AAE7-561CDB2C77FB}" destId="{97BF4C74-2637-FB48-8A5C-F5154D93D72F}" srcOrd="0" destOrd="0" presId="urn:microsoft.com/office/officeart/2005/8/layout/hierarchy4"/>
    <dgm:cxn modelId="{1FA81FE2-9BD8-4441-82E6-C254ED8B58E0}" type="presParOf" srcId="{97BF4C74-2637-FB48-8A5C-F5154D93D72F}" destId="{C8B44B41-B5B7-4146-94F7-A9CEB7EE3B67}" srcOrd="0" destOrd="0" presId="urn:microsoft.com/office/officeart/2005/8/layout/hierarchy4"/>
    <dgm:cxn modelId="{4632643E-2F31-0B46-B2DF-B94379917360}" type="presParOf" srcId="{97BF4C74-2637-FB48-8A5C-F5154D93D72F}" destId="{1EEAF86B-983B-1440-9C79-E11258332C80}" srcOrd="1" destOrd="0" presId="urn:microsoft.com/office/officeart/2005/8/layout/hierarchy4"/>
    <dgm:cxn modelId="{40C91006-24A0-264B-80A4-C3C30914422F}" type="presParOf" srcId="{97BF4C74-2637-FB48-8A5C-F5154D93D72F}" destId="{1407305A-2F82-7642-8385-58E318C3184C}" srcOrd="2" destOrd="0" presId="urn:microsoft.com/office/officeart/2005/8/layout/hierarchy4"/>
    <dgm:cxn modelId="{B54C0542-D576-E54F-87B7-AB1B825517E9}" type="presParOf" srcId="{1407305A-2F82-7642-8385-58E318C3184C}" destId="{24E6369A-488B-A840-BF23-5262335C0A2D}" srcOrd="0" destOrd="0" presId="urn:microsoft.com/office/officeart/2005/8/layout/hierarchy4"/>
    <dgm:cxn modelId="{BC6B5870-FEF8-6847-B334-DD98449A5EE1}" type="presParOf" srcId="{24E6369A-488B-A840-BF23-5262335C0A2D}" destId="{BDD66DD5-DB8F-B84C-B361-20B398351390}" srcOrd="0" destOrd="0" presId="urn:microsoft.com/office/officeart/2005/8/layout/hierarchy4"/>
    <dgm:cxn modelId="{3E20B25D-7CB8-E44E-B157-CD31166979F4}" type="presParOf" srcId="{24E6369A-488B-A840-BF23-5262335C0A2D}" destId="{42FBE460-94C7-1C41-B21A-8D18DDDDBA69}" srcOrd="1" destOrd="0" presId="urn:microsoft.com/office/officeart/2005/8/layout/hierarchy4"/>
    <dgm:cxn modelId="{5544237B-44DD-774E-942A-BC59AA6E4A93}" type="presParOf" srcId="{1407305A-2F82-7642-8385-58E318C3184C}" destId="{8365A5A2-D1D0-D84A-A8CB-107849AD3937}" srcOrd="1" destOrd="0" presId="urn:microsoft.com/office/officeart/2005/8/layout/hierarchy4"/>
    <dgm:cxn modelId="{1350A11F-3C12-5949-A990-140B882E9255}" type="presParOf" srcId="{1407305A-2F82-7642-8385-58E318C3184C}" destId="{3F043194-DCA1-B84D-926B-DDB1FC62EC0E}" srcOrd="2" destOrd="0" presId="urn:microsoft.com/office/officeart/2005/8/layout/hierarchy4"/>
    <dgm:cxn modelId="{1289FD0B-A162-174C-ADB0-49742D3AEBBF}" type="presParOf" srcId="{3F043194-DCA1-B84D-926B-DDB1FC62EC0E}" destId="{2E33A971-6898-074C-933F-C74F1748AB9F}" srcOrd="0" destOrd="0" presId="urn:microsoft.com/office/officeart/2005/8/layout/hierarchy4"/>
    <dgm:cxn modelId="{5F3175D1-97F0-C647-88F9-640F3DC49E68}" type="presParOf" srcId="{3F043194-DCA1-B84D-926B-DDB1FC62EC0E}" destId="{04D0CF6E-116C-A34B-B5F1-DAFF71E40A38}"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38B3AF7-1387-0C4A-B308-615E3603A077}" type="doc">
      <dgm:prSet loTypeId="urn:microsoft.com/office/officeart/2005/8/layout/cycle6" loCatId="list" qsTypeId="urn:microsoft.com/office/officeart/2005/8/quickstyle/simple1" qsCatId="simple" csTypeId="urn:microsoft.com/office/officeart/2005/8/colors/colorful4" csCatId="colorful" phldr="1"/>
      <dgm:spPr/>
      <dgm:t>
        <a:bodyPr/>
        <a:lstStyle/>
        <a:p>
          <a:endParaRPr lang="en-US"/>
        </a:p>
      </dgm:t>
    </dgm:pt>
    <dgm:pt modelId="{3DAECFEE-BF2B-2C4D-A3B3-E13826CAFCD6}">
      <dgm:prSet/>
      <dgm:spPr/>
      <dgm:t>
        <a:bodyPr/>
        <a:lstStyle/>
        <a:p>
          <a:r>
            <a:rPr lang="en-US" baseline="0" dirty="0"/>
            <a:t>Lack of randomization</a:t>
          </a:r>
          <a:endParaRPr lang="en-US" dirty="0"/>
        </a:p>
      </dgm:t>
    </dgm:pt>
    <dgm:pt modelId="{D8A98418-44CA-AC45-879D-C2488DBE0E45}" type="parTrans" cxnId="{7E15412F-C9A4-8A4E-A521-8B8DA8EFD1F4}">
      <dgm:prSet/>
      <dgm:spPr/>
      <dgm:t>
        <a:bodyPr/>
        <a:lstStyle/>
        <a:p>
          <a:endParaRPr lang="en-US"/>
        </a:p>
      </dgm:t>
    </dgm:pt>
    <dgm:pt modelId="{166359C4-9760-7047-B67A-3640D8B80602}" type="sibTrans" cxnId="{7E15412F-C9A4-8A4E-A521-8B8DA8EFD1F4}">
      <dgm:prSet/>
      <dgm:spPr/>
      <dgm:t>
        <a:bodyPr/>
        <a:lstStyle/>
        <a:p>
          <a:endParaRPr lang="en-US"/>
        </a:p>
      </dgm:t>
    </dgm:pt>
    <dgm:pt modelId="{9A0337A4-0939-4546-A0D4-F9C010F3F451}">
      <dgm:prSet/>
      <dgm:spPr/>
      <dgm:t>
        <a:bodyPr/>
        <a:lstStyle/>
        <a:p>
          <a:r>
            <a:rPr lang="en-US" baseline="0"/>
            <a:t>Language barriers</a:t>
          </a:r>
          <a:endParaRPr lang="en-US"/>
        </a:p>
      </dgm:t>
    </dgm:pt>
    <dgm:pt modelId="{411C07A2-DB0F-C34E-87D9-D6E1474CF422}" type="parTrans" cxnId="{8E8EA352-83A9-2146-A157-2EE0EAF85C33}">
      <dgm:prSet/>
      <dgm:spPr/>
      <dgm:t>
        <a:bodyPr/>
        <a:lstStyle/>
        <a:p>
          <a:endParaRPr lang="en-US"/>
        </a:p>
      </dgm:t>
    </dgm:pt>
    <dgm:pt modelId="{7ECD0B60-84EB-8A48-8127-CDF1F56E78BA}" type="sibTrans" cxnId="{8E8EA352-83A9-2146-A157-2EE0EAF85C33}">
      <dgm:prSet/>
      <dgm:spPr/>
      <dgm:t>
        <a:bodyPr/>
        <a:lstStyle/>
        <a:p>
          <a:endParaRPr lang="en-US"/>
        </a:p>
      </dgm:t>
    </dgm:pt>
    <dgm:pt modelId="{20A73C9F-B45C-F343-BAD2-0B83B2A6DB58}">
      <dgm:prSet/>
      <dgm:spPr/>
      <dgm:t>
        <a:bodyPr/>
        <a:lstStyle/>
        <a:p>
          <a:r>
            <a:rPr lang="en-US" baseline="0" dirty="0"/>
            <a:t>Conflicting and limited research</a:t>
          </a:r>
          <a:endParaRPr lang="en-US" dirty="0"/>
        </a:p>
      </dgm:t>
    </dgm:pt>
    <dgm:pt modelId="{C6E698F6-6A61-5E49-A877-80AD6F0FB458}" type="parTrans" cxnId="{D6C6B1FF-5722-FA48-849F-29FE41E9C088}">
      <dgm:prSet/>
      <dgm:spPr/>
      <dgm:t>
        <a:bodyPr/>
        <a:lstStyle/>
        <a:p>
          <a:endParaRPr lang="en-US"/>
        </a:p>
      </dgm:t>
    </dgm:pt>
    <dgm:pt modelId="{FCCFBBF5-D273-EB42-9CAA-1173CE5FF94D}" type="sibTrans" cxnId="{D6C6B1FF-5722-FA48-849F-29FE41E9C088}">
      <dgm:prSet/>
      <dgm:spPr/>
      <dgm:t>
        <a:bodyPr/>
        <a:lstStyle/>
        <a:p>
          <a:endParaRPr lang="en-US"/>
        </a:p>
      </dgm:t>
    </dgm:pt>
    <dgm:pt modelId="{9D216C3A-0089-3442-B825-814CB8E5E0A4}">
      <dgm:prSet/>
      <dgm:spPr/>
      <dgm:t>
        <a:bodyPr/>
        <a:lstStyle/>
        <a:p>
          <a:r>
            <a:rPr lang="en-US" baseline="0"/>
            <a:t>Dated studies</a:t>
          </a:r>
          <a:endParaRPr lang="en-US"/>
        </a:p>
      </dgm:t>
    </dgm:pt>
    <dgm:pt modelId="{E504080D-8D8B-004E-85F7-052F5FC77453}" type="parTrans" cxnId="{76E5DCE7-740D-1443-9AA2-74C1FB221E62}">
      <dgm:prSet/>
      <dgm:spPr/>
      <dgm:t>
        <a:bodyPr/>
        <a:lstStyle/>
        <a:p>
          <a:endParaRPr lang="en-US"/>
        </a:p>
      </dgm:t>
    </dgm:pt>
    <dgm:pt modelId="{7DCC55F9-1836-FE4E-A276-5E2A5AAB341B}" type="sibTrans" cxnId="{76E5DCE7-740D-1443-9AA2-74C1FB221E62}">
      <dgm:prSet/>
      <dgm:spPr/>
      <dgm:t>
        <a:bodyPr/>
        <a:lstStyle/>
        <a:p>
          <a:endParaRPr lang="en-US"/>
        </a:p>
      </dgm:t>
    </dgm:pt>
    <dgm:pt modelId="{4E24A695-04B9-F74F-9F34-995CDF87A020}" type="pres">
      <dgm:prSet presAssocID="{438B3AF7-1387-0C4A-B308-615E3603A077}" presName="cycle" presStyleCnt="0">
        <dgm:presLayoutVars>
          <dgm:dir/>
          <dgm:resizeHandles val="exact"/>
        </dgm:presLayoutVars>
      </dgm:prSet>
      <dgm:spPr/>
    </dgm:pt>
    <dgm:pt modelId="{E685F550-9A2E-3F4B-BE51-7754E26CE072}" type="pres">
      <dgm:prSet presAssocID="{3DAECFEE-BF2B-2C4D-A3B3-E13826CAFCD6}" presName="node" presStyleLbl="node1" presStyleIdx="0" presStyleCnt="4">
        <dgm:presLayoutVars>
          <dgm:bulletEnabled val="1"/>
        </dgm:presLayoutVars>
      </dgm:prSet>
      <dgm:spPr/>
    </dgm:pt>
    <dgm:pt modelId="{69654708-C1B6-8141-B6F7-313179C83CFC}" type="pres">
      <dgm:prSet presAssocID="{3DAECFEE-BF2B-2C4D-A3B3-E13826CAFCD6}" presName="spNode" presStyleCnt="0"/>
      <dgm:spPr/>
    </dgm:pt>
    <dgm:pt modelId="{094012C4-52DC-7B4A-B8D6-EF9E34ADEC11}" type="pres">
      <dgm:prSet presAssocID="{166359C4-9760-7047-B67A-3640D8B80602}" presName="sibTrans" presStyleLbl="sibTrans1D1" presStyleIdx="0" presStyleCnt="4"/>
      <dgm:spPr/>
    </dgm:pt>
    <dgm:pt modelId="{845D575B-9F70-7E4B-96F0-67FBAFFFCEEB}" type="pres">
      <dgm:prSet presAssocID="{9A0337A4-0939-4546-A0D4-F9C010F3F451}" presName="node" presStyleLbl="node1" presStyleIdx="1" presStyleCnt="4">
        <dgm:presLayoutVars>
          <dgm:bulletEnabled val="1"/>
        </dgm:presLayoutVars>
      </dgm:prSet>
      <dgm:spPr/>
    </dgm:pt>
    <dgm:pt modelId="{2E1D59C5-1D50-8A41-882D-8230DA8A2604}" type="pres">
      <dgm:prSet presAssocID="{9A0337A4-0939-4546-A0D4-F9C010F3F451}" presName="spNode" presStyleCnt="0"/>
      <dgm:spPr/>
    </dgm:pt>
    <dgm:pt modelId="{3A279FC5-F16A-A349-B639-EF5DB7E459FB}" type="pres">
      <dgm:prSet presAssocID="{7ECD0B60-84EB-8A48-8127-CDF1F56E78BA}" presName="sibTrans" presStyleLbl="sibTrans1D1" presStyleIdx="1" presStyleCnt="4"/>
      <dgm:spPr/>
    </dgm:pt>
    <dgm:pt modelId="{97805DCA-EA10-DB4C-80AB-E2BF69468E99}" type="pres">
      <dgm:prSet presAssocID="{20A73C9F-B45C-F343-BAD2-0B83B2A6DB58}" presName="node" presStyleLbl="node1" presStyleIdx="2" presStyleCnt="4">
        <dgm:presLayoutVars>
          <dgm:bulletEnabled val="1"/>
        </dgm:presLayoutVars>
      </dgm:prSet>
      <dgm:spPr/>
    </dgm:pt>
    <dgm:pt modelId="{8B8E44C6-D87F-0548-B61F-109F2B15ACB9}" type="pres">
      <dgm:prSet presAssocID="{20A73C9F-B45C-F343-BAD2-0B83B2A6DB58}" presName="spNode" presStyleCnt="0"/>
      <dgm:spPr/>
    </dgm:pt>
    <dgm:pt modelId="{AEC97C48-2280-3C45-907B-58AFB2689A3C}" type="pres">
      <dgm:prSet presAssocID="{FCCFBBF5-D273-EB42-9CAA-1173CE5FF94D}" presName="sibTrans" presStyleLbl="sibTrans1D1" presStyleIdx="2" presStyleCnt="4"/>
      <dgm:spPr/>
    </dgm:pt>
    <dgm:pt modelId="{BDD4CBC6-7437-1C48-8574-B73DFD8CA605}" type="pres">
      <dgm:prSet presAssocID="{9D216C3A-0089-3442-B825-814CB8E5E0A4}" presName="node" presStyleLbl="node1" presStyleIdx="3" presStyleCnt="4">
        <dgm:presLayoutVars>
          <dgm:bulletEnabled val="1"/>
        </dgm:presLayoutVars>
      </dgm:prSet>
      <dgm:spPr/>
    </dgm:pt>
    <dgm:pt modelId="{0D4C52AE-2122-9740-8E84-96EC33E70A6D}" type="pres">
      <dgm:prSet presAssocID="{9D216C3A-0089-3442-B825-814CB8E5E0A4}" presName="spNode" presStyleCnt="0"/>
      <dgm:spPr/>
    </dgm:pt>
    <dgm:pt modelId="{4023E163-BC30-7C47-B8A6-64800DF735E2}" type="pres">
      <dgm:prSet presAssocID="{7DCC55F9-1836-FE4E-A276-5E2A5AAB341B}" presName="sibTrans" presStyleLbl="sibTrans1D1" presStyleIdx="3" presStyleCnt="4"/>
      <dgm:spPr/>
    </dgm:pt>
  </dgm:ptLst>
  <dgm:cxnLst>
    <dgm:cxn modelId="{3D4F7C0A-A502-5944-9D9E-7E6158936491}" type="presOf" srcId="{7ECD0B60-84EB-8A48-8127-CDF1F56E78BA}" destId="{3A279FC5-F16A-A349-B639-EF5DB7E459FB}" srcOrd="0" destOrd="0" presId="urn:microsoft.com/office/officeart/2005/8/layout/cycle6"/>
    <dgm:cxn modelId="{22D81018-292F-DF4E-8A2B-59E80079EDB4}" type="presOf" srcId="{FCCFBBF5-D273-EB42-9CAA-1173CE5FF94D}" destId="{AEC97C48-2280-3C45-907B-58AFB2689A3C}" srcOrd="0" destOrd="0" presId="urn:microsoft.com/office/officeart/2005/8/layout/cycle6"/>
    <dgm:cxn modelId="{A22A2422-7109-954F-8B00-DFAF029CA76F}" type="presOf" srcId="{20A73C9F-B45C-F343-BAD2-0B83B2A6DB58}" destId="{97805DCA-EA10-DB4C-80AB-E2BF69468E99}" srcOrd="0" destOrd="0" presId="urn:microsoft.com/office/officeart/2005/8/layout/cycle6"/>
    <dgm:cxn modelId="{7E15412F-C9A4-8A4E-A521-8B8DA8EFD1F4}" srcId="{438B3AF7-1387-0C4A-B308-615E3603A077}" destId="{3DAECFEE-BF2B-2C4D-A3B3-E13826CAFCD6}" srcOrd="0" destOrd="0" parTransId="{D8A98418-44CA-AC45-879D-C2488DBE0E45}" sibTransId="{166359C4-9760-7047-B67A-3640D8B80602}"/>
    <dgm:cxn modelId="{2FDBD04B-06B9-C44A-BC92-1651BBB989E0}" type="presOf" srcId="{438B3AF7-1387-0C4A-B308-615E3603A077}" destId="{4E24A695-04B9-F74F-9F34-995CDF87A020}" srcOrd="0" destOrd="0" presId="urn:microsoft.com/office/officeart/2005/8/layout/cycle6"/>
    <dgm:cxn modelId="{8E8EA352-83A9-2146-A157-2EE0EAF85C33}" srcId="{438B3AF7-1387-0C4A-B308-615E3603A077}" destId="{9A0337A4-0939-4546-A0D4-F9C010F3F451}" srcOrd="1" destOrd="0" parTransId="{411C07A2-DB0F-C34E-87D9-D6E1474CF422}" sibTransId="{7ECD0B60-84EB-8A48-8127-CDF1F56E78BA}"/>
    <dgm:cxn modelId="{5038FC58-D103-FE46-8696-CFF1E2F6D990}" type="presOf" srcId="{9A0337A4-0939-4546-A0D4-F9C010F3F451}" destId="{845D575B-9F70-7E4B-96F0-67FBAFFFCEEB}" srcOrd="0" destOrd="0" presId="urn:microsoft.com/office/officeart/2005/8/layout/cycle6"/>
    <dgm:cxn modelId="{4C012F64-EFBD-8A48-B305-F3C9925833B6}" type="presOf" srcId="{9D216C3A-0089-3442-B825-814CB8E5E0A4}" destId="{BDD4CBC6-7437-1C48-8574-B73DFD8CA605}" srcOrd="0" destOrd="0" presId="urn:microsoft.com/office/officeart/2005/8/layout/cycle6"/>
    <dgm:cxn modelId="{4BFF4D7C-EDD7-5847-A7A7-8E566B2C45EC}" type="presOf" srcId="{3DAECFEE-BF2B-2C4D-A3B3-E13826CAFCD6}" destId="{E685F550-9A2E-3F4B-BE51-7754E26CE072}" srcOrd="0" destOrd="0" presId="urn:microsoft.com/office/officeart/2005/8/layout/cycle6"/>
    <dgm:cxn modelId="{C5E2DC8D-1A0B-724A-AB75-176FAFF064B4}" type="presOf" srcId="{166359C4-9760-7047-B67A-3640D8B80602}" destId="{094012C4-52DC-7B4A-B8D6-EF9E34ADEC11}" srcOrd="0" destOrd="0" presId="urn:microsoft.com/office/officeart/2005/8/layout/cycle6"/>
    <dgm:cxn modelId="{CB085DE5-AE74-CB45-BE74-6960EE4C9B97}" type="presOf" srcId="{7DCC55F9-1836-FE4E-A276-5E2A5AAB341B}" destId="{4023E163-BC30-7C47-B8A6-64800DF735E2}" srcOrd="0" destOrd="0" presId="urn:microsoft.com/office/officeart/2005/8/layout/cycle6"/>
    <dgm:cxn modelId="{76E5DCE7-740D-1443-9AA2-74C1FB221E62}" srcId="{438B3AF7-1387-0C4A-B308-615E3603A077}" destId="{9D216C3A-0089-3442-B825-814CB8E5E0A4}" srcOrd="3" destOrd="0" parTransId="{E504080D-8D8B-004E-85F7-052F5FC77453}" sibTransId="{7DCC55F9-1836-FE4E-A276-5E2A5AAB341B}"/>
    <dgm:cxn modelId="{D6C6B1FF-5722-FA48-849F-29FE41E9C088}" srcId="{438B3AF7-1387-0C4A-B308-615E3603A077}" destId="{20A73C9F-B45C-F343-BAD2-0B83B2A6DB58}" srcOrd="2" destOrd="0" parTransId="{C6E698F6-6A61-5E49-A877-80AD6F0FB458}" sibTransId="{FCCFBBF5-D273-EB42-9CAA-1173CE5FF94D}"/>
    <dgm:cxn modelId="{0FF35B20-328D-4C4C-8B5D-7FA950B96A09}" type="presParOf" srcId="{4E24A695-04B9-F74F-9F34-995CDF87A020}" destId="{E685F550-9A2E-3F4B-BE51-7754E26CE072}" srcOrd="0" destOrd="0" presId="urn:microsoft.com/office/officeart/2005/8/layout/cycle6"/>
    <dgm:cxn modelId="{482506E8-BAFF-C041-ADFC-2018CA7567D4}" type="presParOf" srcId="{4E24A695-04B9-F74F-9F34-995CDF87A020}" destId="{69654708-C1B6-8141-B6F7-313179C83CFC}" srcOrd="1" destOrd="0" presId="urn:microsoft.com/office/officeart/2005/8/layout/cycle6"/>
    <dgm:cxn modelId="{B098F18E-755B-BF44-9C64-D25C7FC0A2E6}" type="presParOf" srcId="{4E24A695-04B9-F74F-9F34-995CDF87A020}" destId="{094012C4-52DC-7B4A-B8D6-EF9E34ADEC11}" srcOrd="2" destOrd="0" presId="urn:microsoft.com/office/officeart/2005/8/layout/cycle6"/>
    <dgm:cxn modelId="{02032D6F-5452-1546-9C9D-8E222F633F03}" type="presParOf" srcId="{4E24A695-04B9-F74F-9F34-995CDF87A020}" destId="{845D575B-9F70-7E4B-96F0-67FBAFFFCEEB}" srcOrd="3" destOrd="0" presId="urn:microsoft.com/office/officeart/2005/8/layout/cycle6"/>
    <dgm:cxn modelId="{506E2A55-8B24-5146-B555-C6E17D7AE538}" type="presParOf" srcId="{4E24A695-04B9-F74F-9F34-995CDF87A020}" destId="{2E1D59C5-1D50-8A41-882D-8230DA8A2604}" srcOrd="4" destOrd="0" presId="urn:microsoft.com/office/officeart/2005/8/layout/cycle6"/>
    <dgm:cxn modelId="{09E4AED7-D6BA-0A45-BD7F-994323B40974}" type="presParOf" srcId="{4E24A695-04B9-F74F-9F34-995CDF87A020}" destId="{3A279FC5-F16A-A349-B639-EF5DB7E459FB}" srcOrd="5" destOrd="0" presId="urn:microsoft.com/office/officeart/2005/8/layout/cycle6"/>
    <dgm:cxn modelId="{059B3DD8-EEA0-DB47-AEE0-9020A94BA906}" type="presParOf" srcId="{4E24A695-04B9-F74F-9F34-995CDF87A020}" destId="{97805DCA-EA10-DB4C-80AB-E2BF69468E99}" srcOrd="6" destOrd="0" presId="urn:microsoft.com/office/officeart/2005/8/layout/cycle6"/>
    <dgm:cxn modelId="{E8794030-6268-D74D-92C1-E93F2E1C23C8}" type="presParOf" srcId="{4E24A695-04B9-F74F-9F34-995CDF87A020}" destId="{8B8E44C6-D87F-0548-B61F-109F2B15ACB9}" srcOrd="7" destOrd="0" presId="urn:microsoft.com/office/officeart/2005/8/layout/cycle6"/>
    <dgm:cxn modelId="{9A07F158-B13A-5B4D-821C-B51CC10D8B72}" type="presParOf" srcId="{4E24A695-04B9-F74F-9F34-995CDF87A020}" destId="{AEC97C48-2280-3C45-907B-58AFB2689A3C}" srcOrd="8" destOrd="0" presId="urn:microsoft.com/office/officeart/2005/8/layout/cycle6"/>
    <dgm:cxn modelId="{3F3D1AC5-627A-8D47-973C-2E689DA8E7CE}" type="presParOf" srcId="{4E24A695-04B9-F74F-9F34-995CDF87A020}" destId="{BDD4CBC6-7437-1C48-8574-B73DFD8CA605}" srcOrd="9" destOrd="0" presId="urn:microsoft.com/office/officeart/2005/8/layout/cycle6"/>
    <dgm:cxn modelId="{EC7A1823-0A82-FD4D-A93B-F09E84A56F7C}" type="presParOf" srcId="{4E24A695-04B9-F74F-9F34-995CDF87A020}" destId="{0D4C52AE-2122-9740-8E84-96EC33E70A6D}" srcOrd="10" destOrd="0" presId="urn:microsoft.com/office/officeart/2005/8/layout/cycle6"/>
    <dgm:cxn modelId="{DEB4F8B3-D57B-AA4C-A4CF-D49B5E888ECD}" type="presParOf" srcId="{4E24A695-04B9-F74F-9F34-995CDF87A020}" destId="{4023E163-BC30-7C47-B8A6-64800DF735E2}" srcOrd="11"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5F5E935-019B-2A44-9F15-8B7CA1DCECD7}" type="doc">
      <dgm:prSet loTypeId="urn:microsoft.com/office/officeart/2005/8/layout/process1" loCatId="process" qsTypeId="urn:microsoft.com/office/officeart/2005/8/quickstyle/simple1" qsCatId="simple" csTypeId="urn:microsoft.com/office/officeart/2005/8/colors/accent1_2" csCatId="accent1"/>
      <dgm:spPr/>
      <dgm:t>
        <a:bodyPr/>
        <a:lstStyle/>
        <a:p>
          <a:endParaRPr lang="en-US"/>
        </a:p>
      </dgm:t>
    </dgm:pt>
    <dgm:pt modelId="{96A6F24A-5780-E146-ADB1-66F2D714D62F}">
      <dgm:prSet/>
      <dgm:spPr/>
      <dgm:t>
        <a:bodyPr/>
        <a:lstStyle/>
        <a:p>
          <a:r>
            <a:rPr lang="en-US" baseline="0"/>
            <a:t>Acute Otitis media (AOM)- one of the most common childhood illnesses</a:t>
          </a:r>
          <a:endParaRPr lang="en-US"/>
        </a:p>
      </dgm:t>
    </dgm:pt>
    <dgm:pt modelId="{E1A34CE9-DBAD-BB45-A47C-31A0D05021CA}" type="parTrans" cxnId="{7E546E9A-BD82-1544-98D2-57FACE377EA5}">
      <dgm:prSet/>
      <dgm:spPr/>
      <dgm:t>
        <a:bodyPr/>
        <a:lstStyle/>
        <a:p>
          <a:endParaRPr lang="en-US"/>
        </a:p>
      </dgm:t>
    </dgm:pt>
    <dgm:pt modelId="{EC61CCB4-1AE9-9242-B100-9ADB553DCF61}" type="sibTrans" cxnId="{7E546E9A-BD82-1544-98D2-57FACE377EA5}">
      <dgm:prSet/>
      <dgm:spPr/>
      <dgm:t>
        <a:bodyPr/>
        <a:lstStyle/>
        <a:p>
          <a:endParaRPr lang="en-US"/>
        </a:p>
      </dgm:t>
    </dgm:pt>
    <dgm:pt modelId="{6987D163-33F6-1C46-82D7-22F537F6DCFF}">
      <dgm:prSet/>
      <dgm:spPr/>
      <dgm:t>
        <a:bodyPr/>
        <a:lstStyle/>
        <a:p>
          <a:r>
            <a:rPr lang="en-US" baseline="0"/>
            <a:t>High prevalence </a:t>
          </a:r>
          <a:r>
            <a:rPr lang="en-US" baseline="0">
              <a:sym typeface="Wingdings" pitchFamily="2" charset="2"/>
            </a:rPr>
            <a:t></a:t>
          </a:r>
          <a:r>
            <a:rPr lang="en-US" baseline="0"/>
            <a:t> patients ask opinion regarding CAM therapies for pediatric OM</a:t>
          </a:r>
          <a:endParaRPr lang="en-US"/>
        </a:p>
      </dgm:t>
    </dgm:pt>
    <dgm:pt modelId="{C7AD8851-161E-734F-9B08-64E910A2B8C2}" type="parTrans" cxnId="{CD3DCC9F-9963-2D4E-99DC-C6D9BFEC98DF}">
      <dgm:prSet/>
      <dgm:spPr/>
      <dgm:t>
        <a:bodyPr/>
        <a:lstStyle/>
        <a:p>
          <a:endParaRPr lang="en-US"/>
        </a:p>
      </dgm:t>
    </dgm:pt>
    <dgm:pt modelId="{069522D0-5991-B946-95E9-2F6E69E22701}" type="sibTrans" cxnId="{CD3DCC9F-9963-2D4E-99DC-C6D9BFEC98DF}">
      <dgm:prSet/>
      <dgm:spPr/>
      <dgm:t>
        <a:bodyPr/>
        <a:lstStyle/>
        <a:p>
          <a:endParaRPr lang="en-US"/>
        </a:p>
      </dgm:t>
    </dgm:pt>
    <dgm:pt modelId="{0D9B7C22-8EE9-354D-B0EA-9484E695628C}">
      <dgm:prSet/>
      <dgm:spPr/>
      <dgm:t>
        <a:bodyPr/>
        <a:lstStyle/>
        <a:p>
          <a:r>
            <a:rPr lang="en-US" baseline="0"/>
            <a:t>Personalized approach to the sick child</a:t>
          </a:r>
          <a:endParaRPr lang="en-US"/>
        </a:p>
      </dgm:t>
    </dgm:pt>
    <dgm:pt modelId="{82D875F9-3871-5549-B01F-C639E706BE2D}" type="parTrans" cxnId="{D2553696-95E2-6E44-9731-889D4A6DBAB9}">
      <dgm:prSet/>
      <dgm:spPr/>
      <dgm:t>
        <a:bodyPr/>
        <a:lstStyle/>
        <a:p>
          <a:endParaRPr lang="en-US"/>
        </a:p>
      </dgm:t>
    </dgm:pt>
    <dgm:pt modelId="{131D7587-C2AF-AB48-823F-4889B7193F14}" type="sibTrans" cxnId="{D2553696-95E2-6E44-9731-889D4A6DBAB9}">
      <dgm:prSet/>
      <dgm:spPr/>
      <dgm:t>
        <a:bodyPr/>
        <a:lstStyle/>
        <a:p>
          <a:endParaRPr lang="en-US"/>
        </a:p>
      </dgm:t>
    </dgm:pt>
    <dgm:pt modelId="{E69CC2C1-F652-CF44-9F62-FBCE20A92FAD}">
      <dgm:prSet/>
      <dgm:spPr/>
      <dgm:t>
        <a:bodyPr/>
        <a:lstStyle/>
        <a:p>
          <a:r>
            <a:rPr lang="en-US" baseline="0"/>
            <a:t>Parents’ disappointment with conventional medicine</a:t>
          </a:r>
          <a:endParaRPr lang="en-US"/>
        </a:p>
      </dgm:t>
    </dgm:pt>
    <dgm:pt modelId="{B8BD5CB7-F51A-FD46-86EF-7021FF9F6003}" type="parTrans" cxnId="{6CC81476-AAF9-EB4A-83E1-386EDF8FBAA0}">
      <dgm:prSet/>
      <dgm:spPr/>
      <dgm:t>
        <a:bodyPr/>
        <a:lstStyle/>
        <a:p>
          <a:endParaRPr lang="en-US"/>
        </a:p>
      </dgm:t>
    </dgm:pt>
    <dgm:pt modelId="{CB64FF90-50B1-0B42-8FA7-F20023D3EEE3}" type="sibTrans" cxnId="{6CC81476-AAF9-EB4A-83E1-386EDF8FBAA0}">
      <dgm:prSet/>
      <dgm:spPr/>
      <dgm:t>
        <a:bodyPr/>
        <a:lstStyle/>
        <a:p>
          <a:endParaRPr lang="en-US"/>
        </a:p>
      </dgm:t>
    </dgm:pt>
    <dgm:pt modelId="{5F540D26-7412-F940-B4A9-786A11004AAA}">
      <dgm:prSet/>
      <dgm:spPr/>
      <dgm:t>
        <a:bodyPr/>
        <a:lstStyle/>
        <a:p>
          <a:r>
            <a:rPr lang="en-US" baseline="0"/>
            <a:t>Personal or professional recommendations</a:t>
          </a:r>
          <a:endParaRPr lang="en-US"/>
        </a:p>
      </dgm:t>
    </dgm:pt>
    <dgm:pt modelId="{6DCB6E58-E792-D94C-ABE1-AE486CBBB572}" type="parTrans" cxnId="{DD25DE5F-D2A8-204E-84C9-F746D069ACFC}">
      <dgm:prSet/>
      <dgm:spPr/>
      <dgm:t>
        <a:bodyPr/>
        <a:lstStyle/>
        <a:p>
          <a:endParaRPr lang="en-US"/>
        </a:p>
      </dgm:t>
    </dgm:pt>
    <dgm:pt modelId="{F7E6DD5A-E021-C947-A63B-0A964342EBD6}" type="sibTrans" cxnId="{DD25DE5F-D2A8-204E-84C9-F746D069ACFC}">
      <dgm:prSet/>
      <dgm:spPr/>
      <dgm:t>
        <a:bodyPr/>
        <a:lstStyle/>
        <a:p>
          <a:endParaRPr lang="en-US"/>
        </a:p>
      </dgm:t>
    </dgm:pt>
    <dgm:pt modelId="{94038340-322A-1547-8A4A-25BEAD5942DD}">
      <dgm:prSet/>
      <dgm:spPr/>
      <dgm:t>
        <a:bodyPr/>
        <a:lstStyle/>
        <a:p>
          <a:r>
            <a:rPr lang="en-US" baseline="0"/>
            <a:t>Parents’ previous experiences</a:t>
          </a:r>
          <a:endParaRPr lang="en-US"/>
        </a:p>
      </dgm:t>
    </dgm:pt>
    <dgm:pt modelId="{9A22F0E8-C466-234B-9AF0-B37EB69B3E75}" type="parTrans" cxnId="{C6436545-036E-5C45-B969-44F74F782B66}">
      <dgm:prSet/>
      <dgm:spPr/>
      <dgm:t>
        <a:bodyPr/>
        <a:lstStyle/>
        <a:p>
          <a:endParaRPr lang="en-US"/>
        </a:p>
      </dgm:t>
    </dgm:pt>
    <dgm:pt modelId="{0D53255C-0404-5A4D-BCCB-14D0F6147AEB}" type="sibTrans" cxnId="{C6436545-036E-5C45-B969-44F74F782B66}">
      <dgm:prSet/>
      <dgm:spPr/>
      <dgm:t>
        <a:bodyPr/>
        <a:lstStyle/>
        <a:p>
          <a:endParaRPr lang="en-US"/>
        </a:p>
      </dgm:t>
    </dgm:pt>
    <dgm:pt modelId="{C0495942-BFC8-274D-85E4-3453284F04ED}" type="pres">
      <dgm:prSet presAssocID="{65F5E935-019B-2A44-9F15-8B7CA1DCECD7}" presName="Name0" presStyleCnt="0">
        <dgm:presLayoutVars>
          <dgm:dir/>
          <dgm:resizeHandles val="exact"/>
        </dgm:presLayoutVars>
      </dgm:prSet>
      <dgm:spPr/>
    </dgm:pt>
    <dgm:pt modelId="{A643E413-95AD-1041-B0BC-F5150A9217BA}" type="pres">
      <dgm:prSet presAssocID="{96A6F24A-5780-E146-ADB1-66F2D714D62F}" presName="node" presStyleLbl="node1" presStyleIdx="0" presStyleCnt="1">
        <dgm:presLayoutVars>
          <dgm:bulletEnabled val="1"/>
        </dgm:presLayoutVars>
      </dgm:prSet>
      <dgm:spPr/>
    </dgm:pt>
  </dgm:ptLst>
  <dgm:cxnLst>
    <dgm:cxn modelId="{0DA9B301-81E0-E747-8D18-9C3444A3BC00}" type="presOf" srcId="{94038340-322A-1547-8A4A-25BEAD5942DD}" destId="{A643E413-95AD-1041-B0BC-F5150A9217BA}" srcOrd="0" destOrd="5" presId="urn:microsoft.com/office/officeart/2005/8/layout/process1"/>
    <dgm:cxn modelId="{3570B81D-D34F-CF4D-8823-317A131A922E}" type="presOf" srcId="{E69CC2C1-F652-CF44-9F62-FBCE20A92FAD}" destId="{A643E413-95AD-1041-B0BC-F5150A9217BA}" srcOrd="0" destOrd="3" presId="urn:microsoft.com/office/officeart/2005/8/layout/process1"/>
    <dgm:cxn modelId="{5378E234-4F55-034E-872C-651297194AE3}" type="presOf" srcId="{6987D163-33F6-1C46-82D7-22F537F6DCFF}" destId="{A643E413-95AD-1041-B0BC-F5150A9217BA}" srcOrd="0" destOrd="1" presId="urn:microsoft.com/office/officeart/2005/8/layout/process1"/>
    <dgm:cxn modelId="{C6436545-036E-5C45-B969-44F74F782B66}" srcId="{6987D163-33F6-1C46-82D7-22F537F6DCFF}" destId="{94038340-322A-1547-8A4A-25BEAD5942DD}" srcOrd="3" destOrd="0" parTransId="{9A22F0E8-C466-234B-9AF0-B37EB69B3E75}" sibTransId="{0D53255C-0404-5A4D-BCCB-14D0F6147AEB}"/>
    <dgm:cxn modelId="{1FD15F46-83D4-A149-A226-25D4E49CBB93}" type="presOf" srcId="{65F5E935-019B-2A44-9F15-8B7CA1DCECD7}" destId="{C0495942-BFC8-274D-85E4-3453284F04ED}" srcOrd="0" destOrd="0" presId="urn:microsoft.com/office/officeart/2005/8/layout/process1"/>
    <dgm:cxn modelId="{EA62E84E-8652-2E49-9E04-59E4DD880068}" type="presOf" srcId="{0D9B7C22-8EE9-354D-B0EA-9484E695628C}" destId="{A643E413-95AD-1041-B0BC-F5150A9217BA}" srcOrd="0" destOrd="2" presId="urn:microsoft.com/office/officeart/2005/8/layout/process1"/>
    <dgm:cxn modelId="{DD25DE5F-D2A8-204E-84C9-F746D069ACFC}" srcId="{6987D163-33F6-1C46-82D7-22F537F6DCFF}" destId="{5F540D26-7412-F940-B4A9-786A11004AAA}" srcOrd="2" destOrd="0" parTransId="{6DCB6E58-E792-D94C-ABE1-AE486CBBB572}" sibTransId="{F7E6DD5A-E021-C947-A63B-0A964342EBD6}"/>
    <dgm:cxn modelId="{6CC81476-AAF9-EB4A-83E1-386EDF8FBAA0}" srcId="{6987D163-33F6-1C46-82D7-22F537F6DCFF}" destId="{E69CC2C1-F652-CF44-9F62-FBCE20A92FAD}" srcOrd="1" destOrd="0" parTransId="{B8BD5CB7-F51A-FD46-86EF-7021FF9F6003}" sibTransId="{CB64FF90-50B1-0B42-8FA7-F20023D3EEE3}"/>
    <dgm:cxn modelId="{48CFDE77-B7E2-FC49-A289-7485068566A7}" type="presOf" srcId="{96A6F24A-5780-E146-ADB1-66F2D714D62F}" destId="{A643E413-95AD-1041-B0BC-F5150A9217BA}" srcOrd="0" destOrd="0" presId="urn:microsoft.com/office/officeart/2005/8/layout/process1"/>
    <dgm:cxn modelId="{D2553696-95E2-6E44-9731-889D4A6DBAB9}" srcId="{6987D163-33F6-1C46-82D7-22F537F6DCFF}" destId="{0D9B7C22-8EE9-354D-B0EA-9484E695628C}" srcOrd="0" destOrd="0" parTransId="{82D875F9-3871-5549-B01F-C639E706BE2D}" sibTransId="{131D7587-C2AF-AB48-823F-4889B7193F14}"/>
    <dgm:cxn modelId="{7E546E9A-BD82-1544-98D2-57FACE377EA5}" srcId="{65F5E935-019B-2A44-9F15-8B7CA1DCECD7}" destId="{96A6F24A-5780-E146-ADB1-66F2D714D62F}" srcOrd="0" destOrd="0" parTransId="{E1A34CE9-DBAD-BB45-A47C-31A0D05021CA}" sibTransId="{EC61CCB4-1AE9-9242-B100-9ADB553DCF61}"/>
    <dgm:cxn modelId="{CD3DCC9F-9963-2D4E-99DC-C6D9BFEC98DF}" srcId="{96A6F24A-5780-E146-ADB1-66F2D714D62F}" destId="{6987D163-33F6-1C46-82D7-22F537F6DCFF}" srcOrd="0" destOrd="0" parTransId="{C7AD8851-161E-734F-9B08-64E910A2B8C2}" sibTransId="{069522D0-5991-B946-95E9-2F6E69E22701}"/>
    <dgm:cxn modelId="{C67B32AE-07AB-474B-A725-14A5728C5040}" type="presOf" srcId="{5F540D26-7412-F940-B4A9-786A11004AAA}" destId="{A643E413-95AD-1041-B0BC-F5150A9217BA}" srcOrd="0" destOrd="4" presId="urn:microsoft.com/office/officeart/2005/8/layout/process1"/>
    <dgm:cxn modelId="{5735943F-1E93-B64E-9FAC-C772344194CE}" type="presParOf" srcId="{C0495942-BFC8-274D-85E4-3453284F04ED}" destId="{A643E413-95AD-1041-B0BC-F5150A9217BA}" srcOrd="0"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492F4E0-635A-064D-89E9-7974AB67DFD6}" type="doc">
      <dgm:prSet loTypeId="urn:microsoft.com/office/officeart/2005/8/layout/default" loCatId="" qsTypeId="urn:microsoft.com/office/officeart/2005/8/quickstyle/3d1" qsCatId="3D" csTypeId="urn:microsoft.com/office/officeart/2005/8/colors/colorful4" csCatId="colorful" phldr="1"/>
      <dgm:spPr/>
      <dgm:t>
        <a:bodyPr/>
        <a:lstStyle/>
        <a:p>
          <a:endParaRPr lang="en-US"/>
        </a:p>
      </dgm:t>
    </dgm:pt>
    <dgm:pt modelId="{4E3B1647-B204-6F42-A1F0-5F7EDAA168C9}">
      <dgm:prSet phldrT="[Text]"/>
      <dgm:spPr/>
      <dgm:t>
        <a:bodyPr/>
        <a:lstStyle/>
        <a:p>
          <a:r>
            <a:rPr lang="en-US" dirty="0"/>
            <a:t>Prevention</a:t>
          </a:r>
        </a:p>
      </dgm:t>
    </dgm:pt>
    <dgm:pt modelId="{2D531203-ACE0-1545-8594-209716AD443E}" type="parTrans" cxnId="{D59DC993-B4FE-6341-B7A1-08642577BC79}">
      <dgm:prSet/>
      <dgm:spPr/>
      <dgm:t>
        <a:bodyPr/>
        <a:lstStyle/>
        <a:p>
          <a:endParaRPr lang="en-US"/>
        </a:p>
      </dgm:t>
    </dgm:pt>
    <dgm:pt modelId="{1BBEB43B-19AC-E348-9A0C-25B00E7C932C}" type="sibTrans" cxnId="{D59DC993-B4FE-6341-B7A1-08642577BC79}">
      <dgm:prSet/>
      <dgm:spPr/>
      <dgm:t>
        <a:bodyPr/>
        <a:lstStyle/>
        <a:p>
          <a:endParaRPr lang="en-US"/>
        </a:p>
      </dgm:t>
    </dgm:pt>
    <dgm:pt modelId="{A80A3D30-CA9C-2D4E-B7B9-38ACFA4619A9}">
      <dgm:prSet phldrT="[Text]"/>
      <dgm:spPr/>
      <dgm:t>
        <a:bodyPr/>
        <a:lstStyle/>
        <a:p>
          <a:r>
            <a:rPr lang="en-US" dirty="0"/>
            <a:t>Symptomatic Relief</a:t>
          </a:r>
        </a:p>
      </dgm:t>
    </dgm:pt>
    <dgm:pt modelId="{8663F9FD-579D-FF45-AE96-9D4F4514E8AB}" type="parTrans" cxnId="{26D60CE4-5770-654D-A79F-89599DD8B63E}">
      <dgm:prSet/>
      <dgm:spPr/>
      <dgm:t>
        <a:bodyPr/>
        <a:lstStyle/>
        <a:p>
          <a:endParaRPr lang="en-US"/>
        </a:p>
      </dgm:t>
    </dgm:pt>
    <dgm:pt modelId="{38AD79EA-E4E6-724E-A930-B0D58DDDA7E6}" type="sibTrans" cxnId="{26D60CE4-5770-654D-A79F-89599DD8B63E}">
      <dgm:prSet/>
      <dgm:spPr/>
      <dgm:t>
        <a:bodyPr/>
        <a:lstStyle/>
        <a:p>
          <a:endParaRPr lang="en-US"/>
        </a:p>
      </dgm:t>
    </dgm:pt>
    <dgm:pt modelId="{A18767A6-E300-D442-8438-1022911B8187}">
      <dgm:prSet phldrT="[Text]"/>
      <dgm:spPr/>
      <dgm:t>
        <a:bodyPr/>
        <a:lstStyle/>
        <a:p>
          <a:r>
            <a:rPr lang="en-US" dirty="0"/>
            <a:t>Homeopathy</a:t>
          </a:r>
        </a:p>
      </dgm:t>
    </dgm:pt>
    <dgm:pt modelId="{7E516D53-2A4B-7F48-B1C9-602753D030B0}" type="parTrans" cxnId="{9DE1628E-54B3-384A-8D67-4D1A5A251A44}">
      <dgm:prSet/>
      <dgm:spPr/>
      <dgm:t>
        <a:bodyPr/>
        <a:lstStyle/>
        <a:p>
          <a:endParaRPr lang="en-US"/>
        </a:p>
      </dgm:t>
    </dgm:pt>
    <dgm:pt modelId="{2254774B-2D6C-5640-B0B7-227916C01F49}" type="sibTrans" cxnId="{9DE1628E-54B3-384A-8D67-4D1A5A251A44}">
      <dgm:prSet/>
      <dgm:spPr/>
      <dgm:t>
        <a:bodyPr/>
        <a:lstStyle/>
        <a:p>
          <a:endParaRPr lang="en-US"/>
        </a:p>
      </dgm:t>
    </dgm:pt>
    <dgm:pt modelId="{D4180FBF-EB6A-ED49-B334-E45BA6791908}">
      <dgm:prSet phldrT="[Text]"/>
      <dgm:spPr/>
      <dgm:t>
        <a:bodyPr/>
        <a:lstStyle/>
        <a:p>
          <a:r>
            <a:rPr lang="en-US" dirty="0"/>
            <a:t>Chiropractics &amp; Osteopathy</a:t>
          </a:r>
        </a:p>
      </dgm:t>
    </dgm:pt>
    <dgm:pt modelId="{64798160-372C-AE43-AA30-01B3BED6AC84}" type="parTrans" cxnId="{4C4A6DAF-5420-F843-9B85-4C71B062D025}">
      <dgm:prSet/>
      <dgm:spPr/>
      <dgm:t>
        <a:bodyPr/>
        <a:lstStyle/>
        <a:p>
          <a:endParaRPr lang="en-US"/>
        </a:p>
      </dgm:t>
    </dgm:pt>
    <dgm:pt modelId="{FE473CAF-BA59-6948-A520-70514C156ED1}" type="sibTrans" cxnId="{4C4A6DAF-5420-F843-9B85-4C71B062D025}">
      <dgm:prSet/>
      <dgm:spPr/>
      <dgm:t>
        <a:bodyPr/>
        <a:lstStyle/>
        <a:p>
          <a:endParaRPr lang="en-US"/>
        </a:p>
      </dgm:t>
    </dgm:pt>
    <dgm:pt modelId="{6C5752E7-2AC5-A34D-9291-81E23A559D58}">
      <dgm:prSet/>
      <dgm:spPr/>
      <dgm:t>
        <a:bodyPr/>
        <a:lstStyle/>
        <a:p>
          <a:r>
            <a:rPr lang="en-US" dirty="0"/>
            <a:t>Traditional Chinese &amp; Japanese Medicine</a:t>
          </a:r>
        </a:p>
      </dgm:t>
    </dgm:pt>
    <dgm:pt modelId="{2A23FC26-5681-844F-802B-4634D5E77F4E}" type="parTrans" cxnId="{E89F7080-9999-D649-88B8-8DA97016E039}">
      <dgm:prSet/>
      <dgm:spPr/>
      <dgm:t>
        <a:bodyPr/>
        <a:lstStyle/>
        <a:p>
          <a:endParaRPr lang="en-US"/>
        </a:p>
      </dgm:t>
    </dgm:pt>
    <dgm:pt modelId="{0101CD78-BF55-BC48-BA9A-9EF9813D52B3}" type="sibTrans" cxnId="{E89F7080-9999-D649-88B8-8DA97016E039}">
      <dgm:prSet/>
      <dgm:spPr/>
      <dgm:t>
        <a:bodyPr/>
        <a:lstStyle/>
        <a:p>
          <a:endParaRPr lang="en-US"/>
        </a:p>
      </dgm:t>
    </dgm:pt>
    <dgm:pt modelId="{7343CABA-3482-EA4E-9FEE-4529F4033211}" type="pres">
      <dgm:prSet presAssocID="{B492F4E0-635A-064D-89E9-7974AB67DFD6}" presName="diagram" presStyleCnt="0">
        <dgm:presLayoutVars>
          <dgm:dir/>
          <dgm:resizeHandles val="exact"/>
        </dgm:presLayoutVars>
      </dgm:prSet>
      <dgm:spPr/>
    </dgm:pt>
    <dgm:pt modelId="{2ADB9C96-A9DD-C745-AE85-8D859B9862F6}" type="pres">
      <dgm:prSet presAssocID="{4E3B1647-B204-6F42-A1F0-5F7EDAA168C9}" presName="node" presStyleLbl="node1" presStyleIdx="0" presStyleCnt="5">
        <dgm:presLayoutVars>
          <dgm:bulletEnabled val="1"/>
        </dgm:presLayoutVars>
      </dgm:prSet>
      <dgm:spPr/>
    </dgm:pt>
    <dgm:pt modelId="{0FF3B2EC-BEEF-3644-BEC6-3C4513838386}" type="pres">
      <dgm:prSet presAssocID="{1BBEB43B-19AC-E348-9A0C-25B00E7C932C}" presName="sibTrans" presStyleCnt="0"/>
      <dgm:spPr/>
    </dgm:pt>
    <dgm:pt modelId="{D50B7A1D-DE38-AD43-B53E-291A9CFF812D}" type="pres">
      <dgm:prSet presAssocID="{A80A3D30-CA9C-2D4E-B7B9-38ACFA4619A9}" presName="node" presStyleLbl="node1" presStyleIdx="1" presStyleCnt="5">
        <dgm:presLayoutVars>
          <dgm:bulletEnabled val="1"/>
        </dgm:presLayoutVars>
      </dgm:prSet>
      <dgm:spPr/>
    </dgm:pt>
    <dgm:pt modelId="{593E3E2C-EE2D-4D48-AA54-2CF6C2B8B723}" type="pres">
      <dgm:prSet presAssocID="{38AD79EA-E4E6-724E-A930-B0D58DDDA7E6}" presName="sibTrans" presStyleCnt="0"/>
      <dgm:spPr/>
    </dgm:pt>
    <dgm:pt modelId="{936BF848-151C-3841-B9EF-BFD7A27F19F7}" type="pres">
      <dgm:prSet presAssocID="{A18767A6-E300-D442-8438-1022911B8187}" presName="node" presStyleLbl="node1" presStyleIdx="2" presStyleCnt="5">
        <dgm:presLayoutVars>
          <dgm:bulletEnabled val="1"/>
        </dgm:presLayoutVars>
      </dgm:prSet>
      <dgm:spPr/>
    </dgm:pt>
    <dgm:pt modelId="{745AC20E-93D9-F54E-8136-2602EBA24892}" type="pres">
      <dgm:prSet presAssocID="{2254774B-2D6C-5640-B0B7-227916C01F49}" presName="sibTrans" presStyleCnt="0"/>
      <dgm:spPr/>
    </dgm:pt>
    <dgm:pt modelId="{CDED24A6-31C7-1746-80B8-42C82A17207F}" type="pres">
      <dgm:prSet presAssocID="{D4180FBF-EB6A-ED49-B334-E45BA6791908}" presName="node" presStyleLbl="node1" presStyleIdx="3" presStyleCnt="5">
        <dgm:presLayoutVars>
          <dgm:bulletEnabled val="1"/>
        </dgm:presLayoutVars>
      </dgm:prSet>
      <dgm:spPr/>
    </dgm:pt>
    <dgm:pt modelId="{A64161F5-AE5F-AE49-9F5C-ACE487344B8D}" type="pres">
      <dgm:prSet presAssocID="{FE473CAF-BA59-6948-A520-70514C156ED1}" presName="sibTrans" presStyleCnt="0"/>
      <dgm:spPr/>
    </dgm:pt>
    <dgm:pt modelId="{329DA6EA-7188-E248-B6F2-4ABE13A3054E}" type="pres">
      <dgm:prSet presAssocID="{6C5752E7-2AC5-A34D-9291-81E23A559D58}" presName="node" presStyleLbl="node1" presStyleIdx="4" presStyleCnt="5">
        <dgm:presLayoutVars>
          <dgm:bulletEnabled val="1"/>
        </dgm:presLayoutVars>
      </dgm:prSet>
      <dgm:spPr/>
    </dgm:pt>
  </dgm:ptLst>
  <dgm:cxnLst>
    <dgm:cxn modelId="{F547F323-F9C1-D145-A6D7-AB940362D3D8}" type="presOf" srcId="{A80A3D30-CA9C-2D4E-B7B9-38ACFA4619A9}" destId="{D50B7A1D-DE38-AD43-B53E-291A9CFF812D}" srcOrd="0" destOrd="0" presId="urn:microsoft.com/office/officeart/2005/8/layout/default"/>
    <dgm:cxn modelId="{2597896E-A036-EC48-B79D-E9B7F4F23903}" type="presOf" srcId="{6C5752E7-2AC5-A34D-9291-81E23A559D58}" destId="{329DA6EA-7188-E248-B6F2-4ABE13A3054E}" srcOrd="0" destOrd="0" presId="urn:microsoft.com/office/officeart/2005/8/layout/default"/>
    <dgm:cxn modelId="{E89F7080-9999-D649-88B8-8DA97016E039}" srcId="{B492F4E0-635A-064D-89E9-7974AB67DFD6}" destId="{6C5752E7-2AC5-A34D-9291-81E23A559D58}" srcOrd="4" destOrd="0" parTransId="{2A23FC26-5681-844F-802B-4634D5E77F4E}" sibTransId="{0101CD78-BF55-BC48-BA9A-9EF9813D52B3}"/>
    <dgm:cxn modelId="{1A47A080-4FD5-F542-80F2-9565548CAE17}" type="presOf" srcId="{D4180FBF-EB6A-ED49-B334-E45BA6791908}" destId="{CDED24A6-31C7-1746-80B8-42C82A17207F}" srcOrd="0" destOrd="0" presId="urn:microsoft.com/office/officeart/2005/8/layout/default"/>
    <dgm:cxn modelId="{B2883A84-3DD5-FA48-A0A0-8B3137BDB931}" type="presOf" srcId="{B492F4E0-635A-064D-89E9-7974AB67DFD6}" destId="{7343CABA-3482-EA4E-9FEE-4529F4033211}" srcOrd="0" destOrd="0" presId="urn:microsoft.com/office/officeart/2005/8/layout/default"/>
    <dgm:cxn modelId="{9DE1628E-54B3-384A-8D67-4D1A5A251A44}" srcId="{B492F4E0-635A-064D-89E9-7974AB67DFD6}" destId="{A18767A6-E300-D442-8438-1022911B8187}" srcOrd="2" destOrd="0" parTransId="{7E516D53-2A4B-7F48-B1C9-602753D030B0}" sibTransId="{2254774B-2D6C-5640-B0B7-227916C01F49}"/>
    <dgm:cxn modelId="{D59DC993-B4FE-6341-B7A1-08642577BC79}" srcId="{B492F4E0-635A-064D-89E9-7974AB67DFD6}" destId="{4E3B1647-B204-6F42-A1F0-5F7EDAA168C9}" srcOrd="0" destOrd="0" parTransId="{2D531203-ACE0-1545-8594-209716AD443E}" sibTransId="{1BBEB43B-19AC-E348-9A0C-25B00E7C932C}"/>
    <dgm:cxn modelId="{2FAF52A5-ABA7-9E4A-BBA9-9C48AB6F0C72}" type="presOf" srcId="{4E3B1647-B204-6F42-A1F0-5F7EDAA168C9}" destId="{2ADB9C96-A9DD-C745-AE85-8D859B9862F6}" srcOrd="0" destOrd="0" presId="urn:microsoft.com/office/officeart/2005/8/layout/default"/>
    <dgm:cxn modelId="{4C4A6DAF-5420-F843-9B85-4C71B062D025}" srcId="{B492F4E0-635A-064D-89E9-7974AB67DFD6}" destId="{D4180FBF-EB6A-ED49-B334-E45BA6791908}" srcOrd="3" destOrd="0" parTransId="{64798160-372C-AE43-AA30-01B3BED6AC84}" sibTransId="{FE473CAF-BA59-6948-A520-70514C156ED1}"/>
    <dgm:cxn modelId="{D3EA8FC6-8776-384F-88DF-8F1FC71B9A92}" type="presOf" srcId="{A18767A6-E300-D442-8438-1022911B8187}" destId="{936BF848-151C-3841-B9EF-BFD7A27F19F7}" srcOrd="0" destOrd="0" presId="urn:microsoft.com/office/officeart/2005/8/layout/default"/>
    <dgm:cxn modelId="{26D60CE4-5770-654D-A79F-89599DD8B63E}" srcId="{B492F4E0-635A-064D-89E9-7974AB67DFD6}" destId="{A80A3D30-CA9C-2D4E-B7B9-38ACFA4619A9}" srcOrd="1" destOrd="0" parTransId="{8663F9FD-579D-FF45-AE96-9D4F4514E8AB}" sibTransId="{38AD79EA-E4E6-724E-A930-B0D58DDDA7E6}"/>
    <dgm:cxn modelId="{26E4B385-1E8C-F14D-826A-05B92319A6C1}" type="presParOf" srcId="{7343CABA-3482-EA4E-9FEE-4529F4033211}" destId="{2ADB9C96-A9DD-C745-AE85-8D859B9862F6}" srcOrd="0" destOrd="0" presId="urn:microsoft.com/office/officeart/2005/8/layout/default"/>
    <dgm:cxn modelId="{FCE230B2-C2F6-3943-ACA5-5F6FDA7220D0}" type="presParOf" srcId="{7343CABA-3482-EA4E-9FEE-4529F4033211}" destId="{0FF3B2EC-BEEF-3644-BEC6-3C4513838386}" srcOrd="1" destOrd="0" presId="urn:microsoft.com/office/officeart/2005/8/layout/default"/>
    <dgm:cxn modelId="{34DA929E-1811-B849-9365-11835CF2D465}" type="presParOf" srcId="{7343CABA-3482-EA4E-9FEE-4529F4033211}" destId="{D50B7A1D-DE38-AD43-B53E-291A9CFF812D}" srcOrd="2" destOrd="0" presId="urn:microsoft.com/office/officeart/2005/8/layout/default"/>
    <dgm:cxn modelId="{24864E25-7A28-8542-9898-4DCCF3E8DB45}" type="presParOf" srcId="{7343CABA-3482-EA4E-9FEE-4529F4033211}" destId="{593E3E2C-EE2D-4D48-AA54-2CF6C2B8B723}" srcOrd="3" destOrd="0" presId="urn:microsoft.com/office/officeart/2005/8/layout/default"/>
    <dgm:cxn modelId="{C77C2751-DB0F-4041-9E75-9DE2CF34A022}" type="presParOf" srcId="{7343CABA-3482-EA4E-9FEE-4529F4033211}" destId="{936BF848-151C-3841-B9EF-BFD7A27F19F7}" srcOrd="4" destOrd="0" presId="urn:microsoft.com/office/officeart/2005/8/layout/default"/>
    <dgm:cxn modelId="{CDFE035A-D3BA-0C4E-B114-038C6BFF162E}" type="presParOf" srcId="{7343CABA-3482-EA4E-9FEE-4529F4033211}" destId="{745AC20E-93D9-F54E-8136-2602EBA24892}" srcOrd="5" destOrd="0" presId="urn:microsoft.com/office/officeart/2005/8/layout/default"/>
    <dgm:cxn modelId="{E3F9FD93-D845-5A40-9826-0EA8AF9BE741}" type="presParOf" srcId="{7343CABA-3482-EA4E-9FEE-4529F4033211}" destId="{CDED24A6-31C7-1746-80B8-42C82A17207F}" srcOrd="6" destOrd="0" presId="urn:microsoft.com/office/officeart/2005/8/layout/default"/>
    <dgm:cxn modelId="{9F49DDA2-34B8-7641-A9AB-61416E06888E}" type="presParOf" srcId="{7343CABA-3482-EA4E-9FEE-4529F4033211}" destId="{A64161F5-AE5F-AE49-9F5C-ACE487344B8D}" srcOrd="7" destOrd="0" presId="urn:microsoft.com/office/officeart/2005/8/layout/default"/>
    <dgm:cxn modelId="{E75B0F5F-B34C-A649-8219-6B36A86B7773}" type="presParOf" srcId="{7343CABA-3482-EA4E-9FEE-4529F4033211}" destId="{329DA6EA-7188-E248-B6F2-4ABE13A3054E}"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EB8E685-1B92-2A4F-81E9-A0BD86C477D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5F195533-81BD-2946-95D0-8BBDAEF405EE}">
      <dgm:prSet/>
      <dgm:spPr/>
      <dgm:t>
        <a:bodyPr/>
        <a:lstStyle/>
        <a:p>
          <a:r>
            <a:rPr lang="en-US" baseline="0"/>
            <a:t>Nutrition</a:t>
          </a:r>
          <a:endParaRPr lang="en-US"/>
        </a:p>
      </dgm:t>
    </dgm:pt>
    <dgm:pt modelId="{E143AE7D-85C4-C44D-9F9B-EA7AF9915562}" type="parTrans" cxnId="{DDEFD179-A4D5-DD4A-8D06-25BE57A09410}">
      <dgm:prSet/>
      <dgm:spPr/>
      <dgm:t>
        <a:bodyPr/>
        <a:lstStyle/>
        <a:p>
          <a:endParaRPr lang="en-US"/>
        </a:p>
      </dgm:t>
    </dgm:pt>
    <dgm:pt modelId="{7DA9E67A-1839-C84E-9A0A-694E85A65AD7}" type="sibTrans" cxnId="{DDEFD179-A4D5-DD4A-8D06-25BE57A09410}">
      <dgm:prSet/>
      <dgm:spPr/>
      <dgm:t>
        <a:bodyPr/>
        <a:lstStyle/>
        <a:p>
          <a:endParaRPr lang="en-US"/>
        </a:p>
      </dgm:t>
    </dgm:pt>
    <dgm:pt modelId="{0703CAFD-6AB4-4745-B64E-2D2D24CED8DF}">
      <dgm:prSet/>
      <dgm:spPr/>
      <dgm:t>
        <a:bodyPr/>
        <a:lstStyle/>
        <a:p>
          <a:r>
            <a:rPr lang="en-US" baseline="0"/>
            <a:t>Implicated in pathogenesis of OM</a:t>
          </a:r>
          <a:endParaRPr lang="en-US"/>
        </a:p>
      </dgm:t>
    </dgm:pt>
    <dgm:pt modelId="{3357AF90-A2F3-C346-874E-6B4C872B50E2}" type="parTrans" cxnId="{5B712107-1A21-C04C-9EFF-CEA562A48380}">
      <dgm:prSet/>
      <dgm:spPr/>
      <dgm:t>
        <a:bodyPr/>
        <a:lstStyle/>
        <a:p>
          <a:endParaRPr lang="en-US"/>
        </a:p>
      </dgm:t>
    </dgm:pt>
    <dgm:pt modelId="{041CD0F2-E5E5-CF4A-99B2-1814FDDECFCC}" type="sibTrans" cxnId="{5B712107-1A21-C04C-9EFF-CEA562A48380}">
      <dgm:prSet/>
      <dgm:spPr/>
      <dgm:t>
        <a:bodyPr/>
        <a:lstStyle/>
        <a:p>
          <a:endParaRPr lang="en-US"/>
        </a:p>
      </dgm:t>
    </dgm:pt>
    <dgm:pt modelId="{89C2FBB2-F202-3948-961D-3FE20658AFDB}">
      <dgm:prSet/>
      <dgm:spPr/>
      <dgm:t>
        <a:bodyPr/>
        <a:lstStyle/>
        <a:p>
          <a:r>
            <a:rPr lang="en-US" baseline="0"/>
            <a:t>2009 meta-analysis: deficiencies of vitamin A and/or zinc may lead to increased rates of OM</a:t>
          </a:r>
          <a:endParaRPr lang="en-US"/>
        </a:p>
      </dgm:t>
    </dgm:pt>
    <dgm:pt modelId="{85102247-0AE2-5440-B2BF-6CDE0CD9DA2E}" type="parTrans" cxnId="{EF493613-97AC-3D4A-9BB3-457D5EDB4FD9}">
      <dgm:prSet/>
      <dgm:spPr/>
      <dgm:t>
        <a:bodyPr/>
        <a:lstStyle/>
        <a:p>
          <a:endParaRPr lang="en-US"/>
        </a:p>
      </dgm:t>
    </dgm:pt>
    <dgm:pt modelId="{32F8E94F-762C-FC45-B70A-ECD10B54D686}" type="sibTrans" cxnId="{EF493613-97AC-3D4A-9BB3-457D5EDB4FD9}">
      <dgm:prSet/>
      <dgm:spPr/>
      <dgm:t>
        <a:bodyPr/>
        <a:lstStyle/>
        <a:p>
          <a:endParaRPr lang="en-US"/>
        </a:p>
      </dgm:t>
    </dgm:pt>
    <dgm:pt modelId="{FA5C10E0-7667-6B45-9CB2-E86075DC7568}">
      <dgm:prSet/>
      <dgm:spPr/>
      <dgm:t>
        <a:bodyPr/>
        <a:lstStyle/>
        <a:p>
          <a:r>
            <a:rPr lang="en-US" baseline="0"/>
            <a:t>12 RCTs in which placebo was compared with zinc </a:t>
          </a:r>
          <a:r>
            <a:rPr lang="en-US" baseline="0">
              <a:sym typeface="Wingdings" pitchFamily="2" charset="2"/>
            </a:rPr>
            <a:t></a:t>
          </a:r>
          <a:r>
            <a:rPr lang="en-US" baseline="0"/>
            <a:t> conflicting reports regarding the efficacy of supplementation</a:t>
          </a:r>
          <a:endParaRPr lang="en-US"/>
        </a:p>
      </dgm:t>
    </dgm:pt>
    <dgm:pt modelId="{3A23BF07-E038-6743-8F9A-E5255A65C9F1}" type="parTrans" cxnId="{69F4B44E-12B9-BF4D-BE01-7CA128F80435}">
      <dgm:prSet/>
      <dgm:spPr/>
      <dgm:t>
        <a:bodyPr/>
        <a:lstStyle/>
        <a:p>
          <a:endParaRPr lang="en-US"/>
        </a:p>
      </dgm:t>
    </dgm:pt>
    <dgm:pt modelId="{AEBCB969-866F-8F49-AF31-518BA85CC05D}" type="sibTrans" cxnId="{69F4B44E-12B9-BF4D-BE01-7CA128F80435}">
      <dgm:prSet/>
      <dgm:spPr/>
      <dgm:t>
        <a:bodyPr/>
        <a:lstStyle/>
        <a:p>
          <a:endParaRPr lang="en-US"/>
        </a:p>
      </dgm:t>
    </dgm:pt>
    <dgm:pt modelId="{4F64D054-4BD0-8141-9AD7-40FDBA51431C}">
      <dgm:prSet/>
      <dgm:spPr/>
      <dgm:t>
        <a:bodyPr/>
        <a:lstStyle/>
        <a:p>
          <a:r>
            <a:rPr lang="en-US" baseline="0"/>
            <a:t>Vitamin D</a:t>
          </a:r>
          <a:r>
            <a:rPr lang="en-US" baseline="0">
              <a:sym typeface="Wingdings" pitchFamily="2" charset="2"/>
            </a:rPr>
            <a:t></a:t>
          </a:r>
          <a:r>
            <a:rPr lang="en-US" baseline="0"/>
            <a:t> not enough evidence</a:t>
          </a:r>
          <a:endParaRPr lang="en-US"/>
        </a:p>
      </dgm:t>
    </dgm:pt>
    <dgm:pt modelId="{0533D885-A887-1D41-9672-B6D36D46624B}" type="parTrans" cxnId="{F76BE953-B1A2-994B-A282-B6C62BC400C0}">
      <dgm:prSet/>
      <dgm:spPr/>
      <dgm:t>
        <a:bodyPr/>
        <a:lstStyle/>
        <a:p>
          <a:endParaRPr lang="en-US"/>
        </a:p>
      </dgm:t>
    </dgm:pt>
    <dgm:pt modelId="{B588C13F-A1A8-284D-9DAA-D910D19450D3}" type="sibTrans" cxnId="{F76BE953-B1A2-994B-A282-B6C62BC400C0}">
      <dgm:prSet/>
      <dgm:spPr/>
      <dgm:t>
        <a:bodyPr/>
        <a:lstStyle/>
        <a:p>
          <a:endParaRPr lang="en-US"/>
        </a:p>
      </dgm:t>
    </dgm:pt>
    <dgm:pt modelId="{F0A41BE4-BF42-464C-91B4-0FA03AC4B37B}" type="pres">
      <dgm:prSet presAssocID="{BEB8E685-1B92-2A4F-81E9-A0BD86C477DD}" presName="linear" presStyleCnt="0">
        <dgm:presLayoutVars>
          <dgm:animLvl val="lvl"/>
          <dgm:resizeHandles val="exact"/>
        </dgm:presLayoutVars>
      </dgm:prSet>
      <dgm:spPr/>
    </dgm:pt>
    <dgm:pt modelId="{F9514649-A3AF-B446-94F7-82113CC273BE}" type="pres">
      <dgm:prSet presAssocID="{5F195533-81BD-2946-95D0-8BBDAEF405EE}" presName="parentText" presStyleLbl="node1" presStyleIdx="0" presStyleCnt="1">
        <dgm:presLayoutVars>
          <dgm:chMax val="0"/>
          <dgm:bulletEnabled val="1"/>
        </dgm:presLayoutVars>
      </dgm:prSet>
      <dgm:spPr/>
    </dgm:pt>
    <dgm:pt modelId="{CF9947EF-76E3-1B47-A836-ABCA32CB9989}" type="pres">
      <dgm:prSet presAssocID="{5F195533-81BD-2946-95D0-8BBDAEF405EE}" presName="childText" presStyleLbl="revTx" presStyleIdx="0" presStyleCnt="1">
        <dgm:presLayoutVars>
          <dgm:bulletEnabled val="1"/>
        </dgm:presLayoutVars>
      </dgm:prSet>
      <dgm:spPr/>
    </dgm:pt>
  </dgm:ptLst>
  <dgm:cxnLst>
    <dgm:cxn modelId="{5B712107-1A21-C04C-9EFF-CEA562A48380}" srcId="{5F195533-81BD-2946-95D0-8BBDAEF405EE}" destId="{0703CAFD-6AB4-4745-B64E-2D2D24CED8DF}" srcOrd="0" destOrd="0" parTransId="{3357AF90-A2F3-C346-874E-6B4C872B50E2}" sibTransId="{041CD0F2-E5E5-CF4A-99B2-1814FDDECFCC}"/>
    <dgm:cxn modelId="{9E0AC607-035C-B64D-AAAF-E4E88211DE17}" type="presOf" srcId="{89C2FBB2-F202-3948-961D-3FE20658AFDB}" destId="{CF9947EF-76E3-1B47-A836-ABCA32CB9989}" srcOrd="0" destOrd="1" presId="urn:microsoft.com/office/officeart/2005/8/layout/vList2"/>
    <dgm:cxn modelId="{689A6A0C-5990-0345-8A60-BAAA4228A0F8}" type="presOf" srcId="{0703CAFD-6AB4-4745-B64E-2D2D24CED8DF}" destId="{CF9947EF-76E3-1B47-A836-ABCA32CB9989}" srcOrd="0" destOrd="0" presId="urn:microsoft.com/office/officeart/2005/8/layout/vList2"/>
    <dgm:cxn modelId="{EF493613-97AC-3D4A-9BB3-457D5EDB4FD9}" srcId="{5F195533-81BD-2946-95D0-8BBDAEF405EE}" destId="{89C2FBB2-F202-3948-961D-3FE20658AFDB}" srcOrd="1" destOrd="0" parTransId="{85102247-0AE2-5440-B2BF-6CDE0CD9DA2E}" sibTransId="{32F8E94F-762C-FC45-B70A-ECD10B54D686}"/>
    <dgm:cxn modelId="{81478628-6A52-2B44-B90D-20A7F05B3320}" type="presOf" srcId="{5F195533-81BD-2946-95D0-8BBDAEF405EE}" destId="{F9514649-A3AF-B446-94F7-82113CC273BE}" srcOrd="0" destOrd="0" presId="urn:microsoft.com/office/officeart/2005/8/layout/vList2"/>
    <dgm:cxn modelId="{2459A037-71D4-254E-A545-BE4742B11961}" type="presOf" srcId="{4F64D054-4BD0-8141-9AD7-40FDBA51431C}" destId="{CF9947EF-76E3-1B47-A836-ABCA32CB9989}" srcOrd="0" destOrd="3" presId="urn:microsoft.com/office/officeart/2005/8/layout/vList2"/>
    <dgm:cxn modelId="{69F4B44E-12B9-BF4D-BE01-7CA128F80435}" srcId="{5F195533-81BD-2946-95D0-8BBDAEF405EE}" destId="{FA5C10E0-7667-6B45-9CB2-E86075DC7568}" srcOrd="2" destOrd="0" parTransId="{3A23BF07-E038-6743-8F9A-E5255A65C9F1}" sibTransId="{AEBCB969-866F-8F49-AF31-518BA85CC05D}"/>
    <dgm:cxn modelId="{F76BE953-B1A2-994B-A282-B6C62BC400C0}" srcId="{5F195533-81BD-2946-95D0-8BBDAEF405EE}" destId="{4F64D054-4BD0-8141-9AD7-40FDBA51431C}" srcOrd="3" destOrd="0" parTransId="{0533D885-A887-1D41-9672-B6D36D46624B}" sibTransId="{B588C13F-A1A8-284D-9DAA-D910D19450D3}"/>
    <dgm:cxn modelId="{DDEFD179-A4D5-DD4A-8D06-25BE57A09410}" srcId="{BEB8E685-1B92-2A4F-81E9-A0BD86C477DD}" destId="{5F195533-81BD-2946-95D0-8BBDAEF405EE}" srcOrd="0" destOrd="0" parTransId="{E143AE7D-85C4-C44D-9F9B-EA7AF9915562}" sibTransId="{7DA9E67A-1839-C84E-9A0A-694E85A65AD7}"/>
    <dgm:cxn modelId="{A2437BC2-4688-0B4C-BD40-D3955F795B17}" type="presOf" srcId="{BEB8E685-1B92-2A4F-81E9-A0BD86C477DD}" destId="{F0A41BE4-BF42-464C-91B4-0FA03AC4B37B}" srcOrd="0" destOrd="0" presId="urn:microsoft.com/office/officeart/2005/8/layout/vList2"/>
    <dgm:cxn modelId="{7E3FE9FC-EA73-3246-B58A-C3B7258AE905}" type="presOf" srcId="{FA5C10E0-7667-6B45-9CB2-E86075DC7568}" destId="{CF9947EF-76E3-1B47-A836-ABCA32CB9989}" srcOrd="0" destOrd="2" presId="urn:microsoft.com/office/officeart/2005/8/layout/vList2"/>
    <dgm:cxn modelId="{EFBA9E08-74DE-144B-AA1F-56CA44C62402}" type="presParOf" srcId="{F0A41BE4-BF42-464C-91B4-0FA03AC4B37B}" destId="{F9514649-A3AF-B446-94F7-82113CC273BE}" srcOrd="0" destOrd="0" presId="urn:microsoft.com/office/officeart/2005/8/layout/vList2"/>
    <dgm:cxn modelId="{D049AC49-589C-D54E-99EF-D82D99412396}" type="presParOf" srcId="{F0A41BE4-BF42-464C-91B4-0FA03AC4B37B}" destId="{CF9947EF-76E3-1B47-A836-ABCA32CB9989}"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C193830-7ACC-524D-BDBD-AB794381F675}" type="doc">
      <dgm:prSet loTypeId="urn:microsoft.com/office/officeart/2005/8/layout/vList2" loCatId="list" qsTypeId="urn:microsoft.com/office/officeart/2005/8/quickstyle/simple1" qsCatId="simple" csTypeId="urn:microsoft.com/office/officeart/2005/8/colors/accent2_2" csCatId="accent2"/>
      <dgm:spPr/>
      <dgm:t>
        <a:bodyPr/>
        <a:lstStyle/>
        <a:p>
          <a:endParaRPr lang="en-US"/>
        </a:p>
      </dgm:t>
    </dgm:pt>
    <dgm:pt modelId="{711F27EE-DFD2-724A-A954-B11FD7A59F4B}">
      <dgm:prSet/>
      <dgm:spPr/>
      <dgm:t>
        <a:bodyPr/>
        <a:lstStyle/>
        <a:p>
          <a:r>
            <a:rPr lang="en-US" baseline="0"/>
            <a:t>Echinacea</a:t>
          </a:r>
          <a:endParaRPr lang="en-US"/>
        </a:p>
      </dgm:t>
    </dgm:pt>
    <dgm:pt modelId="{91FF7B3D-1F0A-1440-BC10-240CE7D5CE8A}" type="parTrans" cxnId="{D71B3DAF-9B0C-C94C-B774-9A56E9FCC2DC}">
      <dgm:prSet/>
      <dgm:spPr/>
      <dgm:t>
        <a:bodyPr/>
        <a:lstStyle/>
        <a:p>
          <a:endParaRPr lang="en-US"/>
        </a:p>
      </dgm:t>
    </dgm:pt>
    <dgm:pt modelId="{FA45495D-4C5E-0448-B58A-8162A6F73415}" type="sibTrans" cxnId="{D71B3DAF-9B0C-C94C-B774-9A56E9FCC2DC}">
      <dgm:prSet/>
      <dgm:spPr/>
      <dgm:t>
        <a:bodyPr/>
        <a:lstStyle/>
        <a:p>
          <a:endParaRPr lang="en-US"/>
        </a:p>
      </dgm:t>
    </dgm:pt>
    <dgm:pt modelId="{37BFFB21-C11A-E64E-944F-9CED0D2D31F2}">
      <dgm:prSet/>
      <dgm:spPr/>
      <dgm:t>
        <a:bodyPr/>
        <a:lstStyle/>
        <a:p>
          <a:r>
            <a:rPr lang="en-US" baseline="0"/>
            <a:t>Commonly used to prevent or treat common cold</a:t>
          </a:r>
          <a:endParaRPr lang="en-US"/>
        </a:p>
      </dgm:t>
    </dgm:pt>
    <dgm:pt modelId="{75C0D2C5-FBB6-0246-A5F1-73C160C1FEDE}" type="parTrans" cxnId="{B0434668-E44B-6D4D-A3F4-CC8F4DAE060E}">
      <dgm:prSet/>
      <dgm:spPr/>
      <dgm:t>
        <a:bodyPr/>
        <a:lstStyle/>
        <a:p>
          <a:endParaRPr lang="en-US"/>
        </a:p>
      </dgm:t>
    </dgm:pt>
    <dgm:pt modelId="{A346F13A-B930-854E-B323-CAA1A05EAD29}" type="sibTrans" cxnId="{B0434668-E44B-6D4D-A3F4-CC8F4DAE060E}">
      <dgm:prSet/>
      <dgm:spPr/>
      <dgm:t>
        <a:bodyPr/>
        <a:lstStyle/>
        <a:p>
          <a:endParaRPr lang="en-US"/>
        </a:p>
      </dgm:t>
    </dgm:pt>
    <dgm:pt modelId="{F4DEA0BF-F0BE-354B-83A3-CDED2DD61DAE}">
      <dgm:prSet/>
      <dgm:spPr/>
      <dgm:t>
        <a:bodyPr/>
        <a:lstStyle/>
        <a:p>
          <a:r>
            <a:rPr lang="en-US" baseline="0"/>
            <a:t>At least 9 subtypes</a:t>
          </a:r>
          <a:r>
            <a:rPr lang="en-US" baseline="0">
              <a:sym typeface="Wingdings" pitchFamily="2" charset="2"/>
            </a:rPr>
            <a:t></a:t>
          </a:r>
          <a:r>
            <a:rPr lang="en-US" baseline="0"/>
            <a:t> only </a:t>
          </a:r>
          <a:r>
            <a:rPr lang="en-US" i="1" baseline="0"/>
            <a:t>Echinacea pallidum </a:t>
          </a:r>
          <a:r>
            <a:rPr lang="en-US" baseline="0"/>
            <a:t>root and </a:t>
          </a:r>
          <a:r>
            <a:rPr lang="en-US" i="1" baseline="0"/>
            <a:t>E purpurea </a:t>
          </a:r>
          <a:r>
            <a:rPr lang="en-US" baseline="0"/>
            <a:t>leaf have demonstrated efficacy in treating symptoms of URI</a:t>
          </a:r>
          <a:endParaRPr lang="en-US"/>
        </a:p>
      </dgm:t>
    </dgm:pt>
    <dgm:pt modelId="{088FFC85-9956-9E47-BC88-8364E3BFA741}" type="parTrans" cxnId="{A0842F86-399B-7A44-9378-91CA88871E92}">
      <dgm:prSet/>
      <dgm:spPr/>
      <dgm:t>
        <a:bodyPr/>
        <a:lstStyle/>
        <a:p>
          <a:endParaRPr lang="en-US"/>
        </a:p>
      </dgm:t>
    </dgm:pt>
    <dgm:pt modelId="{4B37D50F-CC6F-DE49-A3B3-5C696E2EFD84}" type="sibTrans" cxnId="{A0842F86-399B-7A44-9378-91CA88871E92}">
      <dgm:prSet/>
      <dgm:spPr/>
      <dgm:t>
        <a:bodyPr/>
        <a:lstStyle/>
        <a:p>
          <a:endParaRPr lang="en-US"/>
        </a:p>
      </dgm:t>
    </dgm:pt>
    <dgm:pt modelId="{EF64570B-2E7E-F44E-B688-E68266EB3229}">
      <dgm:prSet/>
      <dgm:spPr/>
      <dgm:t>
        <a:bodyPr/>
        <a:lstStyle/>
        <a:p>
          <a:r>
            <a:rPr lang="en-US" baseline="0"/>
            <a:t>Does it help with OM??</a:t>
          </a:r>
          <a:endParaRPr lang="en-US"/>
        </a:p>
      </dgm:t>
    </dgm:pt>
    <dgm:pt modelId="{16E7D840-C204-EF4F-A2DD-AF7CA22DE1DD}" type="parTrans" cxnId="{78540170-17AF-C34E-9C1D-6D7842628936}">
      <dgm:prSet/>
      <dgm:spPr/>
      <dgm:t>
        <a:bodyPr/>
        <a:lstStyle/>
        <a:p>
          <a:endParaRPr lang="en-US"/>
        </a:p>
      </dgm:t>
    </dgm:pt>
    <dgm:pt modelId="{2031DF8B-5EDE-C043-BB13-135E0E5E9A49}" type="sibTrans" cxnId="{78540170-17AF-C34E-9C1D-6D7842628936}">
      <dgm:prSet/>
      <dgm:spPr/>
      <dgm:t>
        <a:bodyPr/>
        <a:lstStyle/>
        <a:p>
          <a:endParaRPr lang="en-US"/>
        </a:p>
      </dgm:t>
    </dgm:pt>
    <dgm:pt modelId="{4AE6F80C-B22E-0645-897C-CC768A29EEAB}">
      <dgm:prSet/>
      <dgm:spPr/>
      <dgm:t>
        <a:bodyPr/>
        <a:lstStyle/>
        <a:p>
          <a:r>
            <a:rPr lang="en-US" baseline="0"/>
            <a:t>2004 RCT found mixture containing echinacea significantly (p&lt;0.001) reduced number of AOM episodes compared with placebo….</a:t>
          </a:r>
          <a:endParaRPr lang="en-US"/>
        </a:p>
      </dgm:t>
    </dgm:pt>
    <dgm:pt modelId="{3714D4B1-FD86-E24B-BF4E-F086EA50E0CA}" type="parTrans" cxnId="{212B747E-82C2-384A-B713-6987A8E40B56}">
      <dgm:prSet/>
      <dgm:spPr/>
      <dgm:t>
        <a:bodyPr/>
        <a:lstStyle/>
        <a:p>
          <a:endParaRPr lang="en-US"/>
        </a:p>
      </dgm:t>
    </dgm:pt>
    <dgm:pt modelId="{094D2D66-217D-E145-ACD3-F15566FFAA5C}" type="sibTrans" cxnId="{212B747E-82C2-384A-B713-6987A8E40B56}">
      <dgm:prSet/>
      <dgm:spPr/>
      <dgm:t>
        <a:bodyPr/>
        <a:lstStyle/>
        <a:p>
          <a:endParaRPr lang="en-US"/>
        </a:p>
      </dgm:t>
    </dgm:pt>
    <dgm:pt modelId="{C1E1DF3F-3A12-A24C-90FF-D856B876B13D}">
      <dgm:prSet/>
      <dgm:spPr/>
      <dgm:t>
        <a:bodyPr/>
        <a:lstStyle/>
        <a:p>
          <a:r>
            <a:rPr lang="en-US" baseline="0" dirty="0"/>
            <a:t>2008 RCT found borderline </a:t>
          </a:r>
          <a:r>
            <a:rPr lang="en-US" i="1" baseline="0" dirty="0"/>
            <a:t>increased </a:t>
          </a:r>
          <a:r>
            <a:rPr lang="en-US" baseline="0" dirty="0"/>
            <a:t>incidence of AOM in the echinacea group compared with placebo</a:t>
          </a:r>
          <a:endParaRPr lang="en-US" dirty="0"/>
        </a:p>
      </dgm:t>
    </dgm:pt>
    <dgm:pt modelId="{C76CD31F-2EEF-FB44-A3FF-F216D154CDC5}" type="parTrans" cxnId="{6AB78BBC-9958-B049-95A7-3A690AC9E759}">
      <dgm:prSet/>
      <dgm:spPr/>
      <dgm:t>
        <a:bodyPr/>
        <a:lstStyle/>
        <a:p>
          <a:endParaRPr lang="en-US"/>
        </a:p>
      </dgm:t>
    </dgm:pt>
    <dgm:pt modelId="{5F2DB6E0-6601-1F41-B84C-80C5203DAD0D}" type="sibTrans" cxnId="{6AB78BBC-9958-B049-95A7-3A690AC9E759}">
      <dgm:prSet/>
      <dgm:spPr/>
      <dgm:t>
        <a:bodyPr/>
        <a:lstStyle/>
        <a:p>
          <a:endParaRPr lang="en-US"/>
        </a:p>
      </dgm:t>
    </dgm:pt>
    <dgm:pt modelId="{5D68FEDC-BBAA-FE4A-A01B-BD0336C95D49}">
      <dgm:prSet/>
      <dgm:spPr/>
      <dgm:t>
        <a:bodyPr/>
        <a:lstStyle/>
        <a:p>
          <a:r>
            <a:rPr lang="en-US" baseline="0"/>
            <a:t>Since then- RCTs and a 2015 and 2021 meta-analysis</a:t>
          </a:r>
          <a:r>
            <a:rPr lang="en-US" baseline="0">
              <a:sym typeface="Wingdings" pitchFamily="2" charset="2"/>
            </a:rPr>
            <a:t></a:t>
          </a:r>
          <a:r>
            <a:rPr lang="en-US" baseline="0"/>
            <a:t> significant evidence of protective effects in reducing the risk of URI and associated AOM, with negligible adverse effects.</a:t>
          </a:r>
          <a:endParaRPr lang="en-US"/>
        </a:p>
      </dgm:t>
    </dgm:pt>
    <dgm:pt modelId="{49DD4E8C-4260-8447-92A0-ABC1A9285465}" type="parTrans" cxnId="{FE5F4BF7-BF08-7549-995B-15B22DCCC37F}">
      <dgm:prSet/>
      <dgm:spPr/>
      <dgm:t>
        <a:bodyPr/>
        <a:lstStyle/>
        <a:p>
          <a:endParaRPr lang="en-US"/>
        </a:p>
      </dgm:t>
    </dgm:pt>
    <dgm:pt modelId="{3FB227C9-0C7A-8E4C-B73C-59AC52630434}" type="sibTrans" cxnId="{FE5F4BF7-BF08-7549-995B-15B22DCCC37F}">
      <dgm:prSet/>
      <dgm:spPr/>
      <dgm:t>
        <a:bodyPr/>
        <a:lstStyle/>
        <a:p>
          <a:endParaRPr lang="en-US"/>
        </a:p>
      </dgm:t>
    </dgm:pt>
    <dgm:pt modelId="{886D332D-D7FE-A34F-BAC0-1BDB443415F7}" type="pres">
      <dgm:prSet presAssocID="{5C193830-7ACC-524D-BDBD-AB794381F675}" presName="linear" presStyleCnt="0">
        <dgm:presLayoutVars>
          <dgm:animLvl val="lvl"/>
          <dgm:resizeHandles val="exact"/>
        </dgm:presLayoutVars>
      </dgm:prSet>
      <dgm:spPr/>
    </dgm:pt>
    <dgm:pt modelId="{1995A6EF-B114-1B44-9BD2-98A3D007EF55}" type="pres">
      <dgm:prSet presAssocID="{711F27EE-DFD2-724A-A954-B11FD7A59F4B}" presName="parentText" presStyleLbl="node1" presStyleIdx="0" presStyleCnt="1">
        <dgm:presLayoutVars>
          <dgm:chMax val="0"/>
          <dgm:bulletEnabled val="1"/>
        </dgm:presLayoutVars>
      </dgm:prSet>
      <dgm:spPr/>
    </dgm:pt>
    <dgm:pt modelId="{AB637755-D918-864A-9CB9-B3A92CE0D5ED}" type="pres">
      <dgm:prSet presAssocID="{711F27EE-DFD2-724A-A954-B11FD7A59F4B}" presName="childText" presStyleLbl="revTx" presStyleIdx="0" presStyleCnt="1">
        <dgm:presLayoutVars>
          <dgm:bulletEnabled val="1"/>
        </dgm:presLayoutVars>
      </dgm:prSet>
      <dgm:spPr/>
    </dgm:pt>
  </dgm:ptLst>
  <dgm:cxnLst>
    <dgm:cxn modelId="{24A83129-B8CA-1042-9643-D587D94F3017}" type="presOf" srcId="{37BFFB21-C11A-E64E-944F-9CED0D2D31F2}" destId="{AB637755-D918-864A-9CB9-B3A92CE0D5ED}" srcOrd="0" destOrd="0" presId="urn:microsoft.com/office/officeart/2005/8/layout/vList2"/>
    <dgm:cxn modelId="{1AF86F42-D5E1-9349-AD7E-0DFC833F6100}" type="presOf" srcId="{C1E1DF3F-3A12-A24C-90FF-D856B876B13D}" destId="{AB637755-D918-864A-9CB9-B3A92CE0D5ED}" srcOrd="0" destOrd="4" presId="urn:microsoft.com/office/officeart/2005/8/layout/vList2"/>
    <dgm:cxn modelId="{F573534A-E4AA-C649-8CDA-3280AF316C01}" type="presOf" srcId="{EF64570B-2E7E-F44E-B688-E68266EB3229}" destId="{AB637755-D918-864A-9CB9-B3A92CE0D5ED}" srcOrd="0" destOrd="2" presId="urn:microsoft.com/office/officeart/2005/8/layout/vList2"/>
    <dgm:cxn modelId="{9B10105E-3F51-2848-AEDF-FEE6FA43CFCB}" type="presOf" srcId="{F4DEA0BF-F0BE-354B-83A3-CDED2DD61DAE}" destId="{AB637755-D918-864A-9CB9-B3A92CE0D5ED}" srcOrd="0" destOrd="1" presId="urn:microsoft.com/office/officeart/2005/8/layout/vList2"/>
    <dgm:cxn modelId="{B0434668-E44B-6D4D-A3F4-CC8F4DAE060E}" srcId="{711F27EE-DFD2-724A-A954-B11FD7A59F4B}" destId="{37BFFB21-C11A-E64E-944F-9CED0D2D31F2}" srcOrd="0" destOrd="0" parTransId="{75C0D2C5-FBB6-0246-A5F1-73C160C1FEDE}" sibTransId="{A346F13A-B930-854E-B323-CAA1A05EAD29}"/>
    <dgm:cxn modelId="{BABA4C69-7847-064D-A2E1-4287CF951A56}" type="presOf" srcId="{4AE6F80C-B22E-0645-897C-CC768A29EEAB}" destId="{AB637755-D918-864A-9CB9-B3A92CE0D5ED}" srcOrd="0" destOrd="3" presId="urn:microsoft.com/office/officeart/2005/8/layout/vList2"/>
    <dgm:cxn modelId="{35EF906B-83AE-2548-8066-CC0883E344D8}" type="presOf" srcId="{711F27EE-DFD2-724A-A954-B11FD7A59F4B}" destId="{1995A6EF-B114-1B44-9BD2-98A3D007EF55}" srcOrd="0" destOrd="0" presId="urn:microsoft.com/office/officeart/2005/8/layout/vList2"/>
    <dgm:cxn modelId="{781CEE6C-CDBB-6544-A8BC-A337A562067B}" type="presOf" srcId="{5C193830-7ACC-524D-BDBD-AB794381F675}" destId="{886D332D-D7FE-A34F-BAC0-1BDB443415F7}" srcOrd="0" destOrd="0" presId="urn:microsoft.com/office/officeart/2005/8/layout/vList2"/>
    <dgm:cxn modelId="{78540170-17AF-C34E-9C1D-6D7842628936}" srcId="{711F27EE-DFD2-724A-A954-B11FD7A59F4B}" destId="{EF64570B-2E7E-F44E-B688-E68266EB3229}" srcOrd="2" destOrd="0" parTransId="{16E7D840-C204-EF4F-A2DD-AF7CA22DE1DD}" sibTransId="{2031DF8B-5EDE-C043-BB13-135E0E5E9A49}"/>
    <dgm:cxn modelId="{212B747E-82C2-384A-B713-6987A8E40B56}" srcId="{EF64570B-2E7E-F44E-B688-E68266EB3229}" destId="{4AE6F80C-B22E-0645-897C-CC768A29EEAB}" srcOrd="0" destOrd="0" parTransId="{3714D4B1-FD86-E24B-BF4E-F086EA50E0CA}" sibTransId="{094D2D66-217D-E145-ACD3-F15566FFAA5C}"/>
    <dgm:cxn modelId="{A0842F86-399B-7A44-9378-91CA88871E92}" srcId="{711F27EE-DFD2-724A-A954-B11FD7A59F4B}" destId="{F4DEA0BF-F0BE-354B-83A3-CDED2DD61DAE}" srcOrd="1" destOrd="0" parTransId="{088FFC85-9956-9E47-BC88-8364E3BFA741}" sibTransId="{4B37D50F-CC6F-DE49-A3B3-5C696E2EFD84}"/>
    <dgm:cxn modelId="{9FC99286-F050-7248-97BC-09A24E7297DB}" type="presOf" srcId="{5D68FEDC-BBAA-FE4A-A01B-BD0336C95D49}" destId="{AB637755-D918-864A-9CB9-B3A92CE0D5ED}" srcOrd="0" destOrd="5" presId="urn:microsoft.com/office/officeart/2005/8/layout/vList2"/>
    <dgm:cxn modelId="{D71B3DAF-9B0C-C94C-B774-9A56E9FCC2DC}" srcId="{5C193830-7ACC-524D-BDBD-AB794381F675}" destId="{711F27EE-DFD2-724A-A954-B11FD7A59F4B}" srcOrd="0" destOrd="0" parTransId="{91FF7B3D-1F0A-1440-BC10-240CE7D5CE8A}" sibTransId="{FA45495D-4C5E-0448-B58A-8162A6F73415}"/>
    <dgm:cxn modelId="{6AB78BBC-9958-B049-95A7-3A690AC9E759}" srcId="{EF64570B-2E7E-F44E-B688-E68266EB3229}" destId="{C1E1DF3F-3A12-A24C-90FF-D856B876B13D}" srcOrd="1" destOrd="0" parTransId="{C76CD31F-2EEF-FB44-A3FF-F216D154CDC5}" sibTransId="{5F2DB6E0-6601-1F41-B84C-80C5203DAD0D}"/>
    <dgm:cxn modelId="{FE5F4BF7-BF08-7549-995B-15B22DCCC37F}" srcId="{EF64570B-2E7E-F44E-B688-E68266EB3229}" destId="{5D68FEDC-BBAA-FE4A-A01B-BD0336C95D49}" srcOrd="2" destOrd="0" parTransId="{49DD4E8C-4260-8447-92A0-ABC1A9285465}" sibTransId="{3FB227C9-0C7A-8E4C-B73C-59AC52630434}"/>
    <dgm:cxn modelId="{4CE0A620-6B55-AC44-A728-4D6FCDB64205}" type="presParOf" srcId="{886D332D-D7FE-A34F-BAC0-1BDB443415F7}" destId="{1995A6EF-B114-1B44-9BD2-98A3D007EF55}" srcOrd="0" destOrd="0" presId="urn:microsoft.com/office/officeart/2005/8/layout/vList2"/>
    <dgm:cxn modelId="{286BB143-A221-9949-8952-BF0D2A03EE60}" type="presParOf" srcId="{886D332D-D7FE-A34F-BAC0-1BDB443415F7}" destId="{AB637755-D918-864A-9CB9-B3A92CE0D5ED}"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ADB4F5D-9595-F347-9AF6-9A08A4E33844}" type="doc">
      <dgm:prSet loTypeId="urn:microsoft.com/office/officeart/2005/8/layout/vList2" loCatId="list" qsTypeId="urn:microsoft.com/office/officeart/2005/8/quickstyle/simple3" qsCatId="simple" csTypeId="urn:microsoft.com/office/officeart/2005/8/colors/accent1_4" csCatId="accent1"/>
      <dgm:spPr/>
      <dgm:t>
        <a:bodyPr/>
        <a:lstStyle/>
        <a:p>
          <a:endParaRPr lang="en-US"/>
        </a:p>
      </dgm:t>
    </dgm:pt>
    <dgm:pt modelId="{BBCAE567-34A7-674A-BE7D-607E6F391049}">
      <dgm:prSet/>
      <dgm:spPr/>
      <dgm:t>
        <a:bodyPr/>
        <a:lstStyle/>
        <a:p>
          <a:r>
            <a:rPr lang="en-US" baseline="0"/>
            <a:t>A natural sugar found in may fruits &amp; gum</a:t>
          </a:r>
          <a:endParaRPr lang="en-US"/>
        </a:p>
      </dgm:t>
    </dgm:pt>
    <dgm:pt modelId="{BA707701-88B6-D74E-A03A-142C8118718C}" type="parTrans" cxnId="{19CB1A65-DBE3-DF48-84DB-E094FBB0BD03}">
      <dgm:prSet/>
      <dgm:spPr/>
      <dgm:t>
        <a:bodyPr/>
        <a:lstStyle/>
        <a:p>
          <a:endParaRPr lang="en-US"/>
        </a:p>
      </dgm:t>
    </dgm:pt>
    <dgm:pt modelId="{7B5F45A7-8094-7642-8585-7690E5CC714F}" type="sibTrans" cxnId="{19CB1A65-DBE3-DF48-84DB-E094FBB0BD03}">
      <dgm:prSet/>
      <dgm:spPr/>
      <dgm:t>
        <a:bodyPr/>
        <a:lstStyle/>
        <a:p>
          <a:endParaRPr lang="en-US"/>
        </a:p>
      </dgm:t>
    </dgm:pt>
    <dgm:pt modelId="{2DF80611-E41C-4946-B7F4-B71027C156D0}">
      <dgm:prSet/>
      <dgm:spPr/>
      <dgm:t>
        <a:bodyPr/>
        <a:lstStyle/>
        <a:p>
          <a:r>
            <a:rPr lang="en-US" baseline="0"/>
            <a:t>Inhibit growth of </a:t>
          </a:r>
          <a:r>
            <a:rPr lang="en-US" i="1" baseline="0"/>
            <a:t>S. pneumoniae </a:t>
          </a:r>
          <a:r>
            <a:rPr lang="en-US" baseline="0"/>
            <a:t>&amp; attachment of this and </a:t>
          </a:r>
          <a:r>
            <a:rPr lang="en-US" i="1" baseline="0"/>
            <a:t>H. influenzae </a:t>
          </a:r>
          <a:r>
            <a:rPr lang="en-US" baseline="0"/>
            <a:t>to nasopharyngeal cells in vitro</a:t>
          </a:r>
          <a:endParaRPr lang="en-US"/>
        </a:p>
      </dgm:t>
    </dgm:pt>
    <dgm:pt modelId="{C51C86B2-8DAE-3E42-8909-84493BF4412F}" type="parTrans" cxnId="{E1C4EE5C-AF56-8F49-98CF-F2E1CA5DD503}">
      <dgm:prSet/>
      <dgm:spPr/>
      <dgm:t>
        <a:bodyPr/>
        <a:lstStyle/>
        <a:p>
          <a:endParaRPr lang="en-US"/>
        </a:p>
      </dgm:t>
    </dgm:pt>
    <dgm:pt modelId="{1579F0F9-1626-6E4C-834C-8F3A3A4AF8FA}" type="sibTrans" cxnId="{E1C4EE5C-AF56-8F49-98CF-F2E1CA5DD503}">
      <dgm:prSet/>
      <dgm:spPr/>
      <dgm:t>
        <a:bodyPr/>
        <a:lstStyle/>
        <a:p>
          <a:endParaRPr lang="en-US"/>
        </a:p>
      </dgm:t>
    </dgm:pt>
    <dgm:pt modelId="{A9362AA8-965C-5245-9A06-A01B778F2243}">
      <dgm:prSet/>
      <dgm:spPr/>
      <dgm:t>
        <a:bodyPr/>
        <a:lstStyle/>
        <a:p>
          <a:r>
            <a:rPr lang="en-US" baseline="0"/>
            <a:t>RCT: Xylitol reduced occurrence of AOM by 41% (95% confidence interval: 4.6%-55.4%) with additional benefit of the group requiring fewer antibiotics during the study period</a:t>
          </a:r>
          <a:endParaRPr lang="en-US"/>
        </a:p>
      </dgm:t>
    </dgm:pt>
    <dgm:pt modelId="{475A629A-AEAE-F346-86FD-4E675877FCC2}" type="parTrans" cxnId="{BCD8EEB6-B22D-404D-A399-9DE20DFF6C03}">
      <dgm:prSet/>
      <dgm:spPr/>
      <dgm:t>
        <a:bodyPr/>
        <a:lstStyle/>
        <a:p>
          <a:endParaRPr lang="en-US"/>
        </a:p>
      </dgm:t>
    </dgm:pt>
    <dgm:pt modelId="{88F13B7F-0769-3B43-81C4-FEFA5168AC37}" type="sibTrans" cxnId="{BCD8EEB6-B22D-404D-A399-9DE20DFF6C03}">
      <dgm:prSet/>
      <dgm:spPr/>
      <dgm:t>
        <a:bodyPr/>
        <a:lstStyle/>
        <a:p>
          <a:endParaRPr lang="en-US"/>
        </a:p>
      </dgm:t>
    </dgm:pt>
    <dgm:pt modelId="{3277912B-51A3-6046-B083-5D3FF78E6FEA}">
      <dgm:prSet custT="1"/>
      <dgm:spPr/>
      <dgm:t>
        <a:bodyPr/>
        <a:lstStyle/>
        <a:p>
          <a:r>
            <a:rPr lang="en-US" sz="1600" baseline="0" dirty="0"/>
            <a:t>40% reduction of OM with xylitol gum</a:t>
          </a:r>
          <a:endParaRPr lang="en-US" sz="1600" dirty="0"/>
        </a:p>
      </dgm:t>
    </dgm:pt>
    <dgm:pt modelId="{FCA06A9E-2D69-B941-9FE1-5C558A617394}" type="parTrans" cxnId="{0D684859-01A4-E84A-911A-EC65436FF44A}">
      <dgm:prSet/>
      <dgm:spPr/>
      <dgm:t>
        <a:bodyPr/>
        <a:lstStyle/>
        <a:p>
          <a:endParaRPr lang="en-US"/>
        </a:p>
      </dgm:t>
    </dgm:pt>
    <dgm:pt modelId="{2D200274-48BF-7042-971B-64FB0FB1E911}" type="sibTrans" cxnId="{0D684859-01A4-E84A-911A-EC65436FF44A}">
      <dgm:prSet/>
      <dgm:spPr/>
      <dgm:t>
        <a:bodyPr/>
        <a:lstStyle/>
        <a:p>
          <a:endParaRPr lang="en-US"/>
        </a:p>
      </dgm:t>
    </dgm:pt>
    <dgm:pt modelId="{92B933BB-50B4-414A-AAB7-E74E7D37449C}">
      <dgm:prSet custT="1"/>
      <dgm:spPr/>
      <dgm:t>
        <a:bodyPr/>
        <a:lstStyle/>
        <a:p>
          <a:r>
            <a:rPr lang="en-US" sz="1600" baseline="0" dirty="0"/>
            <a:t>30% reduction with syrup</a:t>
          </a:r>
          <a:endParaRPr lang="en-US" sz="1600" dirty="0"/>
        </a:p>
      </dgm:t>
    </dgm:pt>
    <dgm:pt modelId="{93CD3CAE-758E-C247-BD4B-6E704EA3D1E8}" type="parTrans" cxnId="{17A72DE7-F6FB-C14A-9672-DDAE6302A139}">
      <dgm:prSet/>
      <dgm:spPr/>
      <dgm:t>
        <a:bodyPr/>
        <a:lstStyle/>
        <a:p>
          <a:endParaRPr lang="en-US"/>
        </a:p>
      </dgm:t>
    </dgm:pt>
    <dgm:pt modelId="{6C0B1275-863A-2F4D-A1F8-CC9CF874D3C4}" type="sibTrans" cxnId="{17A72DE7-F6FB-C14A-9672-DDAE6302A139}">
      <dgm:prSet/>
      <dgm:spPr/>
      <dgm:t>
        <a:bodyPr/>
        <a:lstStyle/>
        <a:p>
          <a:endParaRPr lang="en-US"/>
        </a:p>
      </dgm:t>
    </dgm:pt>
    <dgm:pt modelId="{B43835D5-DFBF-1945-8749-9FEA45F5405F}">
      <dgm:prSet custT="1"/>
      <dgm:spPr/>
      <dgm:t>
        <a:bodyPr/>
        <a:lstStyle/>
        <a:p>
          <a:r>
            <a:rPr lang="en-US" sz="1600" baseline="0" dirty="0"/>
            <a:t>20% reduction with lozenge</a:t>
          </a:r>
          <a:endParaRPr lang="en-US" sz="1600" dirty="0"/>
        </a:p>
      </dgm:t>
    </dgm:pt>
    <dgm:pt modelId="{44F019A7-3053-5D4B-A039-1EE2680C854C}" type="parTrans" cxnId="{8B4E86D8-1A87-9B45-8235-C348BC87C681}">
      <dgm:prSet/>
      <dgm:spPr/>
      <dgm:t>
        <a:bodyPr/>
        <a:lstStyle/>
        <a:p>
          <a:endParaRPr lang="en-US"/>
        </a:p>
      </dgm:t>
    </dgm:pt>
    <dgm:pt modelId="{B9959005-44E5-EA46-8B56-9A8873AF3DE8}" type="sibTrans" cxnId="{8B4E86D8-1A87-9B45-8235-C348BC87C681}">
      <dgm:prSet/>
      <dgm:spPr/>
      <dgm:t>
        <a:bodyPr/>
        <a:lstStyle/>
        <a:p>
          <a:endParaRPr lang="en-US"/>
        </a:p>
      </dgm:t>
    </dgm:pt>
    <dgm:pt modelId="{A0369AE7-EBB9-7148-972E-C79A40FF3894}">
      <dgm:prSet custT="1"/>
      <dgm:spPr/>
      <dgm:t>
        <a:bodyPr/>
        <a:lstStyle/>
        <a:p>
          <a:r>
            <a:rPr lang="en-US" sz="1600" baseline="0" dirty="0"/>
            <a:t>Ineffective in children with tympanostomy tubes</a:t>
          </a:r>
          <a:endParaRPr lang="en-US" sz="1600" dirty="0"/>
        </a:p>
      </dgm:t>
    </dgm:pt>
    <dgm:pt modelId="{AED14ED5-6469-F147-88CD-D9C2085FF891}" type="parTrans" cxnId="{705E2383-C403-F942-AD98-36928A1F5249}">
      <dgm:prSet/>
      <dgm:spPr/>
      <dgm:t>
        <a:bodyPr/>
        <a:lstStyle/>
        <a:p>
          <a:endParaRPr lang="en-US"/>
        </a:p>
      </dgm:t>
    </dgm:pt>
    <dgm:pt modelId="{8F7C6601-9110-7041-801D-7FD5B5F4EE26}" type="sibTrans" cxnId="{705E2383-C403-F942-AD98-36928A1F5249}">
      <dgm:prSet/>
      <dgm:spPr/>
      <dgm:t>
        <a:bodyPr/>
        <a:lstStyle/>
        <a:p>
          <a:endParaRPr lang="en-US"/>
        </a:p>
      </dgm:t>
    </dgm:pt>
    <dgm:pt modelId="{62380259-E1FC-D84D-BB80-7DB0B2B25611}">
      <dgm:prSet/>
      <dgm:spPr/>
      <dgm:t>
        <a:bodyPr/>
        <a:lstStyle/>
        <a:p>
          <a:r>
            <a:rPr lang="en-US" baseline="0" dirty="0"/>
            <a:t>2016 Cochrane review: Xylitol in five RCTs– it could help reduce risk of AOM in healthy children with no active URI from 30% to 22%</a:t>
          </a:r>
          <a:endParaRPr lang="en-US" dirty="0"/>
        </a:p>
      </dgm:t>
    </dgm:pt>
    <dgm:pt modelId="{6A783074-5E19-E34B-ACDE-F54F52F77E95}" type="parTrans" cxnId="{7EF5D48C-AA6E-6A4D-BAC3-63C85AA92808}">
      <dgm:prSet/>
      <dgm:spPr/>
      <dgm:t>
        <a:bodyPr/>
        <a:lstStyle/>
        <a:p>
          <a:endParaRPr lang="en-US"/>
        </a:p>
      </dgm:t>
    </dgm:pt>
    <dgm:pt modelId="{2146C6E5-5F42-BD4B-AC73-B3B7AFBEFA94}" type="sibTrans" cxnId="{7EF5D48C-AA6E-6A4D-BAC3-63C85AA92808}">
      <dgm:prSet/>
      <dgm:spPr/>
      <dgm:t>
        <a:bodyPr/>
        <a:lstStyle/>
        <a:p>
          <a:endParaRPr lang="en-US"/>
        </a:p>
      </dgm:t>
    </dgm:pt>
    <dgm:pt modelId="{716B6AF6-C6DA-FF43-9913-5D87806DEC47}" type="pres">
      <dgm:prSet presAssocID="{FADB4F5D-9595-F347-9AF6-9A08A4E33844}" presName="linear" presStyleCnt="0">
        <dgm:presLayoutVars>
          <dgm:animLvl val="lvl"/>
          <dgm:resizeHandles val="exact"/>
        </dgm:presLayoutVars>
      </dgm:prSet>
      <dgm:spPr/>
    </dgm:pt>
    <dgm:pt modelId="{17899525-084F-9A48-A3B0-A9194933B21B}" type="pres">
      <dgm:prSet presAssocID="{BBCAE567-34A7-674A-BE7D-607E6F391049}" presName="parentText" presStyleLbl="node1" presStyleIdx="0" presStyleCnt="4">
        <dgm:presLayoutVars>
          <dgm:chMax val="0"/>
          <dgm:bulletEnabled val="1"/>
        </dgm:presLayoutVars>
      </dgm:prSet>
      <dgm:spPr/>
    </dgm:pt>
    <dgm:pt modelId="{79C72FE4-CEAB-3240-BF35-AF9E137B11EA}" type="pres">
      <dgm:prSet presAssocID="{7B5F45A7-8094-7642-8585-7690E5CC714F}" presName="spacer" presStyleCnt="0"/>
      <dgm:spPr/>
    </dgm:pt>
    <dgm:pt modelId="{B67ED7B8-F2B7-7D4E-A6FB-91F591EE9083}" type="pres">
      <dgm:prSet presAssocID="{2DF80611-E41C-4946-B7F4-B71027C156D0}" presName="parentText" presStyleLbl="node1" presStyleIdx="1" presStyleCnt="4">
        <dgm:presLayoutVars>
          <dgm:chMax val="0"/>
          <dgm:bulletEnabled val="1"/>
        </dgm:presLayoutVars>
      </dgm:prSet>
      <dgm:spPr/>
    </dgm:pt>
    <dgm:pt modelId="{F69E4131-7731-254A-A8BC-40F0F10653ED}" type="pres">
      <dgm:prSet presAssocID="{1579F0F9-1626-6E4C-834C-8F3A3A4AF8FA}" presName="spacer" presStyleCnt="0"/>
      <dgm:spPr/>
    </dgm:pt>
    <dgm:pt modelId="{F61971F1-B72D-0246-85E9-83D835F40F55}" type="pres">
      <dgm:prSet presAssocID="{A9362AA8-965C-5245-9A06-A01B778F2243}" presName="parentText" presStyleLbl="node1" presStyleIdx="2" presStyleCnt="4">
        <dgm:presLayoutVars>
          <dgm:chMax val="0"/>
          <dgm:bulletEnabled val="1"/>
        </dgm:presLayoutVars>
      </dgm:prSet>
      <dgm:spPr/>
    </dgm:pt>
    <dgm:pt modelId="{99E16289-23B0-FD4E-B275-51FDC16FF3F8}" type="pres">
      <dgm:prSet presAssocID="{A9362AA8-965C-5245-9A06-A01B778F2243}" presName="childText" presStyleLbl="revTx" presStyleIdx="0" presStyleCnt="1">
        <dgm:presLayoutVars>
          <dgm:bulletEnabled val="1"/>
        </dgm:presLayoutVars>
      </dgm:prSet>
      <dgm:spPr/>
    </dgm:pt>
    <dgm:pt modelId="{B82FE12A-1AAA-214D-804A-1609B6B774E1}" type="pres">
      <dgm:prSet presAssocID="{62380259-E1FC-D84D-BB80-7DB0B2B25611}" presName="parentText" presStyleLbl="node1" presStyleIdx="3" presStyleCnt="4">
        <dgm:presLayoutVars>
          <dgm:chMax val="0"/>
          <dgm:bulletEnabled val="1"/>
        </dgm:presLayoutVars>
      </dgm:prSet>
      <dgm:spPr/>
    </dgm:pt>
  </dgm:ptLst>
  <dgm:cxnLst>
    <dgm:cxn modelId="{2DDB8C03-2787-5048-9668-D0FDCD8374DF}" type="presOf" srcId="{2DF80611-E41C-4946-B7F4-B71027C156D0}" destId="{B67ED7B8-F2B7-7D4E-A6FB-91F591EE9083}" srcOrd="0" destOrd="0" presId="urn:microsoft.com/office/officeart/2005/8/layout/vList2"/>
    <dgm:cxn modelId="{D306E221-22C2-7A42-A27F-CEF6C134C54A}" type="presOf" srcId="{A9362AA8-965C-5245-9A06-A01B778F2243}" destId="{F61971F1-B72D-0246-85E9-83D835F40F55}" srcOrd="0" destOrd="0" presId="urn:microsoft.com/office/officeart/2005/8/layout/vList2"/>
    <dgm:cxn modelId="{EF62B325-C23B-3E48-908F-939F4A508060}" type="presOf" srcId="{62380259-E1FC-D84D-BB80-7DB0B2B25611}" destId="{B82FE12A-1AAA-214D-804A-1609B6B774E1}" srcOrd="0" destOrd="0" presId="urn:microsoft.com/office/officeart/2005/8/layout/vList2"/>
    <dgm:cxn modelId="{CDD0EE32-1FF8-B34E-8155-351E756676E6}" type="presOf" srcId="{3277912B-51A3-6046-B083-5D3FF78E6FEA}" destId="{99E16289-23B0-FD4E-B275-51FDC16FF3F8}" srcOrd="0" destOrd="0" presId="urn:microsoft.com/office/officeart/2005/8/layout/vList2"/>
    <dgm:cxn modelId="{8F4F3A56-3D28-8245-86BC-C790246A8828}" type="presOf" srcId="{A0369AE7-EBB9-7148-972E-C79A40FF3894}" destId="{99E16289-23B0-FD4E-B275-51FDC16FF3F8}" srcOrd="0" destOrd="3" presId="urn:microsoft.com/office/officeart/2005/8/layout/vList2"/>
    <dgm:cxn modelId="{0D684859-01A4-E84A-911A-EC65436FF44A}" srcId="{A9362AA8-965C-5245-9A06-A01B778F2243}" destId="{3277912B-51A3-6046-B083-5D3FF78E6FEA}" srcOrd="0" destOrd="0" parTransId="{FCA06A9E-2D69-B941-9FE1-5C558A617394}" sibTransId="{2D200274-48BF-7042-971B-64FB0FB1E911}"/>
    <dgm:cxn modelId="{E1C4EE5C-AF56-8F49-98CF-F2E1CA5DD503}" srcId="{FADB4F5D-9595-F347-9AF6-9A08A4E33844}" destId="{2DF80611-E41C-4946-B7F4-B71027C156D0}" srcOrd="1" destOrd="0" parTransId="{C51C86B2-8DAE-3E42-8909-84493BF4412F}" sibTransId="{1579F0F9-1626-6E4C-834C-8F3A3A4AF8FA}"/>
    <dgm:cxn modelId="{19CB1A65-DBE3-DF48-84DB-E094FBB0BD03}" srcId="{FADB4F5D-9595-F347-9AF6-9A08A4E33844}" destId="{BBCAE567-34A7-674A-BE7D-607E6F391049}" srcOrd="0" destOrd="0" parTransId="{BA707701-88B6-D74E-A03A-142C8118718C}" sibTransId="{7B5F45A7-8094-7642-8585-7690E5CC714F}"/>
    <dgm:cxn modelId="{705E2383-C403-F942-AD98-36928A1F5249}" srcId="{A9362AA8-965C-5245-9A06-A01B778F2243}" destId="{A0369AE7-EBB9-7148-972E-C79A40FF3894}" srcOrd="3" destOrd="0" parTransId="{AED14ED5-6469-F147-88CD-D9C2085FF891}" sibTransId="{8F7C6601-9110-7041-801D-7FD5B5F4EE26}"/>
    <dgm:cxn modelId="{7EF5D48C-AA6E-6A4D-BAC3-63C85AA92808}" srcId="{FADB4F5D-9595-F347-9AF6-9A08A4E33844}" destId="{62380259-E1FC-D84D-BB80-7DB0B2B25611}" srcOrd="3" destOrd="0" parTransId="{6A783074-5E19-E34B-ACDE-F54F52F77E95}" sibTransId="{2146C6E5-5F42-BD4B-AC73-B3B7AFBEFA94}"/>
    <dgm:cxn modelId="{CC550BA9-B39B-5342-A1FF-84C805F8C8B0}" type="presOf" srcId="{FADB4F5D-9595-F347-9AF6-9A08A4E33844}" destId="{716B6AF6-C6DA-FF43-9913-5D87806DEC47}" srcOrd="0" destOrd="0" presId="urn:microsoft.com/office/officeart/2005/8/layout/vList2"/>
    <dgm:cxn modelId="{BCD8EEB6-B22D-404D-A399-9DE20DFF6C03}" srcId="{FADB4F5D-9595-F347-9AF6-9A08A4E33844}" destId="{A9362AA8-965C-5245-9A06-A01B778F2243}" srcOrd="2" destOrd="0" parTransId="{475A629A-AEAE-F346-86FD-4E675877FCC2}" sibTransId="{88F13B7F-0769-3B43-81C4-FEFA5168AC37}"/>
    <dgm:cxn modelId="{38D36AD0-FA81-764B-959E-EA252064AB33}" type="presOf" srcId="{BBCAE567-34A7-674A-BE7D-607E6F391049}" destId="{17899525-084F-9A48-A3B0-A9194933B21B}" srcOrd="0" destOrd="0" presId="urn:microsoft.com/office/officeart/2005/8/layout/vList2"/>
    <dgm:cxn modelId="{8B4E86D8-1A87-9B45-8235-C348BC87C681}" srcId="{A9362AA8-965C-5245-9A06-A01B778F2243}" destId="{B43835D5-DFBF-1945-8749-9FEA45F5405F}" srcOrd="2" destOrd="0" parTransId="{44F019A7-3053-5D4B-A039-1EE2680C854C}" sibTransId="{B9959005-44E5-EA46-8B56-9A8873AF3DE8}"/>
    <dgm:cxn modelId="{17A72DE7-F6FB-C14A-9672-DDAE6302A139}" srcId="{A9362AA8-965C-5245-9A06-A01B778F2243}" destId="{92B933BB-50B4-414A-AAB7-E74E7D37449C}" srcOrd="1" destOrd="0" parTransId="{93CD3CAE-758E-C247-BD4B-6E704EA3D1E8}" sibTransId="{6C0B1275-863A-2F4D-A1F8-CC9CF874D3C4}"/>
    <dgm:cxn modelId="{D48263ED-DAE1-2F44-A249-60062E9CAC20}" type="presOf" srcId="{B43835D5-DFBF-1945-8749-9FEA45F5405F}" destId="{99E16289-23B0-FD4E-B275-51FDC16FF3F8}" srcOrd="0" destOrd="2" presId="urn:microsoft.com/office/officeart/2005/8/layout/vList2"/>
    <dgm:cxn modelId="{DB60D4F2-A0CF-1E42-8C1F-16522E4987C0}" type="presOf" srcId="{92B933BB-50B4-414A-AAB7-E74E7D37449C}" destId="{99E16289-23B0-FD4E-B275-51FDC16FF3F8}" srcOrd="0" destOrd="1" presId="urn:microsoft.com/office/officeart/2005/8/layout/vList2"/>
    <dgm:cxn modelId="{0FF70F91-3782-354F-BBFF-9CB9A41E59AA}" type="presParOf" srcId="{716B6AF6-C6DA-FF43-9913-5D87806DEC47}" destId="{17899525-084F-9A48-A3B0-A9194933B21B}" srcOrd="0" destOrd="0" presId="urn:microsoft.com/office/officeart/2005/8/layout/vList2"/>
    <dgm:cxn modelId="{71A3AD34-4662-774D-BDF4-D3A779732BB4}" type="presParOf" srcId="{716B6AF6-C6DA-FF43-9913-5D87806DEC47}" destId="{79C72FE4-CEAB-3240-BF35-AF9E137B11EA}" srcOrd="1" destOrd="0" presId="urn:microsoft.com/office/officeart/2005/8/layout/vList2"/>
    <dgm:cxn modelId="{8609EC26-A2DE-A742-B3CF-1D76D31E61C4}" type="presParOf" srcId="{716B6AF6-C6DA-FF43-9913-5D87806DEC47}" destId="{B67ED7B8-F2B7-7D4E-A6FB-91F591EE9083}" srcOrd="2" destOrd="0" presId="urn:microsoft.com/office/officeart/2005/8/layout/vList2"/>
    <dgm:cxn modelId="{FA73B974-B017-3B41-BC30-1FA9FEE2DA97}" type="presParOf" srcId="{716B6AF6-C6DA-FF43-9913-5D87806DEC47}" destId="{F69E4131-7731-254A-A8BC-40F0F10653ED}" srcOrd="3" destOrd="0" presId="urn:microsoft.com/office/officeart/2005/8/layout/vList2"/>
    <dgm:cxn modelId="{44031459-D7FE-0344-A277-A9C8254AF371}" type="presParOf" srcId="{716B6AF6-C6DA-FF43-9913-5D87806DEC47}" destId="{F61971F1-B72D-0246-85E9-83D835F40F55}" srcOrd="4" destOrd="0" presId="urn:microsoft.com/office/officeart/2005/8/layout/vList2"/>
    <dgm:cxn modelId="{CE39904F-181E-FD45-8313-81433B97EDF3}" type="presParOf" srcId="{716B6AF6-C6DA-FF43-9913-5D87806DEC47}" destId="{99E16289-23B0-FD4E-B275-51FDC16FF3F8}" srcOrd="5" destOrd="0" presId="urn:microsoft.com/office/officeart/2005/8/layout/vList2"/>
    <dgm:cxn modelId="{F1E24F90-9568-9743-9752-9F41BF35409C}" type="presParOf" srcId="{716B6AF6-C6DA-FF43-9913-5D87806DEC47}" destId="{B82FE12A-1AAA-214D-804A-1609B6B774E1}"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3B33AA-A920-1F41-AB7B-EA9B779637E7}">
      <dsp:nvSpPr>
        <dsp:cNvPr id="0" name=""/>
        <dsp:cNvSpPr/>
      </dsp:nvSpPr>
      <dsp:spPr>
        <a:xfrm>
          <a:off x="0" y="140280"/>
          <a:ext cx="8229600" cy="197964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kern="1200" baseline="0"/>
            <a:t>Review common alternative therapies for recurrent otitis media and otitis media with effusion with a pediatric focus</a:t>
          </a:r>
          <a:endParaRPr lang="en-US" sz="3600" kern="1200"/>
        </a:p>
      </dsp:txBody>
      <dsp:txXfrm>
        <a:off x="96638" y="236918"/>
        <a:ext cx="8036324" cy="1786364"/>
      </dsp:txXfrm>
    </dsp:sp>
    <dsp:sp modelId="{C27E0A22-F538-BD41-AA8C-E64B622EDB81}">
      <dsp:nvSpPr>
        <dsp:cNvPr id="0" name=""/>
        <dsp:cNvSpPr/>
      </dsp:nvSpPr>
      <dsp:spPr>
        <a:xfrm>
          <a:off x="0" y="2119920"/>
          <a:ext cx="8229600" cy="223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5720" rIns="256032" bIns="45720" numCol="1" spcCol="1270" anchor="t" anchorCtr="0">
          <a:noAutofit/>
        </a:bodyPr>
        <a:lstStyle/>
        <a:p>
          <a:pPr marL="285750" lvl="1" indent="-285750" algn="l" defTabSz="1244600">
            <a:lnSpc>
              <a:spcPct val="90000"/>
            </a:lnSpc>
            <a:spcBef>
              <a:spcPct val="0"/>
            </a:spcBef>
            <a:spcAft>
              <a:spcPct val="20000"/>
            </a:spcAft>
            <a:buChar char="•"/>
          </a:pPr>
          <a:r>
            <a:rPr lang="en-US" sz="2800" kern="1200" baseline="0"/>
            <a:t>What does the evidence say?</a:t>
          </a:r>
          <a:endParaRPr lang="en-US" sz="2800" kern="1200"/>
        </a:p>
        <a:p>
          <a:pPr marL="285750" lvl="1" indent="-285750" algn="l" defTabSz="1244600">
            <a:lnSpc>
              <a:spcPct val="90000"/>
            </a:lnSpc>
            <a:spcBef>
              <a:spcPct val="0"/>
            </a:spcBef>
            <a:spcAft>
              <a:spcPct val="20000"/>
            </a:spcAft>
            <a:buChar char="•"/>
          </a:pPr>
          <a:r>
            <a:rPr lang="en-US" sz="2800" kern="1200" baseline="0"/>
            <a:t>What are pediatric patients/families actually utilizing?</a:t>
          </a:r>
          <a:endParaRPr lang="en-US" sz="2800" kern="1200"/>
        </a:p>
        <a:p>
          <a:pPr marL="285750" lvl="1" indent="-285750" algn="l" defTabSz="1244600">
            <a:lnSpc>
              <a:spcPct val="90000"/>
            </a:lnSpc>
            <a:spcBef>
              <a:spcPct val="0"/>
            </a:spcBef>
            <a:spcAft>
              <a:spcPct val="20000"/>
            </a:spcAft>
            <a:buChar char="•"/>
          </a:pPr>
          <a:r>
            <a:rPr lang="en-US" sz="2800" kern="1200" baseline="0"/>
            <a:t>How can we best counsel our patients and families on use of these treatments?</a:t>
          </a:r>
          <a:endParaRPr lang="en-US" sz="2800" kern="1200"/>
        </a:p>
      </dsp:txBody>
      <dsp:txXfrm>
        <a:off x="0" y="2119920"/>
        <a:ext cx="8229600" cy="223560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9FD358-D5D7-2343-833C-35E44E2BEDA9}">
      <dsp:nvSpPr>
        <dsp:cNvPr id="0" name=""/>
        <dsp:cNvSpPr/>
      </dsp:nvSpPr>
      <dsp:spPr>
        <a:xfrm>
          <a:off x="0" y="46741"/>
          <a:ext cx="8229600" cy="1319759"/>
        </a:xfrm>
        <a:prstGeom prst="round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baseline="0" dirty="0"/>
            <a:t>Thought to reduce URI colonization with pathogenic bacteria by enhancing the phagocytic  activity of leukocytes and stimulating antibody production</a:t>
          </a:r>
          <a:endParaRPr lang="en-US" sz="2400" kern="1200" dirty="0"/>
        </a:p>
      </dsp:txBody>
      <dsp:txXfrm>
        <a:off x="64425" y="111166"/>
        <a:ext cx="8100750" cy="1190909"/>
      </dsp:txXfrm>
    </dsp:sp>
    <dsp:sp modelId="{C063BF64-73F5-4A44-AD2B-3DB0C8800EB0}">
      <dsp:nvSpPr>
        <dsp:cNvPr id="0" name=""/>
        <dsp:cNvSpPr/>
      </dsp:nvSpPr>
      <dsp:spPr>
        <a:xfrm>
          <a:off x="0" y="1435621"/>
          <a:ext cx="8229600" cy="1319759"/>
        </a:xfrm>
        <a:prstGeom prst="roundRect">
          <a:avLst/>
        </a:prstGeom>
        <a:gradFill rotWithShape="0">
          <a:gsLst>
            <a:gs pos="0">
              <a:schemeClr val="accent4">
                <a:hueOff val="-2232385"/>
                <a:satOff val="13449"/>
                <a:lumOff val="1078"/>
                <a:alphaOff val="0"/>
                <a:tint val="50000"/>
                <a:satMod val="300000"/>
              </a:schemeClr>
            </a:gs>
            <a:gs pos="35000">
              <a:schemeClr val="accent4">
                <a:hueOff val="-2232385"/>
                <a:satOff val="13449"/>
                <a:lumOff val="1078"/>
                <a:alphaOff val="0"/>
                <a:tint val="37000"/>
                <a:satMod val="300000"/>
              </a:schemeClr>
            </a:gs>
            <a:gs pos="100000">
              <a:schemeClr val="accent4">
                <a:hueOff val="-2232385"/>
                <a:satOff val="13449"/>
                <a:lumOff val="107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baseline="0" dirty="0"/>
            <a:t>Safe in immunocompetent individuals.. have potential to interact with other medications</a:t>
          </a:r>
          <a:endParaRPr lang="en-US" sz="2400" kern="1200" dirty="0"/>
        </a:p>
      </dsp:txBody>
      <dsp:txXfrm>
        <a:off x="64425" y="1500046"/>
        <a:ext cx="8100750" cy="1190909"/>
      </dsp:txXfrm>
    </dsp:sp>
    <dsp:sp modelId="{07D0259A-7A08-2248-B3E5-AD6E75B3BCAF}">
      <dsp:nvSpPr>
        <dsp:cNvPr id="0" name=""/>
        <dsp:cNvSpPr/>
      </dsp:nvSpPr>
      <dsp:spPr>
        <a:xfrm>
          <a:off x="0" y="2824501"/>
          <a:ext cx="8229600" cy="1319759"/>
        </a:xfrm>
        <a:prstGeom prst="roundRect">
          <a:avLst/>
        </a:prstGeom>
        <a:gradFill rotWithShape="0">
          <a:gsLst>
            <a:gs pos="0">
              <a:schemeClr val="accent4">
                <a:hueOff val="-4464770"/>
                <a:satOff val="26899"/>
                <a:lumOff val="2156"/>
                <a:alphaOff val="0"/>
                <a:tint val="50000"/>
                <a:satMod val="300000"/>
              </a:schemeClr>
            </a:gs>
            <a:gs pos="35000">
              <a:schemeClr val="accent4">
                <a:hueOff val="-4464770"/>
                <a:satOff val="26899"/>
                <a:lumOff val="2156"/>
                <a:alphaOff val="0"/>
                <a:tint val="37000"/>
                <a:satMod val="300000"/>
              </a:schemeClr>
            </a:gs>
            <a:gs pos="100000">
              <a:schemeClr val="accent4">
                <a:hueOff val="-4464770"/>
                <a:satOff val="26899"/>
                <a:lumOff val="215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baseline="0" dirty="0"/>
            <a:t>Can be given orally or trans-nasally</a:t>
          </a:r>
          <a:endParaRPr lang="en-US" sz="2400" kern="1200" dirty="0"/>
        </a:p>
      </dsp:txBody>
      <dsp:txXfrm>
        <a:off x="64425" y="2888926"/>
        <a:ext cx="8100750" cy="119090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7B7094-973E-5D42-AE49-D41C93961728}">
      <dsp:nvSpPr>
        <dsp:cNvPr id="0" name=""/>
        <dsp:cNvSpPr/>
      </dsp:nvSpPr>
      <dsp:spPr>
        <a:xfrm>
          <a:off x="0" y="586"/>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DFB6DD-316C-1E47-987E-C04377EA7C44}">
      <dsp:nvSpPr>
        <dsp:cNvPr id="0" name=""/>
        <dsp:cNvSpPr/>
      </dsp:nvSpPr>
      <dsp:spPr>
        <a:xfrm>
          <a:off x="0" y="586"/>
          <a:ext cx="8229600" cy="959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baseline="0" dirty="0"/>
            <a:t>Variable efficacy: reduction in OM incidence in treated children was limited</a:t>
          </a:r>
          <a:endParaRPr lang="en-US" sz="2000" kern="1200" dirty="0"/>
        </a:p>
      </dsp:txBody>
      <dsp:txXfrm>
        <a:off x="0" y="586"/>
        <a:ext cx="8229600" cy="959885"/>
      </dsp:txXfrm>
    </dsp:sp>
    <dsp:sp modelId="{B2AE6C90-C0CC-AF47-9E35-7C54EF0BF416}">
      <dsp:nvSpPr>
        <dsp:cNvPr id="0" name=""/>
        <dsp:cNvSpPr/>
      </dsp:nvSpPr>
      <dsp:spPr>
        <a:xfrm>
          <a:off x="0" y="960471"/>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881569-E1BC-2C48-982C-D886DF3033D2}">
      <dsp:nvSpPr>
        <dsp:cNvPr id="0" name=""/>
        <dsp:cNvSpPr/>
      </dsp:nvSpPr>
      <dsp:spPr>
        <a:xfrm>
          <a:off x="0" y="960471"/>
          <a:ext cx="8229600" cy="959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baseline="0" dirty="0"/>
            <a:t>2013 Double blind, placebo controlled trial: compared formula along to formula supplemented with probiotics &amp; </a:t>
          </a:r>
          <a:r>
            <a:rPr lang="en-US" sz="2000" kern="1200" baseline="0" dirty="0" err="1"/>
            <a:t>prebiotics</a:t>
          </a:r>
          <a:r>
            <a:rPr lang="en-US" sz="2000" kern="1200" baseline="0" dirty="0" err="1">
              <a:sym typeface="Wingdings" pitchFamily="2" charset="2"/>
            </a:rPr>
            <a:t></a:t>
          </a:r>
          <a:r>
            <a:rPr lang="en-US" sz="2000" kern="1200" baseline="0" dirty="0" err="1"/>
            <a:t>no</a:t>
          </a:r>
          <a:r>
            <a:rPr lang="en-US" sz="2000" kern="1200" baseline="0" dirty="0"/>
            <a:t> difference in AOM incidence, lower URI incidence, or antibiotics</a:t>
          </a:r>
          <a:endParaRPr lang="en-US" sz="2000" kern="1200" dirty="0"/>
        </a:p>
      </dsp:txBody>
      <dsp:txXfrm>
        <a:off x="0" y="960471"/>
        <a:ext cx="8229600" cy="959885"/>
      </dsp:txXfrm>
    </dsp:sp>
    <dsp:sp modelId="{58A8FED8-B884-FB48-8F72-F56CEF8A1CBA}">
      <dsp:nvSpPr>
        <dsp:cNvPr id="0" name=""/>
        <dsp:cNvSpPr/>
      </dsp:nvSpPr>
      <dsp:spPr>
        <a:xfrm>
          <a:off x="0" y="1920357"/>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09439A5-79F2-3B4A-B314-69E51E80AF9B}">
      <dsp:nvSpPr>
        <dsp:cNvPr id="0" name=""/>
        <dsp:cNvSpPr/>
      </dsp:nvSpPr>
      <dsp:spPr>
        <a:xfrm>
          <a:off x="0" y="1920357"/>
          <a:ext cx="8229600" cy="959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baseline="0" dirty="0"/>
            <a:t>Similar study found that probiotics did not modify the NP carriage of </a:t>
          </a:r>
          <a:r>
            <a:rPr lang="en-US" sz="2100" i="1" kern="1200" baseline="0" dirty="0"/>
            <a:t>S. pneumoniae </a:t>
          </a:r>
          <a:r>
            <a:rPr lang="en-US" sz="2100" kern="1200" baseline="0" dirty="0"/>
            <a:t>or </a:t>
          </a:r>
          <a:r>
            <a:rPr lang="en-US" sz="2100" i="1" kern="1200" baseline="0" dirty="0"/>
            <a:t>H influenzae</a:t>
          </a:r>
          <a:r>
            <a:rPr lang="en-US" sz="2100" kern="1200" baseline="0" dirty="0"/>
            <a:t>, but increased the carriage of </a:t>
          </a:r>
          <a:r>
            <a:rPr lang="en-US" sz="2100" i="1" kern="1200" baseline="0" dirty="0"/>
            <a:t>M. catarrhalis</a:t>
          </a:r>
          <a:endParaRPr lang="en-US" sz="2100" kern="1200" dirty="0"/>
        </a:p>
      </dsp:txBody>
      <dsp:txXfrm>
        <a:off x="0" y="1920357"/>
        <a:ext cx="8229600" cy="959885"/>
      </dsp:txXfrm>
    </dsp:sp>
    <dsp:sp modelId="{15840C6B-536D-CF41-A0E1-2895A74776B9}">
      <dsp:nvSpPr>
        <dsp:cNvPr id="0" name=""/>
        <dsp:cNvSpPr/>
      </dsp:nvSpPr>
      <dsp:spPr>
        <a:xfrm>
          <a:off x="0" y="2880242"/>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8B11D6-2DF0-E344-BF3F-F26CF975FCD0}">
      <dsp:nvSpPr>
        <dsp:cNvPr id="0" name=""/>
        <dsp:cNvSpPr/>
      </dsp:nvSpPr>
      <dsp:spPr>
        <a:xfrm>
          <a:off x="0" y="2880242"/>
          <a:ext cx="8229600" cy="959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baseline="0" dirty="0"/>
            <a:t>2023 RCT- S. </a:t>
          </a:r>
          <a:r>
            <a:rPr lang="en-US" sz="2100" kern="1200" baseline="0" dirty="0" err="1"/>
            <a:t>salivarius</a:t>
          </a:r>
          <a:r>
            <a:rPr lang="en-US" sz="2100" kern="1200" baseline="0" dirty="0"/>
            <a:t> probiotics= no decrease in AOM</a:t>
          </a:r>
          <a:endParaRPr lang="en-US" sz="2100" kern="1200" dirty="0"/>
        </a:p>
      </dsp:txBody>
      <dsp:txXfrm>
        <a:off x="0" y="2880242"/>
        <a:ext cx="8229600" cy="959885"/>
      </dsp:txXfrm>
    </dsp:sp>
    <dsp:sp modelId="{597B2E6F-8C34-6642-8A95-1E90DAB478CF}">
      <dsp:nvSpPr>
        <dsp:cNvPr id="0" name=""/>
        <dsp:cNvSpPr/>
      </dsp:nvSpPr>
      <dsp:spPr>
        <a:xfrm>
          <a:off x="0" y="3840128"/>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CA373F5-AAE9-944C-AA57-965C25E31848}">
      <dsp:nvSpPr>
        <dsp:cNvPr id="0" name=""/>
        <dsp:cNvSpPr/>
      </dsp:nvSpPr>
      <dsp:spPr>
        <a:xfrm>
          <a:off x="0" y="3840128"/>
          <a:ext cx="8229600" cy="959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baseline="0" dirty="0"/>
            <a:t>**Evidence limited, low quality studies, potential benefit of nasal probiotic use</a:t>
          </a:r>
          <a:endParaRPr lang="en-US" sz="2100" kern="1200" dirty="0"/>
        </a:p>
      </dsp:txBody>
      <dsp:txXfrm>
        <a:off x="0" y="3840128"/>
        <a:ext cx="8229600" cy="95988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6307A8-D32D-974F-9D6C-14DF7A8FF619}">
      <dsp:nvSpPr>
        <dsp:cNvPr id="0" name=""/>
        <dsp:cNvSpPr/>
      </dsp:nvSpPr>
      <dsp:spPr>
        <a:xfrm>
          <a:off x="0" y="8317"/>
          <a:ext cx="8229600" cy="834228"/>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baseline="0"/>
            <a:t>May be more effective</a:t>
          </a:r>
          <a:endParaRPr lang="en-US" sz="2100" kern="1200"/>
        </a:p>
      </dsp:txBody>
      <dsp:txXfrm>
        <a:off x="40724" y="49041"/>
        <a:ext cx="8148152" cy="752780"/>
      </dsp:txXfrm>
    </dsp:sp>
    <dsp:sp modelId="{B09BC1A8-287D-8949-8C1C-91E3F06CDAB9}">
      <dsp:nvSpPr>
        <dsp:cNvPr id="0" name=""/>
        <dsp:cNvSpPr/>
      </dsp:nvSpPr>
      <dsp:spPr>
        <a:xfrm>
          <a:off x="0" y="903026"/>
          <a:ext cx="8229600" cy="834228"/>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baseline="0"/>
            <a:t>Initial RCT found preventive effects on AOM and COM</a:t>
          </a:r>
          <a:endParaRPr lang="en-US" sz="2100" kern="1200"/>
        </a:p>
      </dsp:txBody>
      <dsp:txXfrm>
        <a:off x="40724" y="943750"/>
        <a:ext cx="8148152" cy="752780"/>
      </dsp:txXfrm>
    </dsp:sp>
    <dsp:sp modelId="{6D42E0BE-E8E2-0B49-9A08-573B5E51FD7F}">
      <dsp:nvSpPr>
        <dsp:cNvPr id="0" name=""/>
        <dsp:cNvSpPr/>
      </dsp:nvSpPr>
      <dsp:spPr>
        <a:xfrm>
          <a:off x="0" y="1797734"/>
          <a:ext cx="8229600" cy="834228"/>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baseline="0"/>
            <a:t>Similar RCT in 2015- no significant differences in the number of AOM episodes or antibiotic treatment compared to control</a:t>
          </a:r>
          <a:endParaRPr lang="en-US" sz="2100" kern="1200"/>
        </a:p>
      </dsp:txBody>
      <dsp:txXfrm>
        <a:off x="40724" y="1838458"/>
        <a:ext cx="8148152" cy="752780"/>
      </dsp:txXfrm>
    </dsp:sp>
    <dsp:sp modelId="{025C8173-709A-2146-9DDB-6EF7CDDDA368}">
      <dsp:nvSpPr>
        <dsp:cNvPr id="0" name=""/>
        <dsp:cNvSpPr/>
      </dsp:nvSpPr>
      <dsp:spPr>
        <a:xfrm>
          <a:off x="0" y="2631962"/>
          <a:ext cx="8229600" cy="1173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en-US" sz="2000" kern="1200" baseline="0" dirty="0"/>
            <a:t>When sub-group of kids who had been successfully colonized with probiotic flora were compared to those not colonized, they found that the number of colonized kids experienced significantly fewer AOM episodes and were treated with less antibiotics</a:t>
          </a:r>
          <a:endParaRPr lang="en-US" sz="2000" kern="1200" dirty="0"/>
        </a:p>
      </dsp:txBody>
      <dsp:txXfrm>
        <a:off x="0" y="2631962"/>
        <a:ext cx="8229600" cy="1173690"/>
      </dsp:txXfrm>
    </dsp:sp>
    <dsp:sp modelId="{DF063E7E-136B-E94E-B5F3-6F2752AE1EA1}">
      <dsp:nvSpPr>
        <dsp:cNvPr id="0" name=""/>
        <dsp:cNvSpPr/>
      </dsp:nvSpPr>
      <dsp:spPr>
        <a:xfrm>
          <a:off x="0" y="3805652"/>
          <a:ext cx="8229600" cy="834228"/>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baseline="0"/>
            <a:t>2021 review: some benefit, need larger studies</a:t>
          </a:r>
          <a:endParaRPr lang="en-US" sz="2100" kern="1200"/>
        </a:p>
      </dsp:txBody>
      <dsp:txXfrm>
        <a:off x="40724" y="3846376"/>
        <a:ext cx="8148152" cy="75278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86D96C-77A6-FA43-B7F0-54285353BC7D}">
      <dsp:nvSpPr>
        <dsp:cNvPr id="0" name=""/>
        <dsp:cNvSpPr/>
      </dsp:nvSpPr>
      <dsp:spPr>
        <a:xfrm>
          <a:off x="0" y="200566"/>
          <a:ext cx="8229600" cy="146111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US" sz="3700" kern="1200" baseline="0"/>
            <a:t>RCTs, observational, and self-selection prospective trial</a:t>
          </a:r>
          <a:endParaRPr lang="en-US" sz="3700" kern="1200"/>
        </a:p>
      </dsp:txBody>
      <dsp:txXfrm>
        <a:off x="71326" y="271892"/>
        <a:ext cx="8086948" cy="1318467"/>
      </dsp:txXfrm>
    </dsp:sp>
    <dsp:sp modelId="{E37F99EE-B2BC-FB4B-B9D6-2C06B471371A}">
      <dsp:nvSpPr>
        <dsp:cNvPr id="0" name=""/>
        <dsp:cNvSpPr/>
      </dsp:nvSpPr>
      <dsp:spPr>
        <a:xfrm>
          <a:off x="0" y="1661686"/>
          <a:ext cx="8229600" cy="2328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sz="2400" kern="1200" baseline="0" dirty="0"/>
            <a:t>Significantly more patients in homeopathic group had normal tympanograms end of study</a:t>
          </a:r>
          <a:endParaRPr lang="en-US" sz="2400" kern="1200" dirty="0"/>
        </a:p>
        <a:p>
          <a:pPr marL="228600" lvl="1" indent="-228600" algn="l" defTabSz="1066800">
            <a:lnSpc>
              <a:spcPct val="90000"/>
            </a:lnSpc>
            <a:spcBef>
              <a:spcPct val="0"/>
            </a:spcBef>
            <a:spcAft>
              <a:spcPct val="20000"/>
            </a:spcAft>
            <a:buChar char="•"/>
          </a:pPr>
          <a:r>
            <a:rPr lang="en-US" sz="2400" kern="1200" baseline="0" dirty="0"/>
            <a:t>“Trend toward significance” homeopathy</a:t>
          </a:r>
          <a:endParaRPr lang="en-US" sz="2400" kern="1200" dirty="0"/>
        </a:p>
        <a:p>
          <a:pPr marL="228600" lvl="1" indent="-228600" algn="l" defTabSz="1066800">
            <a:lnSpc>
              <a:spcPct val="90000"/>
            </a:lnSpc>
            <a:spcBef>
              <a:spcPct val="0"/>
            </a:spcBef>
            <a:spcAft>
              <a:spcPct val="20000"/>
            </a:spcAft>
            <a:buChar char="•"/>
          </a:pPr>
          <a:r>
            <a:rPr lang="en-US" sz="2400" kern="1200" baseline="0" dirty="0"/>
            <a:t>Significantly less analgesics required in homeopathy with no change in time to recovery</a:t>
          </a:r>
          <a:endParaRPr lang="en-US" sz="2400" kern="1200" dirty="0"/>
        </a:p>
        <a:p>
          <a:pPr marL="228600" lvl="1" indent="-228600" algn="l" defTabSz="1066800">
            <a:lnSpc>
              <a:spcPct val="90000"/>
            </a:lnSpc>
            <a:spcBef>
              <a:spcPct val="0"/>
            </a:spcBef>
            <a:spcAft>
              <a:spcPct val="20000"/>
            </a:spcAft>
            <a:buChar char="•"/>
          </a:pPr>
          <a:r>
            <a:rPr lang="en-US" sz="2400" kern="1200" baseline="0" dirty="0"/>
            <a:t>Fewer antibiotics filled in homeopathy group</a:t>
          </a:r>
          <a:endParaRPr lang="en-US" sz="2400" kern="1200" dirty="0"/>
        </a:p>
      </dsp:txBody>
      <dsp:txXfrm>
        <a:off x="0" y="1661686"/>
        <a:ext cx="8229600" cy="232875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8F8C65-1971-7141-A5B8-3BD7461BA049}">
      <dsp:nvSpPr>
        <dsp:cNvPr id="0" name=""/>
        <dsp:cNvSpPr/>
      </dsp:nvSpPr>
      <dsp:spPr>
        <a:xfrm rot="16200000">
          <a:off x="1009649" y="-1009649"/>
          <a:ext cx="2095501" cy="4114800"/>
        </a:xfrm>
        <a:prstGeom prst="round1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Herbal eardrops</a:t>
          </a:r>
          <a:r>
            <a:rPr lang="en-US" sz="1800" kern="1200" dirty="0">
              <a:sym typeface="Wingdings" pitchFamily="2" charset="2"/>
            </a:rPr>
            <a:t> variable compositions</a:t>
          </a:r>
          <a:endParaRPr lang="en-US" sz="1800" kern="1200" dirty="0"/>
        </a:p>
      </dsp:txBody>
      <dsp:txXfrm rot="5400000">
        <a:off x="-1" y="1"/>
        <a:ext cx="4114800" cy="1571626"/>
      </dsp:txXfrm>
    </dsp:sp>
    <dsp:sp modelId="{2F487D2C-F443-944D-AD25-EDB5C92D4862}">
      <dsp:nvSpPr>
        <dsp:cNvPr id="0" name=""/>
        <dsp:cNvSpPr/>
      </dsp:nvSpPr>
      <dsp:spPr>
        <a:xfrm>
          <a:off x="4114800" y="0"/>
          <a:ext cx="4114800" cy="2095501"/>
        </a:xfrm>
        <a:prstGeom prst="round1Rect">
          <a:avLst/>
        </a:prstGeom>
        <a:gradFill rotWithShape="0">
          <a:gsLst>
            <a:gs pos="0">
              <a:schemeClr val="accent4">
                <a:hueOff val="-1488257"/>
                <a:satOff val="8966"/>
                <a:lumOff val="719"/>
                <a:alphaOff val="0"/>
                <a:tint val="50000"/>
                <a:satMod val="300000"/>
              </a:schemeClr>
            </a:gs>
            <a:gs pos="35000">
              <a:schemeClr val="accent4">
                <a:hueOff val="-1488257"/>
                <a:satOff val="8966"/>
                <a:lumOff val="719"/>
                <a:alphaOff val="0"/>
                <a:tint val="37000"/>
                <a:satMod val="300000"/>
              </a:schemeClr>
            </a:gs>
            <a:gs pos="100000">
              <a:schemeClr val="accent4">
                <a:hueOff val="-1488257"/>
                <a:satOff val="8966"/>
                <a:lumOff val="719"/>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Herbal medicine generally considered safe- unclear efficacy &amp; side effects vary</a:t>
          </a:r>
        </a:p>
      </dsp:txBody>
      <dsp:txXfrm>
        <a:off x="4114800" y="0"/>
        <a:ext cx="4114800" cy="1571626"/>
      </dsp:txXfrm>
    </dsp:sp>
    <dsp:sp modelId="{9EB6EC9F-7203-6548-8F6B-18F0F392180D}">
      <dsp:nvSpPr>
        <dsp:cNvPr id="0" name=""/>
        <dsp:cNvSpPr/>
      </dsp:nvSpPr>
      <dsp:spPr>
        <a:xfrm rot="10800000">
          <a:off x="0" y="2095501"/>
          <a:ext cx="4114800" cy="2095501"/>
        </a:xfrm>
        <a:prstGeom prst="round1Rect">
          <a:avLst/>
        </a:prstGeom>
        <a:gradFill rotWithShape="0">
          <a:gsLst>
            <a:gs pos="0">
              <a:schemeClr val="accent4">
                <a:hueOff val="-2976513"/>
                <a:satOff val="17933"/>
                <a:lumOff val="1437"/>
                <a:alphaOff val="0"/>
                <a:tint val="50000"/>
                <a:satMod val="300000"/>
              </a:schemeClr>
            </a:gs>
            <a:gs pos="35000">
              <a:schemeClr val="accent4">
                <a:hueOff val="-2976513"/>
                <a:satOff val="17933"/>
                <a:lumOff val="1437"/>
                <a:alphaOff val="0"/>
                <a:tint val="37000"/>
                <a:satMod val="300000"/>
              </a:schemeClr>
            </a:gs>
            <a:gs pos="100000">
              <a:schemeClr val="accent4">
                <a:hueOff val="-2976513"/>
                <a:satOff val="17933"/>
                <a:lumOff val="1437"/>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Homeopathic treatments may decrease pain and may lead to a faster resolution of disease</a:t>
          </a:r>
        </a:p>
      </dsp:txBody>
      <dsp:txXfrm rot="10800000">
        <a:off x="0" y="2619376"/>
        <a:ext cx="4114800" cy="1571626"/>
      </dsp:txXfrm>
    </dsp:sp>
    <dsp:sp modelId="{FFF80200-615C-6D40-B028-C4A8E1088710}">
      <dsp:nvSpPr>
        <dsp:cNvPr id="0" name=""/>
        <dsp:cNvSpPr/>
      </dsp:nvSpPr>
      <dsp:spPr>
        <a:xfrm rot="5400000">
          <a:off x="5124449" y="1085852"/>
          <a:ext cx="2095501" cy="4114800"/>
        </a:xfrm>
        <a:prstGeom prst="round1Rect">
          <a:avLst/>
        </a:prstGeom>
        <a:gradFill rotWithShape="0">
          <a:gsLst>
            <a:gs pos="0">
              <a:schemeClr val="accent4">
                <a:hueOff val="-4464770"/>
                <a:satOff val="26899"/>
                <a:lumOff val="2156"/>
                <a:alphaOff val="0"/>
                <a:tint val="50000"/>
                <a:satMod val="300000"/>
              </a:schemeClr>
            </a:gs>
            <a:gs pos="35000">
              <a:schemeClr val="accent4">
                <a:hueOff val="-4464770"/>
                <a:satOff val="26899"/>
                <a:lumOff val="2156"/>
                <a:alphaOff val="0"/>
                <a:tint val="37000"/>
                <a:satMod val="300000"/>
              </a:schemeClr>
            </a:gs>
            <a:gs pos="100000">
              <a:schemeClr val="accent4">
                <a:hueOff val="-4464770"/>
                <a:satOff val="26899"/>
                <a:lumOff val="215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Fewer patients who used homeopathic eardrop during watchful waiting filled an antibiotic; RCT found homeopathy group less likely to require antibiotics for treatment failure</a:t>
          </a:r>
        </a:p>
      </dsp:txBody>
      <dsp:txXfrm rot="-5400000">
        <a:off x="4114799" y="2619376"/>
        <a:ext cx="4114800" cy="1571626"/>
      </dsp:txXfrm>
    </dsp:sp>
    <dsp:sp modelId="{98B68C36-A302-B14E-8F73-D6B935B5DD99}">
      <dsp:nvSpPr>
        <dsp:cNvPr id="0" name=""/>
        <dsp:cNvSpPr/>
      </dsp:nvSpPr>
      <dsp:spPr>
        <a:xfrm>
          <a:off x="2880359" y="1571626"/>
          <a:ext cx="2468880" cy="1047750"/>
        </a:xfrm>
        <a:prstGeom prst="roundRect">
          <a:avLst/>
        </a:prstGeom>
        <a:gradFill rotWithShape="0">
          <a:gsLst>
            <a:gs pos="0">
              <a:schemeClr val="accent4">
                <a:tint val="40000"/>
                <a:hueOff val="0"/>
                <a:satOff val="0"/>
                <a:lumOff val="0"/>
                <a:alphaOff val="0"/>
                <a:tint val="50000"/>
                <a:satMod val="300000"/>
              </a:schemeClr>
            </a:gs>
            <a:gs pos="35000">
              <a:schemeClr val="accent4">
                <a:tint val="40000"/>
                <a:hueOff val="0"/>
                <a:satOff val="0"/>
                <a:lumOff val="0"/>
                <a:alphaOff val="0"/>
                <a:tint val="37000"/>
                <a:satMod val="300000"/>
              </a:schemeClr>
            </a:gs>
            <a:gs pos="100000">
              <a:schemeClr val="accent4">
                <a:tint val="40000"/>
                <a:hueOff val="0"/>
                <a:satOff val="0"/>
                <a:lumOff val="0"/>
                <a:alphaOff val="0"/>
                <a:tint val="15000"/>
                <a:satMod val="350000"/>
              </a:schemeClr>
            </a:gs>
          </a:gsLst>
          <a:lin ang="16200000" scaled="1"/>
        </a:gra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baseline="0" dirty="0"/>
            <a:t>Important to families</a:t>
          </a:r>
          <a:endParaRPr lang="en-US" sz="1800" kern="1200" dirty="0"/>
        </a:p>
      </dsp:txBody>
      <dsp:txXfrm>
        <a:off x="2931506" y="1622773"/>
        <a:ext cx="2366586" cy="94545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D97E68-AFC2-824D-9476-CFA4A2BE844E}">
      <dsp:nvSpPr>
        <dsp:cNvPr id="0" name=""/>
        <dsp:cNvSpPr/>
      </dsp:nvSpPr>
      <dsp:spPr>
        <a:xfrm>
          <a:off x="0" y="215739"/>
          <a:ext cx="8229600" cy="743535"/>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baseline="0"/>
            <a:t>Osteopathic manipulative treatment (OMT)</a:t>
          </a:r>
          <a:endParaRPr lang="en-US" sz="3100" kern="1200"/>
        </a:p>
      </dsp:txBody>
      <dsp:txXfrm>
        <a:off x="36296" y="252035"/>
        <a:ext cx="8157008" cy="670943"/>
      </dsp:txXfrm>
    </dsp:sp>
    <dsp:sp modelId="{936AD420-5CDF-904E-AA7F-CC854280A021}">
      <dsp:nvSpPr>
        <dsp:cNvPr id="0" name=""/>
        <dsp:cNvSpPr/>
      </dsp:nvSpPr>
      <dsp:spPr>
        <a:xfrm>
          <a:off x="0" y="959274"/>
          <a:ext cx="8229600" cy="30159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en-US" sz="2400" kern="1200" baseline="0"/>
            <a:t>2013 systematic review:</a:t>
          </a:r>
          <a:endParaRPr lang="en-US" sz="2400" kern="1200"/>
        </a:p>
        <a:p>
          <a:pPr marL="457200" lvl="2" indent="-228600" algn="l" defTabSz="1066800">
            <a:lnSpc>
              <a:spcPct val="90000"/>
            </a:lnSpc>
            <a:spcBef>
              <a:spcPct val="0"/>
            </a:spcBef>
            <a:spcAft>
              <a:spcPct val="20000"/>
            </a:spcAft>
            <a:buChar char="•"/>
          </a:pPr>
          <a:r>
            <a:rPr lang="en-US" sz="2400" kern="1200" baseline="0"/>
            <a:t>17 RCTs evaluated the effectiveness of OMT for multiple childhood conditions including OM</a:t>
          </a:r>
          <a:endParaRPr lang="en-US" sz="2400" kern="1200"/>
        </a:p>
        <a:p>
          <a:pPr marL="457200" lvl="2" indent="-228600" algn="l" defTabSz="1066800">
            <a:lnSpc>
              <a:spcPct val="90000"/>
            </a:lnSpc>
            <a:spcBef>
              <a:spcPct val="0"/>
            </a:spcBef>
            <a:spcAft>
              <a:spcPct val="20000"/>
            </a:spcAft>
            <a:buChar char="•"/>
          </a:pPr>
          <a:r>
            <a:rPr lang="en-US" sz="2400" kern="1200" baseline="0"/>
            <a:t>Conclusion: OMT should not be recommended for infants and children based on the low quality of supporting evidence</a:t>
          </a:r>
          <a:endParaRPr lang="en-US" sz="2400" kern="1200"/>
        </a:p>
        <a:p>
          <a:pPr marL="228600" lvl="1" indent="-228600" algn="l" defTabSz="1066800">
            <a:lnSpc>
              <a:spcPct val="90000"/>
            </a:lnSpc>
            <a:spcBef>
              <a:spcPct val="0"/>
            </a:spcBef>
            <a:spcAft>
              <a:spcPct val="20000"/>
            </a:spcAft>
            <a:buChar char="•"/>
          </a:pPr>
          <a:r>
            <a:rPr lang="en-US" sz="2400" kern="1200" baseline="0"/>
            <a:t>**Difficult to make recommendations due to studies having high potential for bias with small numbers and low quality</a:t>
          </a:r>
          <a:endParaRPr lang="en-US" sz="2400" kern="1200"/>
        </a:p>
      </dsp:txBody>
      <dsp:txXfrm>
        <a:off x="0" y="959274"/>
        <a:ext cx="8229600" cy="3015989"/>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6FAAF0-1FC9-2D47-9C0B-1E8520286211}">
      <dsp:nvSpPr>
        <dsp:cNvPr id="0" name=""/>
        <dsp:cNvSpPr/>
      </dsp:nvSpPr>
      <dsp:spPr>
        <a:xfrm>
          <a:off x="0" y="0"/>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EA499E-EFCC-624B-B05D-AAC6BC49DED6}">
      <dsp:nvSpPr>
        <dsp:cNvPr id="0" name=""/>
        <dsp:cNvSpPr/>
      </dsp:nvSpPr>
      <dsp:spPr>
        <a:xfrm>
          <a:off x="0" y="0"/>
          <a:ext cx="8229600" cy="1047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baseline="0"/>
            <a:t>Use manipulation to attempt to improve innervation and function of tensor veli palatini</a:t>
          </a:r>
          <a:r>
            <a:rPr lang="en-US" sz="2300" kern="1200" baseline="0">
              <a:sym typeface="Wingdings" pitchFamily="2" charset="2"/>
            </a:rPr>
            <a:t></a:t>
          </a:r>
          <a:r>
            <a:rPr lang="en-US" sz="2300" kern="1200" baseline="0"/>
            <a:t> proposed to help treat or prevent OM</a:t>
          </a:r>
          <a:endParaRPr lang="en-US" sz="2300" kern="1200"/>
        </a:p>
      </dsp:txBody>
      <dsp:txXfrm>
        <a:off x="0" y="0"/>
        <a:ext cx="8229600" cy="1047750"/>
      </dsp:txXfrm>
    </dsp:sp>
    <dsp:sp modelId="{B25D9C23-F71C-2341-9E04-07611311879C}">
      <dsp:nvSpPr>
        <dsp:cNvPr id="0" name=""/>
        <dsp:cNvSpPr/>
      </dsp:nvSpPr>
      <dsp:spPr>
        <a:xfrm>
          <a:off x="0" y="1047750"/>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D6DE60-D8BD-D14D-B739-72A05C738862}">
      <dsp:nvSpPr>
        <dsp:cNvPr id="0" name=""/>
        <dsp:cNvSpPr/>
      </dsp:nvSpPr>
      <dsp:spPr>
        <a:xfrm>
          <a:off x="0" y="1047750"/>
          <a:ext cx="8229600" cy="1047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baseline="0"/>
            <a:t>Clinical trials limited &amp; with flaws</a:t>
          </a:r>
          <a:endParaRPr lang="en-US" sz="2300" kern="1200"/>
        </a:p>
      </dsp:txBody>
      <dsp:txXfrm>
        <a:off x="0" y="1047750"/>
        <a:ext cx="8229600" cy="1047750"/>
      </dsp:txXfrm>
    </dsp:sp>
    <dsp:sp modelId="{23020281-02E6-0848-8B8B-BB4755E12FBC}">
      <dsp:nvSpPr>
        <dsp:cNvPr id="0" name=""/>
        <dsp:cNvSpPr/>
      </dsp:nvSpPr>
      <dsp:spPr>
        <a:xfrm>
          <a:off x="0" y="2095501"/>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DDE2D96-FD01-BC45-B18F-278326CC9B0A}">
      <dsp:nvSpPr>
        <dsp:cNvPr id="0" name=""/>
        <dsp:cNvSpPr/>
      </dsp:nvSpPr>
      <dsp:spPr>
        <a:xfrm>
          <a:off x="0" y="2095501"/>
          <a:ext cx="8229600" cy="1047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baseline="0"/>
            <a:t>3 major noncontrolled clinical trials evaluating its use- look at time to AOM recovery with chiropractics</a:t>
          </a:r>
          <a:endParaRPr lang="en-US" sz="2300" kern="1200"/>
        </a:p>
      </dsp:txBody>
      <dsp:txXfrm>
        <a:off x="0" y="2095501"/>
        <a:ext cx="8229600" cy="1047750"/>
      </dsp:txXfrm>
    </dsp:sp>
    <dsp:sp modelId="{5FF002C3-E34C-F143-9D09-B800C7658822}">
      <dsp:nvSpPr>
        <dsp:cNvPr id="0" name=""/>
        <dsp:cNvSpPr/>
      </dsp:nvSpPr>
      <dsp:spPr>
        <a:xfrm>
          <a:off x="0" y="3143252"/>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39D0B5-FF9A-CD43-8429-3A909A1AC059}">
      <dsp:nvSpPr>
        <dsp:cNvPr id="0" name=""/>
        <dsp:cNvSpPr/>
      </dsp:nvSpPr>
      <dsp:spPr>
        <a:xfrm>
          <a:off x="0" y="3143252"/>
          <a:ext cx="8229600" cy="1047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baseline="0"/>
            <a:t>Children at increased risk of injury; serious adverse events have been reported</a:t>
          </a:r>
          <a:endParaRPr lang="en-US" sz="2300" kern="1200"/>
        </a:p>
      </dsp:txBody>
      <dsp:txXfrm>
        <a:off x="0" y="3143252"/>
        <a:ext cx="8229600" cy="104775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D0394E-8857-AC4F-B769-6205267C8C54}">
      <dsp:nvSpPr>
        <dsp:cNvPr id="0" name=""/>
        <dsp:cNvSpPr/>
      </dsp:nvSpPr>
      <dsp:spPr>
        <a:xfrm>
          <a:off x="0" y="1036"/>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6A7C6A-14EC-1746-952F-D54F88A360E4}">
      <dsp:nvSpPr>
        <dsp:cNvPr id="0" name=""/>
        <dsp:cNvSpPr/>
      </dsp:nvSpPr>
      <dsp:spPr>
        <a:xfrm>
          <a:off x="0" y="1036"/>
          <a:ext cx="8229600" cy="10579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baseline="0" dirty="0"/>
            <a:t>Acupuncture &amp; Chinese herbal medicine approved by World Health Organization as therapies to treat AOM and COM</a:t>
          </a:r>
          <a:endParaRPr lang="en-US" sz="2400" kern="1200" dirty="0"/>
        </a:p>
      </dsp:txBody>
      <dsp:txXfrm>
        <a:off x="0" y="1036"/>
        <a:ext cx="8229600" cy="1057956"/>
      </dsp:txXfrm>
    </dsp:sp>
    <dsp:sp modelId="{BC274A16-F10D-AE49-9B89-A9ADC2FBD6BF}">
      <dsp:nvSpPr>
        <dsp:cNvPr id="0" name=""/>
        <dsp:cNvSpPr/>
      </dsp:nvSpPr>
      <dsp:spPr>
        <a:xfrm>
          <a:off x="0" y="1058992"/>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374A273-FE21-4C41-8F21-7A46A44A39A1}">
      <dsp:nvSpPr>
        <dsp:cNvPr id="0" name=""/>
        <dsp:cNvSpPr/>
      </dsp:nvSpPr>
      <dsp:spPr>
        <a:xfrm>
          <a:off x="0" y="1058992"/>
          <a:ext cx="1917849" cy="31309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baseline="0" dirty="0"/>
            <a:t>Acupuncture: </a:t>
          </a:r>
          <a:endParaRPr lang="en-US" sz="2400" kern="1200" dirty="0"/>
        </a:p>
      </dsp:txBody>
      <dsp:txXfrm>
        <a:off x="0" y="1058992"/>
        <a:ext cx="1917849" cy="3130973"/>
      </dsp:txXfrm>
    </dsp:sp>
    <dsp:sp modelId="{5D9C6FAF-917E-C249-9F54-9ABB1FB70768}">
      <dsp:nvSpPr>
        <dsp:cNvPr id="0" name=""/>
        <dsp:cNvSpPr/>
      </dsp:nvSpPr>
      <dsp:spPr>
        <a:xfrm>
          <a:off x="2033337" y="1107914"/>
          <a:ext cx="2964182" cy="978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baseline="0" dirty="0"/>
            <a:t>May require numerous sessions to judge efficacy</a:t>
          </a:r>
          <a:endParaRPr lang="en-US" sz="2200" kern="1200" dirty="0"/>
        </a:p>
      </dsp:txBody>
      <dsp:txXfrm>
        <a:off x="2033337" y="1107914"/>
        <a:ext cx="2964182" cy="978429"/>
      </dsp:txXfrm>
    </dsp:sp>
    <dsp:sp modelId="{0142FCA3-BA17-6447-9F09-F2F9B9348DA9}">
      <dsp:nvSpPr>
        <dsp:cNvPr id="0" name=""/>
        <dsp:cNvSpPr/>
      </dsp:nvSpPr>
      <dsp:spPr>
        <a:xfrm>
          <a:off x="1917849" y="2086343"/>
          <a:ext cx="6159341"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F4CE2D4-4068-3946-92FE-C93D88A57CCC}">
      <dsp:nvSpPr>
        <dsp:cNvPr id="0" name=""/>
        <dsp:cNvSpPr/>
      </dsp:nvSpPr>
      <dsp:spPr>
        <a:xfrm>
          <a:off x="2033337" y="2135264"/>
          <a:ext cx="2964182" cy="978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baseline="0" dirty="0"/>
            <a:t>Difficult to tolerate in children</a:t>
          </a:r>
          <a:endParaRPr lang="en-US" sz="2200" kern="1200" dirty="0"/>
        </a:p>
      </dsp:txBody>
      <dsp:txXfrm>
        <a:off x="2033337" y="2135264"/>
        <a:ext cx="2964182" cy="978429"/>
      </dsp:txXfrm>
    </dsp:sp>
    <dsp:sp modelId="{E34DC79A-0D64-7F46-AA61-A51CC4061D6D}">
      <dsp:nvSpPr>
        <dsp:cNvPr id="0" name=""/>
        <dsp:cNvSpPr/>
      </dsp:nvSpPr>
      <dsp:spPr>
        <a:xfrm>
          <a:off x="5113007" y="2135264"/>
          <a:ext cx="3115030" cy="978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baseline="0" dirty="0"/>
            <a:t>Alternatives- acupressure or laser acupuncture</a:t>
          </a:r>
          <a:endParaRPr lang="en-US" sz="2200" kern="1200" dirty="0"/>
        </a:p>
      </dsp:txBody>
      <dsp:txXfrm>
        <a:off x="5113007" y="2135264"/>
        <a:ext cx="3115030" cy="978429"/>
      </dsp:txXfrm>
    </dsp:sp>
    <dsp:sp modelId="{59D2E1A9-C127-5D4D-86C7-2911B42E659B}">
      <dsp:nvSpPr>
        <dsp:cNvPr id="0" name=""/>
        <dsp:cNvSpPr/>
      </dsp:nvSpPr>
      <dsp:spPr>
        <a:xfrm>
          <a:off x="1917849" y="3113694"/>
          <a:ext cx="6159341"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A6730F1-788E-004A-A8D8-118FBAA9C386}">
      <dsp:nvSpPr>
        <dsp:cNvPr id="0" name=""/>
        <dsp:cNvSpPr/>
      </dsp:nvSpPr>
      <dsp:spPr>
        <a:xfrm>
          <a:off x="2033337" y="3162615"/>
          <a:ext cx="2964182" cy="978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baseline="0" dirty="0"/>
            <a:t>Effective for acute pain control in children </a:t>
          </a:r>
          <a:endParaRPr lang="en-US" sz="2200" kern="1200" dirty="0"/>
        </a:p>
      </dsp:txBody>
      <dsp:txXfrm>
        <a:off x="2033337" y="3162615"/>
        <a:ext cx="2964182" cy="978429"/>
      </dsp:txXfrm>
    </dsp:sp>
    <dsp:sp modelId="{04034159-485A-5F4B-8BCD-204F60AB0FDC}">
      <dsp:nvSpPr>
        <dsp:cNvPr id="0" name=""/>
        <dsp:cNvSpPr/>
      </dsp:nvSpPr>
      <dsp:spPr>
        <a:xfrm>
          <a:off x="1917849" y="4141045"/>
          <a:ext cx="6159341"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813978-06DE-DE49-9B6C-26EEE62A4ECE}">
      <dsp:nvSpPr>
        <dsp:cNvPr id="0" name=""/>
        <dsp:cNvSpPr/>
      </dsp:nvSpPr>
      <dsp:spPr>
        <a:xfrm>
          <a:off x="0" y="1036"/>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540EE55-5C8E-8949-92AB-7C8708554C3D}">
      <dsp:nvSpPr>
        <dsp:cNvPr id="0" name=""/>
        <dsp:cNvSpPr/>
      </dsp:nvSpPr>
      <dsp:spPr>
        <a:xfrm>
          <a:off x="0" y="1036"/>
          <a:ext cx="8229600" cy="10579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baseline="0" dirty="0"/>
            <a:t>Few studies in humans and none in English</a:t>
          </a:r>
          <a:endParaRPr lang="en-US" sz="3200" kern="1200" dirty="0"/>
        </a:p>
      </dsp:txBody>
      <dsp:txXfrm>
        <a:off x="0" y="1036"/>
        <a:ext cx="8229600" cy="1057956"/>
      </dsp:txXfrm>
    </dsp:sp>
    <dsp:sp modelId="{F395E3CD-4382-C04C-97B9-C3CA7A6C3DA3}">
      <dsp:nvSpPr>
        <dsp:cNvPr id="0" name=""/>
        <dsp:cNvSpPr/>
      </dsp:nvSpPr>
      <dsp:spPr>
        <a:xfrm>
          <a:off x="0" y="1058992"/>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82845A-2662-9141-B754-A6498F5FCF43}">
      <dsp:nvSpPr>
        <dsp:cNvPr id="0" name=""/>
        <dsp:cNvSpPr/>
      </dsp:nvSpPr>
      <dsp:spPr>
        <a:xfrm>
          <a:off x="0" y="1058992"/>
          <a:ext cx="1645920" cy="31309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baseline="0" dirty="0"/>
            <a:t>2011 RCT in canines:</a:t>
          </a:r>
          <a:endParaRPr lang="en-US" sz="3200" kern="1200" dirty="0"/>
        </a:p>
      </dsp:txBody>
      <dsp:txXfrm>
        <a:off x="0" y="1058992"/>
        <a:ext cx="1645920" cy="3130973"/>
      </dsp:txXfrm>
    </dsp:sp>
    <dsp:sp modelId="{3362EE57-2DDE-DF46-97ED-41E9AA925E9B}">
      <dsp:nvSpPr>
        <dsp:cNvPr id="0" name=""/>
        <dsp:cNvSpPr/>
      </dsp:nvSpPr>
      <dsp:spPr>
        <a:xfrm>
          <a:off x="1769364" y="1131763"/>
          <a:ext cx="6460236" cy="1455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baseline="0"/>
            <a:t>Randomized to receive conventional therapy and either ”sham” acupuncture or “directed” acupuncture</a:t>
          </a:r>
          <a:endParaRPr lang="en-US" sz="2900" kern="1200"/>
        </a:p>
      </dsp:txBody>
      <dsp:txXfrm>
        <a:off x="1769364" y="1131763"/>
        <a:ext cx="6460236" cy="1455413"/>
      </dsp:txXfrm>
    </dsp:sp>
    <dsp:sp modelId="{36684308-7B4C-444C-B9FF-AF1084A30966}">
      <dsp:nvSpPr>
        <dsp:cNvPr id="0" name=""/>
        <dsp:cNvSpPr/>
      </dsp:nvSpPr>
      <dsp:spPr>
        <a:xfrm>
          <a:off x="1645920" y="2587176"/>
          <a:ext cx="65836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6B9B16D-E7C0-D748-B9F3-3DDD432270FF}">
      <dsp:nvSpPr>
        <dsp:cNvPr id="0" name=""/>
        <dsp:cNvSpPr/>
      </dsp:nvSpPr>
      <dsp:spPr>
        <a:xfrm>
          <a:off x="1769364" y="2659947"/>
          <a:ext cx="6460236" cy="14554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baseline="0"/>
            <a:t>Over one year, majority of dogs in acupuncture group were otitis free</a:t>
          </a:r>
          <a:endParaRPr lang="en-US" sz="2900" kern="1200"/>
        </a:p>
      </dsp:txBody>
      <dsp:txXfrm>
        <a:off x="1769364" y="2659947"/>
        <a:ext cx="6460236" cy="1455413"/>
      </dsp:txXfrm>
    </dsp:sp>
    <dsp:sp modelId="{36E78430-358F-B24F-AA66-3D8529207920}">
      <dsp:nvSpPr>
        <dsp:cNvPr id="0" name=""/>
        <dsp:cNvSpPr/>
      </dsp:nvSpPr>
      <dsp:spPr>
        <a:xfrm>
          <a:off x="1645920" y="4115361"/>
          <a:ext cx="65836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8CE57F-F999-4243-B634-D02FEA42A373}">
      <dsp:nvSpPr>
        <dsp:cNvPr id="0" name=""/>
        <dsp:cNvSpPr/>
      </dsp:nvSpPr>
      <dsp:spPr>
        <a:xfrm>
          <a:off x="0" y="295245"/>
          <a:ext cx="8229600" cy="754777"/>
        </a:xfrm>
        <a:prstGeom prst="roundRect">
          <a:avLst/>
        </a:prstGeom>
        <a:gradFill rotWithShape="0">
          <a:gsLst>
            <a:gs pos="0">
              <a:schemeClr val="accent1">
                <a:shade val="50000"/>
                <a:hueOff val="0"/>
                <a:satOff val="0"/>
                <a:lumOff val="0"/>
                <a:alphaOff val="0"/>
                <a:shade val="51000"/>
                <a:satMod val="130000"/>
              </a:schemeClr>
            </a:gs>
            <a:gs pos="80000">
              <a:schemeClr val="accent1">
                <a:shade val="50000"/>
                <a:hueOff val="0"/>
                <a:satOff val="0"/>
                <a:lumOff val="0"/>
                <a:alphaOff val="0"/>
                <a:shade val="93000"/>
                <a:satMod val="130000"/>
              </a:schemeClr>
            </a:gs>
            <a:gs pos="100000">
              <a:schemeClr val="accent1">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baseline="0"/>
            <a:t>Herbal eardrops may help relieve symptoms</a:t>
          </a:r>
          <a:endParaRPr lang="en-US" sz="1900" kern="1200"/>
        </a:p>
      </dsp:txBody>
      <dsp:txXfrm>
        <a:off x="36845" y="332090"/>
        <a:ext cx="8155910" cy="681087"/>
      </dsp:txXfrm>
    </dsp:sp>
    <dsp:sp modelId="{9CA40655-A0A0-114F-938F-AB25BFB308E9}">
      <dsp:nvSpPr>
        <dsp:cNvPr id="0" name=""/>
        <dsp:cNvSpPr/>
      </dsp:nvSpPr>
      <dsp:spPr>
        <a:xfrm>
          <a:off x="0" y="1104743"/>
          <a:ext cx="8229600" cy="754777"/>
        </a:xfrm>
        <a:prstGeom prst="roundRect">
          <a:avLst/>
        </a:prstGeom>
        <a:gradFill rotWithShape="0">
          <a:gsLst>
            <a:gs pos="0">
              <a:schemeClr val="accent1">
                <a:shade val="50000"/>
                <a:hueOff val="180719"/>
                <a:satOff val="-3780"/>
                <a:lumOff val="21031"/>
                <a:alphaOff val="0"/>
                <a:shade val="51000"/>
                <a:satMod val="130000"/>
              </a:schemeClr>
            </a:gs>
            <a:gs pos="80000">
              <a:schemeClr val="accent1">
                <a:shade val="50000"/>
                <a:hueOff val="180719"/>
                <a:satOff val="-3780"/>
                <a:lumOff val="21031"/>
                <a:alphaOff val="0"/>
                <a:shade val="93000"/>
                <a:satMod val="130000"/>
              </a:schemeClr>
            </a:gs>
            <a:gs pos="100000">
              <a:schemeClr val="accent1">
                <a:shade val="50000"/>
                <a:hueOff val="180719"/>
                <a:satOff val="-3780"/>
                <a:lumOff val="2103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baseline="0"/>
            <a:t>Homeopathic treatments may help decrease pain and lead to faster resolution of disease</a:t>
          </a:r>
          <a:endParaRPr lang="en-US" sz="1900" kern="1200"/>
        </a:p>
      </dsp:txBody>
      <dsp:txXfrm>
        <a:off x="36845" y="1141588"/>
        <a:ext cx="8155910" cy="681087"/>
      </dsp:txXfrm>
    </dsp:sp>
    <dsp:sp modelId="{40CD4588-CDB7-0742-8CC1-90566336D98C}">
      <dsp:nvSpPr>
        <dsp:cNvPr id="0" name=""/>
        <dsp:cNvSpPr/>
      </dsp:nvSpPr>
      <dsp:spPr>
        <a:xfrm>
          <a:off x="0" y="1914241"/>
          <a:ext cx="8229600" cy="754777"/>
        </a:xfrm>
        <a:prstGeom prst="roundRect">
          <a:avLst/>
        </a:prstGeom>
        <a:gradFill rotWithShape="0">
          <a:gsLst>
            <a:gs pos="0">
              <a:schemeClr val="accent1">
                <a:shade val="50000"/>
                <a:hueOff val="361437"/>
                <a:satOff val="-7560"/>
                <a:lumOff val="42063"/>
                <a:alphaOff val="0"/>
                <a:shade val="51000"/>
                <a:satMod val="130000"/>
              </a:schemeClr>
            </a:gs>
            <a:gs pos="80000">
              <a:schemeClr val="accent1">
                <a:shade val="50000"/>
                <a:hueOff val="361437"/>
                <a:satOff val="-7560"/>
                <a:lumOff val="42063"/>
                <a:alphaOff val="0"/>
                <a:shade val="93000"/>
                <a:satMod val="130000"/>
              </a:schemeClr>
            </a:gs>
            <a:gs pos="100000">
              <a:schemeClr val="accent1">
                <a:shade val="50000"/>
                <a:hueOff val="361437"/>
                <a:satOff val="-7560"/>
                <a:lumOff val="4206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baseline="0"/>
            <a:t>Probiotics, echinacea, and xylitol may be beneficial in preventing OM and decreasing antibiotic use</a:t>
          </a:r>
          <a:endParaRPr lang="en-US" sz="1900" kern="1200"/>
        </a:p>
      </dsp:txBody>
      <dsp:txXfrm>
        <a:off x="36845" y="1951086"/>
        <a:ext cx="8155910" cy="681087"/>
      </dsp:txXfrm>
    </dsp:sp>
    <dsp:sp modelId="{A819CAB2-FCEE-124F-941A-43F143B4094E}">
      <dsp:nvSpPr>
        <dsp:cNvPr id="0" name=""/>
        <dsp:cNvSpPr/>
      </dsp:nvSpPr>
      <dsp:spPr>
        <a:xfrm>
          <a:off x="0" y="2669019"/>
          <a:ext cx="8229600" cy="471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US" sz="1500" kern="1200" baseline="0"/>
            <a:t>Of all CAM therapies, only echinacea and xylitol have been studied in well-designed, randomized blinded trials</a:t>
          </a:r>
          <a:endParaRPr lang="en-US" sz="1500" kern="1200"/>
        </a:p>
      </dsp:txBody>
      <dsp:txXfrm>
        <a:off x="0" y="2669019"/>
        <a:ext cx="8229600" cy="471960"/>
      </dsp:txXfrm>
    </dsp:sp>
    <dsp:sp modelId="{86C7BB27-900F-F74E-AE1B-E9F66B20DDAC}">
      <dsp:nvSpPr>
        <dsp:cNvPr id="0" name=""/>
        <dsp:cNvSpPr/>
      </dsp:nvSpPr>
      <dsp:spPr>
        <a:xfrm>
          <a:off x="0" y="3140979"/>
          <a:ext cx="8229600" cy="754777"/>
        </a:xfrm>
        <a:prstGeom prst="roundRect">
          <a:avLst/>
        </a:prstGeom>
        <a:gradFill rotWithShape="0">
          <a:gsLst>
            <a:gs pos="0">
              <a:schemeClr val="accent1">
                <a:shade val="50000"/>
                <a:hueOff val="180719"/>
                <a:satOff val="-3780"/>
                <a:lumOff val="21031"/>
                <a:alphaOff val="0"/>
                <a:shade val="51000"/>
                <a:satMod val="130000"/>
              </a:schemeClr>
            </a:gs>
            <a:gs pos="80000">
              <a:schemeClr val="accent1">
                <a:shade val="50000"/>
                <a:hueOff val="180719"/>
                <a:satOff val="-3780"/>
                <a:lumOff val="21031"/>
                <a:alphaOff val="0"/>
                <a:shade val="93000"/>
                <a:satMod val="130000"/>
              </a:schemeClr>
            </a:gs>
            <a:gs pos="100000">
              <a:schemeClr val="accent1">
                <a:shade val="50000"/>
                <a:hueOff val="180719"/>
                <a:satOff val="-3780"/>
                <a:lumOff val="2103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baseline="0" dirty="0"/>
            <a:t>Probiotics and traditional Chinese/Japanese medicine are areas with promising research- need larger well-designed trials to confirm safety and efficacy</a:t>
          </a:r>
          <a:endParaRPr lang="en-US" sz="1900" kern="1200" dirty="0"/>
        </a:p>
      </dsp:txBody>
      <dsp:txXfrm>
        <a:off x="36845" y="3177824"/>
        <a:ext cx="8155910" cy="6810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33287C-53B8-A549-8DC1-58A5434EE60C}">
      <dsp:nvSpPr>
        <dsp:cNvPr id="0" name=""/>
        <dsp:cNvSpPr/>
      </dsp:nvSpPr>
      <dsp:spPr>
        <a:xfrm>
          <a:off x="1607" y="1067203"/>
          <a:ext cx="3427660" cy="2056596"/>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baseline="0"/>
            <a:t>Do you routinely ask your patients if they are using any complementary or alternative treatments?</a:t>
          </a:r>
          <a:endParaRPr lang="en-US" sz="2500" kern="1200"/>
        </a:p>
      </dsp:txBody>
      <dsp:txXfrm>
        <a:off x="61843" y="1127439"/>
        <a:ext cx="3307188" cy="1936124"/>
      </dsp:txXfrm>
    </dsp:sp>
    <dsp:sp modelId="{0EE2877E-8C49-4049-9E62-D132996F63FE}">
      <dsp:nvSpPr>
        <dsp:cNvPr id="0" name=""/>
        <dsp:cNvSpPr/>
      </dsp:nvSpPr>
      <dsp:spPr>
        <a:xfrm>
          <a:off x="3772033" y="1670471"/>
          <a:ext cx="726664" cy="850059"/>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3772033" y="1840483"/>
        <a:ext cx="508665" cy="510035"/>
      </dsp:txXfrm>
    </dsp:sp>
    <dsp:sp modelId="{986DBEEF-0DA7-E24A-8671-C631B70B3220}">
      <dsp:nvSpPr>
        <dsp:cNvPr id="0" name=""/>
        <dsp:cNvSpPr/>
      </dsp:nvSpPr>
      <dsp:spPr>
        <a:xfrm>
          <a:off x="4800332" y="1067203"/>
          <a:ext cx="3427660" cy="2056596"/>
        </a:xfrm>
        <a:prstGeom prst="roundRect">
          <a:avLst>
            <a:gd name="adj" fmla="val 10000"/>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baseline="0"/>
            <a:t>If the answer is yes, do you feel like you have a good understanding of the things that are being used?</a:t>
          </a:r>
          <a:endParaRPr lang="en-US" sz="2500" kern="1200"/>
        </a:p>
      </dsp:txBody>
      <dsp:txXfrm>
        <a:off x="4860568" y="1127439"/>
        <a:ext cx="3307188" cy="19361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B44B41-B5B7-4146-94F7-A9CEB7EE3B67}">
      <dsp:nvSpPr>
        <dsp:cNvPr id="0" name=""/>
        <dsp:cNvSpPr/>
      </dsp:nvSpPr>
      <dsp:spPr>
        <a:xfrm>
          <a:off x="3037" y="1366"/>
          <a:ext cx="8223524" cy="1984996"/>
        </a:xfrm>
        <a:prstGeom prst="roundRect">
          <a:avLst>
            <a:gd name="adj" fmla="val 1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8120" tIns="198120" rIns="198120" bIns="198120" numCol="1" spcCol="1270" anchor="ctr" anchorCtr="0">
          <a:noAutofit/>
        </a:bodyPr>
        <a:lstStyle/>
        <a:p>
          <a:pPr marL="0" lvl="0" indent="0" algn="ctr" defTabSz="2311400">
            <a:lnSpc>
              <a:spcPct val="90000"/>
            </a:lnSpc>
            <a:spcBef>
              <a:spcPct val="0"/>
            </a:spcBef>
            <a:spcAft>
              <a:spcPct val="35000"/>
            </a:spcAft>
            <a:buNone/>
          </a:pPr>
          <a:r>
            <a:rPr lang="en-US" sz="5200" kern="1200" baseline="0"/>
            <a:t>CAM: Complementary &amp; alternative medicine</a:t>
          </a:r>
          <a:endParaRPr lang="en-US" sz="5200" kern="1200"/>
        </a:p>
      </dsp:txBody>
      <dsp:txXfrm>
        <a:off x="61176" y="59505"/>
        <a:ext cx="8107246" cy="1868718"/>
      </dsp:txXfrm>
    </dsp:sp>
    <dsp:sp modelId="{BDD66DD5-DB8F-B84C-B361-20B398351390}">
      <dsp:nvSpPr>
        <dsp:cNvPr id="0" name=""/>
        <dsp:cNvSpPr/>
      </dsp:nvSpPr>
      <dsp:spPr>
        <a:xfrm>
          <a:off x="3037" y="2204640"/>
          <a:ext cx="3946028" cy="1984996"/>
        </a:xfrm>
        <a:prstGeom prst="roundRect">
          <a:avLst>
            <a:gd name="adj" fmla="val 10000"/>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baseline="0" dirty="0"/>
            <a:t>Alternative medicine</a:t>
          </a:r>
          <a:r>
            <a:rPr lang="en-US" sz="2000" kern="1200" baseline="0" dirty="0"/>
            <a:t>: any practice claiming to possess the healing effects of conventional medicine, but does not originate from evidence-based scientific methods</a:t>
          </a:r>
          <a:endParaRPr lang="en-US" sz="2000" kern="1200" dirty="0"/>
        </a:p>
      </dsp:txBody>
      <dsp:txXfrm>
        <a:off x="61176" y="2262779"/>
        <a:ext cx="3829750" cy="1868718"/>
      </dsp:txXfrm>
    </dsp:sp>
    <dsp:sp modelId="{2E33A971-6898-074C-933F-C74F1748AB9F}">
      <dsp:nvSpPr>
        <dsp:cNvPr id="0" name=""/>
        <dsp:cNvSpPr/>
      </dsp:nvSpPr>
      <dsp:spPr>
        <a:xfrm>
          <a:off x="4280533" y="2204640"/>
          <a:ext cx="3946028" cy="1984996"/>
        </a:xfrm>
        <a:prstGeom prst="roundRect">
          <a:avLst>
            <a:gd name="adj" fmla="val 10000"/>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baseline="0" dirty="0"/>
            <a:t>Complementary medicine</a:t>
          </a:r>
          <a:r>
            <a:rPr lang="en-US" sz="2000" kern="1200" baseline="0" dirty="0"/>
            <a:t>: an alternative medicine used in conjunction with conventional medicine-&gt; may be synergistic</a:t>
          </a:r>
          <a:endParaRPr lang="en-US" sz="2000" kern="1200" dirty="0"/>
        </a:p>
      </dsp:txBody>
      <dsp:txXfrm>
        <a:off x="4338672" y="2262779"/>
        <a:ext cx="3829750" cy="186871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85F550-9A2E-3F4B-BE51-7754E26CE072}">
      <dsp:nvSpPr>
        <dsp:cNvPr id="0" name=""/>
        <dsp:cNvSpPr/>
      </dsp:nvSpPr>
      <dsp:spPr>
        <a:xfrm>
          <a:off x="3404647" y="1815"/>
          <a:ext cx="1496504" cy="972727"/>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baseline="0" dirty="0"/>
            <a:t>Lack of randomization</a:t>
          </a:r>
          <a:endParaRPr lang="en-US" sz="1700" kern="1200" dirty="0"/>
        </a:p>
      </dsp:txBody>
      <dsp:txXfrm>
        <a:off x="3452132" y="49300"/>
        <a:ext cx="1401534" cy="877757"/>
      </dsp:txXfrm>
    </dsp:sp>
    <dsp:sp modelId="{094012C4-52DC-7B4A-B8D6-EF9E34ADEC11}">
      <dsp:nvSpPr>
        <dsp:cNvPr id="0" name=""/>
        <dsp:cNvSpPr/>
      </dsp:nvSpPr>
      <dsp:spPr>
        <a:xfrm>
          <a:off x="2545578" y="488179"/>
          <a:ext cx="3214643" cy="3214643"/>
        </a:xfrm>
        <a:custGeom>
          <a:avLst/>
          <a:gdLst/>
          <a:ahLst/>
          <a:cxnLst/>
          <a:rect l="0" t="0" r="0" b="0"/>
          <a:pathLst>
            <a:path>
              <a:moveTo>
                <a:pt x="2366357" y="190512"/>
              </a:moveTo>
              <a:arcTo wR="1607321" hR="1607321" stAng="17890774" swAng="2626310"/>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45D575B-9F70-7E4B-96F0-67FBAFFFCEEB}">
      <dsp:nvSpPr>
        <dsp:cNvPr id="0" name=""/>
        <dsp:cNvSpPr/>
      </dsp:nvSpPr>
      <dsp:spPr>
        <a:xfrm>
          <a:off x="5011969" y="1609137"/>
          <a:ext cx="1496504" cy="972727"/>
        </a:xfrm>
        <a:prstGeom prst="roundRect">
          <a:avLst/>
        </a:prstGeom>
        <a:solidFill>
          <a:schemeClr val="accent4">
            <a:hueOff val="-1488257"/>
            <a:satOff val="8966"/>
            <a:lumOff val="7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baseline="0"/>
            <a:t>Language barriers</a:t>
          </a:r>
          <a:endParaRPr lang="en-US" sz="1700" kern="1200"/>
        </a:p>
      </dsp:txBody>
      <dsp:txXfrm>
        <a:off x="5059454" y="1656622"/>
        <a:ext cx="1401534" cy="877757"/>
      </dsp:txXfrm>
    </dsp:sp>
    <dsp:sp modelId="{3A279FC5-F16A-A349-B639-EF5DB7E459FB}">
      <dsp:nvSpPr>
        <dsp:cNvPr id="0" name=""/>
        <dsp:cNvSpPr/>
      </dsp:nvSpPr>
      <dsp:spPr>
        <a:xfrm>
          <a:off x="2545578" y="488179"/>
          <a:ext cx="3214643" cy="3214643"/>
        </a:xfrm>
        <a:custGeom>
          <a:avLst/>
          <a:gdLst/>
          <a:ahLst/>
          <a:cxnLst/>
          <a:rect l="0" t="0" r="0" b="0"/>
          <a:pathLst>
            <a:path>
              <a:moveTo>
                <a:pt x="3135553" y="2105308"/>
              </a:moveTo>
              <a:arcTo wR="1607321" hR="1607321" stAng="1082917" swAng="2626310"/>
            </a:path>
          </a:pathLst>
        </a:custGeom>
        <a:noFill/>
        <a:ln w="9525" cap="flat" cmpd="sng" algn="ctr">
          <a:solidFill>
            <a:schemeClr val="accent4">
              <a:hueOff val="-1488257"/>
              <a:satOff val="8966"/>
              <a:lumOff val="719"/>
              <a:alphaOff val="0"/>
            </a:schemeClr>
          </a:solidFill>
          <a:prstDash val="solid"/>
        </a:ln>
        <a:effectLst/>
      </dsp:spPr>
      <dsp:style>
        <a:lnRef idx="1">
          <a:scrgbClr r="0" g="0" b="0"/>
        </a:lnRef>
        <a:fillRef idx="0">
          <a:scrgbClr r="0" g="0" b="0"/>
        </a:fillRef>
        <a:effectRef idx="0">
          <a:scrgbClr r="0" g="0" b="0"/>
        </a:effectRef>
        <a:fontRef idx="minor"/>
      </dsp:style>
    </dsp:sp>
    <dsp:sp modelId="{97805DCA-EA10-DB4C-80AB-E2BF69468E99}">
      <dsp:nvSpPr>
        <dsp:cNvPr id="0" name=""/>
        <dsp:cNvSpPr/>
      </dsp:nvSpPr>
      <dsp:spPr>
        <a:xfrm>
          <a:off x="3404647" y="3216459"/>
          <a:ext cx="1496504" cy="972727"/>
        </a:xfrm>
        <a:prstGeom prst="roundRect">
          <a:avLst/>
        </a:prstGeom>
        <a:solidFill>
          <a:schemeClr val="accent4">
            <a:hueOff val="-2976513"/>
            <a:satOff val="17933"/>
            <a:lumOff val="14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baseline="0" dirty="0"/>
            <a:t>Conflicting and limited research</a:t>
          </a:r>
          <a:endParaRPr lang="en-US" sz="1700" kern="1200" dirty="0"/>
        </a:p>
      </dsp:txBody>
      <dsp:txXfrm>
        <a:off x="3452132" y="3263944"/>
        <a:ext cx="1401534" cy="877757"/>
      </dsp:txXfrm>
    </dsp:sp>
    <dsp:sp modelId="{AEC97C48-2280-3C45-907B-58AFB2689A3C}">
      <dsp:nvSpPr>
        <dsp:cNvPr id="0" name=""/>
        <dsp:cNvSpPr/>
      </dsp:nvSpPr>
      <dsp:spPr>
        <a:xfrm>
          <a:off x="2545578" y="488179"/>
          <a:ext cx="3214643" cy="3214643"/>
        </a:xfrm>
        <a:custGeom>
          <a:avLst/>
          <a:gdLst/>
          <a:ahLst/>
          <a:cxnLst/>
          <a:rect l="0" t="0" r="0" b="0"/>
          <a:pathLst>
            <a:path>
              <a:moveTo>
                <a:pt x="848285" y="3024130"/>
              </a:moveTo>
              <a:arcTo wR="1607321" hR="1607321" stAng="7090774" swAng="2626310"/>
            </a:path>
          </a:pathLst>
        </a:custGeom>
        <a:noFill/>
        <a:ln w="9525" cap="flat" cmpd="sng" algn="ctr">
          <a:solidFill>
            <a:schemeClr val="accent4">
              <a:hueOff val="-2976513"/>
              <a:satOff val="17933"/>
              <a:lumOff val="1437"/>
              <a:alphaOff val="0"/>
            </a:schemeClr>
          </a:solidFill>
          <a:prstDash val="solid"/>
        </a:ln>
        <a:effectLst/>
      </dsp:spPr>
      <dsp:style>
        <a:lnRef idx="1">
          <a:scrgbClr r="0" g="0" b="0"/>
        </a:lnRef>
        <a:fillRef idx="0">
          <a:scrgbClr r="0" g="0" b="0"/>
        </a:fillRef>
        <a:effectRef idx="0">
          <a:scrgbClr r="0" g="0" b="0"/>
        </a:effectRef>
        <a:fontRef idx="minor"/>
      </dsp:style>
    </dsp:sp>
    <dsp:sp modelId="{BDD4CBC6-7437-1C48-8574-B73DFD8CA605}">
      <dsp:nvSpPr>
        <dsp:cNvPr id="0" name=""/>
        <dsp:cNvSpPr/>
      </dsp:nvSpPr>
      <dsp:spPr>
        <a:xfrm>
          <a:off x="1797326" y="1609137"/>
          <a:ext cx="1496504" cy="972727"/>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baseline="0"/>
            <a:t>Dated studies</a:t>
          </a:r>
          <a:endParaRPr lang="en-US" sz="1700" kern="1200"/>
        </a:p>
      </dsp:txBody>
      <dsp:txXfrm>
        <a:off x="1844811" y="1656622"/>
        <a:ext cx="1401534" cy="877757"/>
      </dsp:txXfrm>
    </dsp:sp>
    <dsp:sp modelId="{4023E163-BC30-7C47-B8A6-64800DF735E2}">
      <dsp:nvSpPr>
        <dsp:cNvPr id="0" name=""/>
        <dsp:cNvSpPr/>
      </dsp:nvSpPr>
      <dsp:spPr>
        <a:xfrm>
          <a:off x="2545578" y="488179"/>
          <a:ext cx="3214643" cy="3214643"/>
        </a:xfrm>
        <a:custGeom>
          <a:avLst/>
          <a:gdLst/>
          <a:ahLst/>
          <a:cxnLst/>
          <a:rect l="0" t="0" r="0" b="0"/>
          <a:pathLst>
            <a:path>
              <a:moveTo>
                <a:pt x="79089" y="1109335"/>
              </a:moveTo>
              <a:arcTo wR="1607321" hR="1607321" stAng="11882917" swAng="2626310"/>
            </a:path>
          </a:pathLst>
        </a:custGeom>
        <a:noFill/>
        <a:ln w="9525" cap="flat" cmpd="sng" algn="ctr">
          <a:solidFill>
            <a:schemeClr val="accent4">
              <a:hueOff val="-4464770"/>
              <a:satOff val="26899"/>
              <a:lumOff val="2156"/>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43E413-95AD-1041-B0BC-F5150A9217BA}">
      <dsp:nvSpPr>
        <dsp:cNvPr id="0" name=""/>
        <dsp:cNvSpPr/>
      </dsp:nvSpPr>
      <dsp:spPr>
        <a:xfrm>
          <a:off x="4018" y="0"/>
          <a:ext cx="8221563" cy="419100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kern="1200" baseline="0"/>
            <a:t>Acute Otitis media (AOM)- one of the most common childhood illnesses</a:t>
          </a:r>
          <a:endParaRPr lang="en-US" sz="3300" kern="1200"/>
        </a:p>
        <a:p>
          <a:pPr marL="228600" lvl="1" indent="-228600" algn="l" defTabSz="1155700">
            <a:lnSpc>
              <a:spcPct val="90000"/>
            </a:lnSpc>
            <a:spcBef>
              <a:spcPct val="0"/>
            </a:spcBef>
            <a:spcAft>
              <a:spcPct val="15000"/>
            </a:spcAft>
            <a:buChar char="•"/>
          </a:pPr>
          <a:r>
            <a:rPr lang="en-US" sz="2600" kern="1200" baseline="0"/>
            <a:t>High prevalence </a:t>
          </a:r>
          <a:r>
            <a:rPr lang="en-US" sz="2600" kern="1200" baseline="0">
              <a:sym typeface="Wingdings" pitchFamily="2" charset="2"/>
            </a:rPr>
            <a:t></a:t>
          </a:r>
          <a:r>
            <a:rPr lang="en-US" sz="2600" kern="1200" baseline="0"/>
            <a:t> patients ask opinion regarding CAM therapies for pediatric OM</a:t>
          </a:r>
          <a:endParaRPr lang="en-US" sz="2600" kern="1200"/>
        </a:p>
        <a:p>
          <a:pPr marL="457200" lvl="2" indent="-228600" algn="l" defTabSz="1155700">
            <a:lnSpc>
              <a:spcPct val="90000"/>
            </a:lnSpc>
            <a:spcBef>
              <a:spcPct val="0"/>
            </a:spcBef>
            <a:spcAft>
              <a:spcPct val="15000"/>
            </a:spcAft>
            <a:buChar char="•"/>
          </a:pPr>
          <a:r>
            <a:rPr lang="en-US" sz="2600" kern="1200" baseline="0"/>
            <a:t>Personalized approach to the sick child</a:t>
          </a:r>
          <a:endParaRPr lang="en-US" sz="2600" kern="1200"/>
        </a:p>
        <a:p>
          <a:pPr marL="457200" lvl="2" indent="-228600" algn="l" defTabSz="1155700">
            <a:lnSpc>
              <a:spcPct val="90000"/>
            </a:lnSpc>
            <a:spcBef>
              <a:spcPct val="0"/>
            </a:spcBef>
            <a:spcAft>
              <a:spcPct val="15000"/>
            </a:spcAft>
            <a:buChar char="•"/>
          </a:pPr>
          <a:r>
            <a:rPr lang="en-US" sz="2600" kern="1200" baseline="0"/>
            <a:t>Parents’ disappointment with conventional medicine</a:t>
          </a:r>
          <a:endParaRPr lang="en-US" sz="2600" kern="1200"/>
        </a:p>
        <a:p>
          <a:pPr marL="457200" lvl="2" indent="-228600" algn="l" defTabSz="1155700">
            <a:lnSpc>
              <a:spcPct val="90000"/>
            </a:lnSpc>
            <a:spcBef>
              <a:spcPct val="0"/>
            </a:spcBef>
            <a:spcAft>
              <a:spcPct val="15000"/>
            </a:spcAft>
            <a:buChar char="•"/>
          </a:pPr>
          <a:r>
            <a:rPr lang="en-US" sz="2600" kern="1200" baseline="0"/>
            <a:t>Personal or professional recommendations</a:t>
          </a:r>
          <a:endParaRPr lang="en-US" sz="2600" kern="1200"/>
        </a:p>
        <a:p>
          <a:pPr marL="457200" lvl="2" indent="-228600" algn="l" defTabSz="1155700">
            <a:lnSpc>
              <a:spcPct val="90000"/>
            </a:lnSpc>
            <a:spcBef>
              <a:spcPct val="0"/>
            </a:spcBef>
            <a:spcAft>
              <a:spcPct val="15000"/>
            </a:spcAft>
            <a:buChar char="•"/>
          </a:pPr>
          <a:r>
            <a:rPr lang="en-US" sz="2600" kern="1200" baseline="0"/>
            <a:t>Parents’ previous experiences</a:t>
          </a:r>
          <a:endParaRPr lang="en-US" sz="2600" kern="1200"/>
        </a:p>
      </dsp:txBody>
      <dsp:txXfrm>
        <a:off x="126768" y="122750"/>
        <a:ext cx="7976063" cy="394550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DB9C96-A9DD-C745-AE85-8D859B9862F6}">
      <dsp:nvSpPr>
        <dsp:cNvPr id="0" name=""/>
        <dsp:cNvSpPr/>
      </dsp:nvSpPr>
      <dsp:spPr>
        <a:xfrm>
          <a:off x="0" y="423862"/>
          <a:ext cx="2571749" cy="1543049"/>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Prevention</a:t>
          </a:r>
        </a:p>
      </dsp:txBody>
      <dsp:txXfrm>
        <a:off x="0" y="423862"/>
        <a:ext cx="2571749" cy="1543049"/>
      </dsp:txXfrm>
    </dsp:sp>
    <dsp:sp modelId="{D50B7A1D-DE38-AD43-B53E-291A9CFF812D}">
      <dsp:nvSpPr>
        <dsp:cNvPr id="0" name=""/>
        <dsp:cNvSpPr/>
      </dsp:nvSpPr>
      <dsp:spPr>
        <a:xfrm>
          <a:off x="2828925" y="423862"/>
          <a:ext cx="2571749" cy="1543049"/>
        </a:xfrm>
        <a:prstGeom prst="rect">
          <a:avLst/>
        </a:prstGeom>
        <a:gradFill rotWithShape="0">
          <a:gsLst>
            <a:gs pos="0">
              <a:schemeClr val="accent4">
                <a:hueOff val="-1116192"/>
                <a:satOff val="6725"/>
                <a:lumOff val="539"/>
                <a:alphaOff val="0"/>
                <a:shade val="51000"/>
                <a:satMod val="130000"/>
              </a:schemeClr>
            </a:gs>
            <a:gs pos="80000">
              <a:schemeClr val="accent4">
                <a:hueOff val="-1116192"/>
                <a:satOff val="6725"/>
                <a:lumOff val="539"/>
                <a:alphaOff val="0"/>
                <a:shade val="93000"/>
                <a:satMod val="130000"/>
              </a:schemeClr>
            </a:gs>
            <a:gs pos="100000">
              <a:schemeClr val="accent4">
                <a:hueOff val="-1116192"/>
                <a:satOff val="6725"/>
                <a:lumOff val="53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Symptomatic Relief</a:t>
          </a:r>
        </a:p>
      </dsp:txBody>
      <dsp:txXfrm>
        <a:off x="2828925" y="423862"/>
        <a:ext cx="2571749" cy="1543049"/>
      </dsp:txXfrm>
    </dsp:sp>
    <dsp:sp modelId="{936BF848-151C-3841-B9EF-BFD7A27F19F7}">
      <dsp:nvSpPr>
        <dsp:cNvPr id="0" name=""/>
        <dsp:cNvSpPr/>
      </dsp:nvSpPr>
      <dsp:spPr>
        <a:xfrm>
          <a:off x="5657849" y="423862"/>
          <a:ext cx="2571749" cy="1543049"/>
        </a:xfrm>
        <a:prstGeom prst="rect">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Homeopathy</a:t>
          </a:r>
        </a:p>
      </dsp:txBody>
      <dsp:txXfrm>
        <a:off x="5657849" y="423862"/>
        <a:ext cx="2571749" cy="1543049"/>
      </dsp:txXfrm>
    </dsp:sp>
    <dsp:sp modelId="{CDED24A6-31C7-1746-80B8-42C82A17207F}">
      <dsp:nvSpPr>
        <dsp:cNvPr id="0" name=""/>
        <dsp:cNvSpPr/>
      </dsp:nvSpPr>
      <dsp:spPr>
        <a:xfrm>
          <a:off x="1414462" y="2224087"/>
          <a:ext cx="2571749" cy="1543049"/>
        </a:xfrm>
        <a:prstGeom prst="rect">
          <a:avLst/>
        </a:prstGeom>
        <a:gradFill rotWithShape="0">
          <a:gsLst>
            <a:gs pos="0">
              <a:schemeClr val="accent4">
                <a:hueOff val="-3348577"/>
                <a:satOff val="20174"/>
                <a:lumOff val="1617"/>
                <a:alphaOff val="0"/>
                <a:shade val="51000"/>
                <a:satMod val="130000"/>
              </a:schemeClr>
            </a:gs>
            <a:gs pos="80000">
              <a:schemeClr val="accent4">
                <a:hueOff val="-3348577"/>
                <a:satOff val="20174"/>
                <a:lumOff val="1617"/>
                <a:alphaOff val="0"/>
                <a:shade val="93000"/>
                <a:satMod val="130000"/>
              </a:schemeClr>
            </a:gs>
            <a:gs pos="100000">
              <a:schemeClr val="accent4">
                <a:hueOff val="-3348577"/>
                <a:satOff val="20174"/>
                <a:lumOff val="161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Chiropractics &amp; Osteopathy</a:t>
          </a:r>
        </a:p>
      </dsp:txBody>
      <dsp:txXfrm>
        <a:off x="1414462" y="2224087"/>
        <a:ext cx="2571749" cy="1543049"/>
      </dsp:txXfrm>
    </dsp:sp>
    <dsp:sp modelId="{329DA6EA-7188-E248-B6F2-4ABE13A3054E}">
      <dsp:nvSpPr>
        <dsp:cNvPr id="0" name=""/>
        <dsp:cNvSpPr/>
      </dsp:nvSpPr>
      <dsp:spPr>
        <a:xfrm>
          <a:off x="4243387" y="2224087"/>
          <a:ext cx="2571749" cy="1543049"/>
        </a:xfrm>
        <a:prstGeom prst="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Traditional Chinese &amp; Japanese Medicine</a:t>
          </a:r>
        </a:p>
      </dsp:txBody>
      <dsp:txXfrm>
        <a:off x="4243387" y="2224087"/>
        <a:ext cx="2571749" cy="154304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514649-A3AF-B446-94F7-82113CC273BE}">
      <dsp:nvSpPr>
        <dsp:cNvPr id="0" name=""/>
        <dsp:cNvSpPr/>
      </dsp:nvSpPr>
      <dsp:spPr>
        <a:xfrm>
          <a:off x="0" y="49028"/>
          <a:ext cx="8229600" cy="9354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l" defTabSz="1733550">
            <a:lnSpc>
              <a:spcPct val="90000"/>
            </a:lnSpc>
            <a:spcBef>
              <a:spcPct val="0"/>
            </a:spcBef>
            <a:spcAft>
              <a:spcPct val="35000"/>
            </a:spcAft>
            <a:buNone/>
          </a:pPr>
          <a:r>
            <a:rPr lang="en-US" sz="3900" kern="1200" baseline="0"/>
            <a:t>Nutrition</a:t>
          </a:r>
          <a:endParaRPr lang="en-US" sz="3900" kern="1200"/>
        </a:p>
      </dsp:txBody>
      <dsp:txXfrm>
        <a:off x="45663" y="94691"/>
        <a:ext cx="8138274" cy="844089"/>
      </dsp:txXfrm>
    </dsp:sp>
    <dsp:sp modelId="{CF9947EF-76E3-1B47-A836-ABCA32CB9989}">
      <dsp:nvSpPr>
        <dsp:cNvPr id="0" name=""/>
        <dsp:cNvSpPr/>
      </dsp:nvSpPr>
      <dsp:spPr>
        <a:xfrm>
          <a:off x="0" y="984443"/>
          <a:ext cx="8229600" cy="33099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9530" rIns="277368" bIns="49530" numCol="1" spcCol="1270" anchor="t" anchorCtr="0">
          <a:noAutofit/>
        </a:bodyPr>
        <a:lstStyle/>
        <a:p>
          <a:pPr marL="285750" lvl="1" indent="-285750" algn="l" defTabSz="1333500">
            <a:lnSpc>
              <a:spcPct val="90000"/>
            </a:lnSpc>
            <a:spcBef>
              <a:spcPct val="0"/>
            </a:spcBef>
            <a:spcAft>
              <a:spcPct val="20000"/>
            </a:spcAft>
            <a:buChar char="•"/>
          </a:pPr>
          <a:r>
            <a:rPr lang="en-US" sz="3000" kern="1200" baseline="0"/>
            <a:t>Implicated in pathogenesis of OM</a:t>
          </a:r>
          <a:endParaRPr lang="en-US" sz="3000" kern="1200"/>
        </a:p>
        <a:p>
          <a:pPr marL="285750" lvl="1" indent="-285750" algn="l" defTabSz="1333500">
            <a:lnSpc>
              <a:spcPct val="90000"/>
            </a:lnSpc>
            <a:spcBef>
              <a:spcPct val="0"/>
            </a:spcBef>
            <a:spcAft>
              <a:spcPct val="20000"/>
            </a:spcAft>
            <a:buChar char="•"/>
          </a:pPr>
          <a:r>
            <a:rPr lang="en-US" sz="3000" kern="1200" baseline="0"/>
            <a:t>2009 meta-analysis: deficiencies of vitamin A and/or zinc may lead to increased rates of OM</a:t>
          </a:r>
          <a:endParaRPr lang="en-US" sz="3000" kern="1200"/>
        </a:p>
        <a:p>
          <a:pPr marL="285750" lvl="1" indent="-285750" algn="l" defTabSz="1333500">
            <a:lnSpc>
              <a:spcPct val="90000"/>
            </a:lnSpc>
            <a:spcBef>
              <a:spcPct val="0"/>
            </a:spcBef>
            <a:spcAft>
              <a:spcPct val="20000"/>
            </a:spcAft>
            <a:buChar char="•"/>
          </a:pPr>
          <a:r>
            <a:rPr lang="en-US" sz="3000" kern="1200" baseline="0"/>
            <a:t>12 RCTs in which placebo was compared with zinc </a:t>
          </a:r>
          <a:r>
            <a:rPr lang="en-US" sz="3000" kern="1200" baseline="0">
              <a:sym typeface="Wingdings" pitchFamily="2" charset="2"/>
            </a:rPr>
            <a:t></a:t>
          </a:r>
          <a:r>
            <a:rPr lang="en-US" sz="3000" kern="1200" baseline="0"/>
            <a:t> conflicting reports regarding the efficacy of supplementation</a:t>
          </a:r>
          <a:endParaRPr lang="en-US" sz="3000" kern="1200"/>
        </a:p>
        <a:p>
          <a:pPr marL="285750" lvl="1" indent="-285750" algn="l" defTabSz="1333500">
            <a:lnSpc>
              <a:spcPct val="90000"/>
            </a:lnSpc>
            <a:spcBef>
              <a:spcPct val="0"/>
            </a:spcBef>
            <a:spcAft>
              <a:spcPct val="20000"/>
            </a:spcAft>
            <a:buChar char="•"/>
          </a:pPr>
          <a:r>
            <a:rPr lang="en-US" sz="3000" kern="1200" baseline="0"/>
            <a:t>Vitamin D</a:t>
          </a:r>
          <a:r>
            <a:rPr lang="en-US" sz="3000" kern="1200" baseline="0">
              <a:sym typeface="Wingdings" pitchFamily="2" charset="2"/>
            </a:rPr>
            <a:t></a:t>
          </a:r>
          <a:r>
            <a:rPr lang="en-US" sz="3000" kern="1200" baseline="0"/>
            <a:t> not enough evidence</a:t>
          </a:r>
          <a:endParaRPr lang="en-US" sz="3000" kern="1200"/>
        </a:p>
      </dsp:txBody>
      <dsp:txXfrm>
        <a:off x="0" y="984443"/>
        <a:ext cx="8229600" cy="330993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95A6EF-B114-1B44-9BD2-98A3D007EF55}">
      <dsp:nvSpPr>
        <dsp:cNvPr id="0" name=""/>
        <dsp:cNvSpPr/>
      </dsp:nvSpPr>
      <dsp:spPr>
        <a:xfrm>
          <a:off x="0" y="7636"/>
          <a:ext cx="8229600" cy="62361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baseline="0"/>
            <a:t>Echinacea</a:t>
          </a:r>
          <a:endParaRPr lang="en-US" sz="2600" kern="1200"/>
        </a:p>
      </dsp:txBody>
      <dsp:txXfrm>
        <a:off x="30442" y="38078"/>
        <a:ext cx="8168716" cy="562726"/>
      </dsp:txXfrm>
    </dsp:sp>
    <dsp:sp modelId="{AB637755-D918-864A-9CB9-B3A92CE0D5ED}">
      <dsp:nvSpPr>
        <dsp:cNvPr id="0" name=""/>
        <dsp:cNvSpPr/>
      </dsp:nvSpPr>
      <dsp:spPr>
        <a:xfrm>
          <a:off x="0" y="631246"/>
          <a:ext cx="8229600" cy="3552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baseline="0"/>
            <a:t>Commonly used to prevent or treat common cold</a:t>
          </a:r>
          <a:endParaRPr lang="en-US" sz="2000" kern="1200"/>
        </a:p>
        <a:p>
          <a:pPr marL="228600" lvl="1" indent="-228600" algn="l" defTabSz="889000">
            <a:lnSpc>
              <a:spcPct val="90000"/>
            </a:lnSpc>
            <a:spcBef>
              <a:spcPct val="0"/>
            </a:spcBef>
            <a:spcAft>
              <a:spcPct val="20000"/>
            </a:spcAft>
            <a:buChar char="•"/>
          </a:pPr>
          <a:r>
            <a:rPr lang="en-US" sz="2000" kern="1200" baseline="0"/>
            <a:t>At least 9 subtypes</a:t>
          </a:r>
          <a:r>
            <a:rPr lang="en-US" sz="2000" kern="1200" baseline="0">
              <a:sym typeface="Wingdings" pitchFamily="2" charset="2"/>
            </a:rPr>
            <a:t></a:t>
          </a:r>
          <a:r>
            <a:rPr lang="en-US" sz="2000" kern="1200" baseline="0"/>
            <a:t> only </a:t>
          </a:r>
          <a:r>
            <a:rPr lang="en-US" sz="2000" i="1" kern="1200" baseline="0"/>
            <a:t>Echinacea pallidum </a:t>
          </a:r>
          <a:r>
            <a:rPr lang="en-US" sz="2000" kern="1200" baseline="0"/>
            <a:t>root and </a:t>
          </a:r>
          <a:r>
            <a:rPr lang="en-US" sz="2000" i="1" kern="1200" baseline="0"/>
            <a:t>E purpurea </a:t>
          </a:r>
          <a:r>
            <a:rPr lang="en-US" sz="2000" kern="1200" baseline="0"/>
            <a:t>leaf have demonstrated efficacy in treating symptoms of URI</a:t>
          </a:r>
          <a:endParaRPr lang="en-US" sz="2000" kern="1200"/>
        </a:p>
        <a:p>
          <a:pPr marL="228600" lvl="1" indent="-228600" algn="l" defTabSz="889000">
            <a:lnSpc>
              <a:spcPct val="90000"/>
            </a:lnSpc>
            <a:spcBef>
              <a:spcPct val="0"/>
            </a:spcBef>
            <a:spcAft>
              <a:spcPct val="20000"/>
            </a:spcAft>
            <a:buChar char="•"/>
          </a:pPr>
          <a:r>
            <a:rPr lang="en-US" sz="2000" kern="1200" baseline="0"/>
            <a:t>Does it help with OM??</a:t>
          </a:r>
          <a:endParaRPr lang="en-US" sz="2000" kern="1200"/>
        </a:p>
        <a:p>
          <a:pPr marL="457200" lvl="2" indent="-228600" algn="l" defTabSz="889000">
            <a:lnSpc>
              <a:spcPct val="90000"/>
            </a:lnSpc>
            <a:spcBef>
              <a:spcPct val="0"/>
            </a:spcBef>
            <a:spcAft>
              <a:spcPct val="20000"/>
            </a:spcAft>
            <a:buChar char="•"/>
          </a:pPr>
          <a:r>
            <a:rPr lang="en-US" sz="2000" kern="1200" baseline="0"/>
            <a:t>2004 RCT found mixture containing echinacea significantly (p&lt;0.001) reduced number of AOM episodes compared with placebo….</a:t>
          </a:r>
          <a:endParaRPr lang="en-US" sz="2000" kern="1200"/>
        </a:p>
        <a:p>
          <a:pPr marL="457200" lvl="2" indent="-228600" algn="l" defTabSz="889000">
            <a:lnSpc>
              <a:spcPct val="90000"/>
            </a:lnSpc>
            <a:spcBef>
              <a:spcPct val="0"/>
            </a:spcBef>
            <a:spcAft>
              <a:spcPct val="20000"/>
            </a:spcAft>
            <a:buChar char="•"/>
          </a:pPr>
          <a:r>
            <a:rPr lang="en-US" sz="2000" kern="1200" baseline="0" dirty="0"/>
            <a:t>2008 RCT found borderline </a:t>
          </a:r>
          <a:r>
            <a:rPr lang="en-US" sz="2000" i="1" kern="1200" baseline="0" dirty="0"/>
            <a:t>increased </a:t>
          </a:r>
          <a:r>
            <a:rPr lang="en-US" sz="2000" kern="1200" baseline="0" dirty="0"/>
            <a:t>incidence of AOM in the echinacea group compared with placebo</a:t>
          </a:r>
          <a:endParaRPr lang="en-US" sz="2000" kern="1200" dirty="0"/>
        </a:p>
        <a:p>
          <a:pPr marL="457200" lvl="2" indent="-228600" algn="l" defTabSz="889000">
            <a:lnSpc>
              <a:spcPct val="90000"/>
            </a:lnSpc>
            <a:spcBef>
              <a:spcPct val="0"/>
            </a:spcBef>
            <a:spcAft>
              <a:spcPct val="20000"/>
            </a:spcAft>
            <a:buChar char="•"/>
          </a:pPr>
          <a:r>
            <a:rPr lang="en-US" sz="2000" kern="1200" baseline="0"/>
            <a:t>Since then- RCTs and a 2015 and 2021 meta-analysis</a:t>
          </a:r>
          <a:r>
            <a:rPr lang="en-US" sz="2000" kern="1200" baseline="0">
              <a:sym typeface="Wingdings" pitchFamily="2" charset="2"/>
            </a:rPr>
            <a:t></a:t>
          </a:r>
          <a:r>
            <a:rPr lang="en-US" sz="2000" kern="1200" baseline="0"/>
            <a:t> significant evidence of protective effects in reducing the risk of URI and associated AOM, with negligible adverse effects.</a:t>
          </a:r>
          <a:endParaRPr lang="en-US" sz="2000" kern="1200"/>
        </a:p>
      </dsp:txBody>
      <dsp:txXfrm>
        <a:off x="0" y="631246"/>
        <a:ext cx="8229600" cy="355212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899525-084F-9A48-A3B0-A9194933B21B}">
      <dsp:nvSpPr>
        <dsp:cNvPr id="0" name=""/>
        <dsp:cNvSpPr/>
      </dsp:nvSpPr>
      <dsp:spPr>
        <a:xfrm>
          <a:off x="0" y="455239"/>
          <a:ext cx="8229600" cy="675327"/>
        </a:xfrm>
        <a:prstGeom prst="roundRect">
          <a:avLst/>
        </a:prstGeom>
        <a:gradFill rotWithShape="0">
          <a:gsLst>
            <a:gs pos="0">
              <a:schemeClr val="accent1">
                <a:shade val="50000"/>
                <a:hueOff val="0"/>
                <a:satOff val="0"/>
                <a:lumOff val="0"/>
                <a:alphaOff val="0"/>
                <a:tint val="50000"/>
                <a:satMod val="300000"/>
              </a:schemeClr>
            </a:gs>
            <a:gs pos="35000">
              <a:schemeClr val="accent1">
                <a:shade val="50000"/>
                <a:hueOff val="0"/>
                <a:satOff val="0"/>
                <a:lumOff val="0"/>
                <a:alphaOff val="0"/>
                <a:tint val="37000"/>
                <a:satMod val="300000"/>
              </a:schemeClr>
            </a:gs>
            <a:gs pos="100000">
              <a:schemeClr val="accent1">
                <a:shade val="5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baseline="0"/>
            <a:t>A natural sugar found in may fruits &amp; gum</a:t>
          </a:r>
          <a:endParaRPr lang="en-US" sz="1700" kern="1200"/>
        </a:p>
      </dsp:txBody>
      <dsp:txXfrm>
        <a:off x="32967" y="488206"/>
        <a:ext cx="8163666" cy="609393"/>
      </dsp:txXfrm>
    </dsp:sp>
    <dsp:sp modelId="{B67ED7B8-F2B7-7D4E-A6FB-91F591EE9083}">
      <dsp:nvSpPr>
        <dsp:cNvPr id="0" name=""/>
        <dsp:cNvSpPr/>
      </dsp:nvSpPr>
      <dsp:spPr>
        <a:xfrm>
          <a:off x="0" y="1179527"/>
          <a:ext cx="8229600" cy="675327"/>
        </a:xfrm>
        <a:prstGeom prst="roundRect">
          <a:avLst/>
        </a:prstGeom>
        <a:gradFill rotWithShape="0">
          <a:gsLst>
            <a:gs pos="0">
              <a:schemeClr val="accent1">
                <a:shade val="50000"/>
                <a:hueOff val="180719"/>
                <a:satOff val="-3780"/>
                <a:lumOff val="21031"/>
                <a:alphaOff val="0"/>
                <a:tint val="50000"/>
                <a:satMod val="300000"/>
              </a:schemeClr>
            </a:gs>
            <a:gs pos="35000">
              <a:schemeClr val="accent1">
                <a:shade val="50000"/>
                <a:hueOff val="180719"/>
                <a:satOff val="-3780"/>
                <a:lumOff val="21031"/>
                <a:alphaOff val="0"/>
                <a:tint val="37000"/>
                <a:satMod val="300000"/>
              </a:schemeClr>
            </a:gs>
            <a:gs pos="100000">
              <a:schemeClr val="accent1">
                <a:shade val="50000"/>
                <a:hueOff val="180719"/>
                <a:satOff val="-3780"/>
                <a:lumOff val="21031"/>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baseline="0"/>
            <a:t>Inhibit growth of </a:t>
          </a:r>
          <a:r>
            <a:rPr lang="en-US" sz="1700" i="1" kern="1200" baseline="0"/>
            <a:t>S. pneumoniae </a:t>
          </a:r>
          <a:r>
            <a:rPr lang="en-US" sz="1700" kern="1200" baseline="0"/>
            <a:t>&amp; attachment of this and </a:t>
          </a:r>
          <a:r>
            <a:rPr lang="en-US" sz="1700" i="1" kern="1200" baseline="0"/>
            <a:t>H. influenzae </a:t>
          </a:r>
          <a:r>
            <a:rPr lang="en-US" sz="1700" kern="1200" baseline="0"/>
            <a:t>to nasopharyngeal cells in vitro</a:t>
          </a:r>
          <a:endParaRPr lang="en-US" sz="1700" kern="1200"/>
        </a:p>
      </dsp:txBody>
      <dsp:txXfrm>
        <a:off x="32967" y="1212494"/>
        <a:ext cx="8163666" cy="609393"/>
      </dsp:txXfrm>
    </dsp:sp>
    <dsp:sp modelId="{F61971F1-B72D-0246-85E9-83D835F40F55}">
      <dsp:nvSpPr>
        <dsp:cNvPr id="0" name=""/>
        <dsp:cNvSpPr/>
      </dsp:nvSpPr>
      <dsp:spPr>
        <a:xfrm>
          <a:off x="0" y="1903814"/>
          <a:ext cx="8229600" cy="675327"/>
        </a:xfrm>
        <a:prstGeom prst="roundRect">
          <a:avLst/>
        </a:prstGeom>
        <a:gradFill rotWithShape="0">
          <a:gsLst>
            <a:gs pos="0">
              <a:schemeClr val="accent1">
                <a:shade val="50000"/>
                <a:hueOff val="361437"/>
                <a:satOff val="-7560"/>
                <a:lumOff val="42063"/>
                <a:alphaOff val="0"/>
                <a:tint val="50000"/>
                <a:satMod val="300000"/>
              </a:schemeClr>
            </a:gs>
            <a:gs pos="35000">
              <a:schemeClr val="accent1">
                <a:shade val="50000"/>
                <a:hueOff val="361437"/>
                <a:satOff val="-7560"/>
                <a:lumOff val="42063"/>
                <a:alphaOff val="0"/>
                <a:tint val="37000"/>
                <a:satMod val="300000"/>
              </a:schemeClr>
            </a:gs>
            <a:gs pos="100000">
              <a:schemeClr val="accent1">
                <a:shade val="50000"/>
                <a:hueOff val="361437"/>
                <a:satOff val="-7560"/>
                <a:lumOff val="4206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baseline="0"/>
            <a:t>RCT: Xylitol reduced occurrence of AOM by 41% (95% confidence interval: 4.6%-55.4%) with additional benefit of the group requiring fewer antibiotics during the study period</a:t>
          </a:r>
          <a:endParaRPr lang="en-US" sz="1700" kern="1200"/>
        </a:p>
      </dsp:txBody>
      <dsp:txXfrm>
        <a:off x="32967" y="1936781"/>
        <a:ext cx="8163666" cy="609393"/>
      </dsp:txXfrm>
    </dsp:sp>
    <dsp:sp modelId="{99E16289-23B0-FD4E-B275-51FDC16FF3F8}">
      <dsp:nvSpPr>
        <dsp:cNvPr id="0" name=""/>
        <dsp:cNvSpPr/>
      </dsp:nvSpPr>
      <dsp:spPr>
        <a:xfrm>
          <a:off x="0" y="2579142"/>
          <a:ext cx="8229600" cy="10908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en-US" sz="1600" kern="1200" baseline="0" dirty="0"/>
            <a:t>40% reduction of OM with xylitol gum</a:t>
          </a:r>
          <a:endParaRPr lang="en-US" sz="1600" kern="1200" dirty="0"/>
        </a:p>
        <a:p>
          <a:pPr marL="171450" lvl="1" indent="-171450" algn="l" defTabSz="711200">
            <a:lnSpc>
              <a:spcPct val="90000"/>
            </a:lnSpc>
            <a:spcBef>
              <a:spcPct val="0"/>
            </a:spcBef>
            <a:spcAft>
              <a:spcPct val="20000"/>
            </a:spcAft>
            <a:buChar char="•"/>
          </a:pPr>
          <a:r>
            <a:rPr lang="en-US" sz="1600" kern="1200" baseline="0" dirty="0"/>
            <a:t>30% reduction with syrup</a:t>
          </a:r>
          <a:endParaRPr lang="en-US" sz="1600" kern="1200" dirty="0"/>
        </a:p>
        <a:p>
          <a:pPr marL="171450" lvl="1" indent="-171450" algn="l" defTabSz="711200">
            <a:lnSpc>
              <a:spcPct val="90000"/>
            </a:lnSpc>
            <a:spcBef>
              <a:spcPct val="0"/>
            </a:spcBef>
            <a:spcAft>
              <a:spcPct val="20000"/>
            </a:spcAft>
            <a:buChar char="•"/>
          </a:pPr>
          <a:r>
            <a:rPr lang="en-US" sz="1600" kern="1200" baseline="0" dirty="0"/>
            <a:t>20% reduction with lozenge</a:t>
          </a:r>
          <a:endParaRPr lang="en-US" sz="1600" kern="1200" dirty="0"/>
        </a:p>
        <a:p>
          <a:pPr marL="171450" lvl="1" indent="-171450" algn="l" defTabSz="711200">
            <a:lnSpc>
              <a:spcPct val="90000"/>
            </a:lnSpc>
            <a:spcBef>
              <a:spcPct val="0"/>
            </a:spcBef>
            <a:spcAft>
              <a:spcPct val="20000"/>
            </a:spcAft>
            <a:buChar char="•"/>
          </a:pPr>
          <a:r>
            <a:rPr lang="en-US" sz="1600" kern="1200" baseline="0" dirty="0"/>
            <a:t>Ineffective in children with tympanostomy tubes</a:t>
          </a:r>
          <a:endParaRPr lang="en-US" sz="1600" kern="1200" dirty="0"/>
        </a:p>
      </dsp:txBody>
      <dsp:txXfrm>
        <a:off x="0" y="2579142"/>
        <a:ext cx="8229600" cy="1090890"/>
      </dsp:txXfrm>
    </dsp:sp>
    <dsp:sp modelId="{B82FE12A-1AAA-214D-804A-1609B6B774E1}">
      <dsp:nvSpPr>
        <dsp:cNvPr id="0" name=""/>
        <dsp:cNvSpPr/>
      </dsp:nvSpPr>
      <dsp:spPr>
        <a:xfrm>
          <a:off x="0" y="3670032"/>
          <a:ext cx="8229600" cy="675327"/>
        </a:xfrm>
        <a:prstGeom prst="roundRect">
          <a:avLst/>
        </a:prstGeom>
        <a:gradFill rotWithShape="0">
          <a:gsLst>
            <a:gs pos="0">
              <a:schemeClr val="accent1">
                <a:shade val="50000"/>
                <a:hueOff val="180719"/>
                <a:satOff val="-3780"/>
                <a:lumOff val="21031"/>
                <a:alphaOff val="0"/>
                <a:tint val="50000"/>
                <a:satMod val="300000"/>
              </a:schemeClr>
            </a:gs>
            <a:gs pos="35000">
              <a:schemeClr val="accent1">
                <a:shade val="50000"/>
                <a:hueOff val="180719"/>
                <a:satOff val="-3780"/>
                <a:lumOff val="21031"/>
                <a:alphaOff val="0"/>
                <a:tint val="37000"/>
                <a:satMod val="300000"/>
              </a:schemeClr>
            </a:gs>
            <a:gs pos="100000">
              <a:schemeClr val="accent1">
                <a:shade val="50000"/>
                <a:hueOff val="180719"/>
                <a:satOff val="-3780"/>
                <a:lumOff val="21031"/>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baseline="0" dirty="0"/>
            <a:t>2016 Cochrane review: Xylitol in five RCTs– it could help reduce risk of AOM in healthy children with no active URI from 30% to 22%</a:t>
          </a:r>
          <a:endParaRPr lang="en-US" sz="1700" kern="1200" dirty="0"/>
        </a:p>
      </dsp:txBody>
      <dsp:txXfrm>
        <a:off x="32967" y="3702999"/>
        <a:ext cx="8163666" cy="60939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7EBF19-51DE-C849-9868-0C7E4CABCF10}" type="datetimeFigureOut">
              <a:rPr lang="en-US" smtClean="0"/>
              <a:t>7/14/24</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10F16A-43B4-9F4F-9127-0A50A647D696}" type="slidenum">
              <a:rPr lang="en-US" smtClean="0"/>
              <a:t>‹#›</a:t>
            </a:fld>
            <a:endParaRPr lang="en-US" dirty="0"/>
          </a:p>
        </p:txBody>
      </p:sp>
    </p:spTree>
    <p:extLst>
      <p:ext uri="{BB962C8B-B14F-4D97-AF65-F5344CB8AC3E}">
        <p14:creationId xmlns:p14="http://schemas.microsoft.com/office/powerpoint/2010/main" val="2091533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Since we know many patients/families go right to the internet when searching for medical advice, I entered a google search for “alternative therapies for ear infections”.  The first thing that comes up is a link to the NIH CAM Treatment Options for OM.. </a:t>
            </a:r>
          </a:p>
        </p:txBody>
      </p:sp>
      <p:sp>
        <p:nvSpPr>
          <p:cNvPr id="4" name="Slide Number Placeholder 3"/>
          <p:cNvSpPr>
            <a:spLocks noGrp="1"/>
          </p:cNvSpPr>
          <p:nvPr>
            <p:ph type="sldNum" sz="quarter" idx="5"/>
          </p:nvPr>
        </p:nvSpPr>
        <p:spPr/>
        <p:txBody>
          <a:bodyPr/>
          <a:lstStyle/>
          <a:p>
            <a:fld id="{8510F16A-43B4-9F4F-9127-0A50A647D696}" type="slidenum">
              <a:rPr lang="en-US" smtClean="0"/>
              <a:t>5</a:t>
            </a:fld>
            <a:endParaRPr lang="en-US" dirty="0"/>
          </a:p>
        </p:txBody>
      </p:sp>
    </p:spTree>
    <p:extLst>
      <p:ext uri="{BB962C8B-B14F-4D97-AF65-F5344CB8AC3E}">
        <p14:creationId xmlns:p14="http://schemas.microsoft.com/office/powerpoint/2010/main" val="36167335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Xylitol is a natural sugar found in many fruits and chewing gum and is thought to have preventative properaties in OM.  It can inhibit the growth of S. pneumo and the attachment of both S. pneumo and H flu to nasopharyngeal cells in vitro.  The first major RCT showed xylitol reduced the occurrence of AOM by 41%-95% CI with the additional benefit that the zylitol group required fewer antibiotics during the study period.  The most common side effects were abdominal pain and diarrhea.  The same group showed a 40% reduction in OM inpatients receiving xylitol gum, 30% reduction with syrup, and 20% reduction with xylitol lozenge compared with controls.  However it was found ineffective in children with tympanostomy tubes.  Lastly a 2016 Cochrane review looked at xylitol in fever RCTs and found it could help reduce the risk of AOM in healthy children with no active URI from 30%-22%.  This review also noted chewing gum and lozenges to be more effective than syrup, although these are not safe for children &lt; 2 years od who are at the greatest risk of OM</a:t>
            </a:r>
          </a:p>
        </p:txBody>
      </p:sp>
      <p:sp>
        <p:nvSpPr>
          <p:cNvPr id="4" name="Slide Number Placeholder 3"/>
          <p:cNvSpPr>
            <a:spLocks noGrp="1"/>
          </p:cNvSpPr>
          <p:nvPr>
            <p:ph type="sldNum" sz="quarter" idx="5"/>
          </p:nvPr>
        </p:nvSpPr>
        <p:spPr/>
        <p:txBody>
          <a:bodyPr/>
          <a:lstStyle/>
          <a:p>
            <a:fld id="{8510F16A-43B4-9F4F-9127-0A50A647D696}" type="slidenum">
              <a:rPr lang="en-US" smtClean="0"/>
              <a:t>14</a:t>
            </a:fld>
            <a:endParaRPr lang="en-US" dirty="0"/>
          </a:p>
        </p:txBody>
      </p:sp>
    </p:spTree>
    <p:extLst>
      <p:ext uri="{BB962C8B-B14F-4D97-AF65-F5344CB8AC3E}">
        <p14:creationId xmlns:p14="http://schemas.microsoft.com/office/powerpoint/2010/main" val="7482524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Probiotics are microorganisms that can confer health benefits by restoring microbial balance- they are defined as “live microorganisms which, when administered in adequate amounts, confer a health benefit on the host” [.  Probiotics are thought to reduce URI colonization with pathogenic bacteria by enhancing the phagocytic activity of leukocytes and simulating antibody production.  They are considered safe in immunocompetent individuals but have the potential to interact with other medications.  Probiotics for AOM can be given orally or trans-nasally.  No study has directly compared these although the evidence somewhat favors trans-nasal</a:t>
            </a:r>
          </a:p>
        </p:txBody>
      </p:sp>
      <p:sp>
        <p:nvSpPr>
          <p:cNvPr id="4" name="Slide Number Placeholder 3"/>
          <p:cNvSpPr>
            <a:spLocks noGrp="1"/>
          </p:cNvSpPr>
          <p:nvPr>
            <p:ph type="sldNum" sz="quarter" idx="5"/>
          </p:nvPr>
        </p:nvSpPr>
        <p:spPr/>
        <p:txBody>
          <a:bodyPr/>
          <a:lstStyle/>
          <a:p>
            <a:fld id="{8510F16A-43B4-9F4F-9127-0A50A647D696}" type="slidenum">
              <a:rPr lang="en-US" smtClean="0"/>
              <a:t>15</a:t>
            </a:fld>
            <a:endParaRPr lang="en-US" dirty="0"/>
          </a:p>
        </p:txBody>
      </p:sp>
    </p:spTree>
    <p:extLst>
      <p:ext uri="{BB962C8B-B14F-4D97-AF65-F5344CB8AC3E}">
        <p14:creationId xmlns:p14="http://schemas.microsoft.com/office/powerpoint/2010/main" val="32299682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Data regarding the use of probiotics on OM has showed variable efficacy.  In general, the reduction in OM incidence in treated children was limited.  Probiotics have been shown to significantly reduce the risk of development of antibiotic associated diarrhea, which of course can be helpful when a child is being treated for AOM.  A double blind placebo controlled trial assessed whether follow up formula supplemented with probiotics and prebiotics could reduce the risk of AOM.  During the 12 month study period in 224 health infants age 7-13 months, the treatment and control groups did not differe in the incidence of AOM, lower URIs incidence or number of antiiboitc treatment courses, which were. Mainly prescribed for AOM.  Additionally another double blind placebo controlled randomized trial found that probiotics…</a:t>
            </a:r>
          </a:p>
          <a:p>
            <a:br>
              <a:rPr lang="en-US" dirty="0"/>
            </a:br>
            <a:r>
              <a:rPr lang="en-US" dirty="0"/>
              <a:t>A 2023 randomized placebo-controlled clinical trial found that the daily use of the S </a:t>
            </a:r>
            <a:r>
              <a:rPr lang="en-US" dirty="0" err="1"/>
              <a:t>salivarius</a:t>
            </a:r>
            <a:r>
              <a:rPr lang="en-US" dirty="0"/>
              <a:t> K12 products for 6 months did not reduce the occurrence of AOM.</a:t>
            </a:r>
          </a:p>
          <a:p>
            <a:r>
              <a:rPr lang="en-US" b="0" i="0" dirty="0">
                <a:solidFill>
                  <a:srgbClr val="212121"/>
                </a:solidFill>
                <a:effectLst/>
                <a:latin typeface="system-ui"/>
              </a:rPr>
              <a:t>A 2020 systematic review noted that The evidence for any effect of probiotics on the prevention of AOM is limited, and the overall low quality of studies makes it difficult to draw definitive conclusions. No serious adverse events were noted, and there is some evidence to suggest possible benefit with nasal probiotic administration.</a:t>
            </a: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8510F16A-43B4-9F4F-9127-0A50A647D696}" type="slidenum">
              <a:rPr lang="en-US" smtClean="0"/>
              <a:t>16</a:t>
            </a:fld>
            <a:endParaRPr lang="en-US" dirty="0"/>
          </a:p>
        </p:txBody>
      </p:sp>
    </p:spTree>
    <p:extLst>
      <p:ext uri="{BB962C8B-B14F-4D97-AF65-F5344CB8AC3E}">
        <p14:creationId xmlns:p14="http://schemas.microsoft.com/office/powerpoint/2010/main" val="28218148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Promoting balanced flora in the nasopharynx to prevent colonization by pathogenic strains (and subsequent OM) may be better achieved through administering probiotics trans-nasally.  This was initially reported in a 2001 RCT who found preventive effects on AOM and COM.  In a similar RCT from 2015, there was no significant differences in the number of AOM episodes or antibiotic treatment compared with control.  Interestingly, when only the sub-group of children who had been successfully colonized with the probiotic flora- confirmed by nasopharyngeal microbiological analysis- were compoared with those not colonized, they found that the number of colonized children experienced significantly fewer AOM episodes and were treated with less antibiotics. </a:t>
            </a:r>
          </a:p>
          <a:p>
            <a:r>
              <a:rPr lang="en-US" dirty="0"/>
              <a:t>I lastly looked at a review article from 2021- the authors looked at the effects of </a:t>
            </a:r>
            <a:r>
              <a:rPr lang="en-US" dirty="0" err="1"/>
              <a:t>probioitcs</a:t>
            </a:r>
            <a:r>
              <a:rPr lang="en-US" dirty="0"/>
              <a:t> on a host of ENT diagnoses- specifically, they noted nasal sprays containing Lactobacillus strains appear to confer the greatest resistance to AOM and SOM episodes, but larger studies are required to investigate optimal populations and timing of delivery. </a:t>
            </a:r>
          </a:p>
        </p:txBody>
      </p:sp>
      <p:sp>
        <p:nvSpPr>
          <p:cNvPr id="4" name="Slide Number Placeholder 3"/>
          <p:cNvSpPr>
            <a:spLocks noGrp="1"/>
          </p:cNvSpPr>
          <p:nvPr>
            <p:ph type="sldNum" sz="quarter" idx="5"/>
          </p:nvPr>
        </p:nvSpPr>
        <p:spPr/>
        <p:txBody>
          <a:bodyPr/>
          <a:lstStyle/>
          <a:p>
            <a:fld id="{8510F16A-43B4-9F4F-9127-0A50A647D696}" type="slidenum">
              <a:rPr lang="en-US" smtClean="0"/>
              <a:t>17</a:t>
            </a:fld>
            <a:endParaRPr lang="en-US" dirty="0"/>
          </a:p>
        </p:txBody>
      </p:sp>
    </p:spTree>
    <p:extLst>
      <p:ext uri="{BB962C8B-B14F-4D97-AF65-F5344CB8AC3E}">
        <p14:creationId xmlns:p14="http://schemas.microsoft.com/office/powerpoint/2010/main" val="24354555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Homeopathy is based on the principle of “like treats like” and uses minute amounts of natural substances to treat disease.  Its use includes things such as belladonna, chamomilla.  Remedies used for OM are generally regarded as “safe” but there are reports of initial symptoms worsening in 10-20% of patients</a:t>
            </a:r>
          </a:p>
        </p:txBody>
      </p:sp>
      <p:sp>
        <p:nvSpPr>
          <p:cNvPr id="4" name="Slide Number Placeholder 3"/>
          <p:cNvSpPr>
            <a:spLocks noGrp="1"/>
          </p:cNvSpPr>
          <p:nvPr>
            <p:ph type="sldNum" sz="quarter" idx="5"/>
          </p:nvPr>
        </p:nvSpPr>
        <p:spPr/>
        <p:txBody>
          <a:bodyPr/>
          <a:lstStyle/>
          <a:p>
            <a:fld id="{8510F16A-43B4-9F4F-9127-0A50A647D696}" type="slidenum">
              <a:rPr lang="en-US" smtClean="0"/>
              <a:t>18</a:t>
            </a:fld>
            <a:endParaRPr lang="en-US" dirty="0"/>
          </a:p>
        </p:txBody>
      </p:sp>
    </p:spTree>
    <p:extLst>
      <p:ext uri="{BB962C8B-B14F-4D97-AF65-F5344CB8AC3E}">
        <p14:creationId xmlns:p14="http://schemas.microsoft.com/office/powerpoint/2010/main" val="29082158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Symptomatic relief of AOM is important to families, especially with watchful waiting recommendations.  Warm compresses, steam, saltwarter gargling, and over the counter decongestant nasal sprays may provide relief and be things we are more comfortable with discussing with our patients and famllies.  Some families do find herbal eardrops helpful, although their composion s are quite variable.  Other things noted to be used and sometimes helpful include garlic, St. John’s wort, lavender to name a few.  Many of the studies regarding these remedies, however are observational as opposed to RCTs.  In one study, homeopathic treatments were noted to decrease pain and those patients required less analgescs compared to the conventional group.  Lastly in a RCT from 2011 that compared homeopathic treatment to “conventional treatment” with antipyretics, analgesics, and anti-inflammatory medications- the homeopathy gropu was less likely to require antibitoics for treatment failure but there was no significant difference in cure rates between the two groups.</a:t>
            </a:r>
          </a:p>
        </p:txBody>
      </p:sp>
      <p:sp>
        <p:nvSpPr>
          <p:cNvPr id="4" name="Slide Number Placeholder 3"/>
          <p:cNvSpPr>
            <a:spLocks noGrp="1"/>
          </p:cNvSpPr>
          <p:nvPr>
            <p:ph type="sldNum" sz="quarter" idx="5"/>
          </p:nvPr>
        </p:nvSpPr>
        <p:spPr/>
        <p:txBody>
          <a:bodyPr/>
          <a:lstStyle/>
          <a:p>
            <a:fld id="{8510F16A-43B4-9F4F-9127-0A50A647D696}" type="slidenum">
              <a:rPr lang="en-US" smtClean="0"/>
              <a:t>19</a:t>
            </a:fld>
            <a:endParaRPr lang="en-US" dirty="0"/>
          </a:p>
        </p:txBody>
      </p:sp>
    </p:spTree>
    <p:extLst>
      <p:ext uri="{BB962C8B-B14F-4D97-AF65-F5344CB8AC3E}">
        <p14:creationId xmlns:p14="http://schemas.microsoft.com/office/powerpoint/2010/main" val="37481380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Manipulative therapies also broadly include osteopathic manipulative treatment and many other forms of manual therapies used to manage a variety of conditions in adults and children.  </a:t>
            </a:r>
          </a:p>
          <a:p>
            <a:r>
              <a:rPr lang="en-US" dirty="0"/>
              <a:t>Overall, it is difficult to make any recommendations about the use of manipulative </a:t>
            </a:r>
            <a:r>
              <a:rPr lang="en-US" dirty="0" err="1"/>
              <a:t>therpaies</a:t>
            </a:r>
            <a:r>
              <a:rPr lang="en-US" dirty="0"/>
              <a:t> in infants and children because most studies had a high potential for bias with small numbers of patients and low methodologic quality.</a:t>
            </a:r>
          </a:p>
        </p:txBody>
      </p:sp>
      <p:sp>
        <p:nvSpPr>
          <p:cNvPr id="4" name="Slide Number Placeholder 3"/>
          <p:cNvSpPr>
            <a:spLocks noGrp="1"/>
          </p:cNvSpPr>
          <p:nvPr>
            <p:ph type="sldNum" sz="quarter" idx="5"/>
          </p:nvPr>
        </p:nvSpPr>
        <p:spPr/>
        <p:txBody>
          <a:bodyPr/>
          <a:lstStyle/>
          <a:p>
            <a:fld id="{8510F16A-43B4-9F4F-9127-0A50A647D696}" type="slidenum">
              <a:rPr lang="en-US" smtClean="0"/>
              <a:t>20</a:t>
            </a:fld>
            <a:endParaRPr lang="en-US"/>
          </a:p>
        </p:txBody>
      </p:sp>
    </p:spTree>
    <p:extLst>
      <p:ext uri="{BB962C8B-B14F-4D97-AF65-F5344CB8AC3E}">
        <p14:creationId xmlns:p14="http://schemas.microsoft.com/office/powerpoint/2010/main" val="11140664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Chiropractics</a:t>
            </a:r>
            <a:r>
              <a:rPr lang="en-US" dirty="0"/>
              <a:t> is something that I am asked about relatively frequently by families looking for an alternative treatment for their child’s ear infections or MEE.  </a:t>
            </a:r>
            <a:r>
              <a:rPr lang="en-US" dirty="0" err="1"/>
              <a:t>Chiropractics</a:t>
            </a:r>
            <a:r>
              <a:rPr lang="en-US" dirty="0"/>
              <a:t> studies older- 1996, 1997, and 2004.  Unfortunately, clinical trials evaluating the effectiveness of </a:t>
            </a:r>
            <a:r>
              <a:rPr lang="en-US" dirty="0" err="1"/>
              <a:t>chiropractics</a:t>
            </a:r>
            <a:r>
              <a:rPr lang="en-US" dirty="0"/>
              <a:t> in treating AOM are limited and possess significant methodological flaws.</a:t>
            </a:r>
          </a:p>
          <a:p>
            <a:r>
              <a:rPr lang="en-US" dirty="0"/>
              <a:t>3 major….findings included 93% of AOM improved, 75% within 10 days (could be normal resolution for viral AOM) and another found 95% had return of normal appearing TM and decrease in fevers after 2 weeks</a:t>
            </a:r>
          </a:p>
          <a:p>
            <a:r>
              <a:rPr lang="en-US" dirty="0"/>
              <a:t>Perhaps most important to counsel pediatric patients about is the increased risk for injury following rapid rotational movements of forces secondary to anatomic immaturity.  Serious adverse events have been reports, including paraplegia and death.</a:t>
            </a:r>
          </a:p>
        </p:txBody>
      </p:sp>
      <p:sp>
        <p:nvSpPr>
          <p:cNvPr id="4" name="Slide Number Placeholder 3"/>
          <p:cNvSpPr>
            <a:spLocks noGrp="1"/>
          </p:cNvSpPr>
          <p:nvPr>
            <p:ph type="sldNum" sz="quarter" idx="5"/>
          </p:nvPr>
        </p:nvSpPr>
        <p:spPr/>
        <p:txBody>
          <a:bodyPr/>
          <a:lstStyle/>
          <a:p>
            <a:fld id="{8510F16A-43B4-9F4F-9127-0A50A647D696}" type="slidenum">
              <a:rPr lang="en-US" smtClean="0"/>
              <a:t>21</a:t>
            </a:fld>
            <a:endParaRPr lang="en-US"/>
          </a:p>
        </p:txBody>
      </p:sp>
    </p:spTree>
    <p:extLst>
      <p:ext uri="{BB962C8B-B14F-4D97-AF65-F5344CB8AC3E}">
        <p14:creationId xmlns:p14="http://schemas.microsoft.com/office/powerpoint/2010/main" val="32074640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will be speaking only to acupuncture today</a:t>
            </a:r>
          </a:p>
          <a:p>
            <a:r>
              <a:rPr lang="en-US" dirty="0"/>
              <a:t>Last point– </a:t>
            </a:r>
            <a:r>
              <a:rPr lang="en-US" dirty="0" err="1"/>
              <a:t>Acupunctrue</a:t>
            </a:r>
            <a:r>
              <a:rPr lang="en-US" dirty="0"/>
              <a:t> has been shown to be effective for general acute pain control in children with minimal side effects (with the most common being dizziness)</a:t>
            </a:r>
          </a:p>
        </p:txBody>
      </p:sp>
      <p:sp>
        <p:nvSpPr>
          <p:cNvPr id="4" name="Slide Number Placeholder 3"/>
          <p:cNvSpPr>
            <a:spLocks noGrp="1"/>
          </p:cNvSpPr>
          <p:nvPr>
            <p:ph type="sldNum" sz="quarter" idx="5"/>
          </p:nvPr>
        </p:nvSpPr>
        <p:spPr/>
        <p:txBody>
          <a:bodyPr/>
          <a:lstStyle/>
          <a:p>
            <a:fld id="{8510F16A-43B4-9F4F-9127-0A50A647D696}" type="slidenum">
              <a:rPr lang="en-US" smtClean="0"/>
              <a:t>22</a:t>
            </a:fld>
            <a:endParaRPr lang="en-US"/>
          </a:p>
        </p:txBody>
      </p:sp>
    </p:spTree>
    <p:extLst>
      <p:ext uri="{BB962C8B-B14F-4D97-AF65-F5344CB8AC3E}">
        <p14:creationId xmlns:p14="http://schemas.microsoft.com/office/powerpoint/2010/main" val="8753386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Instead, alternative modalities such as </a:t>
            </a:r>
            <a:r>
              <a:rPr lang="en-US" dirty="0" err="1"/>
              <a:t>acuprtressure</a:t>
            </a:r>
            <a:r>
              <a:rPr lang="en-US" dirty="0"/>
              <a:t> or laser acupuncture can be used.  Although there is little understanding of its mechanism in treating OM, it is theorized that acupuncture has immunomodulatory properties that may play a role in the clearance of MEE.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However, since the reported type of otitis is unclear and given that otitis externa usually affects canines, these </a:t>
            </a:r>
            <a:r>
              <a:rPr lang="en-US" dirty="0" err="1"/>
              <a:t>conclucsions</a:t>
            </a:r>
            <a:r>
              <a:rPr lang="en-US" dirty="0"/>
              <a:t> may not be attributable to humans</a:t>
            </a:r>
          </a:p>
          <a:p>
            <a:endParaRPr lang="en-US" dirty="0"/>
          </a:p>
        </p:txBody>
      </p:sp>
      <p:sp>
        <p:nvSpPr>
          <p:cNvPr id="4" name="Slide Number Placeholder 3"/>
          <p:cNvSpPr>
            <a:spLocks noGrp="1"/>
          </p:cNvSpPr>
          <p:nvPr>
            <p:ph type="sldNum" sz="quarter" idx="5"/>
          </p:nvPr>
        </p:nvSpPr>
        <p:spPr/>
        <p:txBody>
          <a:bodyPr/>
          <a:lstStyle/>
          <a:p>
            <a:fld id="{8510F16A-43B4-9F4F-9127-0A50A647D696}" type="slidenum">
              <a:rPr lang="en-US" smtClean="0"/>
              <a:t>23</a:t>
            </a:fld>
            <a:endParaRPr lang="en-US"/>
          </a:p>
        </p:txBody>
      </p:sp>
    </p:spTree>
    <p:extLst>
      <p:ext uri="{BB962C8B-B14F-4D97-AF65-F5344CB8AC3E}">
        <p14:creationId xmlns:p14="http://schemas.microsoft.com/office/powerpoint/2010/main" val="543848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Of course as health care providers it is our job to base our recommendations on the best evidence that is available following the classic levels of evidence as our overall guide</a:t>
            </a:r>
          </a:p>
        </p:txBody>
      </p:sp>
      <p:sp>
        <p:nvSpPr>
          <p:cNvPr id="4" name="Slide Number Placeholder 3"/>
          <p:cNvSpPr>
            <a:spLocks noGrp="1"/>
          </p:cNvSpPr>
          <p:nvPr>
            <p:ph type="sldNum" sz="quarter" idx="5"/>
          </p:nvPr>
        </p:nvSpPr>
        <p:spPr/>
        <p:txBody>
          <a:bodyPr/>
          <a:lstStyle/>
          <a:p>
            <a:fld id="{8510F16A-43B4-9F4F-9127-0A50A647D696}" type="slidenum">
              <a:rPr lang="en-US" smtClean="0"/>
              <a:t>6</a:t>
            </a:fld>
            <a:endParaRPr lang="en-US" dirty="0"/>
          </a:p>
        </p:txBody>
      </p:sp>
    </p:spTree>
    <p:extLst>
      <p:ext uri="{BB962C8B-B14F-4D97-AF65-F5344CB8AC3E}">
        <p14:creationId xmlns:p14="http://schemas.microsoft.com/office/powerpoint/2010/main" val="5932881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table was adapted from one of the articles I looked at and summarizes the alternative treatments I discussed today and the specific treatment options for OM according to OM type, specifically AOM, recurrent AOM and OME.  </a:t>
            </a:r>
          </a:p>
        </p:txBody>
      </p:sp>
      <p:sp>
        <p:nvSpPr>
          <p:cNvPr id="4" name="Slide Number Placeholder 3"/>
          <p:cNvSpPr>
            <a:spLocks noGrp="1"/>
          </p:cNvSpPr>
          <p:nvPr>
            <p:ph type="sldNum" sz="quarter" idx="5"/>
          </p:nvPr>
        </p:nvSpPr>
        <p:spPr/>
        <p:txBody>
          <a:bodyPr/>
          <a:lstStyle/>
          <a:p>
            <a:fld id="{8510F16A-43B4-9F4F-9127-0A50A647D696}" type="slidenum">
              <a:rPr lang="en-US" smtClean="0"/>
              <a:t>24</a:t>
            </a:fld>
            <a:endParaRPr lang="en-US"/>
          </a:p>
        </p:txBody>
      </p:sp>
    </p:spTree>
    <p:extLst>
      <p:ext uri="{BB962C8B-B14F-4D97-AF65-F5344CB8AC3E}">
        <p14:creationId xmlns:p14="http://schemas.microsoft.com/office/powerpoint/2010/main" val="1646904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total of 110 results came back, and when filtering for articles from the last 5 years only 8 results came back.  When filtering for systematic review, only 6 articles remain with only one of these being from the last 5 years </a:t>
            </a:r>
          </a:p>
        </p:txBody>
      </p:sp>
      <p:sp>
        <p:nvSpPr>
          <p:cNvPr id="4" name="Slide Number Placeholder 3"/>
          <p:cNvSpPr>
            <a:spLocks noGrp="1"/>
          </p:cNvSpPr>
          <p:nvPr>
            <p:ph type="sldNum" sz="quarter" idx="5"/>
          </p:nvPr>
        </p:nvSpPr>
        <p:spPr/>
        <p:txBody>
          <a:bodyPr/>
          <a:lstStyle/>
          <a:p>
            <a:fld id="{8510F16A-43B4-9F4F-9127-0A50A647D696}" type="slidenum">
              <a:rPr lang="en-US" smtClean="0"/>
              <a:t>7</a:t>
            </a:fld>
            <a:endParaRPr lang="en-US" dirty="0"/>
          </a:p>
        </p:txBody>
      </p:sp>
    </p:spTree>
    <p:extLst>
      <p:ext uri="{BB962C8B-B14F-4D97-AF65-F5344CB8AC3E}">
        <p14:creationId xmlns:p14="http://schemas.microsoft.com/office/powerpoint/2010/main" val="22950058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Interestingly. Complementary integrative medicine is noted in some articles as a preferred term since it is seen as less negative- this is defined as “anything not in the realm of modern or evidence- based medicine” which can include treatments based on historical or cultural traditions or those emphasizing self-treatment and prevention.  </a:t>
            </a:r>
          </a:p>
        </p:txBody>
      </p:sp>
      <p:sp>
        <p:nvSpPr>
          <p:cNvPr id="4" name="Slide Number Placeholder 3"/>
          <p:cNvSpPr>
            <a:spLocks noGrp="1"/>
          </p:cNvSpPr>
          <p:nvPr>
            <p:ph type="sldNum" sz="quarter" idx="5"/>
          </p:nvPr>
        </p:nvSpPr>
        <p:spPr/>
        <p:txBody>
          <a:bodyPr/>
          <a:lstStyle/>
          <a:p>
            <a:fld id="{8510F16A-43B4-9F4F-9127-0A50A647D696}" type="slidenum">
              <a:rPr lang="en-US" smtClean="0"/>
              <a:t>8</a:t>
            </a:fld>
            <a:endParaRPr lang="en-US" dirty="0"/>
          </a:p>
        </p:txBody>
      </p:sp>
    </p:spTree>
    <p:extLst>
      <p:ext uri="{BB962C8B-B14F-4D97-AF65-F5344CB8AC3E}">
        <p14:creationId xmlns:p14="http://schemas.microsoft.com/office/powerpoint/2010/main" val="24730825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studies on traditional Chinese and Japanese medicine in OM, but the conclusions limited due to language barriers, methodological concerns, and formulation variability</a:t>
            </a:r>
          </a:p>
        </p:txBody>
      </p:sp>
      <p:sp>
        <p:nvSpPr>
          <p:cNvPr id="4" name="Slide Number Placeholder 3"/>
          <p:cNvSpPr>
            <a:spLocks noGrp="1"/>
          </p:cNvSpPr>
          <p:nvPr>
            <p:ph type="sldNum" sz="quarter" idx="5"/>
          </p:nvPr>
        </p:nvSpPr>
        <p:spPr/>
        <p:txBody>
          <a:bodyPr/>
          <a:lstStyle/>
          <a:p>
            <a:fld id="{8510F16A-43B4-9F4F-9127-0A50A647D696}" type="slidenum">
              <a:rPr lang="en-US" smtClean="0"/>
              <a:t>9</a:t>
            </a:fld>
            <a:endParaRPr lang="en-US" dirty="0"/>
          </a:p>
        </p:txBody>
      </p:sp>
    </p:spTree>
    <p:extLst>
      <p:ext uri="{BB962C8B-B14F-4D97-AF65-F5344CB8AC3E}">
        <p14:creationId xmlns:p14="http://schemas.microsoft.com/office/powerpoint/2010/main" val="2404752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Despite significant expenditures on testing CAM, including $124 million spent by the US government in 2014, &lt;5% of therapies were tested in children.  </a:t>
            </a:r>
          </a:p>
        </p:txBody>
      </p:sp>
      <p:sp>
        <p:nvSpPr>
          <p:cNvPr id="4" name="Slide Number Placeholder 3"/>
          <p:cNvSpPr>
            <a:spLocks noGrp="1"/>
          </p:cNvSpPr>
          <p:nvPr>
            <p:ph type="sldNum" sz="quarter" idx="5"/>
          </p:nvPr>
        </p:nvSpPr>
        <p:spPr/>
        <p:txBody>
          <a:bodyPr/>
          <a:lstStyle/>
          <a:p>
            <a:fld id="{8510F16A-43B4-9F4F-9127-0A50A647D696}" type="slidenum">
              <a:rPr lang="en-US" smtClean="0"/>
              <a:t>10</a:t>
            </a:fld>
            <a:endParaRPr lang="en-US" dirty="0"/>
          </a:p>
        </p:txBody>
      </p:sp>
    </p:spTree>
    <p:extLst>
      <p:ext uri="{BB962C8B-B14F-4D97-AF65-F5344CB8AC3E}">
        <p14:creationId xmlns:p14="http://schemas.microsoft.com/office/powerpoint/2010/main" val="15669080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let’s look alittle bit into what families are using and what the evidence says.  Broadly speaking, I am going to talk about these categories of alternative medicine for ear infections</a:t>
            </a:r>
          </a:p>
          <a:p>
            <a:r>
              <a:rPr lang="en-US" dirty="0"/>
              <a:t>Within prevention- we will talk about a few different things, including nutrition, natural health products and probiotics</a:t>
            </a:r>
          </a:p>
        </p:txBody>
      </p:sp>
      <p:sp>
        <p:nvSpPr>
          <p:cNvPr id="4" name="Slide Number Placeholder 3"/>
          <p:cNvSpPr>
            <a:spLocks noGrp="1"/>
          </p:cNvSpPr>
          <p:nvPr>
            <p:ph type="sldNum" sz="quarter" idx="5"/>
          </p:nvPr>
        </p:nvSpPr>
        <p:spPr/>
        <p:txBody>
          <a:bodyPr/>
          <a:lstStyle/>
          <a:p>
            <a:fld id="{8510F16A-43B4-9F4F-9127-0A50A647D696}" type="slidenum">
              <a:rPr lang="en-US" smtClean="0"/>
              <a:t>11</a:t>
            </a:fld>
            <a:endParaRPr lang="en-US" dirty="0"/>
          </a:p>
        </p:txBody>
      </p:sp>
    </p:spTree>
    <p:extLst>
      <p:ext uri="{BB962C8B-B14F-4D97-AF65-F5344CB8AC3E}">
        <p14:creationId xmlns:p14="http://schemas.microsoft.com/office/powerpoint/2010/main" val="1946475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we know numerous risk factors have been identified in OM including increased rates of OM with bottle feeding as compared with breastfeeding, tobacco exposure, large daycare settings, nutrition in general is another area that has been implicated in the pathogenesis of OM.  A 2009 meta-analysis supported previous findings that deficiencies of vitamin A and/or zinc may lead to increased rates of OM. However, Abba and colleagues reviewed 12 RCTs in which placebo was compared with zinc and found conflicting reports regarding the efficacy of supplementation. </a:t>
            </a:r>
          </a:p>
          <a:p>
            <a:r>
              <a:rPr lang="en-US" dirty="0"/>
              <a:t>Lastly, vitamin D- as we all know plays a role in metabolism and calcium </a:t>
            </a:r>
            <a:r>
              <a:rPr lang="en-US" dirty="0" err="1"/>
              <a:t>homeostatis</a:t>
            </a:r>
            <a:r>
              <a:rPr lang="en-US" dirty="0"/>
              <a:t>, but also plays a role in immunity and infection.  While several studies have looked at the relationship between decreased vitamin D levels and the increased risk of AOM, there is not enough evidence to support a causative effect of vitamin D deficiency on the development of AOM or to suggest a protective effect of vit D supplementation in children with RAOM- further controlled clinical trials are needed to solve these questions. </a:t>
            </a:r>
          </a:p>
        </p:txBody>
      </p:sp>
      <p:sp>
        <p:nvSpPr>
          <p:cNvPr id="4" name="Slide Number Placeholder 3"/>
          <p:cNvSpPr>
            <a:spLocks noGrp="1"/>
          </p:cNvSpPr>
          <p:nvPr>
            <p:ph type="sldNum" sz="quarter" idx="5"/>
          </p:nvPr>
        </p:nvSpPr>
        <p:spPr/>
        <p:txBody>
          <a:bodyPr/>
          <a:lstStyle/>
          <a:p>
            <a:fld id="{8510F16A-43B4-9F4F-9127-0A50A647D696}" type="slidenum">
              <a:rPr lang="en-US" smtClean="0"/>
              <a:t>12</a:t>
            </a:fld>
            <a:endParaRPr lang="en-US" dirty="0"/>
          </a:p>
        </p:txBody>
      </p:sp>
    </p:spTree>
    <p:extLst>
      <p:ext uri="{BB962C8B-B14F-4D97-AF65-F5344CB8AC3E}">
        <p14:creationId xmlns:p14="http://schemas.microsoft.com/office/powerpoint/2010/main" val="17925855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..symptoms of URI although other echineacea products are commonly sold in the US</a:t>
            </a:r>
          </a:p>
          <a:p>
            <a:r>
              <a:rPr lang="en-US" dirty="0"/>
              <a:t>A 2004 RCT by Coehn and colleagues found that a mixture containing echinacea reduced the number of AOM episodes per child by 68% (p&lt;0.001) compared with placebo among 430 children.  Since then, larger RCTs have been performed, as well as a 2015 and 2021 meta-analysis.  These studies have added significant evidence of the protective effects of echinacea in reducing the risk of URIs and associated incidents of OM, with negligible adverse effects. </a:t>
            </a:r>
          </a:p>
        </p:txBody>
      </p:sp>
      <p:sp>
        <p:nvSpPr>
          <p:cNvPr id="4" name="Slide Number Placeholder 3"/>
          <p:cNvSpPr>
            <a:spLocks noGrp="1"/>
          </p:cNvSpPr>
          <p:nvPr>
            <p:ph type="sldNum" sz="quarter" idx="5"/>
          </p:nvPr>
        </p:nvSpPr>
        <p:spPr/>
        <p:txBody>
          <a:bodyPr/>
          <a:lstStyle/>
          <a:p>
            <a:fld id="{8510F16A-43B4-9F4F-9127-0A50A647D696}" type="slidenum">
              <a:rPr lang="en-US" smtClean="0"/>
              <a:t>13</a:t>
            </a:fld>
            <a:endParaRPr lang="en-US" dirty="0"/>
          </a:p>
        </p:txBody>
      </p:sp>
    </p:spTree>
    <p:extLst>
      <p:ext uri="{BB962C8B-B14F-4D97-AF65-F5344CB8AC3E}">
        <p14:creationId xmlns:p14="http://schemas.microsoft.com/office/powerpoint/2010/main" val="12874330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B8CE48"/>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0" name="Footer Placeholder 9"/>
          <p:cNvSpPr>
            <a:spLocks noGrp="1"/>
          </p:cNvSpPr>
          <p:nvPr>
            <p:ph type="ftr" sz="quarter" idx="10"/>
          </p:nvPr>
        </p:nvSpPr>
        <p:spPr>
          <a:xfrm>
            <a:off x="2514600" y="6226173"/>
            <a:ext cx="4114800" cy="365125"/>
          </a:xfrm>
        </p:spPr>
        <p:txBody>
          <a:bodyPr/>
          <a:lstStyle/>
          <a:p>
            <a:r>
              <a:rPr lang="en-US" dirty="0"/>
              <a:t>July 28-30, 2024   |   The American Club   |   Kohler, WI</a:t>
            </a:r>
          </a:p>
        </p:txBody>
      </p:sp>
    </p:spTree>
    <p:extLst>
      <p:ext uri="{BB962C8B-B14F-4D97-AF65-F5344CB8AC3E}">
        <p14:creationId xmlns:p14="http://schemas.microsoft.com/office/powerpoint/2010/main" val="509260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9"/>
          <p:cNvSpPr>
            <a:spLocks noGrp="1"/>
          </p:cNvSpPr>
          <p:nvPr>
            <p:ph type="ftr" sz="quarter" idx="10"/>
          </p:nvPr>
        </p:nvSpPr>
        <p:spPr>
          <a:xfrm>
            <a:off x="2514600" y="6226173"/>
            <a:ext cx="4114800" cy="365125"/>
          </a:xfrm>
        </p:spPr>
        <p:txBody>
          <a:bodyPr/>
          <a:lstStyle/>
          <a:p>
            <a:r>
              <a:rPr lang="en-US" dirty="0"/>
              <a:t>July 28-30, 2024   |   The American Club   |   Kohler, WI</a:t>
            </a:r>
          </a:p>
        </p:txBody>
      </p:sp>
    </p:spTree>
    <p:extLst>
      <p:ext uri="{BB962C8B-B14F-4D97-AF65-F5344CB8AC3E}">
        <p14:creationId xmlns:p14="http://schemas.microsoft.com/office/powerpoint/2010/main" val="493949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95400"/>
            <a:ext cx="2057400" cy="4830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95400"/>
            <a:ext cx="6019800" cy="4830763"/>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9"/>
          <p:cNvSpPr>
            <a:spLocks noGrp="1"/>
          </p:cNvSpPr>
          <p:nvPr>
            <p:ph type="ftr" sz="quarter" idx="10"/>
          </p:nvPr>
        </p:nvSpPr>
        <p:spPr>
          <a:xfrm>
            <a:off x="2514600" y="6226173"/>
            <a:ext cx="4114800" cy="365125"/>
          </a:xfrm>
        </p:spPr>
        <p:txBody>
          <a:bodyPr/>
          <a:lstStyle/>
          <a:p>
            <a:r>
              <a:rPr lang="en-US" dirty="0"/>
              <a:t>July 28-30, 2024   |   The American Club   |   Kohler, WI</a:t>
            </a:r>
          </a:p>
        </p:txBody>
      </p:sp>
    </p:spTree>
    <p:extLst>
      <p:ext uri="{BB962C8B-B14F-4D97-AF65-F5344CB8AC3E}">
        <p14:creationId xmlns:p14="http://schemas.microsoft.com/office/powerpoint/2010/main" val="9334843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9"/>
          <p:cNvSpPr>
            <a:spLocks noGrp="1"/>
          </p:cNvSpPr>
          <p:nvPr>
            <p:ph type="ftr" sz="quarter" idx="10"/>
          </p:nvPr>
        </p:nvSpPr>
        <p:spPr>
          <a:xfrm>
            <a:off x="2514600" y="6226173"/>
            <a:ext cx="4114800" cy="365125"/>
          </a:xfrm>
        </p:spPr>
        <p:txBody>
          <a:bodyPr/>
          <a:lstStyle/>
          <a:p>
            <a:r>
              <a:rPr lang="en-US" dirty="0"/>
              <a:t>July 28-30, 2024   |   The American Club   |   Kohler, WI</a:t>
            </a:r>
          </a:p>
        </p:txBody>
      </p:sp>
    </p:spTree>
    <p:extLst>
      <p:ext uri="{BB962C8B-B14F-4D97-AF65-F5344CB8AC3E}">
        <p14:creationId xmlns:p14="http://schemas.microsoft.com/office/powerpoint/2010/main" val="39171163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178C0BB-E4BE-4AC3-9766-B589BFD971B9}"/>
              </a:ext>
            </a:extLst>
          </p:cNvPr>
          <p:cNvSpPr>
            <a:spLocks noGrp="1"/>
          </p:cNvSpPr>
          <p:nvPr>
            <p:ph type="ftr" sz="quarter" idx="10"/>
          </p:nvPr>
        </p:nvSpPr>
        <p:spPr/>
        <p:txBody>
          <a:bodyPr/>
          <a:lstStyle/>
          <a:p>
            <a:r>
              <a:rPr lang="en-US" dirty="0"/>
              <a:t>July 28-30, 2024  |   The American Club   |   Kohler, WI</a:t>
            </a:r>
          </a:p>
        </p:txBody>
      </p:sp>
    </p:spTree>
    <p:extLst>
      <p:ext uri="{BB962C8B-B14F-4D97-AF65-F5344CB8AC3E}">
        <p14:creationId xmlns:p14="http://schemas.microsoft.com/office/powerpoint/2010/main" val="3101693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9"/>
          <p:cNvSpPr>
            <a:spLocks noGrp="1"/>
          </p:cNvSpPr>
          <p:nvPr>
            <p:ph type="ftr" sz="quarter" idx="10"/>
          </p:nvPr>
        </p:nvSpPr>
        <p:spPr>
          <a:xfrm>
            <a:off x="2514600" y="6226173"/>
            <a:ext cx="4114800" cy="365125"/>
          </a:xfrm>
        </p:spPr>
        <p:txBody>
          <a:bodyPr/>
          <a:lstStyle/>
          <a:p>
            <a:r>
              <a:rPr lang="en-US" dirty="0"/>
              <a:t>July 28-30, 2024   |   The American Club   |   Kohler, WI</a:t>
            </a:r>
          </a:p>
        </p:txBody>
      </p:sp>
    </p:spTree>
    <p:extLst>
      <p:ext uri="{BB962C8B-B14F-4D97-AF65-F5344CB8AC3E}">
        <p14:creationId xmlns:p14="http://schemas.microsoft.com/office/powerpoint/2010/main" val="1501478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Footer Placeholder 9"/>
          <p:cNvSpPr>
            <a:spLocks noGrp="1"/>
          </p:cNvSpPr>
          <p:nvPr>
            <p:ph type="ftr" sz="quarter" idx="10"/>
          </p:nvPr>
        </p:nvSpPr>
        <p:spPr>
          <a:xfrm>
            <a:off x="2514600" y="6226173"/>
            <a:ext cx="4114800" cy="365125"/>
          </a:xfrm>
        </p:spPr>
        <p:txBody>
          <a:bodyPr/>
          <a:lstStyle/>
          <a:p>
            <a:r>
              <a:rPr lang="en-US" dirty="0"/>
              <a:t>July 28-30, 2024   |   The American Club   |   Kohler, WI</a:t>
            </a:r>
          </a:p>
        </p:txBody>
      </p:sp>
    </p:spTree>
    <p:extLst>
      <p:ext uri="{BB962C8B-B14F-4D97-AF65-F5344CB8AC3E}">
        <p14:creationId xmlns:p14="http://schemas.microsoft.com/office/powerpoint/2010/main" val="1413397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590800"/>
            <a:ext cx="4038600" cy="3535363"/>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2590800"/>
            <a:ext cx="4038600" cy="3535363"/>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9"/>
          <p:cNvSpPr>
            <a:spLocks noGrp="1"/>
          </p:cNvSpPr>
          <p:nvPr>
            <p:ph type="ftr" sz="quarter" idx="10"/>
          </p:nvPr>
        </p:nvSpPr>
        <p:spPr>
          <a:xfrm>
            <a:off x="2514600" y="6226173"/>
            <a:ext cx="4114800" cy="365125"/>
          </a:xfrm>
        </p:spPr>
        <p:txBody>
          <a:bodyPr/>
          <a:lstStyle/>
          <a:p>
            <a:r>
              <a:rPr lang="en-US" dirty="0"/>
              <a:t>July 28-30, 2024   |   The American Club   |   Kohler, WI</a:t>
            </a:r>
          </a:p>
        </p:txBody>
      </p:sp>
    </p:spTree>
    <p:extLst>
      <p:ext uri="{BB962C8B-B14F-4D97-AF65-F5344CB8AC3E}">
        <p14:creationId xmlns:p14="http://schemas.microsoft.com/office/powerpoint/2010/main" val="2116135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4" name="Content Placeholder 3"/>
          <p:cNvSpPr>
            <a:spLocks noGrp="1"/>
          </p:cNvSpPr>
          <p:nvPr>
            <p:ph sz="half" idx="2"/>
          </p:nvPr>
        </p:nvSpPr>
        <p:spPr>
          <a:xfrm>
            <a:off x="457200" y="2590799"/>
            <a:ext cx="4040188" cy="3535363"/>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p:cNvSpPr>
            <a:spLocks noGrp="1"/>
          </p:cNvSpPr>
          <p:nvPr>
            <p:ph sz="quarter" idx="4"/>
          </p:nvPr>
        </p:nvSpPr>
        <p:spPr>
          <a:xfrm>
            <a:off x="4645025" y="2590799"/>
            <a:ext cx="4041775" cy="3535363"/>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9"/>
          <p:cNvSpPr>
            <a:spLocks noGrp="1"/>
          </p:cNvSpPr>
          <p:nvPr>
            <p:ph type="ftr" sz="quarter" idx="10"/>
          </p:nvPr>
        </p:nvSpPr>
        <p:spPr>
          <a:xfrm>
            <a:off x="2514600" y="6226173"/>
            <a:ext cx="4114800" cy="365125"/>
          </a:xfrm>
        </p:spPr>
        <p:txBody>
          <a:bodyPr/>
          <a:lstStyle/>
          <a:p>
            <a:r>
              <a:rPr lang="en-US" dirty="0"/>
              <a:t>July 28-30, 2024   |   The American Club   |   Kohler, WI</a:t>
            </a:r>
          </a:p>
        </p:txBody>
      </p:sp>
    </p:spTree>
    <p:extLst>
      <p:ext uri="{BB962C8B-B14F-4D97-AF65-F5344CB8AC3E}">
        <p14:creationId xmlns:p14="http://schemas.microsoft.com/office/powerpoint/2010/main" val="960266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9"/>
          <p:cNvSpPr>
            <a:spLocks noGrp="1"/>
          </p:cNvSpPr>
          <p:nvPr>
            <p:ph type="ftr" sz="quarter" idx="10"/>
          </p:nvPr>
        </p:nvSpPr>
        <p:spPr>
          <a:xfrm>
            <a:off x="2514600" y="6226173"/>
            <a:ext cx="4114800" cy="365125"/>
          </a:xfrm>
        </p:spPr>
        <p:txBody>
          <a:bodyPr/>
          <a:lstStyle/>
          <a:p>
            <a:r>
              <a:rPr lang="en-US" dirty="0"/>
              <a:t>July 28-30, 2024   |   The American Club   |   Kohler, WI</a:t>
            </a:r>
          </a:p>
        </p:txBody>
      </p:sp>
    </p:spTree>
    <p:extLst>
      <p:ext uri="{BB962C8B-B14F-4D97-AF65-F5344CB8AC3E}">
        <p14:creationId xmlns:p14="http://schemas.microsoft.com/office/powerpoint/2010/main" val="2335177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9"/>
          <p:cNvSpPr>
            <a:spLocks noGrp="1"/>
          </p:cNvSpPr>
          <p:nvPr>
            <p:ph type="ftr" sz="quarter" idx="10"/>
          </p:nvPr>
        </p:nvSpPr>
        <p:spPr>
          <a:xfrm>
            <a:off x="2514600" y="6226173"/>
            <a:ext cx="4114800" cy="365125"/>
          </a:xfrm>
        </p:spPr>
        <p:txBody>
          <a:bodyPr/>
          <a:lstStyle/>
          <a:p>
            <a:r>
              <a:rPr lang="en-US" dirty="0"/>
              <a:t>July 28-30, 2024   |   The American Club   |   Kohler, WI</a:t>
            </a:r>
          </a:p>
        </p:txBody>
      </p:sp>
    </p:spTree>
    <p:extLst>
      <p:ext uri="{BB962C8B-B14F-4D97-AF65-F5344CB8AC3E}">
        <p14:creationId xmlns:p14="http://schemas.microsoft.com/office/powerpoint/2010/main" val="811805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3008313" cy="70485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1371600"/>
            <a:ext cx="5111750" cy="4754563"/>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2057400"/>
            <a:ext cx="3008313" cy="4068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9"/>
          <p:cNvSpPr>
            <a:spLocks noGrp="1"/>
          </p:cNvSpPr>
          <p:nvPr>
            <p:ph type="ftr" sz="quarter" idx="10"/>
          </p:nvPr>
        </p:nvSpPr>
        <p:spPr>
          <a:xfrm>
            <a:off x="2514600" y="6226173"/>
            <a:ext cx="4114800" cy="365125"/>
          </a:xfrm>
        </p:spPr>
        <p:txBody>
          <a:bodyPr/>
          <a:lstStyle/>
          <a:p>
            <a:r>
              <a:rPr lang="en-US" dirty="0"/>
              <a:t>July 28-30, 2024   |   The American Club   |   Kohler, WI</a:t>
            </a:r>
          </a:p>
        </p:txBody>
      </p:sp>
    </p:spTree>
    <p:extLst>
      <p:ext uri="{BB962C8B-B14F-4D97-AF65-F5344CB8AC3E}">
        <p14:creationId xmlns:p14="http://schemas.microsoft.com/office/powerpoint/2010/main" val="2030555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chemeClr val="tx1"/>
                </a:solidFill>
              </a:defRPr>
            </a:lvl1pPr>
          </a:lstStyle>
          <a:p>
            <a:r>
              <a:rPr lang="en-US" dirty="0"/>
              <a:t>Click to edit Master title style</a:t>
            </a:r>
          </a:p>
        </p:txBody>
      </p:sp>
      <p:sp>
        <p:nvSpPr>
          <p:cNvPr id="3" name="Picture Placeholder 2"/>
          <p:cNvSpPr>
            <a:spLocks noGrp="1"/>
          </p:cNvSpPr>
          <p:nvPr>
            <p:ph type="pic" idx="1"/>
          </p:nvPr>
        </p:nvSpPr>
        <p:spPr>
          <a:xfrm>
            <a:off x="1792288" y="1295399"/>
            <a:ext cx="5486400" cy="3432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Footer Placeholder 9"/>
          <p:cNvSpPr>
            <a:spLocks noGrp="1"/>
          </p:cNvSpPr>
          <p:nvPr>
            <p:ph type="ftr" sz="quarter" idx="10"/>
          </p:nvPr>
        </p:nvSpPr>
        <p:spPr>
          <a:xfrm>
            <a:off x="2514600" y="6226173"/>
            <a:ext cx="4114800" cy="365125"/>
          </a:xfrm>
        </p:spPr>
        <p:txBody>
          <a:bodyPr/>
          <a:lstStyle/>
          <a:p>
            <a:r>
              <a:rPr lang="en-US" dirty="0"/>
              <a:t>July 28-30, 2024   |   The American Club   |   Kohler, WI</a:t>
            </a:r>
          </a:p>
        </p:txBody>
      </p:sp>
    </p:spTree>
    <p:extLst>
      <p:ext uri="{BB962C8B-B14F-4D97-AF65-F5344CB8AC3E}">
        <p14:creationId xmlns:p14="http://schemas.microsoft.com/office/powerpoint/2010/main" val="4279034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3333"/>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04800"/>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199"/>
            <a:ext cx="8229600" cy="419100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9" name="Straight Connector 8"/>
          <p:cNvCxnSpPr/>
          <p:nvPr userDrawn="1"/>
        </p:nvCxnSpPr>
        <p:spPr>
          <a:xfrm>
            <a:off x="0" y="5943600"/>
            <a:ext cx="9144000" cy="0"/>
          </a:xfrm>
          <a:prstGeom prst="line">
            <a:avLst/>
          </a:prstGeom>
          <a:ln>
            <a:solidFill>
              <a:srgbClr val="8A949C"/>
            </a:solidFill>
          </a:ln>
        </p:spPr>
        <p:style>
          <a:lnRef idx="1">
            <a:schemeClr val="accent1"/>
          </a:lnRef>
          <a:fillRef idx="0">
            <a:schemeClr val="accent1"/>
          </a:fillRef>
          <a:effectRef idx="0">
            <a:schemeClr val="accent1"/>
          </a:effectRef>
          <a:fontRef idx="minor">
            <a:schemeClr val="tx1"/>
          </a:fontRef>
        </p:style>
      </p:cxnSp>
      <p:sp>
        <p:nvSpPr>
          <p:cNvPr id="11" name="Footer Placeholder 10"/>
          <p:cNvSpPr>
            <a:spLocks noGrp="1"/>
          </p:cNvSpPr>
          <p:nvPr>
            <p:ph type="ftr" sz="quarter" idx="3"/>
          </p:nvPr>
        </p:nvSpPr>
        <p:spPr>
          <a:xfrm>
            <a:off x="2438400" y="6226173"/>
            <a:ext cx="4114800" cy="365125"/>
          </a:xfrm>
          <a:prstGeom prst="rect">
            <a:avLst/>
          </a:prstGeom>
        </p:spPr>
        <p:txBody>
          <a:bodyPr vert="horz" lIns="91440" tIns="45720" rIns="91440" bIns="45720" rtlCol="0" anchor="ctr"/>
          <a:lstStyle>
            <a:lvl1pPr algn="ctr">
              <a:defRPr sz="1200">
                <a:solidFill>
                  <a:srgbClr val="8A949C"/>
                </a:solidFill>
                <a:latin typeface="Myriad Pro" charset="0"/>
                <a:ea typeface="Myriad Pro" charset="0"/>
                <a:cs typeface="Myriad Pro" charset="0"/>
              </a:defRPr>
            </a:lvl1pPr>
          </a:lstStyle>
          <a:p>
            <a:r>
              <a:rPr lang="en-US" dirty="0"/>
              <a:t>July 28-30, 2024  |   The American Club   |   Kohler, WI</a:t>
            </a:r>
          </a:p>
        </p:txBody>
      </p:sp>
      <p:pic>
        <p:nvPicPr>
          <p:cNvPr id="14" name="Picture 13"/>
          <p:cNvPicPr>
            <a:picLocks noChangeAspect="1"/>
          </p:cNvPicPr>
          <p:nvPr userDrawn="1"/>
        </p:nvPicPr>
        <p:blipFill>
          <a:blip r:embed="rId15" cstate="email">
            <a:extLst>
              <a:ext uri="{28A0092B-C50C-407E-A947-70E740481C1C}">
                <a14:useLocalDpi xmlns:a14="http://schemas.microsoft.com/office/drawing/2010/main"/>
              </a:ext>
            </a:extLst>
          </a:blip>
          <a:stretch>
            <a:fillRect/>
          </a:stretch>
        </p:blipFill>
        <p:spPr>
          <a:xfrm>
            <a:off x="457200" y="6095999"/>
            <a:ext cx="1278364" cy="625475"/>
          </a:xfrm>
          <a:prstGeom prst="rect">
            <a:avLst/>
          </a:prstGeom>
        </p:spPr>
      </p:pic>
      <p:pic>
        <p:nvPicPr>
          <p:cNvPr id="13" name="Picture 7" descr="MCW logo - transparent.png"/>
          <p:cNvPicPr>
            <a:picLocks noChangeAspect="1"/>
          </p:cNvPicPr>
          <p:nvPr userDrawn="1"/>
        </p:nvPicPr>
        <p:blipFill>
          <a:blip r:embed="rId16" cstate="email">
            <a:alphaModFix amt="83000"/>
            <a:extLst>
              <a:ext uri="{28A0092B-C50C-407E-A947-70E740481C1C}">
                <a14:useLocalDpi xmlns:a14="http://schemas.microsoft.com/office/drawing/2010/main"/>
              </a:ext>
            </a:extLst>
          </a:blip>
          <a:srcRect/>
          <a:stretch>
            <a:fillRect/>
          </a:stretch>
        </p:blipFill>
        <p:spPr bwMode="auto">
          <a:xfrm>
            <a:off x="7845951" y="6074636"/>
            <a:ext cx="840849" cy="66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1009855130"/>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dt="0"/>
  <p:txStyles>
    <p:titleStyle>
      <a:lvl1pPr algn="ctr" defTabSz="914400" rtl="0" eaLnBrk="1" latinLnBrk="0" hangingPunct="1">
        <a:spcBef>
          <a:spcPct val="0"/>
        </a:spcBef>
        <a:buNone/>
        <a:defRPr sz="4400" kern="1200" baseline="0">
          <a:solidFill>
            <a:srgbClr val="B8CE48"/>
          </a:solidFill>
          <a:latin typeface="Myriad Pro" charset="0"/>
          <a:ea typeface="Myriad Pro" charset="0"/>
          <a:cs typeface="Myriad Pro"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baseline="0">
          <a:solidFill>
            <a:schemeClr val="tx1"/>
          </a:solidFill>
          <a:latin typeface="Myriad Pro" charset="0"/>
          <a:ea typeface="Myriad Pro" charset="0"/>
          <a:cs typeface="Myriad Pro" charset="0"/>
        </a:defRPr>
      </a:lvl1pPr>
      <a:lvl2pPr marL="742950" indent="-285750" algn="l" defTabSz="914400" rtl="0" eaLnBrk="1" latinLnBrk="0" hangingPunct="1">
        <a:spcBef>
          <a:spcPct val="20000"/>
        </a:spcBef>
        <a:buFont typeface="Arial" panose="020B0604020202020204" pitchFamily="34" charset="0"/>
        <a:buChar char="–"/>
        <a:defRPr sz="2800" kern="1200" baseline="0">
          <a:solidFill>
            <a:schemeClr val="tx1"/>
          </a:solidFill>
          <a:latin typeface="Myriad Pro" charset="0"/>
          <a:ea typeface="Myriad Pro" charset="0"/>
          <a:cs typeface="Myriad Pro" charset="0"/>
        </a:defRPr>
      </a:lvl2pPr>
      <a:lvl3pPr marL="1143000" indent="-228600" algn="l" defTabSz="914400" rtl="0" eaLnBrk="1" latinLnBrk="0" hangingPunct="1">
        <a:spcBef>
          <a:spcPct val="20000"/>
        </a:spcBef>
        <a:buFont typeface="Arial" panose="020B0604020202020204" pitchFamily="34" charset="0"/>
        <a:buChar char="•"/>
        <a:defRPr sz="2400" kern="1200" baseline="0">
          <a:solidFill>
            <a:schemeClr val="tx1"/>
          </a:solidFill>
          <a:latin typeface="Myriad Pro" charset="0"/>
          <a:ea typeface="Myriad Pro" charset="0"/>
          <a:cs typeface="Myriad Pro" charset="0"/>
        </a:defRPr>
      </a:lvl3pPr>
      <a:lvl4pPr marL="16002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Myriad Pro" charset="0"/>
          <a:ea typeface="Myriad Pro" charset="0"/>
          <a:cs typeface="Myriad Pro" charset="0"/>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Myriad Pro" charset="0"/>
          <a:ea typeface="Myriad Pro" charset="0"/>
          <a:cs typeface="Myriad Pro"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nccih.nih.gov/"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mailto:lnewton@mcw.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pixabay.com/en/google-seo-laptop-search-engine-1017347/"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7C2B7-DDA9-35C7-DFF7-A96775A22F68}"/>
              </a:ext>
            </a:extLst>
          </p:cNvPr>
          <p:cNvSpPr>
            <a:spLocks noGrp="1"/>
          </p:cNvSpPr>
          <p:nvPr>
            <p:ph type="ctrTitle"/>
          </p:nvPr>
        </p:nvSpPr>
        <p:spPr/>
        <p:txBody>
          <a:bodyPr>
            <a:normAutofit fontScale="90000"/>
          </a:bodyPr>
          <a:lstStyle/>
          <a:p>
            <a:r>
              <a:rPr lang="en-US" dirty="0"/>
              <a:t>Alternative Therapies for Recurrent Otitis Media &amp; Otitis Media with Effusion</a:t>
            </a:r>
          </a:p>
        </p:txBody>
      </p:sp>
      <p:sp>
        <p:nvSpPr>
          <p:cNvPr id="3" name="Subtitle 2">
            <a:extLst>
              <a:ext uri="{FF2B5EF4-FFF2-40B4-BE49-F238E27FC236}">
                <a16:creationId xmlns:a16="http://schemas.microsoft.com/office/drawing/2014/main" id="{07AE2750-7667-A080-5EAC-709B2AE67364}"/>
              </a:ext>
            </a:extLst>
          </p:cNvPr>
          <p:cNvSpPr>
            <a:spLocks noGrp="1"/>
          </p:cNvSpPr>
          <p:nvPr>
            <p:ph type="subTitle" idx="1"/>
          </p:nvPr>
        </p:nvSpPr>
        <p:spPr>
          <a:xfrm>
            <a:off x="914400" y="3886200"/>
            <a:ext cx="7315200" cy="1752600"/>
          </a:xfrm>
        </p:spPr>
        <p:txBody>
          <a:bodyPr>
            <a:normAutofit fontScale="85000" lnSpcReduction="20000"/>
          </a:bodyPr>
          <a:lstStyle/>
          <a:p>
            <a:r>
              <a:rPr lang="en-US" dirty="0"/>
              <a:t>Laurie Newton DNP, RN, CPNP- AC, PC</a:t>
            </a:r>
          </a:p>
          <a:p>
            <a:r>
              <a:rPr lang="en-US" dirty="0"/>
              <a:t>Assistant Professor</a:t>
            </a:r>
          </a:p>
          <a:p>
            <a:r>
              <a:rPr lang="en-US" dirty="0"/>
              <a:t>Department of Otolaryngology</a:t>
            </a:r>
          </a:p>
          <a:p>
            <a:r>
              <a:rPr lang="en-US" dirty="0"/>
              <a:t>Division of Pediatric Otolaryngology</a:t>
            </a:r>
          </a:p>
        </p:txBody>
      </p:sp>
      <p:sp>
        <p:nvSpPr>
          <p:cNvPr id="4" name="Footer Placeholder 3">
            <a:extLst>
              <a:ext uri="{FF2B5EF4-FFF2-40B4-BE49-F238E27FC236}">
                <a16:creationId xmlns:a16="http://schemas.microsoft.com/office/drawing/2014/main" id="{4B7828EF-6368-EEF7-5E50-37C3D69B868F}"/>
              </a:ext>
            </a:extLst>
          </p:cNvPr>
          <p:cNvSpPr>
            <a:spLocks noGrp="1"/>
          </p:cNvSpPr>
          <p:nvPr>
            <p:ph type="ftr" sz="quarter" idx="10"/>
          </p:nvPr>
        </p:nvSpPr>
        <p:spPr/>
        <p:txBody>
          <a:bodyPr/>
          <a:lstStyle/>
          <a:p>
            <a:r>
              <a:rPr lang="en-US" dirty="0"/>
              <a:t>July 28-30, 2024   |   The American Club   |   Kohler, WI</a:t>
            </a:r>
          </a:p>
        </p:txBody>
      </p:sp>
    </p:spTree>
    <p:extLst>
      <p:ext uri="{BB962C8B-B14F-4D97-AF65-F5344CB8AC3E}">
        <p14:creationId xmlns:p14="http://schemas.microsoft.com/office/powerpoint/2010/main" val="39660595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61C4B-B98A-E53F-A481-AAF7BA42F74E}"/>
              </a:ext>
            </a:extLst>
          </p:cNvPr>
          <p:cNvSpPr>
            <a:spLocks noGrp="1"/>
          </p:cNvSpPr>
          <p:nvPr>
            <p:ph type="title"/>
          </p:nvPr>
        </p:nvSpPr>
        <p:spPr/>
        <p:txBody>
          <a:bodyPr/>
          <a:lstStyle/>
          <a:p>
            <a:r>
              <a:rPr lang="en-US" dirty="0"/>
              <a:t>OM &amp; CAM: The Why?</a:t>
            </a:r>
          </a:p>
        </p:txBody>
      </p:sp>
      <p:graphicFrame>
        <p:nvGraphicFramePr>
          <p:cNvPr id="5" name="Content Placeholder 4">
            <a:extLst>
              <a:ext uri="{FF2B5EF4-FFF2-40B4-BE49-F238E27FC236}">
                <a16:creationId xmlns:a16="http://schemas.microsoft.com/office/drawing/2014/main" id="{FB78262A-22BF-5FBB-12CD-BB33ED4BA548}"/>
              </a:ext>
            </a:extLst>
          </p:cNvPr>
          <p:cNvGraphicFramePr>
            <a:graphicFrameLocks noGrp="1"/>
          </p:cNvGraphicFramePr>
          <p:nvPr>
            <p:ph idx="1"/>
            <p:extLst>
              <p:ext uri="{D42A27DB-BD31-4B8C-83A1-F6EECF244321}">
                <p14:modId xmlns:p14="http://schemas.microsoft.com/office/powerpoint/2010/main" val="4195135064"/>
              </p:ext>
            </p:extLst>
          </p:nvPr>
        </p:nvGraphicFramePr>
        <p:xfrm>
          <a:off x="457200" y="1600199"/>
          <a:ext cx="8229600" cy="41910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C075A700-AE2C-3E12-5806-045ADB5E7A78}"/>
              </a:ext>
            </a:extLst>
          </p:cNvPr>
          <p:cNvSpPr>
            <a:spLocks noGrp="1"/>
          </p:cNvSpPr>
          <p:nvPr>
            <p:ph type="ftr" sz="quarter" idx="10"/>
          </p:nvPr>
        </p:nvSpPr>
        <p:spPr/>
        <p:txBody>
          <a:bodyPr/>
          <a:lstStyle/>
          <a:p>
            <a:r>
              <a:rPr lang="en-US" dirty="0"/>
              <a:t>July 28-30, 2024   |   The American Club   |   Kohler, WI</a:t>
            </a:r>
          </a:p>
        </p:txBody>
      </p:sp>
    </p:spTree>
    <p:extLst>
      <p:ext uri="{BB962C8B-B14F-4D97-AF65-F5344CB8AC3E}">
        <p14:creationId xmlns:p14="http://schemas.microsoft.com/office/powerpoint/2010/main" val="3109962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B6156-E2A1-FFA9-EA7F-7742B879191D}"/>
              </a:ext>
            </a:extLst>
          </p:cNvPr>
          <p:cNvSpPr>
            <a:spLocks noGrp="1"/>
          </p:cNvSpPr>
          <p:nvPr>
            <p:ph type="title"/>
          </p:nvPr>
        </p:nvSpPr>
        <p:spPr/>
        <p:txBody>
          <a:bodyPr/>
          <a:lstStyle/>
          <a:p>
            <a:r>
              <a:rPr lang="en-US" dirty="0"/>
              <a:t>What are families using?</a:t>
            </a:r>
          </a:p>
        </p:txBody>
      </p:sp>
      <p:graphicFrame>
        <p:nvGraphicFramePr>
          <p:cNvPr id="5" name="Content Placeholder 4">
            <a:extLst>
              <a:ext uri="{FF2B5EF4-FFF2-40B4-BE49-F238E27FC236}">
                <a16:creationId xmlns:a16="http://schemas.microsoft.com/office/drawing/2014/main" id="{E0F4D2E0-0119-19E7-13F0-74C85263BBAD}"/>
              </a:ext>
            </a:extLst>
          </p:cNvPr>
          <p:cNvGraphicFramePr>
            <a:graphicFrameLocks noGrp="1"/>
          </p:cNvGraphicFramePr>
          <p:nvPr>
            <p:ph idx="1"/>
            <p:extLst>
              <p:ext uri="{D42A27DB-BD31-4B8C-83A1-F6EECF244321}">
                <p14:modId xmlns:p14="http://schemas.microsoft.com/office/powerpoint/2010/main" val="4285541274"/>
              </p:ext>
            </p:extLst>
          </p:nvPr>
        </p:nvGraphicFramePr>
        <p:xfrm>
          <a:off x="457200" y="1600200"/>
          <a:ext cx="8229600" cy="4191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7CCDD01F-7E8E-FC83-3B6C-0184B2AD1FE0}"/>
              </a:ext>
            </a:extLst>
          </p:cNvPr>
          <p:cNvSpPr>
            <a:spLocks noGrp="1"/>
          </p:cNvSpPr>
          <p:nvPr>
            <p:ph type="ftr" sz="quarter" idx="10"/>
          </p:nvPr>
        </p:nvSpPr>
        <p:spPr/>
        <p:txBody>
          <a:bodyPr/>
          <a:lstStyle/>
          <a:p>
            <a:r>
              <a:rPr lang="en-US" dirty="0"/>
              <a:t>July 28-30, 2024   |   The American Club   |   Kohler, WI</a:t>
            </a:r>
          </a:p>
        </p:txBody>
      </p:sp>
    </p:spTree>
    <p:extLst>
      <p:ext uri="{BB962C8B-B14F-4D97-AF65-F5344CB8AC3E}">
        <p14:creationId xmlns:p14="http://schemas.microsoft.com/office/powerpoint/2010/main" val="34617830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D5D59-E9B4-7188-4972-129243A8FF7A}"/>
              </a:ext>
            </a:extLst>
          </p:cNvPr>
          <p:cNvSpPr>
            <a:spLocks noGrp="1"/>
          </p:cNvSpPr>
          <p:nvPr>
            <p:ph type="title"/>
          </p:nvPr>
        </p:nvSpPr>
        <p:spPr/>
        <p:txBody>
          <a:bodyPr/>
          <a:lstStyle/>
          <a:p>
            <a:r>
              <a:rPr lang="en-US" dirty="0"/>
              <a:t>Prevention</a:t>
            </a:r>
          </a:p>
        </p:txBody>
      </p:sp>
      <p:graphicFrame>
        <p:nvGraphicFramePr>
          <p:cNvPr id="5" name="Content Placeholder 4">
            <a:extLst>
              <a:ext uri="{FF2B5EF4-FFF2-40B4-BE49-F238E27FC236}">
                <a16:creationId xmlns:a16="http://schemas.microsoft.com/office/drawing/2014/main" id="{CD6EA8FE-0039-1583-68A6-BBBA954380F9}"/>
              </a:ext>
            </a:extLst>
          </p:cNvPr>
          <p:cNvGraphicFramePr>
            <a:graphicFrameLocks noGrp="1"/>
          </p:cNvGraphicFramePr>
          <p:nvPr>
            <p:ph idx="1"/>
            <p:extLst>
              <p:ext uri="{D42A27DB-BD31-4B8C-83A1-F6EECF244321}">
                <p14:modId xmlns:p14="http://schemas.microsoft.com/office/powerpoint/2010/main" val="2588874054"/>
              </p:ext>
            </p:extLst>
          </p:nvPr>
        </p:nvGraphicFramePr>
        <p:xfrm>
          <a:off x="457200" y="1447801"/>
          <a:ext cx="8229600" cy="43434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CAFAC54A-B02F-8423-3DE9-5B84124C9FD3}"/>
              </a:ext>
            </a:extLst>
          </p:cNvPr>
          <p:cNvSpPr>
            <a:spLocks noGrp="1"/>
          </p:cNvSpPr>
          <p:nvPr>
            <p:ph type="ftr" sz="quarter" idx="10"/>
          </p:nvPr>
        </p:nvSpPr>
        <p:spPr/>
        <p:txBody>
          <a:bodyPr/>
          <a:lstStyle/>
          <a:p>
            <a:r>
              <a:rPr lang="en-US" dirty="0"/>
              <a:t>July 28-30, 2024   |   The American Club   |   Kohler, WI</a:t>
            </a:r>
          </a:p>
        </p:txBody>
      </p:sp>
    </p:spTree>
    <p:extLst>
      <p:ext uri="{BB962C8B-B14F-4D97-AF65-F5344CB8AC3E}">
        <p14:creationId xmlns:p14="http://schemas.microsoft.com/office/powerpoint/2010/main" val="2685285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4491C-D305-0DE6-6512-7D0CAF6A3C81}"/>
              </a:ext>
            </a:extLst>
          </p:cNvPr>
          <p:cNvSpPr>
            <a:spLocks noGrp="1"/>
          </p:cNvSpPr>
          <p:nvPr>
            <p:ph type="title"/>
          </p:nvPr>
        </p:nvSpPr>
        <p:spPr>
          <a:xfrm>
            <a:off x="228600" y="304800"/>
            <a:ext cx="8458200" cy="1143000"/>
          </a:xfrm>
        </p:spPr>
        <p:txBody>
          <a:bodyPr>
            <a:normAutofit fontScale="90000"/>
          </a:bodyPr>
          <a:lstStyle/>
          <a:p>
            <a:r>
              <a:rPr lang="en-US" dirty="0"/>
              <a:t>Prevention- Natural Health Products</a:t>
            </a:r>
          </a:p>
        </p:txBody>
      </p:sp>
      <p:graphicFrame>
        <p:nvGraphicFramePr>
          <p:cNvPr id="5" name="Content Placeholder 4">
            <a:extLst>
              <a:ext uri="{FF2B5EF4-FFF2-40B4-BE49-F238E27FC236}">
                <a16:creationId xmlns:a16="http://schemas.microsoft.com/office/drawing/2014/main" id="{B4174943-31CA-FC8D-8A2F-73EF1F126EF4}"/>
              </a:ext>
            </a:extLst>
          </p:cNvPr>
          <p:cNvGraphicFramePr>
            <a:graphicFrameLocks noGrp="1"/>
          </p:cNvGraphicFramePr>
          <p:nvPr>
            <p:ph idx="1"/>
            <p:extLst>
              <p:ext uri="{D42A27DB-BD31-4B8C-83A1-F6EECF244321}">
                <p14:modId xmlns:p14="http://schemas.microsoft.com/office/powerpoint/2010/main" val="1318331344"/>
              </p:ext>
            </p:extLst>
          </p:nvPr>
        </p:nvGraphicFramePr>
        <p:xfrm>
          <a:off x="457200" y="1600199"/>
          <a:ext cx="8229600" cy="41910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17341860-8B0F-C7E3-521F-BC13CF772129}"/>
              </a:ext>
            </a:extLst>
          </p:cNvPr>
          <p:cNvSpPr>
            <a:spLocks noGrp="1"/>
          </p:cNvSpPr>
          <p:nvPr>
            <p:ph type="ftr" sz="quarter" idx="10"/>
          </p:nvPr>
        </p:nvSpPr>
        <p:spPr/>
        <p:txBody>
          <a:bodyPr/>
          <a:lstStyle/>
          <a:p>
            <a:r>
              <a:rPr lang="en-US" dirty="0"/>
              <a:t>July 28-30, 2024   |   The American Club   |   Kohler, WI</a:t>
            </a:r>
          </a:p>
        </p:txBody>
      </p:sp>
    </p:spTree>
    <p:extLst>
      <p:ext uri="{BB962C8B-B14F-4D97-AF65-F5344CB8AC3E}">
        <p14:creationId xmlns:p14="http://schemas.microsoft.com/office/powerpoint/2010/main" val="20254536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478D9-E7B8-C0D5-DC07-A293218B7FEC}"/>
              </a:ext>
            </a:extLst>
          </p:cNvPr>
          <p:cNvSpPr>
            <a:spLocks noGrp="1"/>
          </p:cNvSpPr>
          <p:nvPr>
            <p:ph type="title"/>
          </p:nvPr>
        </p:nvSpPr>
        <p:spPr/>
        <p:txBody>
          <a:bodyPr/>
          <a:lstStyle/>
          <a:p>
            <a:r>
              <a:rPr lang="en-US" dirty="0"/>
              <a:t>Prevention: Xylitol</a:t>
            </a:r>
          </a:p>
        </p:txBody>
      </p:sp>
      <p:graphicFrame>
        <p:nvGraphicFramePr>
          <p:cNvPr id="5" name="Content Placeholder 4">
            <a:extLst>
              <a:ext uri="{FF2B5EF4-FFF2-40B4-BE49-F238E27FC236}">
                <a16:creationId xmlns:a16="http://schemas.microsoft.com/office/drawing/2014/main" id="{D9883648-BADA-0028-6537-23AD15E58426}"/>
              </a:ext>
            </a:extLst>
          </p:cNvPr>
          <p:cNvGraphicFramePr>
            <a:graphicFrameLocks noGrp="1"/>
          </p:cNvGraphicFramePr>
          <p:nvPr>
            <p:ph idx="1"/>
            <p:extLst>
              <p:ext uri="{D42A27DB-BD31-4B8C-83A1-F6EECF244321}">
                <p14:modId xmlns:p14="http://schemas.microsoft.com/office/powerpoint/2010/main" val="305521842"/>
              </p:ext>
            </p:extLst>
          </p:nvPr>
        </p:nvGraphicFramePr>
        <p:xfrm>
          <a:off x="457200" y="1295401"/>
          <a:ext cx="82296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3D5467F3-6FCB-C6C5-ACB4-12AABD75AB36}"/>
              </a:ext>
            </a:extLst>
          </p:cNvPr>
          <p:cNvSpPr>
            <a:spLocks noGrp="1"/>
          </p:cNvSpPr>
          <p:nvPr>
            <p:ph type="ftr" sz="quarter" idx="10"/>
          </p:nvPr>
        </p:nvSpPr>
        <p:spPr/>
        <p:txBody>
          <a:bodyPr/>
          <a:lstStyle/>
          <a:p>
            <a:r>
              <a:rPr lang="en-US" dirty="0"/>
              <a:t>July 28-30, 2024   |   The American Club   |   Kohler, WI</a:t>
            </a:r>
          </a:p>
        </p:txBody>
      </p:sp>
    </p:spTree>
    <p:extLst>
      <p:ext uri="{BB962C8B-B14F-4D97-AF65-F5344CB8AC3E}">
        <p14:creationId xmlns:p14="http://schemas.microsoft.com/office/powerpoint/2010/main" val="3291786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71273-37A9-9316-61DA-1374039115E5}"/>
              </a:ext>
            </a:extLst>
          </p:cNvPr>
          <p:cNvSpPr>
            <a:spLocks noGrp="1"/>
          </p:cNvSpPr>
          <p:nvPr>
            <p:ph type="title"/>
          </p:nvPr>
        </p:nvSpPr>
        <p:spPr/>
        <p:txBody>
          <a:bodyPr/>
          <a:lstStyle/>
          <a:p>
            <a:r>
              <a:rPr lang="en-US" dirty="0"/>
              <a:t>Prevention: Probiotics</a:t>
            </a:r>
          </a:p>
        </p:txBody>
      </p:sp>
      <p:graphicFrame>
        <p:nvGraphicFramePr>
          <p:cNvPr id="6" name="Content Placeholder 5">
            <a:extLst>
              <a:ext uri="{FF2B5EF4-FFF2-40B4-BE49-F238E27FC236}">
                <a16:creationId xmlns:a16="http://schemas.microsoft.com/office/drawing/2014/main" id="{3CBCB846-E312-4CCE-F0E4-53ACE002430F}"/>
              </a:ext>
            </a:extLst>
          </p:cNvPr>
          <p:cNvGraphicFramePr>
            <a:graphicFrameLocks noGrp="1"/>
          </p:cNvGraphicFramePr>
          <p:nvPr>
            <p:ph idx="1"/>
            <p:extLst>
              <p:ext uri="{D42A27DB-BD31-4B8C-83A1-F6EECF244321}">
                <p14:modId xmlns:p14="http://schemas.microsoft.com/office/powerpoint/2010/main" val="3536136323"/>
              </p:ext>
            </p:extLst>
          </p:nvPr>
        </p:nvGraphicFramePr>
        <p:xfrm>
          <a:off x="457200" y="1600199"/>
          <a:ext cx="8229600" cy="41910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0E125471-4E4A-AF5E-AF2D-A24115249B35}"/>
              </a:ext>
            </a:extLst>
          </p:cNvPr>
          <p:cNvSpPr>
            <a:spLocks noGrp="1"/>
          </p:cNvSpPr>
          <p:nvPr>
            <p:ph type="ftr" sz="quarter" idx="10"/>
          </p:nvPr>
        </p:nvSpPr>
        <p:spPr/>
        <p:txBody>
          <a:bodyPr/>
          <a:lstStyle/>
          <a:p>
            <a:r>
              <a:rPr lang="en-US" dirty="0"/>
              <a:t>July 28-30, 2024   |   The American Club   |   Kohler, WI</a:t>
            </a:r>
          </a:p>
        </p:txBody>
      </p:sp>
    </p:spTree>
    <p:extLst>
      <p:ext uri="{BB962C8B-B14F-4D97-AF65-F5344CB8AC3E}">
        <p14:creationId xmlns:p14="http://schemas.microsoft.com/office/powerpoint/2010/main" val="579679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13FC7-C228-02D5-FF6A-6DF9FAC8A179}"/>
              </a:ext>
            </a:extLst>
          </p:cNvPr>
          <p:cNvSpPr>
            <a:spLocks noGrp="1"/>
          </p:cNvSpPr>
          <p:nvPr>
            <p:ph type="title"/>
          </p:nvPr>
        </p:nvSpPr>
        <p:spPr>
          <a:xfrm>
            <a:off x="457200" y="0"/>
            <a:ext cx="8229600" cy="1143000"/>
          </a:xfrm>
        </p:spPr>
        <p:txBody>
          <a:bodyPr/>
          <a:lstStyle/>
          <a:p>
            <a:r>
              <a:rPr lang="en-US" dirty="0"/>
              <a:t>Evidence: Probiotics</a:t>
            </a:r>
          </a:p>
        </p:txBody>
      </p:sp>
      <p:graphicFrame>
        <p:nvGraphicFramePr>
          <p:cNvPr id="5" name="Content Placeholder 4">
            <a:extLst>
              <a:ext uri="{FF2B5EF4-FFF2-40B4-BE49-F238E27FC236}">
                <a16:creationId xmlns:a16="http://schemas.microsoft.com/office/drawing/2014/main" id="{467AA007-9797-3B3E-E29B-BF2388FBE430}"/>
              </a:ext>
            </a:extLst>
          </p:cNvPr>
          <p:cNvGraphicFramePr>
            <a:graphicFrameLocks noGrp="1"/>
          </p:cNvGraphicFramePr>
          <p:nvPr>
            <p:ph idx="1"/>
            <p:extLst>
              <p:ext uri="{D42A27DB-BD31-4B8C-83A1-F6EECF244321}">
                <p14:modId xmlns:p14="http://schemas.microsoft.com/office/powerpoint/2010/main" val="718091966"/>
              </p:ext>
            </p:extLst>
          </p:nvPr>
        </p:nvGraphicFramePr>
        <p:xfrm>
          <a:off x="457200" y="1143000"/>
          <a:ext cx="82296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E25DC30E-F045-F9EB-E4AD-181C1BCFB219}"/>
              </a:ext>
            </a:extLst>
          </p:cNvPr>
          <p:cNvSpPr>
            <a:spLocks noGrp="1"/>
          </p:cNvSpPr>
          <p:nvPr>
            <p:ph type="ftr" sz="quarter" idx="10"/>
          </p:nvPr>
        </p:nvSpPr>
        <p:spPr/>
        <p:txBody>
          <a:bodyPr/>
          <a:lstStyle/>
          <a:p>
            <a:r>
              <a:rPr lang="en-US" dirty="0"/>
              <a:t>July 28-30, 2024   |   The American Club   |   Kohler, WI</a:t>
            </a:r>
          </a:p>
        </p:txBody>
      </p:sp>
    </p:spTree>
    <p:extLst>
      <p:ext uri="{BB962C8B-B14F-4D97-AF65-F5344CB8AC3E}">
        <p14:creationId xmlns:p14="http://schemas.microsoft.com/office/powerpoint/2010/main" val="15307627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71C92-8CA4-6389-2973-FBC2AF019D06}"/>
              </a:ext>
            </a:extLst>
          </p:cNvPr>
          <p:cNvSpPr>
            <a:spLocks noGrp="1"/>
          </p:cNvSpPr>
          <p:nvPr>
            <p:ph type="title"/>
          </p:nvPr>
        </p:nvSpPr>
        <p:spPr/>
        <p:txBody>
          <a:bodyPr/>
          <a:lstStyle/>
          <a:p>
            <a:r>
              <a:rPr lang="en-US" dirty="0"/>
              <a:t>Trans-nasal probiotics</a:t>
            </a:r>
          </a:p>
        </p:txBody>
      </p:sp>
      <p:graphicFrame>
        <p:nvGraphicFramePr>
          <p:cNvPr id="5" name="Content Placeholder 4">
            <a:extLst>
              <a:ext uri="{FF2B5EF4-FFF2-40B4-BE49-F238E27FC236}">
                <a16:creationId xmlns:a16="http://schemas.microsoft.com/office/drawing/2014/main" id="{5CC6EC14-4315-E9CD-3194-A105C5D1A444}"/>
              </a:ext>
            </a:extLst>
          </p:cNvPr>
          <p:cNvGraphicFramePr>
            <a:graphicFrameLocks noGrp="1"/>
          </p:cNvGraphicFramePr>
          <p:nvPr>
            <p:ph idx="1"/>
            <p:extLst>
              <p:ext uri="{D42A27DB-BD31-4B8C-83A1-F6EECF244321}">
                <p14:modId xmlns:p14="http://schemas.microsoft.com/office/powerpoint/2010/main" val="1255026166"/>
              </p:ext>
            </p:extLst>
          </p:nvPr>
        </p:nvGraphicFramePr>
        <p:xfrm>
          <a:off x="457200" y="1295400"/>
          <a:ext cx="8229600" cy="46481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B526B60E-66B3-816E-8B28-319FA5C3779A}"/>
              </a:ext>
            </a:extLst>
          </p:cNvPr>
          <p:cNvSpPr>
            <a:spLocks noGrp="1"/>
          </p:cNvSpPr>
          <p:nvPr>
            <p:ph type="ftr" sz="quarter" idx="10"/>
          </p:nvPr>
        </p:nvSpPr>
        <p:spPr/>
        <p:txBody>
          <a:bodyPr/>
          <a:lstStyle/>
          <a:p>
            <a:r>
              <a:rPr lang="en-US" dirty="0"/>
              <a:t>July 28-30, 2024   |   The American Club   |   Kohler, WI</a:t>
            </a:r>
          </a:p>
        </p:txBody>
      </p:sp>
    </p:spTree>
    <p:extLst>
      <p:ext uri="{BB962C8B-B14F-4D97-AF65-F5344CB8AC3E}">
        <p14:creationId xmlns:p14="http://schemas.microsoft.com/office/powerpoint/2010/main" val="4054942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6F17E-C7FA-435A-92F3-BCFC35369D9A}"/>
              </a:ext>
            </a:extLst>
          </p:cNvPr>
          <p:cNvSpPr>
            <a:spLocks noGrp="1"/>
          </p:cNvSpPr>
          <p:nvPr>
            <p:ph type="title"/>
          </p:nvPr>
        </p:nvSpPr>
        <p:spPr/>
        <p:txBody>
          <a:bodyPr/>
          <a:lstStyle/>
          <a:p>
            <a:r>
              <a:rPr lang="en-US" dirty="0"/>
              <a:t>Homeopathy</a:t>
            </a:r>
          </a:p>
        </p:txBody>
      </p:sp>
      <p:graphicFrame>
        <p:nvGraphicFramePr>
          <p:cNvPr id="5" name="Content Placeholder 4">
            <a:extLst>
              <a:ext uri="{FF2B5EF4-FFF2-40B4-BE49-F238E27FC236}">
                <a16:creationId xmlns:a16="http://schemas.microsoft.com/office/drawing/2014/main" id="{3CE99176-2A8B-BC29-6998-D01145CD70B9}"/>
              </a:ext>
            </a:extLst>
          </p:cNvPr>
          <p:cNvGraphicFramePr>
            <a:graphicFrameLocks noGrp="1"/>
          </p:cNvGraphicFramePr>
          <p:nvPr>
            <p:ph idx="1"/>
            <p:extLst>
              <p:ext uri="{D42A27DB-BD31-4B8C-83A1-F6EECF244321}">
                <p14:modId xmlns:p14="http://schemas.microsoft.com/office/powerpoint/2010/main" val="802345846"/>
              </p:ext>
            </p:extLst>
          </p:nvPr>
        </p:nvGraphicFramePr>
        <p:xfrm>
          <a:off x="457200" y="1600199"/>
          <a:ext cx="8229600" cy="41910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B8E3656D-02B1-38BE-0502-0F1ACD8764D1}"/>
              </a:ext>
            </a:extLst>
          </p:cNvPr>
          <p:cNvSpPr>
            <a:spLocks noGrp="1"/>
          </p:cNvSpPr>
          <p:nvPr>
            <p:ph type="ftr" sz="quarter" idx="10"/>
          </p:nvPr>
        </p:nvSpPr>
        <p:spPr/>
        <p:txBody>
          <a:bodyPr/>
          <a:lstStyle/>
          <a:p>
            <a:r>
              <a:rPr lang="en-US" dirty="0"/>
              <a:t>July 28-30, 2024   |   The American Club   |   Kohler, WI</a:t>
            </a:r>
          </a:p>
        </p:txBody>
      </p:sp>
    </p:spTree>
    <p:extLst>
      <p:ext uri="{BB962C8B-B14F-4D97-AF65-F5344CB8AC3E}">
        <p14:creationId xmlns:p14="http://schemas.microsoft.com/office/powerpoint/2010/main" val="41881996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1E6A7-10FC-24D5-7154-890C27FCC6EB}"/>
              </a:ext>
            </a:extLst>
          </p:cNvPr>
          <p:cNvSpPr>
            <a:spLocks noGrp="1"/>
          </p:cNvSpPr>
          <p:nvPr>
            <p:ph type="title"/>
          </p:nvPr>
        </p:nvSpPr>
        <p:spPr/>
        <p:txBody>
          <a:bodyPr>
            <a:normAutofit fontScale="90000"/>
          </a:bodyPr>
          <a:lstStyle/>
          <a:p>
            <a:r>
              <a:rPr lang="en-US" dirty="0"/>
              <a:t>Homeopathy &amp; Symptomatic relief</a:t>
            </a:r>
          </a:p>
        </p:txBody>
      </p:sp>
      <p:graphicFrame>
        <p:nvGraphicFramePr>
          <p:cNvPr id="5" name="Content Placeholder 4">
            <a:extLst>
              <a:ext uri="{FF2B5EF4-FFF2-40B4-BE49-F238E27FC236}">
                <a16:creationId xmlns:a16="http://schemas.microsoft.com/office/drawing/2014/main" id="{EA3729D7-31CC-0E65-2E14-0AC6D32CD500}"/>
              </a:ext>
            </a:extLst>
          </p:cNvPr>
          <p:cNvGraphicFramePr>
            <a:graphicFrameLocks noGrp="1"/>
          </p:cNvGraphicFramePr>
          <p:nvPr>
            <p:ph idx="1"/>
            <p:extLst>
              <p:ext uri="{D42A27DB-BD31-4B8C-83A1-F6EECF244321}">
                <p14:modId xmlns:p14="http://schemas.microsoft.com/office/powerpoint/2010/main" val="3400097388"/>
              </p:ext>
            </p:extLst>
          </p:nvPr>
        </p:nvGraphicFramePr>
        <p:xfrm>
          <a:off x="457200" y="1600199"/>
          <a:ext cx="8229600" cy="41910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27F71530-2F47-6BE5-A220-17F0A8BB454D}"/>
              </a:ext>
            </a:extLst>
          </p:cNvPr>
          <p:cNvSpPr>
            <a:spLocks noGrp="1"/>
          </p:cNvSpPr>
          <p:nvPr>
            <p:ph type="ftr" sz="quarter" idx="10"/>
          </p:nvPr>
        </p:nvSpPr>
        <p:spPr/>
        <p:txBody>
          <a:bodyPr/>
          <a:lstStyle/>
          <a:p>
            <a:r>
              <a:rPr lang="en-US" dirty="0"/>
              <a:t>July 28-30, 2024   |   The American Club   |   Kohler, WI</a:t>
            </a:r>
          </a:p>
        </p:txBody>
      </p:sp>
    </p:spTree>
    <p:extLst>
      <p:ext uri="{BB962C8B-B14F-4D97-AF65-F5344CB8AC3E}">
        <p14:creationId xmlns:p14="http://schemas.microsoft.com/office/powerpoint/2010/main" val="3607789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FAE68-14CC-4B4D-21B5-28AD7E3568C2}"/>
              </a:ext>
            </a:extLst>
          </p:cNvPr>
          <p:cNvSpPr>
            <a:spLocks noGrp="1"/>
          </p:cNvSpPr>
          <p:nvPr>
            <p:ph type="title"/>
          </p:nvPr>
        </p:nvSpPr>
        <p:spPr/>
        <p:txBody>
          <a:bodyPr/>
          <a:lstStyle/>
          <a:p>
            <a:r>
              <a:rPr lang="en-US" dirty="0"/>
              <a:t>Disclosures</a:t>
            </a:r>
          </a:p>
        </p:txBody>
      </p:sp>
      <p:sp>
        <p:nvSpPr>
          <p:cNvPr id="3" name="Content Placeholder 2">
            <a:extLst>
              <a:ext uri="{FF2B5EF4-FFF2-40B4-BE49-F238E27FC236}">
                <a16:creationId xmlns:a16="http://schemas.microsoft.com/office/drawing/2014/main" id="{40E1CFD1-D92C-D7C7-915F-D9F819CA542B}"/>
              </a:ext>
            </a:extLst>
          </p:cNvPr>
          <p:cNvSpPr>
            <a:spLocks noGrp="1"/>
          </p:cNvSpPr>
          <p:nvPr>
            <p:ph idx="1"/>
          </p:nvPr>
        </p:nvSpPr>
        <p:spPr/>
        <p:txBody>
          <a:bodyPr/>
          <a:lstStyle/>
          <a:p>
            <a:r>
              <a:rPr lang="en-US" dirty="0"/>
              <a:t>I have no relevant financial disclosures</a:t>
            </a:r>
          </a:p>
        </p:txBody>
      </p:sp>
      <p:sp>
        <p:nvSpPr>
          <p:cNvPr id="4" name="Footer Placeholder 3">
            <a:extLst>
              <a:ext uri="{FF2B5EF4-FFF2-40B4-BE49-F238E27FC236}">
                <a16:creationId xmlns:a16="http://schemas.microsoft.com/office/drawing/2014/main" id="{F36C6302-30C0-E9A8-AC89-A69AF361F60B}"/>
              </a:ext>
            </a:extLst>
          </p:cNvPr>
          <p:cNvSpPr>
            <a:spLocks noGrp="1"/>
          </p:cNvSpPr>
          <p:nvPr>
            <p:ph type="ftr" sz="quarter" idx="10"/>
          </p:nvPr>
        </p:nvSpPr>
        <p:spPr/>
        <p:txBody>
          <a:bodyPr/>
          <a:lstStyle/>
          <a:p>
            <a:r>
              <a:rPr lang="en-US" dirty="0"/>
              <a:t>July 28-30, 2024   |   The American Club   |   Kohler, WI</a:t>
            </a:r>
          </a:p>
        </p:txBody>
      </p:sp>
    </p:spTree>
    <p:extLst>
      <p:ext uri="{BB962C8B-B14F-4D97-AF65-F5344CB8AC3E}">
        <p14:creationId xmlns:p14="http://schemas.microsoft.com/office/powerpoint/2010/main" val="25572179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254BF-CF31-F649-BE4F-D516A443FC9B}"/>
              </a:ext>
            </a:extLst>
          </p:cNvPr>
          <p:cNvSpPr>
            <a:spLocks noGrp="1"/>
          </p:cNvSpPr>
          <p:nvPr>
            <p:ph type="title"/>
          </p:nvPr>
        </p:nvSpPr>
        <p:spPr/>
        <p:txBody>
          <a:bodyPr/>
          <a:lstStyle/>
          <a:p>
            <a:r>
              <a:rPr lang="en-US" dirty="0"/>
              <a:t>Osteopathy</a:t>
            </a:r>
          </a:p>
        </p:txBody>
      </p:sp>
      <p:graphicFrame>
        <p:nvGraphicFramePr>
          <p:cNvPr id="5" name="Content Placeholder 4">
            <a:extLst>
              <a:ext uri="{FF2B5EF4-FFF2-40B4-BE49-F238E27FC236}">
                <a16:creationId xmlns:a16="http://schemas.microsoft.com/office/drawing/2014/main" id="{D66A8271-765F-8ABB-0F0D-27A81BE60340}"/>
              </a:ext>
            </a:extLst>
          </p:cNvPr>
          <p:cNvGraphicFramePr>
            <a:graphicFrameLocks noGrp="1"/>
          </p:cNvGraphicFramePr>
          <p:nvPr>
            <p:ph idx="1"/>
            <p:extLst>
              <p:ext uri="{D42A27DB-BD31-4B8C-83A1-F6EECF244321}">
                <p14:modId xmlns:p14="http://schemas.microsoft.com/office/powerpoint/2010/main" val="253132697"/>
              </p:ext>
            </p:extLst>
          </p:nvPr>
        </p:nvGraphicFramePr>
        <p:xfrm>
          <a:off x="457200" y="1600199"/>
          <a:ext cx="8229600" cy="41910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1D6592A6-738C-FEFA-DBA1-F1A51C483AAA}"/>
              </a:ext>
            </a:extLst>
          </p:cNvPr>
          <p:cNvSpPr>
            <a:spLocks noGrp="1"/>
          </p:cNvSpPr>
          <p:nvPr>
            <p:ph type="ftr" sz="quarter" idx="10"/>
          </p:nvPr>
        </p:nvSpPr>
        <p:spPr/>
        <p:txBody>
          <a:bodyPr/>
          <a:lstStyle/>
          <a:p>
            <a:r>
              <a:rPr lang="en-US"/>
              <a:t>July 28-30, 2024   |   The American Club   |   Kohler, WI</a:t>
            </a:r>
            <a:endParaRPr lang="en-US" dirty="0"/>
          </a:p>
        </p:txBody>
      </p:sp>
    </p:spTree>
    <p:extLst>
      <p:ext uri="{BB962C8B-B14F-4D97-AF65-F5344CB8AC3E}">
        <p14:creationId xmlns:p14="http://schemas.microsoft.com/office/powerpoint/2010/main" val="28200116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31688-16A7-B5D3-EAD0-772C1D44117C}"/>
              </a:ext>
            </a:extLst>
          </p:cNvPr>
          <p:cNvSpPr>
            <a:spLocks noGrp="1"/>
          </p:cNvSpPr>
          <p:nvPr>
            <p:ph type="title"/>
          </p:nvPr>
        </p:nvSpPr>
        <p:spPr/>
        <p:txBody>
          <a:bodyPr/>
          <a:lstStyle/>
          <a:p>
            <a:r>
              <a:rPr lang="en-US" dirty="0" err="1"/>
              <a:t>Chiropractics</a:t>
            </a:r>
            <a:endParaRPr lang="en-US" dirty="0"/>
          </a:p>
        </p:txBody>
      </p:sp>
      <p:graphicFrame>
        <p:nvGraphicFramePr>
          <p:cNvPr id="5" name="Content Placeholder 4">
            <a:extLst>
              <a:ext uri="{FF2B5EF4-FFF2-40B4-BE49-F238E27FC236}">
                <a16:creationId xmlns:a16="http://schemas.microsoft.com/office/drawing/2014/main" id="{25A211E5-A524-BB0E-751F-AA12374D484A}"/>
              </a:ext>
            </a:extLst>
          </p:cNvPr>
          <p:cNvGraphicFramePr>
            <a:graphicFrameLocks noGrp="1"/>
          </p:cNvGraphicFramePr>
          <p:nvPr>
            <p:ph idx="1"/>
            <p:extLst>
              <p:ext uri="{D42A27DB-BD31-4B8C-83A1-F6EECF244321}">
                <p14:modId xmlns:p14="http://schemas.microsoft.com/office/powerpoint/2010/main" val="3461466964"/>
              </p:ext>
            </p:extLst>
          </p:nvPr>
        </p:nvGraphicFramePr>
        <p:xfrm>
          <a:off x="457200" y="1600199"/>
          <a:ext cx="8229600" cy="41910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95C628F3-6C46-C8B9-9575-71814B55EF64}"/>
              </a:ext>
            </a:extLst>
          </p:cNvPr>
          <p:cNvSpPr>
            <a:spLocks noGrp="1"/>
          </p:cNvSpPr>
          <p:nvPr>
            <p:ph type="ftr" sz="quarter" idx="10"/>
          </p:nvPr>
        </p:nvSpPr>
        <p:spPr/>
        <p:txBody>
          <a:bodyPr/>
          <a:lstStyle/>
          <a:p>
            <a:r>
              <a:rPr lang="en-US"/>
              <a:t>July 28-30, 2024   |   The American Club   |   Kohler, WI</a:t>
            </a:r>
            <a:endParaRPr lang="en-US" dirty="0"/>
          </a:p>
        </p:txBody>
      </p:sp>
    </p:spTree>
    <p:extLst>
      <p:ext uri="{BB962C8B-B14F-4D97-AF65-F5344CB8AC3E}">
        <p14:creationId xmlns:p14="http://schemas.microsoft.com/office/powerpoint/2010/main" val="17681339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40061-D4C9-8F88-D883-303BED3E2831}"/>
              </a:ext>
            </a:extLst>
          </p:cNvPr>
          <p:cNvSpPr>
            <a:spLocks noGrp="1"/>
          </p:cNvSpPr>
          <p:nvPr>
            <p:ph type="title"/>
          </p:nvPr>
        </p:nvSpPr>
        <p:spPr/>
        <p:txBody>
          <a:bodyPr>
            <a:normAutofit fontScale="90000"/>
          </a:bodyPr>
          <a:lstStyle/>
          <a:p>
            <a:r>
              <a:rPr lang="en-US" dirty="0"/>
              <a:t>Traditional Chinese &amp; Japanese Medicine</a:t>
            </a:r>
          </a:p>
        </p:txBody>
      </p:sp>
      <p:graphicFrame>
        <p:nvGraphicFramePr>
          <p:cNvPr id="5" name="Content Placeholder 4">
            <a:extLst>
              <a:ext uri="{FF2B5EF4-FFF2-40B4-BE49-F238E27FC236}">
                <a16:creationId xmlns:a16="http://schemas.microsoft.com/office/drawing/2014/main" id="{A5BE7769-13D2-992F-2518-CD246B43E58B}"/>
              </a:ext>
            </a:extLst>
          </p:cNvPr>
          <p:cNvGraphicFramePr>
            <a:graphicFrameLocks noGrp="1"/>
          </p:cNvGraphicFramePr>
          <p:nvPr>
            <p:ph idx="1"/>
            <p:extLst>
              <p:ext uri="{D42A27DB-BD31-4B8C-83A1-F6EECF244321}">
                <p14:modId xmlns:p14="http://schemas.microsoft.com/office/powerpoint/2010/main" val="714619622"/>
              </p:ext>
            </p:extLst>
          </p:nvPr>
        </p:nvGraphicFramePr>
        <p:xfrm>
          <a:off x="457200" y="1600199"/>
          <a:ext cx="8229600" cy="41910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771F2D0E-EDB6-F9CA-CF8C-795A6C91D668}"/>
              </a:ext>
            </a:extLst>
          </p:cNvPr>
          <p:cNvSpPr>
            <a:spLocks noGrp="1"/>
          </p:cNvSpPr>
          <p:nvPr>
            <p:ph type="ftr" sz="quarter" idx="10"/>
          </p:nvPr>
        </p:nvSpPr>
        <p:spPr/>
        <p:txBody>
          <a:bodyPr/>
          <a:lstStyle/>
          <a:p>
            <a:r>
              <a:rPr lang="en-US"/>
              <a:t>July 28-30, 2024   |   The American Club   |   Kohler, WI</a:t>
            </a:r>
            <a:endParaRPr lang="en-US" dirty="0"/>
          </a:p>
        </p:txBody>
      </p:sp>
    </p:spTree>
    <p:extLst>
      <p:ext uri="{BB962C8B-B14F-4D97-AF65-F5344CB8AC3E}">
        <p14:creationId xmlns:p14="http://schemas.microsoft.com/office/powerpoint/2010/main" val="33778109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452EC-3FA9-996C-6D4D-94FA60BF48F5}"/>
              </a:ext>
            </a:extLst>
          </p:cNvPr>
          <p:cNvSpPr>
            <a:spLocks noGrp="1"/>
          </p:cNvSpPr>
          <p:nvPr>
            <p:ph type="title"/>
          </p:nvPr>
        </p:nvSpPr>
        <p:spPr/>
        <p:txBody>
          <a:bodyPr/>
          <a:lstStyle/>
          <a:p>
            <a:r>
              <a:rPr lang="en-US" dirty="0"/>
              <a:t>Acupuncture</a:t>
            </a:r>
          </a:p>
        </p:txBody>
      </p:sp>
      <p:graphicFrame>
        <p:nvGraphicFramePr>
          <p:cNvPr id="5" name="Content Placeholder 4">
            <a:extLst>
              <a:ext uri="{FF2B5EF4-FFF2-40B4-BE49-F238E27FC236}">
                <a16:creationId xmlns:a16="http://schemas.microsoft.com/office/drawing/2014/main" id="{D2DAF064-CEDD-2926-ED0B-5F050C72C88E}"/>
              </a:ext>
            </a:extLst>
          </p:cNvPr>
          <p:cNvGraphicFramePr>
            <a:graphicFrameLocks noGrp="1"/>
          </p:cNvGraphicFramePr>
          <p:nvPr>
            <p:ph idx="1"/>
            <p:extLst>
              <p:ext uri="{D42A27DB-BD31-4B8C-83A1-F6EECF244321}">
                <p14:modId xmlns:p14="http://schemas.microsoft.com/office/powerpoint/2010/main" val="73565297"/>
              </p:ext>
            </p:extLst>
          </p:nvPr>
        </p:nvGraphicFramePr>
        <p:xfrm>
          <a:off x="457200" y="1600199"/>
          <a:ext cx="8229600" cy="41910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CF143811-33C5-2543-873A-847845BB37EE}"/>
              </a:ext>
            </a:extLst>
          </p:cNvPr>
          <p:cNvSpPr>
            <a:spLocks noGrp="1"/>
          </p:cNvSpPr>
          <p:nvPr>
            <p:ph type="ftr" sz="quarter" idx="10"/>
          </p:nvPr>
        </p:nvSpPr>
        <p:spPr/>
        <p:txBody>
          <a:bodyPr/>
          <a:lstStyle/>
          <a:p>
            <a:r>
              <a:rPr lang="en-US"/>
              <a:t>July 28-30, 2024   |   The American Club   |   Kohler, WI</a:t>
            </a:r>
            <a:endParaRPr lang="en-US" dirty="0"/>
          </a:p>
        </p:txBody>
      </p:sp>
    </p:spTree>
    <p:extLst>
      <p:ext uri="{BB962C8B-B14F-4D97-AF65-F5344CB8AC3E}">
        <p14:creationId xmlns:p14="http://schemas.microsoft.com/office/powerpoint/2010/main" val="17095437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DF0826E-EC72-585C-6122-2CA8F6454CE4}"/>
              </a:ext>
            </a:extLst>
          </p:cNvPr>
          <p:cNvSpPr>
            <a:spLocks noGrp="1"/>
          </p:cNvSpPr>
          <p:nvPr>
            <p:ph type="title"/>
          </p:nvPr>
        </p:nvSpPr>
        <p:spPr>
          <a:xfrm>
            <a:off x="0" y="304800"/>
            <a:ext cx="9144000" cy="1143000"/>
          </a:xfrm>
        </p:spPr>
        <p:txBody>
          <a:bodyPr>
            <a:normAutofit/>
          </a:bodyPr>
          <a:lstStyle/>
          <a:p>
            <a:r>
              <a:rPr lang="en-US" sz="3800" dirty="0"/>
              <a:t>Reported CAM Treatment Options of OM</a:t>
            </a:r>
          </a:p>
        </p:txBody>
      </p:sp>
      <p:sp>
        <p:nvSpPr>
          <p:cNvPr id="4" name="Footer Placeholder 3">
            <a:extLst>
              <a:ext uri="{FF2B5EF4-FFF2-40B4-BE49-F238E27FC236}">
                <a16:creationId xmlns:a16="http://schemas.microsoft.com/office/drawing/2014/main" id="{DD2A6E1D-BF30-893B-B08F-2B012CB46821}"/>
              </a:ext>
            </a:extLst>
          </p:cNvPr>
          <p:cNvSpPr>
            <a:spLocks noGrp="1"/>
          </p:cNvSpPr>
          <p:nvPr>
            <p:ph type="ftr" sz="quarter" idx="10"/>
          </p:nvPr>
        </p:nvSpPr>
        <p:spPr/>
        <p:txBody>
          <a:bodyPr/>
          <a:lstStyle/>
          <a:p>
            <a:r>
              <a:rPr lang="en-US"/>
              <a:t>July 28-30, 2024   |   The American Club   |   Kohler, WI</a:t>
            </a:r>
            <a:endParaRPr lang="en-US" dirty="0"/>
          </a:p>
        </p:txBody>
      </p:sp>
      <p:graphicFrame>
        <p:nvGraphicFramePr>
          <p:cNvPr id="5" name="Table 4">
            <a:extLst>
              <a:ext uri="{FF2B5EF4-FFF2-40B4-BE49-F238E27FC236}">
                <a16:creationId xmlns:a16="http://schemas.microsoft.com/office/drawing/2014/main" id="{40994B29-F0FD-8EF5-8230-4BC96D0180B3}"/>
              </a:ext>
            </a:extLst>
          </p:cNvPr>
          <p:cNvGraphicFramePr>
            <a:graphicFrameLocks noGrp="1"/>
          </p:cNvGraphicFramePr>
          <p:nvPr/>
        </p:nvGraphicFramePr>
        <p:xfrm>
          <a:off x="342900" y="1447800"/>
          <a:ext cx="8458200" cy="4444365"/>
        </p:xfrm>
        <a:graphic>
          <a:graphicData uri="http://schemas.openxmlformats.org/drawingml/2006/table">
            <a:tbl>
              <a:tblPr firstRow="1" bandRow="1">
                <a:tableStyleId>{0660B408-B3CF-4A94-85FC-2B1E0A45F4A2}</a:tableStyleId>
              </a:tblPr>
              <a:tblGrid>
                <a:gridCol w="1691640">
                  <a:extLst>
                    <a:ext uri="{9D8B030D-6E8A-4147-A177-3AD203B41FA5}">
                      <a16:colId xmlns:a16="http://schemas.microsoft.com/office/drawing/2014/main" val="2735717917"/>
                    </a:ext>
                  </a:extLst>
                </a:gridCol>
                <a:gridCol w="1127760">
                  <a:extLst>
                    <a:ext uri="{9D8B030D-6E8A-4147-A177-3AD203B41FA5}">
                      <a16:colId xmlns:a16="http://schemas.microsoft.com/office/drawing/2014/main" val="608464555"/>
                    </a:ext>
                  </a:extLst>
                </a:gridCol>
                <a:gridCol w="1066800">
                  <a:extLst>
                    <a:ext uri="{9D8B030D-6E8A-4147-A177-3AD203B41FA5}">
                      <a16:colId xmlns:a16="http://schemas.microsoft.com/office/drawing/2014/main" val="4155017992"/>
                    </a:ext>
                  </a:extLst>
                </a:gridCol>
                <a:gridCol w="990600">
                  <a:extLst>
                    <a:ext uri="{9D8B030D-6E8A-4147-A177-3AD203B41FA5}">
                      <a16:colId xmlns:a16="http://schemas.microsoft.com/office/drawing/2014/main" val="975799766"/>
                    </a:ext>
                  </a:extLst>
                </a:gridCol>
                <a:gridCol w="3581400">
                  <a:extLst>
                    <a:ext uri="{9D8B030D-6E8A-4147-A177-3AD203B41FA5}">
                      <a16:colId xmlns:a16="http://schemas.microsoft.com/office/drawing/2014/main" val="1597916432"/>
                    </a:ext>
                  </a:extLst>
                </a:gridCol>
              </a:tblGrid>
              <a:tr h="504825">
                <a:tc>
                  <a:txBody>
                    <a:bodyPr/>
                    <a:lstStyle/>
                    <a:p>
                      <a:pPr algn="ctr"/>
                      <a:r>
                        <a:rPr lang="en-US" dirty="0"/>
                        <a:t>Treatment</a:t>
                      </a:r>
                    </a:p>
                  </a:txBody>
                  <a:tcPr/>
                </a:tc>
                <a:tc>
                  <a:txBody>
                    <a:bodyPr/>
                    <a:lstStyle/>
                    <a:p>
                      <a:pPr algn="ctr"/>
                      <a:r>
                        <a:rPr lang="en-US" dirty="0"/>
                        <a:t>AOM</a:t>
                      </a:r>
                    </a:p>
                  </a:txBody>
                  <a:tcPr/>
                </a:tc>
                <a:tc>
                  <a:txBody>
                    <a:bodyPr/>
                    <a:lstStyle/>
                    <a:p>
                      <a:pPr algn="ctr"/>
                      <a:r>
                        <a:rPr lang="en-US" dirty="0"/>
                        <a:t>RAOM</a:t>
                      </a:r>
                    </a:p>
                  </a:txBody>
                  <a:tcPr/>
                </a:tc>
                <a:tc>
                  <a:txBody>
                    <a:bodyPr/>
                    <a:lstStyle/>
                    <a:p>
                      <a:pPr algn="ctr"/>
                      <a:r>
                        <a:rPr lang="en-US" dirty="0"/>
                        <a:t>OME</a:t>
                      </a:r>
                    </a:p>
                  </a:txBody>
                  <a:tcPr/>
                </a:tc>
                <a:tc>
                  <a:txBody>
                    <a:bodyPr/>
                    <a:lstStyle/>
                    <a:p>
                      <a:pPr algn="ctr"/>
                      <a:r>
                        <a:rPr lang="en-US" dirty="0"/>
                        <a:t>Overall Efficacy</a:t>
                      </a:r>
                    </a:p>
                  </a:txBody>
                  <a:tcPr/>
                </a:tc>
                <a:extLst>
                  <a:ext uri="{0D108BD9-81ED-4DB2-BD59-A6C34878D82A}">
                    <a16:rowId xmlns:a16="http://schemas.microsoft.com/office/drawing/2014/main" val="1174012650"/>
                  </a:ext>
                </a:extLst>
              </a:tr>
              <a:tr h="504825">
                <a:tc>
                  <a:txBody>
                    <a:bodyPr/>
                    <a:lstStyle/>
                    <a:p>
                      <a:r>
                        <a:rPr lang="en-US" dirty="0"/>
                        <a:t>Acupuncture </a:t>
                      </a:r>
                    </a:p>
                  </a:txBody>
                  <a:tcPr/>
                </a:tc>
                <a:tc>
                  <a:txBody>
                    <a:bodyPr/>
                    <a:lstStyle/>
                    <a:p>
                      <a:pPr algn="ctr"/>
                      <a:r>
                        <a:rPr lang="en-US" dirty="0"/>
                        <a:t>+</a:t>
                      </a:r>
                    </a:p>
                  </a:txBody>
                  <a:tcPr/>
                </a:tc>
                <a:tc>
                  <a:txBody>
                    <a:bodyPr/>
                    <a:lstStyle/>
                    <a:p>
                      <a:pPr algn="ctr"/>
                      <a:endParaRPr lang="en-US" dirty="0"/>
                    </a:p>
                  </a:txBody>
                  <a:tcPr/>
                </a:tc>
                <a:tc>
                  <a:txBody>
                    <a:bodyPr/>
                    <a:lstStyle/>
                    <a:p>
                      <a:pPr algn="ctr"/>
                      <a:endParaRPr lang="en-US" dirty="0"/>
                    </a:p>
                  </a:txBody>
                  <a:tcPr/>
                </a:tc>
                <a:tc>
                  <a:txBody>
                    <a:bodyPr/>
                    <a:lstStyle/>
                    <a:p>
                      <a:r>
                        <a:rPr lang="en-US" dirty="0"/>
                        <a:t>Effective with concomitant antibiotics</a:t>
                      </a:r>
                    </a:p>
                  </a:txBody>
                  <a:tcPr/>
                </a:tc>
                <a:extLst>
                  <a:ext uri="{0D108BD9-81ED-4DB2-BD59-A6C34878D82A}">
                    <a16:rowId xmlns:a16="http://schemas.microsoft.com/office/drawing/2014/main" val="195542435"/>
                  </a:ext>
                </a:extLst>
              </a:tr>
              <a:tr h="504825">
                <a:tc>
                  <a:txBody>
                    <a:bodyPr/>
                    <a:lstStyle/>
                    <a:p>
                      <a:r>
                        <a:rPr lang="en-US" dirty="0"/>
                        <a:t>Homeopathy</a:t>
                      </a:r>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tc>
                  <a:txBody>
                    <a:bodyPr/>
                    <a:lstStyle/>
                    <a:p>
                      <a:r>
                        <a:rPr lang="en-US" dirty="0"/>
                        <a:t>Mild</a:t>
                      </a:r>
                    </a:p>
                  </a:txBody>
                  <a:tcPr/>
                </a:tc>
                <a:extLst>
                  <a:ext uri="{0D108BD9-81ED-4DB2-BD59-A6C34878D82A}">
                    <a16:rowId xmlns:a16="http://schemas.microsoft.com/office/drawing/2014/main" val="144334371"/>
                  </a:ext>
                </a:extLst>
              </a:tr>
              <a:tr h="504825">
                <a:tc>
                  <a:txBody>
                    <a:bodyPr/>
                    <a:lstStyle/>
                    <a:p>
                      <a:r>
                        <a:rPr lang="en-US" dirty="0"/>
                        <a:t>Herbal medicine</a:t>
                      </a:r>
                    </a:p>
                  </a:txBody>
                  <a:tcPr/>
                </a:tc>
                <a:tc>
                  <a:txBody>
                    <a:bodyPr/>
                    <a:lstStyle/>
                    <a:p>
                      <a:pPr algn="ctr"/>
                      <a:r>
                        <a:rPr lang="en-US" dirty="0"/>
                        <a:t>+</a:t>
                      </a:r>
                    </a:p>
                  </a:txBody>
                  <a:tcPr/>
                </a:tc>
                <a:tc>
                  <a:txBody>
                    <a:bodyPr/>
                    <a:lstStyle/>
                    <a:p>
                      <a:pPr algn="ctr"/>
                      <a:endParaRPr lang="en-US" dirty="0"/>
                    </a:p>
                  </a:txBody>
                  <a:tcPr/>
                </a:tc>
                <a:tc>
                  <a:txBody>
                    <a:bodyPr/>
                    <a:lstStyle/>
                    <a:p>
                      <a:pPr algn="ctr"/>
                      <a:endParaRPr lang="en-US" dirty="0"/>
                    </a:p>
                  </a:txBody>
                  <a:tcPr/>
                </a:tc>
                <a:tc>
                  <a:txBody>
                    <a:bodyPr/>
                    <a:lstStyle/>
                    <a:p>
                      <a:r>
                        <a:rPr lang="en-US" dirty="0"/>
                        <a:t>Mild to moderate</a:t>
                      </a:r>
                    </a:p>
                  </a:txBody>
                  <a:tcPr/>
                </a:tc>
                <a:extLst>
                  <a:ext uri="{0D108BD9-81ED-4DB2-BD59-A6C34878D82A}">
                    <a16:rowId xmlns:a16="http://schemas.microsoft.com/office/drawing/2014/main" val="919931343"/>
                  </a:ext>
                </a:extLst>
              </a:tr>
              <a:tr h="504825">
                <a:tc>
                  <a:txBody>
                    <a:bodyPr/>
                    <a:lstStyle/>
                    <a:p>
                      <a:r>
                        <a:rPr lang="en-US" dirty="0"/>
                        <a:t>Osteopathy</a:t>
                      </a:r>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tc>
                  <a:txBody>
                    <a:bodyPr/>
                    <a:lstStyle/>
                    <a:p>
                      <a:r>
                        <a:rPr lang="en-US" dirty="0"/>
                        <a:t>Very few benefits</a:t>
                      </a:r>
                    </a:p>
                  </a:txBody>
                  <a:tcPr/>
                </a:tc>
                <a:extLst>
                  <a:ext uri="{0D108BD9-81ED-4DB2-BD59-A6C34878D82A}">
                    <a16:rowId xmlns:a16="http://schemas.microsoft.com/office/drawing/2014/main" val="3909571088"/>
                  </a:ext>
                </a:extLst>
              </a:tr>
              <a:tr h="504825">
                <a:tc>
                  <a:txBody>
                    <a:bodyPr/>
                    <a:lstStyle/>
                    <a:p>
                      <a:r>
                        <a:rPr lang="en-US" dirty="0" err="1"/>
                        <a:t>Chiropractics</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a:t>+</a:t>
                      </a:r>
                    </a:p>
                  </a:txBody>
                  <a:tcPr/>
                </a:tc>
                <a:tc>
                  <a:txBody>
                    <a:bodyPr/>
                    <a:lstStyle/>
                    <a:p>
                      <a:r>
                        <a:rPr lang="en-US" dirty="0"/>
                        <a:t>Very few benefits</a:t>
                      </a:r>
                    </a:p>
                  </a:txBody>
                  <a:tcPr/>
                </a:tc>
                <a:extLst>
                  <a:ext uri="{0D108BD9-81ED-4DB2-BD59-A6C34878D82A}">
                    <a16:rowId xmlns:a16="http://schemas.microsoft.com/office/drawing/2014/main" val="2716515459"/>
                  </a:ext>
                </a:extLst>
              </a:tr>
              <a:tr h="504825">
                <a:tc>
                  <a:txBody>
                    <a:bodyPr/>
                    <a:lstStyle/>
                    <a:p>
                      <a:r>
                        <a:rPr lang="en-US" dirty="0"/>
                        <a:t>Xylitol</a:t>
                      </a:r>
                    </a:p>
                  </a:txBody>
                  <a:tcPr/>
                </a:tc>
                <a:tc>
                  <a:txBody>
                    <a:bodyPr/>
                    <a:lstStyle/>
                    <a:p>
                      <a:pPr algn="ctr"/>
                      <a:r>
                        <a:rPr lang="en-US" dirty="0"/>
                        <a:t>+</a:t>
                      </a:r>
                    </a:p>
                  </a:txBody>
                  <a:tcPr/>
                </a:tc>
                <a:tc>
                  <a:txBody>
                    <a:bodyPr/>
                    <a:lstStyle/>
                    <a:p>
                      <a:pPr algn="ctr"/>
                      <a:r>
                        <a:rPr lang="en-US" dirty="0"/>
                        <a:t>+</a:t>
                      </a:r>
                    </a:p>
                  </a:txBody>
                  <a:tcPr/>
                </a:tc>
                <a:tc>
                  <a:txBody>
                    <a:bodyPr/>
                    <a:lstStyle/>
                    <a:p>
                      <a:pPr algn="ctr"/>
                      <a:endParaRPr lang="en-US" dirty="0"/>
                    </a:p>
                  </a:txBody>
                  <a:tcPr/>
                </a:tc>
                <a:tc>
                  <a:txBody>
                    <a:bodyPr/>
                    <a:lstStyle/>
                    <a:p>
                      <a:r>
                        <a:rPr lang="en-US" dirty="0"/>
                        <a:t>Conflicting results; problematic daily dosing</a:t>
                      </a:r>
                    </a:p>
                  </a:txBody>
                  <a:tcPr/>
                </a:tc>
                <a:extLst>
                  <a:ext uri="{0D108BD9-81ED-4DB2-BD59-A6C34878D82A}">
                    <a16:rowId xmlns:a16="http://schemas.microsoft.com/office/drawing/2014/main" val="2754810039"/>
                  </a:ext>
                </a:extLst>
              </a:tr>
              <a:tr h="504825">
                <a:tc>
                  <a:txBody>
                    <a:bodyPr/>
                    <a:lstStyle/>
                    <a:p>
                      <a:r>
                        <a:rPr lang="en-US" dirty="0"/>
                        <a:t>Probiotics</a:t>
                      </a:r>
                    </a:p>
                  </a:txBody>
                  <a:tcPr/>
                </a:tc>
                <a:tc>
                  <a:txBody>
                    <a:bodyPr/>
                    <a:lstStyle/>
                    <a:p>
                      <a:pPr algn="ctr"/>
                      <a:r>
                        <a:rPr lang="en-US" dirty="0"/>
                        <a:t>+</a:t>
                      </a:r>
                    </a:p>
                  </a:txBody>
                  <a:tcPr/>
                </a:tc>
                <a:tc>
                  <a:txBody>
                    <a:bodyPr/>
                    <a:lstStyle/>
                    <a:p>
                      <a:pPr algn="ctr"/>
                      <a:r>
                        <a:rPr lang="en-US" dirty="0"/>
                        <a:t>+</a:t>
                      </a:r>
                    </a:p>
                  </a:txBody>
                  <a:tcPr/>
                </a:tc>
                <a:tc>
                  <a:txBody>
                    <a:bodyPr/>
                    <a:lstStyle/>
                    <a:p>
                      <a:pPr algn="ctr"/>
                      <a:r>
                        <a:rPr lang="en-US" dirty="0"/>
                        <a:t>+</a:t>
                      </a:r>
                    </a:p>
                  </a:txBody>
                  <a:tcPr/>
                </a:tc>
                <a:tc>
                  <a:txBody>
                    <a:bodyPr/>
                    <a:lstStyle/>
                    <a:p>
                      <a:r>
                        <a:rPr lang="en-US" dirty="0"/>
                        <a:t>Encouraging results</a:t>
                      </a:r>
                    </a:p>
                  </a:txBody>
                  <a:tcPr/>
                </a:tc>
                <a:extLst>
                  <a:ext uri="{0D108BD9-81ED-4DB2-BD59-A6C34878D82A}">
                    <a16:rowId xmlns:a16="http://schemas.microsoft.com/office/drawing/2014/main" val="1038189048"/>
                  </a:ext>
                </a:extLst>
              </a:tr>
            </a:tbl>
          </a:graphicData>
        </a:graphic>
      </p:graphicFrame>
    </p:spTree>
    <p:extLst>
      <p:ext uri="{BB962C8B-B14F-4D97-AF65-F5344CB8AC3E}">
        <p14:creationId xmlns:p14="http://schemas.microsoft.com/office/powerpoint/2010/main" val="1899883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5F585-5788-6BAA-DA5F-0B879ABF0597}"/>
              </a:ext>
            </a:extLst>
          </p:cNvPr>
          <p:cNvSpPr>
            <a:spLocks noGrp="1"/>
          </p:cNvSpPr>
          <p:nvPr>
            <p:ph type="title"/>
          </p:nvPr>
        </p:nvSpPr>
        <p:spPr/>
        <p:txBody>
          <a:bodyPr/>
          <a:lstStyle/>
          <a:p>
            <a:r>
              <a:rPr lang="en-US" dirty="0"/>
              <a:t>Key Takeaways</a:t>
            </a:r>
          </a:p>
        </p:txBody>
      </p:sp>
      <p:graphicFrame>
        <p:nvGraphicFramePr>
          <p:cNvPr id="5" name="Content Placeholder 4">
            <a:extLst>
              <a:ext uri="{FF2B5EF4-FFF2-40B4-BE49-F238E27FC236}">
                <a16:creationId xmlns:a16="http://schemas.microsoft.com/office/drawing/2014/main" id="{C8AA6FBD-AE36-92DB-D6B2-ED05768FB6C3}"/>
              </a:ext>
            </a:extLst>
          </p:cNvPr>
          <p:cNvGraphicFramePr>
            <a:graphicFrameLocks noGrp="1"/>
          </p:cNvGraphicFramePr>
          <p:nvPr>
            <p:ph idx="1"/>
            <p:extLst>
              <p:ext uri="{D42A27DB-BD31-4B8C-83A1-F6EECF244321}">
                <p14:modId xmlns:p14="http://schemas.microsoft.com/office/powerpoint/2010/main" val="3482869606"/>
              </p:ext>
            </p:extLst>
          </p:nvPr>
        </p:nvGraphicFramePr>
        <p:xfrm>
          <a:off x="457200" y="1600199"/>
          <a:ext cx="8229600" cy="41910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B97D3929-6874-DC8D-C45A-6E996BFBE5DF}"/>
              </a:ext>
            </a:extLst>
          </p:cNvPr>
          <p:cNvSpPr>
            <a:spLocks noGrp="1"/>
          </p:cNvSpPr>
          <p:nvPr>
            <p:ph type="ftr" sz="quarter" idx="10"/>
          </p:nvPr>
        </p:nvSpPr>
        <p:spPr/>
        <p:txBody>
          <a:bodyPr/>
          <a:lstStyle/>
          <a:p>
            <a:r>
              <a:rPr lang="en-US" dirty="0"/>
              <a:t>July 28-30, 2024   |   The American Club   |   Kohler, WI</a:t>
            </a:r>
          </a:p>
        </p:txBody>
      </p:sp>
    </p:spTree>
    <p:extLst>
      <p:ext uri="{BB962C8B-B14F-4D97-AF65-F5344CB8AC3E}">
        <p14:creationId xmlns:p14="http://schemas.microsoft.com/office/powerpoint/2010/main" val="6133709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68425-A93F-378E-8439-34282F69C06D}"/>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EFA2A878-408B-5963-5825-0EBFC9445492}"/>
              </a:ext>
            </a:extLst>
          </p:cNvPr>
          <p:cNvSpPr>
            <a:spLocks noGrp="1"/>
          </p:cNvSpPr>
          <p:nvPr>
            <p:ph idx="1"/>
          </p:nvPr>
        </p:nvSpPr>
        <p:spPr>
          <a:xfrm>
            <a:off x="457200" y="1447801"/>
            <a:ext cx="8229600" cy="4495800"/>
          </a:xfrm>
        </p:spPr>
        <p:txBody>
          <a:bodyPr>
            <a:normAutofit fontScale="32500" lnSpcReduction="20000"/>
          </a:bodyPr>
          <a:lstStyle/>
          <a:p>
            <a:r>
              <a:rPr lang="en-US" sz="4500" b="0" i="0" dirty="0" err="1">
                <a:effectLst/>
                <a:latin typeface="system-ui"/>
              </a:rPr>
              <a:t>Bourdillon</a:t>
            </a:r>
            <a:r>
              <a:rPr lang="en-US" sz="4500" b="0" i="0" dirty="0">
                <a:effectLst/>
                <a:latin typeface="system-ui"/>
              </a:rPr>
              <a:t>, A. T., &amp; Edwards, H. A. (2021). Review of probiotic use in otolaryngology. </a:t>
            </a:r>
            <a:r>
              <a:rPr lang="en-US" sz="4500" b="0" i="1" dirty="0">
                <a:effectLst/>
                <a:latin typeface="system-ui"/>
              </a:rPr>
              <a:t>American journal of otolaryngology</a:t>
            </a:r>
            <a:r>
              <a:rPr lang="en-US" sz="4500" b="0" i="0" dirty="0">
                <a:effectLst/>
                <a:latin typeface="system-ui"/>
              </a:rPr>
              <a:t>, </a:t>
            </a:r>
            <a:r>
              <a:rPr lang="en-US" sz="4500" b="0" i="1" dirty="0">
                <a:effectLst/>
                <a:latin typeface="system-ui"/>
              </a:rPr>
              <a:t>42</a:t>
            </a:r>
            <a:r>
              <a:rPr lang="en-US" sz="4500" b="0" i="0" dirty="0">
                <a:effectLst/>
                <a:latin typeface="system-ui"/>
              </a:rPr>
              <a:t>(2), 102883. Chen, T. Y., </a:t>
            </a:r>
            <a:r>
              <a:rPr lang="en-US" sz="4500" b="0" i="0" dirty="0" err="1">
                <a:effectLst/>
                <a:latin typeface="system-ui"/>
              </a:rPr>
              <a:t>Hendrickx</a:t>
            </a:r>
            <a:r>
              <a:rPr lang="en-US" sz="4500" b="0" i="0" dirty="0">
                <a:effectLst/>
                <a:latin typeface="system-ui"/>
              </a:rPr>
              <a:t>, A., Stevenson, D. S., Bird, P., &amp; Walls, T. (2020). No evidence from a systematic review for the use of probiotics to prevent otitis media. </a:t>
            </a:r>
            <a:r>
              <a:rPr lang="en-US" sz="4500" b="0" i="1" dirty="0">
                <a:effectLst/>
                <a:latin typeface="system-ui"/>
              </a:rPr>
              <a:t>Acta </a:t>
            </a:r>
            <a:r>
              <a:rPr lang="en-US" sz="4500" b="0" i="1" dirty="0" err="1">
                <a:effectLst/>
                <a:latin typeface="system-ui"/>
              </a:rPr>
              <a:t>paediatrica</a:t>
            </a:r>
            <a:r>
              <a:rPr lang="en-US" sz="4500" b="0" i="1" dirty="0">
                <a:effectLst/>
                <a:latin typeface="system-ui"/>
              </a:rPr>
              <a:t> (Oslo, Norway : 1992)</a:t>
            </a:r>
            <a:r>
              <a:rPr lang="en-US" sz="4500" b="0" i="0" dirty="0">
                <a:effectLst/>
                <a:latin typeface="system-ui"/>
              </a:rPr>
              <a:t>, </a:t>
            </a:r>
            <a:r>
              <a:rPr lang="en-US" sz="4500" b="0" i="1" dirty="0">
                <a:effectLst/>
                <a:latin typeface="system-ui"/>
              </a:rPr>
              <a:t>109</a:t>
            </a:r>
            <a:r>
              <a:rPr lang="en-US" sz="4500" b="0" i="0" dirty="0">
                <a:effectLst/>
                <a:latin typeface="system-ui"/>
              </a:rPr>
              <a:t>(12), 2515–2524. </a:t>
            </a:r>
          </a:p>
          <a:p>
            <a:r>
              <a:rPr lang="en-US" sz="4500" b="0" i="0" dirty="0">
                <a:effectLst/>
                <a:latin typeface="system-ui"/>
              </a:rPr>
              <a:t>Coleman, A., &amp; </a:t>
            </a:r>
            <a:r>
              <a:rPr lang="en-US" sz="4500" b="0" i="0" dirty="0" err="1">
                <a:effectLst/>
                <a:latin typeface="system-ui"/>
              </a:rPr>
              <a:t>Cervin</a:t>
            </a:r>
            <a:r>
              <a:rPr lang="en-US" sz="4500" b="0" i="0" dirty="0">
                <a:effectLst/>
                <a:latin typeface="system-ui"/>
              </a:rPr>
              <a:t>, A. (2019). Probiotics in the treatment of otitis media. The past, the present and the future. </a:t>
            </a:r>
            <a:r>
              <a:rPr lang="en-US" sz="4500" b="0" i="1" dirty="0">
                <a:effectLst/>
                <a:latin typeface="system-ui"/>
              </a:rPr>
              <a:t>International journal of pediatric otorhinolaryngology</a:t>
            </a:r>
            <a:r>
              <a:rPr lang="en-US" sz="4500" b="0" i="0" dirty="0">
                <a:effectLst/>
                <a:latin typeface="system-ui"/>
              </a:rPr>
              <a:t>, </a:t>
            </a:r>
            <a:r>
              <a:rPr lang="en-US" sz="4500" b="0" i="1" dirty="0">
                <a:effectLst/>
                <a:latin typeface="system-ui"/>
              </a:rPr>
              <a:t>116</a:t>
            </a:r>
            <a:r>
              <a:rPr lang="en-US" sz="4500" b="0" i="0" dirty="0">
                <a:effectLst/>
                <a:latin typeface="system-ui"/>
              </a:rPr>
              <a:t>, 135–140. https://</a:t>
            </a:r>
            <a:r>
              <a:rPr lang="en-US" sz="4500" b="0" i="0" dirty="0" err="1">
                <a:effectLst/>
                <a:latin typeface="system-ui"/>
              </a:rPr>
              <a:t>doi.org</a:t>
            </a:r>
            <a:r>
              <a:rPr lang="en-US" sz="4500" b="0" i="0" dirty="0">
                <a:effectLst/>
                <a:latin typeface="system-ui"/>
              </a:rPr>
              <a:t>/10.1016/j.ijporl.2018.10.023</a:t>
            </a:r>
          </a:p>
          <a:p>
            <a:r>
              <a:rPr lang="en-US" sz="4500" dirty="0" err="1"/>
              <a:t>Fixsen</a:t>
            </a:r>
            <a:r>
              <a:rPr lang="en-US" sz="4500" dirty="0"/>
              <a:t>, A.  (2018).  Homeopathy in the age of antimicrobial resistance: is it a viable treatment for upper respiratory tract infections.  </a:t>
            </a:r>
            <a:r>
              <a:rPr lang="en-US" sz="4500" i="1" dirty="0"/>
              <a:t>Homeopathy</a:t>
            </a:r>
            <a:r>
              <a:rPr lang="en-US" sz="4500" dirty="0"/>
              <a:t>, 107, 99-114. </a:t>
            </a:r>
          </a:p>
          <a:p>
            <a:r>
              <a:rPr lang="en-US" sz="4500" dirty="0"/>
              <a:t>Gerlitz, M., Voitl, P., Voitl, J.J.M., &amp; Diesner-Treiber, S.C.  (2022).  Non-prescription treatments for childhood infections: an Austrian, monocentric, cross-sectional questionnaire study.  </a:t>
            </a:r>
            <a:r>
              <a:rPr lang="en-US" sz="4500" i="1" dirty="0"/>
              <a:t>BMC Pediatrics</a:t>
            </a:r>
            <a:r>
              <a:rPr lang="en-US" sz="4500" dirty="0"/>
              <a:t>, 22(154), 1-9.</a:t>
            </a:r>
          </a:p>
          <a:p>
            <a:r>
              <a:rPr lang="en-US" sz="4500" dirty="0"/>
              <a:t>Marchisio, P. et al.  (2015).  </a:t>
            </a:r>
            <a:r>
              <a:rPr lang="en-US" sz="4500" i="1" dirty="0"/>
              <a:t>Streptococcus salivarius </a:t>
            </a:r>
            <a:r>
              <a:rPr lang="en-US" sz="4500" dirty="0"/>
              <a:t>24SMB administered by nasal spray for the prevention of acute otitis media in otitis prone children.  </a:t>
            </a:r>
            <a:r>
              <a:rPr lang="en-US" sz="4500" i="1" dirty="0"/>
              <a:t>European Journal of Clinical Microbiology and Infectious Disease</a:t>
            </a:r>
            <a:r>
              <a:rPr lang="en-US" sz="4500" dirty="0"/>
              <a:t>, 34 (12), 2377-2383.</a:t>
            </a:r>
          </a:p>
          <a:p>
            <a:r>
              <a:rPr lang="en-US" sz="4500" dirty="0" err="1"/>
              <a:t>Marom</a:t>
            </a:r>
            <a:r>
              <a:rPr lang="en-US" sz="4500" dirty="0"/>
              <a:t>, T. et al.  (2016).  Complementary and alternative medicine treatment options for otitis media.  </a:t>
            </a:r>
            <a:r>
              <a:rPr lang="en-US" sz="4500" i="1" dirty="0"/>
              <a:t>Medicine</a:t>
            </a:r>
            <a:r>
              <a:rPr lang="en-US" sz="4500" dirty="0"/>
              <a:t>, 95(6), 1-9.</a:t>
            </a:r>
          </a:p>
          <a:p>
            <a:endParaRPr lang="en-US" dirty="0"/>
          </a:p>
        </p:txBody>
      </p:sp>
      <p:sp>
        <p:nvSpPr>
          <p:cNvPr id="4" name="Footer Placeholder 3">
            <a:extLst>
              <a:ext uri="{FF2B5EF4-FFF2-40B4-BE49-F238E27FC236}">
                <a16:creationId xmlns:a16="http://schemas.microsoft.com/office/drawing/2014/main" id="{36D477E6-A42E-5B45-707B-C81F18916E0C}"/>
              </a:ext>
            </a:extLst>
          </p:cNvPr>
          <p:cNvSpPr>
            <a:spLocks noGrp="1"/>
          </p:cNvSpPr>
          <p:nvPr>
            <p:ph type="ftr" sz="quarter" idx="10"/>
          </p:nvPr>
        </p:nvSpPr>
        <p:spPr/>
        <p:txBody>
          <a:bodyPr/>
          <a:lstStyle/>
          <a:p>
            <a:r>
              <a:rPr lang="en-US" dirty="0"/>
              <a:t>July 28-30, 2024   |   The American Club   |   Kohler, WI</a:t>
            </a:r>
          </a:p>
        </p:txBody>
      </p:sp>
    </p:spTree>
    <p:extLst>
      <p:ext uri="{BB962C8B-B14F-4D97-AF65-F5344CB8AC3E}">
        <p14:creationId xmlns:p14="http://schemas.microsoft.com/office/powerpoint/2010/main" val="7909992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0E6D7-9690-061F-2151-A6423DF2B11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529A1CD4-B959-20C2-D6AA-906355565319}"/>
              </a:ext>
            </a:extLst>
          </p:cNvPr>
          <p:cNvSpPr>
            <a:spLocks noGrp="1"/>
          </p:cNvSpPr>
          <p:nvPr>
            <p:ph idx="1"/>
          </p:nvPr>
        </p:nvSpPr>
        <p:spPr>
          <a:xfrm>
            <a:off x="457200" y="1676400"/>
            <a:ext cx="8229600" cy="3886200"/>
          </a:xfrm>
        </p:spPr>
        <p:txBody>
          <a:bodyPr>
            <a:normAutofit fontScale="62500" lnSpcReduction="20000"/>
          </a:bodyPr>
          <a:lstStyle/>
          <a:p>
            <a:r>
              <a:rPr lang="en-US" sz="2600" dirty="0"/>
              <a:t>Nathan, A.S., Levi, J.R. &amp; O’Reilly, R.  (2022).  Complementary/integrative medicine for pediatric otitis media.  </a:t>
            </a:r>
            <a:r>
              <a:rPr lang="en-US" sz="2600" i="1" dirty="0"/>
              <a:t>Otolaryngology Clinics of North America</a:t>
            </a:r>
            <a:r>
              <a:rPr lang="en-US" sz="2600" dirty="0"/>
              <a:t>, 55, 1055-1075.</a:t>
            </a:r>
          </a:p>
          <a:p>
            <a:r>
              <a:rPr lang="en-US" sz="2600" dirty="0"/>
              <a:t>National Center for Complementary and Integrative Health, </a:t>
            </a:r>
            <a:r>
              <a:rPr lang="en-US" sz="2600" dirty="0">
                <a:solidFill>
                  <a:srgbClr val="3DC0D2"/>
                </a:solidFill>
                <a:hlinkClick r:id="rId2">
                  <a:extLst>
                    <a:ext uri="{A12FA001-AC4F-418D-AE19-62706E023703}">
                      <ahyp:hlinkClr xmlns:ahyp="http://schemas.microsoft.com/office/drawing/2018/hyperlinkcolor" val="tx"/>
                    </a:ext>
                  </a:extLst>
                </a:hlinkClick>
              </a:rPr>
              <a:t>https://www.nccih.nih.gov/</a:t>
            </a:r>
            <a:endParaRPr lang="en-US" sz="2600" dirty="0">
              <a:solidFill>
                <a:srgbClr val="3DC0D2"/>
              </a:solidFill>
            </a:endParaRPr>
          </a:p>
          <a:p>
            <a:r>
              <a:rPr lang="en-US" sz="2600" b="0" i="0" dirty="0" err="1">
                <a:effectLst/>
                <a:latin typeface="system-ui"/>
              </a:rPr>
              <a:t>Sarlin</a:t>
            </a:r>
            <a:r>
              <a:rPr lang="en-US" sz="2600" b="0" i="0" dirty="0">
                <a:effectLst/>
                <a:latin typeface="system-ui"/>
              </a:rPr>
              <a:t>, S., </a:t>
            </a:r>
            <a:r>
              <a:rPr lang="en-US" sz="2600" b="0" i="0" dirty="0" err="1">
                <a:effectLst/>
                <a:latin typeface="system-ui"/>
              </a:rPr>
              <a:t>Koskela</a:t>
            </a:r>
            <a:r>
              <a:rPr lang="en-US" sz="2600" b="0" i="0" dirty="0">
                <a:effectLst/>
                <a:latin typeface="system-ui"/>
              </a:rPr>
              <a:t>, U., </a:t>
            </a:r>
            <a:r>
              <a:rPr lang="en-US" sz="2600" b="0" i="0" dirty="0" err="1">
                <a:effectLst/>
                <a:latin typeface="system-ui"/>
              </a:rPr>
              <a:t>Honkila</a:t>
            </a:r>
            <a:r>
              <a:rPr lang="en-US" sz="2600" b="0" i="0" dirty="0">
                <a:effectLst/>
                <a:latin typeface="system-ui"/>
              </a:rPr>
              <a:t>, M., </a:t>
            </a:r>
            <a:r>
              <a:rPr lang="en-US" sz="2600" b="0" i="0" dirty="0" err="1">
                <a:effectLst/>
                <a:latin typeface="system-ui"/>
              </a:rPr>
              <a:t>Tähtinen</a:t>
            </a:r>
            <a:r>
              <a:rPr lang="en-US" sz="2600" b="0" i="0" dirty="0">
                <a:effectLst/>
                <a:latin typeface="system-ui"/>
              </a:rPr>
              <a:t>, P. A., Pokka, T., </a:t>
            </a:r>
            <a:r>
              <a:rPr lang="en-US" sz="2600" b="0" i="0" dirty="0" err="1">
                <a:effectLst/>
                <a:latin typeface="system-ui"/>
              </a:rPr>
              <a:t>Renko</a:t>
            </a:r>
            <a:r>
              <a:rPr lang="en-US" sz="2600" b="0" i="0" dirty="0">
                <a:effectLst/>
                <a:latin typeface="system-ui"/>
              </a:rPr>
              <a:t>, M., &amp; </a:t>
            </a:r>
            <a:r>
              <a:rPr lang="en-US" sz="2600" b="0" i="0" dirty="0" err="1">
                <a:effectLst/>
                <a:latin typeface="system-ui"/>
              </a:rPr>
              <a:t>Tapiainen</a:t>
            </a:r>
            <a:r>
              <a:rPr lang="en-US" sz="2600" b="0" i="0" dirty="0">
                <a:effectLst/>
                <a:latin typeface="system-ui"/>
              </a:rPr>
              <a:t>, T. (2023). Streptococcus </a:t>
            </a:r>
            <a:r>
              <a:rPr lang="en-US" sz="2600" b="0" i="0" dirty="0" err="1">
                <a:effectLst/>
                <a:latin typeface="system-ui"/>
              </a:rPr>
              <a:t>salivarius</a:t>
            </a:r>
            <a:r>
              <a:rPr lang="en-US" sz="2600" b="0" i="0" dirty="0">
                <a:effectLst/>
                <a:latin typeface="system-ui"/>
              </a:rPr>
              <a:t> Probiotics to Prevent Acute Otitis Media in Children: A Randomized Clinical Trial. </a:t>
            </a:r>
            <a:r>
              <a:rPr lang="en-US" sz="2600" b="0" i="1" dirty="0">
                <a:effectLst/>
                <a:latin typeface="system-ui"/>
              </a:rPr>
              <a:t>JAMA network open</a:t>
            </a:r>
            <a:r>
              <a:rPr lang="en-US" sz="2600" b="0" i="0" dirty="0">
                <a:effectLst/>
                <a:latin typeface="system-ui"/>
              </a:rPr>
              <a:t>, </a:t>
            </a:r>
            <a:r>
              <a:rPr lang="en-US" sz="2600" b="0" i="1" dirty="0">
                <a:effectLst/>
                <a:latin typeface="system-ui"/>
              </a:rPr>
              <a:t>6</a:t>
            </a:r>
            <a:r>
              <a:rPr lang="en-US" sz="2600" b="0" i="0" dirty="0">
                <a:effectLst/>
                <a:latin typeface="system-ui"/>
              </a:rPr>
              <a:t>(11), e2340608. </a:t>
            </a:r>
          </a:p>
          <a:p>
            <a:r>
              <a:rPr lang="en-US" sz="2600" dirty="0"/>
              <a:t>Sinha, M.N. et al.  (2012).  Randomized controlled pilot study to compare homeopathy and conventional therapy in acute otitis media.  </a:t>
            </a:r>
            <a:r>
              <a:rPr lang="en-US" sz="2600" i="1" dirty="0"/>
              <a:t>Homeopathy</a:t>
            </a:r>
            <a:r>
              <a:rPr lang="en-US" sz="2600" dirty="0"/>
              <a:t>, 101(1), 5-12.</a:t>
            </a:r>
          </a:p>
          <a:p>
            <a:r>
              <a:rPr lang="en-US" sz="2600" dirty="0"/>
              <a:t>Smith, M.S., Olivas, J., &amp; Smith, K.  (2019).  Manipulative therapies: what works.  </a:t>
            </a:r>
            <a:r>
              <a:rPr lang="en-US" sz="2600" i="1" dirty="0"/>
              <a:t>American Family Physician</a:t>
            </a:r>
            <a:r>
              <a:rPr lang="en-US" sz="2600" dirty="0"/>
              <a:t>, 99(4), 248-252.</a:t>
            </a:r>
          </a:p>
          <a:p>
            <a:r>
              <a:rPr lang="en-US" sz="2600" b="0" i="0" dirty="0">
                <a:effectLst/>
                <a:latin typeface="system-ui"/>
              </a:rPr>
              <a:t>Winger, K., </a:t>
            </a:r>
            <a:r>
              <a:rPr lang="en-US" sz="2600" b="0" i="0" dirty="0" err="1">
                <a:effectLst/>
                <a:latin typeface="system-ui"/>
              </a:rPr>
              <a:t>Hendriksz</a:t>
            </a:r>
            <a:r>
              <a:rPr lang="en-US" sz="2600" b="0" i="0" dirty="0">
                <a:effectLst/>
                <a:latin typeface="system-ui"/>
              </a:rPr>
              <a:t>, T., Wolf, K., </a:t>
            </a:r>
            <a:r>
              <a:rPr lang="en-US" sz="2600" b="0" i="0" dirty="0" err="1">
                <a:effectLst/>
                <a:latin typeface="system-ui"/>
              </a:rPr>
              <a:t>Talsma</a:t>
            </a:r>
            <a:r>
              <a:rPr lang="en-US" sz="2600" b="0" i="0" dirty="0">
                <a:effectLst/>
                <a:latin typeface="system-ui"/>
              </a:rPr>
              <a:t>, J., &amp; Pierce-</a:t>
            </a:r>
            <a:r>
              <a:rPr lang="en-US" sz="2600" b="0" i="0" dirty="0" err="1">
                <a:effectLst/>
                <a:latin typeface="system-ui"/>
              </a:rPr>
              <a:t>Talsma</a:t>
            </a:r>
            <a:r>
              <a:rPr lang="en-US" sz="2600" b="0" i="0" dirty="0">
                <a:effectLst/>
                <a:latin typeface="system-ui"/>
              </a:rPr>
              <a:t>, S. (2020). Osteopathic Manipulative Treatment for Pediatric Patients With Otitis Media. </a:t>
            </a:r>
            <a:r>
              <a:rPr lang="en-US" sz="2600" b="0" i="1" dirty="0">
                <a:effectLst/>
                <a:latin typeface="system-ui"/>
              </a:rPr>
              <a:t>The Journal of the American Osteopathic Association</a:t>
            </a:r>
            <a:r>
              <a:rPr lang="en-US" sz="2600" b="0" i="0" dirty="0">
                <a:effectLst/>
                <a:latin typeface="system-ui"/>
              </a:rPr>
              <a:t>, </a:t>
            </a:r>
            <a:r>
              <a:rPr lang="en-US" sz="2600" b="0" i="1" dirty="0">
                <a:effectLst/>
                <a:latin typeface="system-ui"/>
              </a:rPr>
              <a:t>120</a:t>
            </a:r>
            <a:r>
              <a:rPr lang="en-US" sz="2600" b="0" i="0" dirty="0">
                <a:effectLst/>
                <a:latin typeface="system-ui"/>
              </a:rPr>
              <a:t>(3), e5–e6.</a:t>
            </a:r>
            <a:endParaRPr lang="en-US" sz="2600" dirty="0"/>
          </a:p>
          <a:p>
            <a:endParaRPr lang="en-US" dirty="0"/>
          </a:p>
        </p:txBody>
      </p:sp>
      <p:sp>
        <p:nvSpPr>
          <p:cNvPr id="4" name="Footer Placeholder 3">
            <a:extLst>
              <a:ext uri="{FF2B5EF4-FFF2-40B4-BE49-F238E27FC236}">
                <a16:creationId xmlns:a16="http://schemas.microsoft.com/office/drawing/2014/main" id="{87C6DE5A-7851-5ED2-B545-2CEA135C3343}"/>
              </a:ext>
            </a:extLst>
          </p:cNvPr>
          <p:cNvSpPr>
            <a:spLocks noGrp="1"/>
          </p:cNvSpPr>
          <p:nvPr>
            <p:ph type="ftr" sz="quarter" idx="10"/>
          </p:nvPr>
        </p:nvSpPr>
        <p:spPr/>
        <p:txBody>
          <a:bodyPr/>
          <a:lstStyle/>
          <a:p>
            <a:r>
              <a:rPr lang="en-US"/>
              <a:t>July 28-30, 2024   |   The American Club   |   Kohler, WI</a:t>
            </a:r>
            <a:endParaRPr lang="en-US" dirty="0"/>
          </a:p>
        </p:txBody>
      </p:sp>
    </p:spTree>
    <p:extLst>
      <p:ext uri="{BB962C8B-B14F-4D97-AF65-F5344CB8AC3E}">
        <p14:creationId xmlns:p14="http://schemas.microsoft.com/office/powerpoint/2010/main" val="41967318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1E9EE-4021-910D-888F-A5C1F06D82AF}"/>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B49D8F8D-F728-1E2A-C6C1-732FC14350FD}"/>
              </a:ext>
            </a:extLst>
          </p:cNvPr>
          <p:cNvSpPr>
            <a:spLocks noGrp="1"/>
          </p:cNvSpPr>
          <p:nvPr>
            <p:ph idx="1"/>
          </p:nvPr>
        </p:nvSpPr>
        <p:spPr/>
        <p:txBody>
          <a:bodyPr/>
          <a:lstStyle/>
          <a:p>
            <a:pPr marL="0" indent="0">
              <a:buNone/>
            </a:pPr>
            <a:r>
              <a:rPr lang="en-US" dirty="0"/>
              <a:t>Contact: Laurie Newton</a:t>
            </a:r>
          </a:p>
          <a:p>
            <a:r>
              <a:rPr lang="en-US" dirty="0">
                <a:solidFill>
                  <a:srgbClr val="00B0F0"/>
                </a:solidFill>
                <a:hlinkClick r:id="rId2">
                  <a:extLst>
                    <a:ext uri="{A12FA001-AC4F-418D-AE19-62706E023703}">
                      <ahyp:hlinkClr xmlns:ahyp="http://schemas.microsoft.com/office/drawing/2018/hyperlinkcolor" val="tx"/>
                    </a:ext>
                  </a:extLst>
                </a:hlinkClick>
              </a:rPr>
              <a:t>lnewton@mcw.edu</a:t>
            </a:r>
            <a:endParaRPr lang="en-US" dirty="0">
              <a:solidFill>
                <a:srgbClr val="00B0F0"/>
              </a:solidFill>
            </a:endParaRPr>
          </a:p>
          <a:p>
            <a:endParaRPr lang="en-US" dirty="0"/>
          </a:p>
        </p:txBody>
      </p:sp>
      <p:sp>
        <p:nvSpPr>
          <p:cNvPr id="4" name="Footer Placeholder 3">
            <a:extLst>
              <a:ext uri="{FF2B5EF4-FFF2-40B4-BE49-F238E27FC236}">
                <a16:creationId xmlns:a16="http://schemas.microsoft.com/office/drawing/2014/main" id="{A81CA02E-5F3F-7ACC-2B00-302E6DD9D7EB}"/>
              </a:ext>
            </a:extLst>
          </p:cNvPr>
          <p:cNvSpPr>
            <a:spLocks noGrp="1"/>
          </p:cNvSpPr>
          <p:nvPr>
            <p:ph type="ftr" sz="quarter" idx="10"/>
          </p:nvPr>
        </p:nvSpPr>
        <p:spPr/>
        <p:txBody>
          <a:bodyPr/>
          <a:lstStyle/>
          <a:p>
            <a:r>
              <a:rPr lang="en-US"/>
              <a:t>July 28-30, 2024   |   The American Club   |   Kohler, WI</a:t>
            </a:r>
            <a:endParaRPr lang="en-US" dirty="0"/>
          </a:p>
        </p:txBody>
      </p:sp>
    </p:spTree>
    <p:extLst>
      <p:ext uri="{BB962C8B-B14F-4D97-AF65-F5344CB8AC3E}">
        <p14:creationId xmlns:p14="http://schemas.microsoft.com/office/powerpoint/2010/main" val="2286537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02F94-0E12-8AAB-4474-64AF3FCDB4E7}"/>
              </a:ext>
            </a:extLst>
          </p:cNvPr>
          <p:cNvSpPr>
            <a:spLocks noGrp="1"/>
          </p:cNvSpPr>
          <p:nvPr>
            <p:ph type="title"/>
          </p:nvPr>
        </p:nvSpPr>
        <p:spPr/>
        <p:txBody>
          <a:bodyPr/>
          <a:lstStyle/>
          <a:p>
            <a:r>
              <a:rPr lang="en-US" dirty="0"/>
              <a:t>Objectives</a:t>
            </a:r>
          </a:p>
        </p:txBody>
      </p:sp>
      <p:graphicFrame>
        <p:nvGraphicFramePr>
          <p:cNvPr id="5" name="Content Placeholder 4">
            <a:extLst>
              <a:ext uri="{FF2B5EF4-FFF2-40B4-BE49-F238E27FC236}">
                <a16:creationId xmlns:a16="http://schemas.microsoft.com/office/drawing/2014/main" id="{BDC02590-AE42-7C2A-5663-EF61F0352C66}"/>
              </a:ext>
            </a:extLst>
          </p:cNvPr>
          <p:cNvGraphicFramePr>
            <a:graphicFrameLocks noGrp="1"/>
          </p:cNvGraphicFramePr>
          <p:nvPr>
            <p:ph idx="1"/>
            <p:extLst>
              <p:ext uri="{D42A27DB-BD31-4B8C-83A1-F6EECF244321}">
                <p14:modId xmlns:p14="http://schemas.microsoft.com/office/powerpoint/2010/main" val="3830481403"/>
              </p:ext>
            </p:extLst>
          </p:nvPr>
        </p:nvGraphicFramePr>
        <p:xfrm>
          <a:off x="457200" y="1295401"/>
          <a:ext cx="8229600" cy="44958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4691C260-DA72-8F44-F59F-AE2A5C11D5C3}"/>
              </a:ext>
            </a:extLst>
          </p:cNvPr>
          <p:cNvSpPr>
            <a:spLocks noGrp="1"/>
          </p:cNvSpPr>
          <p:nvPr>
            <p:ph type="ftr" sz="quarter" idx="10"/>
          </p:nvPr>
        </p:nvSpPr>
        <p:spPr/>
        <p:txBody>
          <a:bodyPr/>
          <a:lstStyle/>
          <a:p>
            <a:r>
              <a:rPr lang="en-US" dirty="0"/>
              <a:t>July 28-30, 2024   |   The American Club   |   Kohler, WI</a:t>
            </a:r>
          </a:p>
        </p:txBody>
      </p:sp>
    </p:spTree>
    <p:extLst>
      <p:ext uri="{BB962C8B-B14F-4D97-AF65-F5344CB8AC3E}">
        <p14:creationId xmlns:p14="http://schemas.microsoft.com/office/powerpoint/2010/main" val="2018391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07064-E90C-9477-CF6E-E0A614A14A4B}"/>
              </a:ext>
            </a:extLst>
          </p:cNvPr>
          <p:cNvSpPr>
            <a:spLocks noGrp="1"/>
          </p:cNvSpPr>
          <p:nvPr>
            <p:ph type="title"/>
          </p:nvPr>
        </p:nvSpPr>
        <p:spPr/>
        <p:txBody>
          <a:bodyPr/>
          <a:lstStyle/>
          <a:p>
            <a:r>
              <a:rPr lang="en-US" dirty="0"/>
              <a:t>Current Practice in the room?</a:t>
            </a:r>
          </a:p>
        </p:txBody>
      </p:sp>
      <p:graphicFrame>
        <p:nvGraphicFramePr>
          <p:cNvPr id="5" name="Content Placeholder 4">
            <a:extLst>
              <a:ext uri="{FF2B5EF4-FFF2-40B4-BE49-F238E27FC236}">
                <a16:creationId xmlns:a16="http://schemas.microsoft.com/office/drawing/2014/main" id="{7672E1DF-9D7A-8D4E-87EB-1251381B8FC7}"/>
              </a:ext>
            </a:extLst>
          </p:cNvPr>
          <p:cNvGraphicFramePr>
            <a:graphicFrameLocks noGrp="1"/>
          </p:cNvGraphicFramePr>
          <p:nvPr>
            <p:ph idx="1"/>
            <p:extLst>
              <p:ext uri="{D42A27DB-BD31-4B8C-83A1-F6EECF244321}">
                <p14:modId xmlns:p14="http://schemas.microsoft.com/office/powerpoint/2010/main" val="1260284938"/>
              </p:ext>
            </p:extLst>
          </p:nvPr>
        </p:nvGraphicFramePr>
        <p:xfrm>
          <a:off x="457200" y="1600199"/>
          <a:ext cx="8229600" cy="41910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1B65CD66-EC69-639A-F8BA-2312D4271DB9}"/>
              </a:ext>
            </a:extLst>
          </p:cNvPr>
          <p:cNvSpPr>
            <a:spLocks noGrp="1"/>
          </p:cNvSpPr>
          <p:nvPr>
            <p:ph type="ftr" sz="quarter" idx="10"/>
          </p:nvPr>
        </p:nvSpPr>
        <p:spPr/>
        <p:txBody>
          <a:bodyPr/>
          <a:lstStyle/>
          <a:p>
            <a:r>
              <a:rPr lang="en-US" dirty="0"/>
              <a:t>July 28-30, 2024   |   The American Club   |   Kohler, WI</a:t>
            </a:r>
          </a:p>
        </p:txBody>
      </p:sp>
    </p:spTree>
    <p:extLst>
      <p:ext uri="{BB962C8B-B14F-4D97-AF65-F5344CB8AC3E}">
        <p14:creationId xmlns:p14="http://schemas.microsoft.com/office/powerpoint/2010/main" val="1415945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A2139-D5DE-9833-0B59-1C1034850B2F}"/>
              </a:ext>
            </a:extLst>
          </p:cNvPr>
          <p:cNvSpPr>
            <a:spLocks noGrp="1"/>
          </p:cNvSpPr>
          <p:nvPr>
            <p:ph type="title"/>
          </p:nvPr>
        </p:nvSpPr>
        <p:spPr/>
        <p:txBody>
          <a:bodyPr/>
          <a:lstStyle/>
          <a:p>
            <a:r>
              <a:rPr lang="en-US" dirty="0"/>
              <a:t>What does google say?</a:t>
            </a:r>
          </a:p>
        </p:txBody>
      </p:sp>
      <p:sp>
        <p:nvSpPr>
          <p:cNvPr id="3" name="Content Placeholder 2">
            <a:extLst>
              <a:ext uri="{FF2B5EF4-FFF2-40B4-BE49-F238E27FC236}">
                <a16:creationId xmlns:a16="http://schemas.microsoft.com/office/drawing/2014/main" id="{9337F092-1975-AA74-1DDC-A7646FDB66A5}"/>
              </a:ext>
            </a:extLst>
          </p:cNvPr>
          <p:cNvSpPr>
            <a:spLocks noGrp="1"/>
          </p:cNvSpPr>
          <p:nvPr>
            <p:ph idx="1"/>
          </p:nvPr>
        </p:nvSpPr>
        <p:spPr/>
        <p:txBody>
          <a:bodyPr>
            <a:normAutofit lnSpcReduction="10000"/>
          </a:bodyPr>
          <a:lstStyle/>
          <a:p>
            <a:r>
              <a:rPr lang="en-US" dirty="0"/>
              <a:t>What will parents find if they search online?</a:t>
            </a:r>
          </a:p>
          <a:p>
            <a:pPr lvl="1"/>
            <a:r>
              <a:rPr lang="en-US" dirty="0"/>
              <a:t>NIH CAM Treatment Options for OM</a:t>
            </a:r>
          </a:p>
          <a:p>
            <a:pPr lvl="1"/>
            <a:r>
              <a:rPr lang="en-US" dirty="0"/>
              <a:t>Mayo Clinic</a:t>
            </a:r>
          </a:p>
          <a:p>
            <a:pPr lvl="1"/>
            <a:r>
              <a:rPr lang="en-US" dirty="0"/>
              <a:t>Dr. Axe??</a:t>
            </a:r>
          </a:p>
          <a:p>
            <a:pPr lvl="2"/>
            <a:r>
              <a:rPr lang="en-US" dirty="0"/>
              <a:t>Olive oil</a:t>
            </a:r>
          </a:p>
          <a:p>
            <a:pPr lvl="2"/>
            <a:r>
              <a:rPr lang="en-US" dirty="0"/>
              <a:t>Ginger</a:t>
            </a:r>
          </a:p>
          <a:p>
            <a:pPr lvl="2"/>
            <a:r>
              <a:rPr lang="en-US" dirty="0"/>
              <a:t>Garlic</a:t>
            </a:r>
          </a:p>
          <a:p>
            <a:pPr lvl="2"/>
            <a:r>
              <a:rPr lang="en-US" dirty="0"/>
              <a:t>Chiropractics</a:t>
            </a:r>
          </a:p>
        </p:txBody>
      </p:sp>
      <p:sp>
        <p:nvSpPr>
          <p:cNvPr id="4" name="Footer Placeholder 3">
            <a:extLst>
              <a:ext uri="{FF2B5EF4-FFF2-40B4-BE49-F238E27FC236}">
                <a16:creationId xmlns:a16="http://schemas.microsoft.com/office/drawing/2014/main" id="{0121BCBA-5D1D-7355-1436-6298D7C83B08}"/>
              </a:ext>
            </a:extLst>
          </p:cNvPr>
          <p:cNvSpPr>
            <a:spLocks noGrp="1"/>
          </p:cNvSpPr>
          <p:nvPr>
            <p:ph type="ftr" sz="quarter" idx="10"/>
          </p:nvPr>
        </p:nvSpPr>
        <p:spPr/>
        <p:txBody>
          <a:bodyPr/>
          <a:lstStyle/>
          <a:p>
            <a:r>
              <a:rPr lang="en-US" dirty="0"/>
              <a:t>July 28-30, 2024   |   The American Club   |   Kohler, WI</a:t>
            </a:r>
          </a:p>
        </p:txBody>
      </p:sp>
      <p:pic>
        <p:nvPicPr>
          <p:cNvPr id="9" name="Picture 8" descr="A computer with a screen showing google&#10;&#10;Description automatically generated">
            <a:extLst>
              <a:ext uri="{FF2B5EF4-FFF2-40B4-BE49-F238E27FC236}">
                <a16:creationId xmlns:a16="http://schemas.microsoft.com/office/drawing/2014/main" id="{AF343E77-50A5-F356-64B8-48C969247623}"/>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876800" y="3510757"/>
            <a:ext cx="2362200" cy="1747044"/>
          </a:xfrm>
          <a:prstGeom prst="rect">
            <a:avLst/>
          </a:prstGeom>
        </p:spPr>
      </p:pic>
    </p:spTree>
    <p:extLst>
      <p:ext uri="{BB962C8B-B14F-4D97-AF65-F5344CB8AC3E}">
        <p14:creationId xmlns:p14="http://schemas.microsoft.com/office/powerpoint/2010/main" val="3428536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FA5CC-E3F6-404A-59E1-88A8E6420D88}"/>
              </a:ext>
            </a:extLst>
          </p:cNvPr>
          <p:cNvSpPr>
            <a:spLocks noGrp="1"/>
          </p:cNvSpPr>
          <p:nvPr>
            <p:ph type="title"/>
          </p:nvPr>
        </p:nvSpPr>
        <p:spPr>
          <a:xfrm>
            <a:off x="457200" y="304800"/>
            <a:ext cx="8229600" cy="1143000"/>
          </a:xfrm>
        </p:spPr>
        <p:txBody>
          <a:bodyPr anchor="ctr">
            <a:normAutofit/>
          </a:bodyPr>
          <a:lstStyle/>
          <a:p>
            <a:r>
              <a:rPr lang="en-US" dirty="0"/>
              <a:t>Levels of Evidence</a:t>
            </a:r>
          </a:p>
        </p:txBody>
      </p:sp>
      <p:pic>
        <p:nvPicPr>
          <p:cNvPr id="6" name="Content Placeholder 5" descr="A diagram of a pyramid&#10;&#10;Description automatically generated">
            <a:extLst>
              <a:ext uri="{FF2B5EF4-FFF2-40B4-BE49-F238E27FC236}">
                <a16:creationId xmlns:a16="http://schemas.microsoft.com/office/drawing/2014/main" id="{4B59BE7E-4F84-5062-1BF2-521B617A5332}"/>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868127" y="1600199"/>
            <a:ext cx="5407745" cy="4191003"/>
          </a:xfrm>
          <a:noFill/>
        </p:spPr>
      </p:pic>
      <p:sp>
        <p:nvSpPr>
          <p:cNvPr id="4" name="Footer Placeholder 3">
            <a:extLst>
              <a:ext uri="{FF2B5EF4-FFF2-40B4-BE49-F238E27FC236}">
                <a16:creationId xmlns:a16="http://schemas.microsoft.com/office/drawing/2014/main" id="{E3CED419-72FF-EE11-EF9A-84D6382F7E93}"/>
              </a:ext>
            </a:extLst>
          </p:cNvPr>
          <p:cNvSpPr>
            <a:spLocks noGrp="1"/>
          </p:cNvSpPr>
          <p:nvPr>
            <p:ph type="ftr" sz="quarter" idx="10"/>
          </p:nvPr>
        </p:nvSpPr>
        <p:spPr>
          <a:xfrm>
            <a:off x="2514600" y="6226173"/>
            <a:ext cx="4114800" cy="365125"/>
          </a:xfrm>
        </p:spPr>
        <p:txBody>
          <a:bodyPr anchor="ctr">
            <a:normAutofit/>
          </a:bodyPr>
          <a:lstStyle/>
          <a:p>
            <a:pPr>
              <a:spcAft>
                <a:spcPts val="600"/>
              </a:spcAft>
            </a:pPr>
            <a:r>
              <a:rPr lang="en-US" dirty="0"/>
              <a:t>July 28-30, 2024   |   The American Club   |   Kohler, WI</a:t>
            </a:r>
          </a:p>
        </p:txBody>
      </p:sp>
    </p:spTree>
    <p:extLst>
      <p:ext uri="{BB962C8B-B14F-4D97-AF65-F5344CB8AC3E}">
        <p14:creationId xmlns:p14="http://schemas.microsoft.com/office/powerpoint/2010/main" val="2405876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5CD82-CBBC-DE40-BFFA-51C165DF509E}"/>
              </a:ext>
            </a:extLst>
          </p:cNvPr>
          <p:cNvSpPr>
            <a:spLocks noGrp="1"/>
          </p:cNvSpPr>
          <p:nvPr>
            <p:ph type="title"/>
          </p:nvPr>
        </p:nvSpPr>
        <p:spPr/>
        <p:txBody>
          <a:bodyPr/>
          <a:lstStyle/>
          <a:p>
            <a:r>
              <a:rPr lang="en-US" dirty="0"/>
              <a:t>Literature Search</a:t>
            </a:r>
          </a:p>
        </p:txBody>
      </p:sp>
      <p:sp>
        <p:nvSpPr>
          <p:cNvPr id="3" name="Content Placeholder 2">
            <a:extLst>
              <a:ext uri="{FF2B5EF4-FFF2-40B4-BE49-F238E27FC236}">
                <a16:creationId xmlns:a16="http://schemas.microsoft.com/office/drawing/2014/main" id="{B1A30809-8089-5955-D4EB-55C1C77347F8}"/>
              </a:ext>
            </a:extLst>
          </p:cNvPr>
          <p:cNvSpPr>
            <a:spLocks noGrp="1"/>
          </p:cNvSpPr>
          <p:nvPr>
            <p:ph idx="1"/>
          </p:nvPr>
        </p:nvSpPr>
        <p:spPr/>
        <p:txBody>
          <a:bodyPr>
            <a:normAutofit fontScale="85000" lnSpcReduction="10000"/>
          </a:bodyPr>
          <a:lstStyle/>
          <a:p>
            <a:r>
              <a:rPr lang="en-US" b="0" i="0" u="none" strike="noStrike" dirty="0">
                <a:effectLst/>
                <a:latin typeface="Aptos" panose="020B0004020202020204" pitchFamily="34" charset="0"/>
              </a:rPr>
              <a:t>Search: </a:t>
            </a:r>
            <a:r>
              <a:rPr lang="en-US" b="1" i="0" u="none" strike="noStrike" dirty="0">
                <a:effectLst/>
                <a:latin typeface="Aptos" panose="020B0004020202020204" pitchFamily="34" charset="0"/>
              </a:rPr>
              <a:t>("Complementary Therapies"[Mesh] or "complementary therap*" or "complementary medicine" or "alternative medicine" or "alternative therap*") and ((("Otitis Media"[Mesh] or "otitis media") AND (recurr* or chronic*)) or ("Otitis Media with Effusion"[Mesh] or "otitis media with effusion" or "middle ear effusion*" or "secretory otitis media" or "serous otitis media")) and (pediatric*[tiab] or paediatric*[tiab] or child* or adolescen* or infan* or juvenile)</a:t>
            </a:r>
            <a:endParaRPr lang="en-US" dirty="0"/>
          </a:p>
        </p:txBody>
      </p:sp>
      <p:sp>
        <p:nvSpPr>
          <p:cNvPr id="4" name="Footer Placeholder 3">
            <a:extLst>
              <a:ext uri="{FF2B5EF4-FFF2-40B4-BE49-F238E27FC236}">
                <a16:creationId xmlns:a16="http://schemas.microsoft.com/office/drawing/2014/main" id="{E859B0F7-FC89-8FC3-9F97-488992A33A60}"/>
              </a:ext>
            </a:extLst>
          </p:cNvPr>
          <p:cNvSpPr>
            <a:spLocks noGrp="1"/>
          </p:cNvSpPr>
          <p:nvPr>
            <p:ph type="ftr" sz="quarter" idx="10"/>
          </p:nvPr>
        </p:nvSpPr>
        <p:spPr/>
        <p:txBody>
          <a:bodyPr/>
          <a:lstStyle/>
          <a:p>
            <a:r>
              <a:rPr lang="en-US" dirty="0"/>
              <a:t>July 28-30, 2024   |   The American Club   |   Kohler, WI</a:t>
            </a:r>
          </a:p>
        </p:txBody>
      </p:sp>
    </p:spTree>
    <p:extLst>
      <p:ext uri="{BB962C8B-B14F-4D97-AF65-F5344CB8AC3E}">
        <p14:creationId xmlns:p14="http://schemas.microsoft.com/office/powerpoint/2010/main" val="1312961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FD309-5363-ACAA-C342-DF7132559434}"/>
              </a:ext>
            </a:extLst>
          </p:cNvPr>
          <p:cNvSpPr>
            <a:spLocks noGrp="1"/>
          </p:cNvSpPr>
          <p:nvPr>
            <p:ph type="title"/>
          </p:nvPr>
        </p:nvSpPr>
        <p:spPr/>
        <p:txBody>
          <a:bodyPr/>
          <a:lstStyle/>
          <a:p>
            <a:r>
              <a:rPr lang="en-US" dirty="0"/>
              <a:t>Definitions</a:t>
            </a:r>
          </a:p>
        </p:txBody>
      </p:sp>
      <p:graphicFrame>
        <p:nvGraphicFramePr>
          <p:cNvPr id="5" name="Content Placeholder 4">
            <a:extLst>
              <a:ext uri="{FF2B5EF4-FFF2-40B4-BE49-F238E27FC236}">
                <a16:creationId xmlns:a16="http://schemas.microsoft.com/office/drawing/2014/main" id="{954C5161-3B05-BF3F-859E-85A4DCD4A3F3}"/>
              </a:ext>
            </a:extLst>
          </p:cNvPr>
          <p:cNvGraphicFramePr>
            <a:graphicFrameLocks noGrp="1"/>
          </p:cNvGraphicFramePr>
          <p:nvPr>
            <p:ph idx="1"/>
            <p:extLst>
              <p:ext uri="{D42A27DB-BD31-4B8C-83A1-F6EECF244321}">
                <p14:modId xmlns:p14="http://schemas.microsoft.com/office/powerpoint/2010/main" val="4205018094"/>
              </p:ext>
            </p:extLst>
          </p:nvPr>
        </p:nvGraphicFramePr>
        <p:xfrm>
          <a:off x="457200" y="1600199"/>
          <a:ext cx="8229600" cy="41910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205735B3-3955-B060-C07F-A70DF446FE3F}"/>
              </a:ext>
            </a:extLst>
          </p:cNvPr>
          <p:cNvSpPr>
            <a:spLocks noGrp="1"/>
          </p:cNvSpPr>
          <p:nvPr>
            <p:ph type="ftr" sz="quarter" idx="10"/>
          </p:nvPr>
        </p:nvSpPr>
        <p:spPr/>
        <p:txBody>
          <a:bodyPr/>
          <a:lstStyle/>
          <a:p>
            <a:r>
              <a:rPr lang="en-US" dirty="0"/>
              <a:t>July 28-30, 2024   |   The American Club   |   Kohler, WI</a:t>
            </a:r>
          </a:p>
        </p:txBody>
      </p:sp>
    </p:spTree>
    <p:extLst>
      <p:ext uri="{BB962C8B-B14F-4D97-AF65-F5344CB8AC3E}">
        <p14:creationId xmlns:p14="http://schemas.microsoft.com/office/powerpoint/2010/main" val="33270975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DC181-2CB5-D437-8343-8E729A8F491C}"/>
              </a:ext>
            </a:extLst>
          </p:cNvPr>
          <p:cNvSpPr>
            <a:spLocks noGrp="1"/>
          </p:cNvSpPr>
          <p:nvPr>
            <p:ph type="title"/>
          </p:nvPr>
        </p:nvSpPr>
        <p:spPr>
          <a:xfrm>
            <a:off x="457200" y="304800"/>
            <a:ext cx="8305800" cy="1143000"/>
          </a:xfrm>
        </p:spPr>
        <p:txBody>
          <a:bodyPr>
            <a:normAutofit fontScale="90000"/>
          </a:bodyPr>
          <a:lstStyle/>
          <a:p>
            <a:r>
              <a:rPr lang="en-US" dirty="0"/>
              <a:t>Difficulty evaluating efficacy of CAM</a:t>
            </a:r>
          </a:p>
        </p:txBody>
      </p:sp>
      <p:graphicFrame>
        <p:nvGraphicFramePr>
          <p:cNvPr id="5" name="Content Placeholder 4">
            <a:extLst>
              <a:ext uri="{FF2B5EF4-FFF2-40B4-BE49-F238E27FC236}">
                <a16:creationId xmlns:a16="http://schemas.microsoft.com/office/drawing/2014/main" id="{C2EAD50F-737B-F545-4B34-F8FD2A383DA1}"/>
              </a:ext>
            </a:extLst>
          </p:cNvPr>
          <p:cNvGraphicFramePr>
            <a:graphicFrameLocks noGrp="1"/>
          </p:cNvGraphicFramePr>
          <p:nvPr>
            <p:ph idx="1"/>
            <p:extLst>
              <p:ext uri="{D42A27DB-BD31-4B8C-83A1-F6EECF244321}">
                <p14:modId xmlns:p14="http://schemas.microsoft.com/office/powerpoint/2010/main" val="3096645523"/>
              </p:ext>
            </p:extLst>
          </p:nvPr>
        </p:nvGraphicFramePr>
        <p:xfrm>
          <a:off x="457200" y="1600199"/>
          <a:ext cx="8305800" cy="41910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B1440457-2D4B-7466-05A1-94E8BF033396}"/>
              </a:ext>
            </a:extLst>
          </p:cNvPr>
          <p:cNvSpPr>
            <a:spLocks noGrp="1"/>
          </p:cNvSpPr>
          <p:nvPr>
            <p:ph type="ftr" sz="quarter" idx="10"/>
          </p:nvPr>
        </p:nvSpPr>
        <p:spPr/>
        <p:txBody>
          <a:bodyPr/>
          <a:lstStyle/>
          <a:p>
            <a:r>
              <a:rPr lang="en-US" dirty="0"/>
              <a:t>July 28-30, 2024   |   The American Club   |   Kohler, WI</a:t>
            </a:r>
          </a:p>
        </p:txBody>
      </p:sp>
    </p:spTree>
    <p:extLst>
      <p:ext uri="{BB962C8B-B14F-4D97-AF65-F5344CB8AC3E}">
        <p14:creationId xmlns:p14="http://schemas.microsoft.com/office/powerpoint/2010/main" val="23269478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WASPOLLED" val="1CE8B40206984978A5BFECEB2EBB21AA"/>
  <p:tag name="TPVERSION" val="5"/>
  <p:tag name="TPFULLVERSION" val="5.3.1.3337"/>
  <p:tag name="PPTVERSION" val="15"/>
  <p:tag name="TPOS" val="2"/>
</p:tagLst>
</file>

<file path=ppt/theme/theme1.xml><?xml version="1.0" encoding="utf-8"?>
<a:theme xmlns:a="http://schemas.openxmlformats.org/drawingml/2006/main" name="CME 2014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Best Evidence 2016 template [Read-Only]" id="{B40EDC9A-9A79-4BBB-871A-99F24763E1CC}" vid="{51DA7DE9-6018-4F6E-B990-2788AED2415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10229</TotalTime>
  <Words>4080</Words>
  <Application>Microsoft Macintosh PowerPoint</Application>
  <PresentationFormat>On-screen Show (4:3)</PresentationFormat>
  <Paragraphs>259</Paragraphs>
  <Slides>28</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Aptos</vt:lpstr>
      <vt:lpstr>Arial</vt:lpstr>
      <vt:lpstr>Calibri</vt:lpstr>
      <vt:lpstr>Myriad Pro</vt:lpstr>
      <vt:lpstr>system-ui</vt:lpstr>
      <vt:lpstr>Wingdings</vt:lpstr>
      <vt:lpstr>CME 2014 Template</vt:lpstr>
      <vt:lpstr>Alternative Therapies for Recurrent Otitis Media &amp; Otitis Media with Effusion</vt:lpstr>
      <vt:lpstr>Disclosures</vt:lpstr>
      <vt:lpstr>Objectives</vt:lpstr>
      <vt:lpstr>Current Practice in the room?</vt:lpstr>
      <vt:lpstr>What does google say?</vt:lpstr>
      <vt:lpstr>Levels of Evidence</vt:lpstr>
      <vt:lpstr>Literature Search</vt:lpstr>
      <vt:lpstr>Definitions</vt:lpstr>
      <vt:lpstr>Difficulty evaluating efficacy of CAM</vt:lpstr>
      <vt:lpstr>OM &amp; CAM: The Why?</vt:lpstr>
      <vt:lpstr>What are families using?</vt:lpstr>
      <vt:lpstr>Prevention</vt:lpstr>
      <vt:lpstr>Prevention- Natural Health Products</vt:lpstr>
      <vt:lpstr>Prevention: Xylitol</vt:lpstr>
      <vt:lpstr>Prevention: Probiotics</vt:lpstr>
      <vt:lpstr>Evidence: Probiotics</vt:lpstr>
      <vt:lpstr>Trans-nasal probiotics</vt:lpstr>
      <vt:lpstr>Homeopathy</vt:lpstr>
      <vt:lpstr>Homeopathy &amp; Symptomatic relief</vt:lpstr>
      <vt:lpstr>Osteopathy</vt:lpstr>
      <vt:lpstr>Chiropractics</vt:lpstr>
      <vt:lpstr>Traditional Chinese &amp; Japanese Medicine</vt:lpstr>
      <vt:lpstr>Acupuncture</vt:lpstr>
      <vt:lpstr>Reported CAM Treatment Options of OM</vt:lpstr>
      <vt:lpstr>Key Takeaways</vt:lpstr>
      <vt:lpstr>References</vt:lpstr>
      <vt:lpstr>References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MCW</dc:creator>
  <cp:lastModifiedBy>Newton, Laurie</cp:lastModifiedBy>
  <cp:revision>108</cp:revision>
  <dcterms:created xsi:type="dcterms:W3CDTF">2014-08-26T21:52:17Z</dcterms:created>
  <dcterms:modified xsi:type="dcterms:W3CDTF">2024-07-15T03:53:12Z</dcterms:modified>
</cp:coreProperties>
</file>