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949C"/>
    <a:srgbClr val="3DC0D2"/>
    <a:srgbClr val="B8CE48"/>
    <a:srgbClr val="333333"/>
    <a:srgbClr val="61A13D"/>
    <a:srgbClr val="967F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17"/>
    <p:restoredTop sz="94682"/>
  </p:normalViewPr>
  <p:slideViewPr>
    <p:cSldViewPr>
      <p:cViewPr varScale="1">
        <p:scale>
          <a:sx n="108" d="100"/>
          <a:sy n="108" d="100"/>
        </p:scale>
        <p:origin x="42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EBF19-51DE-C849-9868-0C7E4CABCF1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0F16A-43B4-9F4F-9127-0A50A647D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33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B8CE4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50926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49394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95400"/>
            <a:ext cx="2057400" cy="4830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483076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933484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3917116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78C0BB-E4BE-4AC3-9766-B589BFD971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July 28-30, 2024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310169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1501478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1413397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00"/>
            <a:ext cx="4038600" cy="35353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90800"/>
            <a:ext cx="4038600" cy="35353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211613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535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535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96026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233517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811805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008313" cy="704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068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203055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/>
          <a:lstStyle/>
          <a:p>
            <a:r>
              <a:rPr lang="en-US" dirty="0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427903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229600" cy="4191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5943600"/>
            <a:ext cx="9144000" cy="0"/>
          </a:xfrm>
          <a:prstGeom prst="line">
            <a:avLst/>
          </a:prstGeom>
          <a:ln>
            <a:solidFill>
              <a:srgbClr val="8A94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2438400" y="622617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A949C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r>
              <a:rPr lang="en-US" dirty="0"/>
              <a:t>July 28-30, 2024  |   The American Club   |   Kohler, WI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6095999"/>
            <a:ext cx="1278364" cy="625475"/>
          </a:xfrm>
          <a:prstGeom prst="rect">
            <a:avLst/>
          </a:prstGeom>
        </p:spPr>
      </p:pic>
      <p:pic>
        <p:nvPicPr>
          <p:cNvPr id="13" name="Picture 7" descr="MCW logo - transparent.png"/>
          <p:cNvPicPr>
            <a:picLocks noChangeAspect="1"/>
          </p:cNvPicPr>
          <p:nvPr userDrawn="1"/>
        </p:nvPicPr>
        <p:blipFill>
          <a:blip r:embed="rId16" cstate="email">
            <a:alphaModFix amt="8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5951" y="6074636"/>
            <a:ext cx="840849" cy="66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98551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B8CE48"/>
          </a:solidFill>
          <a:latin typeface="Myriad Pro" charset="0"/>
          <a:ea typeface="Myriad Pro" charset="0"/>
          <a:cs typeface="Myriad Pro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7C2B7-DDA9-35C7-DFF7-A96775A22F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Hearing Loss in the Era of Personal Listening Devices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E2750-7667-A080-5EAC-709B2AE673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Steven A. Harvey, MD, FACS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7828EF-6368-EEF7-5E50-37C3D69B86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59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AD391-9CCC-D179-BF37-F31BB1FC0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the Consensus?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C62B2-918D-969B-3D16-1ADE97207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studies based only on subject reported volume settings/duration of exposure</a:t>
            </a:r>
          </a:p>
          <a:p>
            <a:r>
              <a:rPr lang="en-US" dirty="0"/>
              <a:t>Studies are cross-sectional whereas longitudinal tracking is necessary to assess noise-induced hearing loss which is cumulative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E3D1CD-C5F9-8058-B53C-60F0122F4C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855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CD471-946F-FAF8-CAD5-782CD0084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Consensus?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8F40C-56DB-9D79-3A08-955836993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Gilliver, et al. (Semin Hear, 2017)</a:t>
            </a:r>
          </a:p>
          <a:p>
            <a:pPr lvl="1"/>
            <a:r>
              <a:rPr lang="en-US" dirty="0"/>
              <a:t>Australian study based on survey responses from 3,578 PLD users</a:t>
            </a:r>
          </a:p>
          <a:p>
            <a:pPr lvl="1"/>
            <a:r>
              <a:rPr lang="en-US" dirty="0"/>
              <a:t>Calculated DND based on reported volume setting and daily duration of exposure</a:t>
            </a:r>
          </a:p>
          <a:p>
            <a:pPr lvl="1"/>
            <a:r>
              <a:rPr lang="en-US" dirty="0"/>
              <a:t>401 (11%) exceeded DND recommended by workplace noise exposure guidelines based on PLD use alone </a:t>
            </a:r>
          </a:p>
          <a:p>
            <a:pPr lvl="1"/>
            <a:r>
              <a:rPr lang="en-US" dirty="0"/>
              <a:t>No accounting for any additional environmental noise exposure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43487D-C970-92D1-8E2D-5E7F2F45C2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364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F2537-6800-DE13-AFD4-915F8370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Consensus?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6380C-A5AC-24A4-CCA4-5426C369E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Mostafapour</a:t>
            </a:r>
            <a:r>
              <a:rPr lang="en-US" dirty="0"/>
              <a:t>, et al. (Laryngoscope, 2009)</a:t>
            </a:r>
          </a:p>
          <a:p>
            <a:pPr lvl="1"/>
            <a:r>
              <a:rPr lang="en-US" dirty="0"/>
              <a:t>Audiometric testing on 50 young adults with history of PLD use </a:t>
            </a:r>
            <a:r>
              <a:rPr lang="en-US" u="sng" dirty="0"/>
              <a:t>&gt;</a:t>
            </a:r>
            <a:r>
              <a:rPr lang="en-US" dirty="0"/>
              <a:t> 1 hour/day (estimated lifetime exposure of 2394 hours)</a:t>
            </a:r>
            <a:endParaRPr lang="en-US" u="sng" dirty="0"/>
          </a:p>
          <a:p>
            <a:pPr lvl="1"/>
            <a:r>
              <a:rPr lang="en-US" dirty="0"/>
              <a:t>Looked for high frequency notching of 10 dB or greater</a:t>
            </a:r>
          </a:p>
          <a:p>
            <a:pPr lvl="1"/>
            <a:r>
              <a:rPr lang="en-US" dirty="0"/>
              <a:t>Could not identify pattern consistent with clear-cut noise-induced hearing loss (NIHL)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0EA0C7-D26C-DD61-55C9-0CEDF331B5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772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89BA4-3E01-8188-C63F-31CEC624D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Consensus?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45D32-D72B-8DE4-E187-C66AAC013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Kaplan-</a:t>
            </a:r>
            <a:r>
              <a:rPr lang="en-US" dirty="0" err="1"/>
              <a:t>Neeman</a:t>
            </a:r>
            <a:r>
              <a:rPr lang="en-US" dirty="0"/>
              <a:t>, et al. (Int J Audio, 2017)</a:t>
            </a:r>
          </a:p>
          <a:p>
            <a:pPr lvl="1"/>
            <a:r>
              <a:rPr lang="en-US" dirty="0"/>
              <a:t>37 subjects comparing self-reported volume/duration use of PLD with installed smartphone app able to measure DND</a:t>
            </a:r>
          </a:p>
          <a:p>
            <a:pPr lvl="1"/>
            <a:r>
              <a:rPr lang="en-US" dirty="0"/>
              <a:t>Monitored for only 14 days </a:t>
            </a:r>
          </a:p>
          <a:p>
            <a:pPr lvl="1"/>
            <a:r>
              <a:rPr lang="en-US" dirty="0"/>
              <a:t>8 subjects (22%) exceeded 100% DND at least on one day </a:t>
            </a:r>
          </a:p>
          <a:p>
            <a:pPr lvl="1"/>
            <a:r>
              <a:rPr lang="en-US" dirty="0"/>
              <a:t>Poor correlation between self-reported and measured values </a:t>
            </a:r>
          </a:p>
          <a:p>
            <a:pPr lvl="2"/>
            <a:r>
              <a:rPr lang="en-US" dirty="0"/>
              <a:t>Both over- and under-estimation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B8716C-F6BF-2E3D-9697-B9C5030986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350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34673-581F-1E4E-489E-DE4BBDE46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What’s the Consensus?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F492A-F4D6-EF94-A5A3-7F3C8569A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Paping</a:t>
            </a:r>
            <a:r>
              <a:rPr lang="en-US" dirty="0"/>
              <a:t>, et al. (</a:t>
            </a:r>
            <a:r>
              <a:rPr lang="en-US" dirty="0" err="1"/>
              <a:t>Otol</a:t>
            </a:r>
            <a:r>
              <a:rPr lang="en-US" dirty="0"/>
              <a:t>-HNS, 2021)</a:t>
            </a:r>
          </a:p>
          <a:p>
            <a:r>
              <a:rPr lang="en-US" dirty="0"/>
              <a:t>314 adolescents with installed smartphone app monitored from 7-40 days (median 33 days)</a:t>
            </a:r>
          </a:p>
          <a:p>
            <a:r>
              <a:rPr lang="en-US" dirty="0"/>
              <a:t>100% DND exceeded:</a:t>
            </a:r>
          </a:p>
          <a:p>
            <a:pPr lvl="1"/>
            <a:r>
              <a:rPr lang="en-US" dirty="0"/>
              <a:t>29% at least one day of the study</a:t>
            </a:r>
          </a:p>
          <a:p>
            <a:pPr lvl="1"/>
            <a:r>
              <a:rPr lang="en-US" dirty="0"/>
              <a:t>10% for all listening days</a:t>
            </a:r>
          </a:p>
          <a:p>
            <a:pPr lvl="1"/>
            <a:r>
              <a:rPr lang="en-US" dirty="0"/>
              <a:t>2.2% for all days of  the study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A5DCCF-4ABD-CE7D-D7B5-4671BBAC30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726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07289-7AD1-8B40-80B8-0B7BBEDDC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11A19-B380-91F4-EDD8-B3BD694F9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Small but not insignificant number of PLD users exceed DND guidelines that were designed for industrial setting </a:t>
            </a:r>
          </a:p>
          <a:p>
            <a:pPr lvl="1"/>
            <a:r>
              <a:rPr lang="en-US" dirty="0"/>
              <a:t>May or may not be applicable for PLD use</a:t>
            </a:r>
          </a:p>
          <a:p>
            <a:r>
              <a:rPr lang="en-US" dirty="0"/>
              <a:t>Need longitudinal studies to determine if cumulative effect over decades leads to measurable NIHL</a:t>
            </a:r>
          </a:p>
          <a:p>
            <a:r>
              <a:rPr lang="en-US" dirty="0"/>
              <a:t>Would be reasonable to install app to measure daily noise exposure use of PLD’s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DF7B77-E04C-43DB-055E-70633D850F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2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E50B1-FE8D-8142-D94E-6D9F768B9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Worldwide use of PLD’s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7D10437-8079-9CE7-4875-53F08BBA9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4800" y="1903086"/>
            <a:ext cx="4040188" cy="3535363"/>
          </a:xfrm>
        </p:spPr>
        <p:txBody>
          <a:bodyPr/>
          <a:lstStyle/>
          <a:p>
            <a:r>
              <a:rPr lang="en-US" dirty="0"/>
              <a:t>4.88 billion smartphone users globally</a:t>
            </a:r>
          </a:p>
          <a:p>
            <a:pPr lvl="1"/>
            <a:r>
              <a:rPr lang="en-US" dirty="0"/>
              <a:t>World population 8.1 billion</a:t>
            </a:r>
          </a:p>
          <a:p>
            <a:pPr lvl="1"/>
            <a:r>
              <a:rPr lang="en-US" dirty="0"/>
              <a:t>60% of total population</a:t>
            </a:r>
          </a:p>
          <a:p>
            <a:pPr lvl="1"/>
            <a:r>
              <a:rPr lang="en-US" dirty="0"/>
              <a:t>7.21 billion subscriptions</a:t>
            </a:r>
          </a:p>
          <a:p>
            <a:endParaRPr lang="en-US" dirty="0"/>
          </a:p>
          <a:p>
            <a:pPr lvl="4"/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4BA32B5-9064-0481-1861-E9C4D888BAD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48200" y="2133600"/>
            <a:ext cx="4345354" cy="3074337"/>
          </a:xfr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086A5-DA44-F039-4C8C-884E8F4282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514600" y="6226173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July 28-30, 2024   |   The American Club   |   Kohler, WI</a:t>
            </a:r>
          </a:p>
        </p:txBody>
      </p:sp>
    </p:spTree>
    <p:extLst>
      <p:ext uri="{BB962C8B-B14F-4D97-AF65-F5344CB8AC3E}">
        <p14:creationId xmlns:p14="http://schemas.microsoft.com/office/powerpoint/2010/main" val="4193301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02F94-0E12-8AAB-4474-64AF3FCDB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Market Penetration for PLD’s in U.S.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2506511-67F1-0A5D-BEDF-2F0D2DA23B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714500"/>
            <a:ext cx="6705600" cy="396240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91C260-DA72-8F44-F59F-AE2A5C11D5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39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49A18-86CC-52E9-9011-32F13843B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 Time by Generation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5B96F7D-7E81-9142-AD07-3FAFBE4849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4810" y="1600200"/>
            <a:ext cx="4854379" cy="419100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CC10A8-B517-56F3-4D2D-B075812177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22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0490D-5C67-6F1D-3C94-C439AECC5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We Measure the Problem?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62C3B-4736-DE59-934D-12A7AA48D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dBA scale</a:t>
            </a:r>
          </a:p>
          <a:p>
            <a:pPr lvl="1"/>
            <a:r>
              <a:rPr lang="en-US" dirty="0"/>
              <a:t>Human ear not equally sensitive to all sound frequencies</a:t>
            </a:r>
          </a:p>
          <a:p>
            <a:pPr lvl="2"/>
            <a:r>
              <a:rPr lang="en-US" dirty="0"/>
              <a:t>Range of hearing from 20-20,000 Hz</a:t>
            </a:r>
          </a:p>
          <a:p>
            <a:pPr lvl="2"/>
            <a:r>
              <a:rPr lang="en-US" dirty="0"/>
              <a:t>Most sensitive to 250-5,000 Hz</a:t>
            </a:r>
          </a:p>
          <a:p>
            <a:pPr lvl="2"/>
            <a:r>
              <a:rPr lang="en-US" dirty="0"/>
              <a:t>A-weighted scale gives greater value to frequencies that we are most sensitive to and less to those outside that range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50AFFD-03A3-B688-BBC0-1E8503023C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671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9501-8487-BE0F-3BE8-C4A6767FD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We Measure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61848-831E-DB5D-786B-8D0762C16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Must look at the Daily Noise Dose (DND)</a:t>
            </a:r>
          </a:p>
          <a:p>
            <a:pPr lvl="1"/>
            <a:r>
              <a:rPr lang="en-US" dirty="0"/>
              <a:t>Maximum recommended DND defined as time-weighted average of 85 dBA for an 8-hour period (NIOSH)</a:t>
            </a:r>
          </a:p>
          <a:p>
            <a:pPr lvl="1"/>
            <a:r>
              <a:rPr lang="en-US" dirty="0"/>
              <a:t>This constitutes a 100% noise dose</a:t>
            </a:r>
          </a:p>
          <a:p>
            <a:pPr lvl="1"/>
            <a:r>
              <a:rPr lang="en-US" dirty="0"/>
              <a:t>For every 3 dBA increase in noise level, the allowable exposure time is reduced by half </a:t>
            </a:r>
          </a:p>
          <a:p>
            <a:r>
              <a:rPr lang="en-US" dirty="0"/>
              <a:t>PLD’s are capable of sound levels in excess of 100 dBA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06710B-A13E-2800-2820-1563D2FDE9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74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4D3D-4AD1-2EEB-296C-9A2D4F427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Noise Dose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4A9C64C-3E43-1CD5-6432-0F1121782E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1492" y="1600200"/>
            <a:ext cx="6221015" cy="419100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9F5363-1112-0431-C9BF-5D1A932CFC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66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71FF5-4F2F-85C2-023C-6CBF4AAC9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6D817-A71C-0468-DCAB-15B74D22D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measurements/standards are applicable in the industrial setting where noise level is relatively constant</a:t>
            </a:r>
          </a:p>
          <a:p>
            <a:r>
              <a:rPr lang="en-US" dirty="0"/>
              <a:t>Not so in music when sound level changes continuously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47D37-6219-25F2-44A2-B89B01E1CB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1C8CF6-9F62-CA02-BB2C-62E38F8F5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3962402"/>
            <a:ext cx="41338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74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8BD5D-B77A-D3CB-6980-D697C1292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D0C3D-B22D-5DE5-F535-D6F9699FA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Noise dosimetry underestimates intermittency of exposure</a:t>
            </a:r>
          </a:p>
          <a:p>
            <a:r>
              <a:rPr lang="en-US" dirty="0"/>
              <a:t>Amplified music emphasizes low frequencies vs. flat spectra typical of industrial noise</a:t>
            </a:r>
          </a:p>
          <a:p>
            <a:r>
              <a:rPr lang="en-US" dirty="0"/>
              <a:t>Must consider frequent pauses between soundtracks with PLD</a:t>
            </a:r>
          </a:p>
          <a:p>
            <a:r>
              <a:rPr lang="en-US" dirty="0"/>
              <a:t>Volume level chosen with PLD influenced by degree of background environmental noise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45D71-C090-EE40-F62B-751062C76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July 28-30, 2024   |   The American Club   |   Kohler, 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230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1CE8B40206984978A5BFECEB2EBB21AA"/>
  <p:tag name="TPVERSION" val="5"/>
  <p:tag name="TPFULLVERSION" val="5.3.1.3337"/>
  <p:tag name="PPTVERSION" val="15"/>
  <p:tag name="TPOS" val="2"/>
</p:tagLst>
</file>

<file path=ppt/theme/theme1.xml><?xml version="1.0" encoding="utf-8"?>
<a:theme xmlns:a="http://schemas.openxmlformats.org/drawingml/2006/main" name="CME 2014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st Evidence 2016 template [Read-Only]" id="{B40EDC9A-9A79-4BBB-871A-99F24763E1CC}" vid="{51DA7DE9-6018-4F6E-B990-2788AED241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3495</TotalTime>
  <Words>754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Myriad Pro</vt:lpstr>
      <vt:lpstr>CME 2014 Template</vt:lpstr>
      <vt:lpstr>Hearing Loss in the Era of Personal Listening Devices</vt:lpstr>
      <vt:lpstr>Worldwide use of PLD’s</vt:lpstr>
      <vt:lpstr>Market Penetration for PLD’s in U.S.</vt:lpstr>
      <vt:lpstr>Screen Time by Generation</vt:lpstr>
      <vt:lpstr>How Do We Measure the Problem? </vt:lpstr>
      <vt:lpstr>How Do We Measure the Problem?</vt:lpstr>
      <vt:lpstr>Daily Noise Dose</vt:lpstr>
      <vt:lpstr>Measurement Considerations</vt:lpstr>
      <vt:lpstr>Measurement Considerations</vt:lpstr>
      <vt:lpstr>What’s the Consensus?</vt:lpstr>
      <vt:lpstr>What’s the Consensus?</vt:lpstr>
      <vt:lpstr>What’s the Consensus?</vt:lpstr>
      <vt:lpstr>What’s the Consensus?</vt:lpstr>
      <vt:lpstr>What’s the Consensus?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MCW</dc:creator>
  <cp:lastModifiedBy>Harvey, Steven</cp:lastModifiedBy>
  <cp:revision>103</cp:revision>
  <dcterms:created xsi:type="dcterms:W3CDTF">2014-08-26T21:52:17Z</dcterms:created>
  <dcterms:modified xsi:type="dcterms:W3CDTF">2024-05-29T23:07:41Z</dcterms:modified>
</cp:coreProperties>
</file>