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8" r:id="rId2"/>
    <p:sldId id="761" r:id="rId3"/>
    <p:sldId id="762" r:id="rId4"/>
    <p:sldId id="764" r:id="rId5"/>
    <p:sldId id="768" r:id="rId6"/>
    <p:sldId id="770" r:id="rId7"/>
    <p:sldId id="698" r:id="rId8"/>
    <p:sldId id="766" r:id="rId9"/>
    <p:sldId id="699" r:id="rId10"/>
    <p:sldId id="708" r:id="rId11"/>
    <p:sldId id="295" r:id="rId12"/>
    <p:sldId id="299" r:id="rId13"/>
    <p:sldId id="703" r:id="rId14"/>
    <p:sldId id="745" r:id="rId15"/>
    <p:sldId id="332" r:id="rId16"/>
    <p:sldId id="711" r:id="rId17"/>
    <p:sldId id="712" r:id="rId18"/>
    <p:sldId id="713" r:id="rId19"/>
    <p:sldId id="303" r:id="rId20"/>
    <p:sldId id="750" r:id="rId21"/>
    <p:sldId id="729" r:id="rId22"/>
    <p:sldId id="314" r:id="rId23"/>
    <p:sldId id="772" r:id="rId24"/>
  </p:sldIdLst>
  <p:sldSz cx="9144000" cy="6858000" type="screen4x3"/>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8A949C"/>
    <a:srgbClr val="3DC0D2"/>
    <a:srgbClr val="B8CE48"/>
    <a:srgbClr val="61A13D"/>
    <a:srgbClr val="967F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397" autoAdjust="0"/>
    <p:restoredTop sz="96647" autoAdjust="0"/>
  </p:normalViewPr>
  <p:slideViewPr>
    <p:cSldViewPr>
      <p:cViewPr varScale="1">
        <p:scale>
          <a:sx n="126" d="100"/>
          <a:sy n="126" d="100"/>
        </p:scale>
        <p:origin x="792" y="12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7EBF19-51DE-C849-9868-0C7E4CABCF10}" type="datetimeFigureOut">
              <a:rPr lang="en-US" smtClean="0"/>
              <a:t>7/24/2024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10F16A-43B4-9F4F-9127-0A50A647D696}" type="slidenum">
              <a:rPr lang="en-US" smtClean="0"/>
              <a:t>‹#›</a:t>
            </a:fld>
            <a:endParaRPr lang="en-US"/>
          </a:p>
        </p:txBody>
      </p:sp>
    </p:spTree>
    <p:extLst>
      <p:ext uri="{BB962C8B-B14F-4D97-AF65-F5344CB8AC3E}">
        <p14:creationId xmlns:p14="http://schemas.microsoft.com/office/powerpoint/2010/main" val="209153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cbi.nlm.nih.gov/pmc/articles/PMC4906310/#JR00675-9"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ww.ncbi.nlm.nih.gov/pmc/articles/PMC4906310/#BR00675-12" TargetMode="External"/><Relationship Id="rId5" Type="http://schemas.openxmlformats.org/officeDocument/2006/relationships/hyperlink" Target="https://www.ncbi.nlm.nih.gov/pmc/articles/PMC4906310/#JR00675-11" TargetMode="External"/><Relationship Id="rId4" Type="http://schemas.openxmlformats.org/officeDocument/2006/relationships/hyperlink" Target="https://www.ncbi.nlm.nih.gov/pmc/articles/PMC4906310/#JR00675-10"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cbi.nlm.nih.gov/pmc/articles/PMC11008448/#R20"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ncbi.nlm.nih.gov/pmc/articles/PMC11008448/#R16"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Dr. Duthie! I appreciate the invitation join you all for grand rounds this morning. I’m Mike Harris from the Department of Otolaryngology &amp; Communication Sciences here at Medical College of Wisconsin (MCW). My clinical and research focus is Otology &amp; Neurotology, which is a subspeciality of Otolaryngology that deals with ear and hearing disorders and pathology of the lateral skull base. This morning, I’d like to discuss the increasingly recognized association between hearing loss and cognitive decline. More has likely been written on this topic in popular media that in peer-reviewed journals, so it’s crucial that we understand this association well as a medical community.</a:t>
            </a:r>
          </a:p>
          <a:p>
            <a:endParaRPr lang="en-US" dirty="0"/>
          </a:p>
          <a:p>
            <a:r>
              <a:rPr lang="en-US" b="0" i="0" dirty="0">
                <a:solidFill>
                  <a:srgbClr val="212121"/>
                </a:solidFill>
                <a:effectLst/>
                <a:latin typeface="Cambria" panose="02040503050406030204" pitchFamily="18" charset="0"/>
              </a:rPr>
              <a:t>The population is aging rapidly; a historically unprecedented large proportion of the population is becoming seniors as those in the “baby boomer” generation turn 65 years old. Another reason is that longevity has increased, with more people living to older ages, including many who are centenarians.</a:t>
            </a:r>
            <a:r>
              <a:rPr lang="en-US" b="0" i="0" u="sng" baseline="30000" dirty="0">
                <a:solidFill>
                  <a:srgbClr val="376FAA"/>
                </a:solidFill>
                <a:effectLst/>
                <a:latin typeface="Cambria" panose="02040503050406030204" pitchFamily="18" charset="0"/>
                <a:hlinkClick r:id="rId3"/>
              </a:rPr>
              <a:t>9</a:t>
            </a:r>
            <a:r>
              <a:rPr lang="en-US" b="0" i="0" dirty="0">
                <a:solidFill>
                  <a:srgbClr val="212121"/>
                </a:solidFill>
                <a:effectLst/>
                <a:latin typeface="Cambria" panose="02040503050406030204" pitchFamily="18" charset="0"/>
              </a:rPr>
              <a:t> </a:t>
            </a:r>
            <a:r>
              <a:rPr lang="en-US" b="0" i="0" u="sng" baseline="30000" dirty="0">
                <a:solidFill>
                  <a:srgbClr val="376FAA"/>
                </a:solidFill>
                <a:effectLst/>
                <a:latin typeface="Cambria" panose="02040503050406030204" pitchFamily="18" charset="0"/>
                <a:hlinkClick r:id="rId4"/>
              </a:rPr>
              <a:t>10</a:t>
            </a:r>
            <a:r>
              <a:rPr lang="en-US" b="0" i="0" dirty="0">
                <a:solidFill>
                  <a:srgbClr val="212121"/>
                </a:solidFill>
                <a:effectLst/>
                <a:latin typeface="Cambria" panose="02040503050406030204" pitchFamily="18" charset="0"/>
              </a:rPr>
              <a:t> </a:t>
            </a:r>
            <a:r>
              <a:rPr lang="en-US" b="0" i="0" u="sng" baseline="30000" dirty="0">
                <a:solidFill>
                  <a:srgbClr val="376FAA"/>
                </a:solidFill>
                <a:effectLst/>
                <a:latin typeface="Cambria" panose="02040503050406030204" pitchFamily="18" charset="0"/>
                <a:hlinkClick r:id="rId5"/>
              </a:rPr>
              <a:t>11</a:t>
            </a:r>
            <a:r>
              <a:rPr lang="en-US" b="0" i="0" dirty="0">
                <a:solidFill>
                  <a:srgbClr val="212121"/>
                </a:solidFill>
                <a:effectLst/>
                <a:latin typeface="Cambria" panose="02040503050406030204" pitchFamily="18" charset="0"/>
              </a:rPr>
              <a:t> Indeed, the most rapid reductions in mortality are occurring in the “oldest old” age group of octogenarians and nonagenarians.</a:t>
            </a:r>
            <a:r>
              <a:rPr lang="en-US" b="0" i="0" u="sng" baseline="30000" dirty="0">
                <a:solidFill>
                  <a:srgbClr val="376FAA"/>
                </a:solidFill>
                <a:effectLst/>
                <a:latin typeface="Cambria" panose="02040503050406030204" pitchFamily="18" charset="0"/>
                <a:hlinkClick r:id="rId6"/>
              </a:rPr>
              <a:t>12</a:t>
            </a:r>
            <a:r>
              <a:rPr lang="en-US" b="0" i="0" dirty="0">
                <a:solidFill>
                  <a:srgbClr val="212121"/>
                </a:solidFill>
                <a:effectLst/>
                <a:latin typeface="Cambria" panose="02040503050406030204" pitchFamily="18" charset="0"/>
              </a:rPr>
              <a:t> Accordingly, in the coming years, audiologists should expect to see more people who are living to older ages and whose needs differ from those of younger adults.</a:t>
            </a:r>
            <a:endParaRPr lang="en-US" dirty="0"/>
          </a:p>
        </p:txBody>
      </p:sp>
      <p:sp>
        <p:nvSpPr>
          <p:cNvPr id="4" name="Slide Number Placeholder 3"/>
          <p:cNvSpPr>
            <a:spLocks noGrp="1"/>
          </p:cNvSpPr>
          <p:nvPr>
            <p:ph type="sldNum" sz="quarter" idx="10"/>
          </p:nvPr>
        </p:nvSpPr>
        <p:spPr/>
        <p:txBody>
          <a:bodyPr/>
          <a:lstStyle/>
          <a:p>
            <a:fld id="{F718154E-D621-4F1E-A304-514689CFC8E5}" type="slidenum">
              <a:rPr lang="en-US" smtClean="0"/>
              <a:t>1</a:t>
            </a:fld>
            <a:endParaRPr lang="en-US"/>
          </a:p>
        </p:txBody>
      </p:sp>
    </p:spTree>
    <p:extLst>
      <p:ext uri="{BB962C8B-B14F-4D97-AF65-F5344CB8AC3E}">
        <p14:creationId xmlns:p14="http://schemas.microsoft.com/office/powerpoint/2010/main" val="3026774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342900" algn="l" defTabSz="914400" rtl="0" eaLnBrk="1" fontAlgn="auto" latinLnBrk="0" hangingPunct="1">
              <a:lnSpc>
                <a:spcPct val="100000"/>
              </a:lnSpc>
              <a:spcBef>
                <a:spcPts val="0"/>
              </a:spcBef>
              <a:spcAft>
                <a:spcPts val="0"/>
              </a:spcAft>
              <a:buClrTx/>
              <a:buSzTx/>
              <a:buFontTx/>
              <a:buNone/>
              <a:tabLst/>
              <a:defRPr/>
            </a:pPr>
            <a:r>
              <a:rPr lang="en-US" sz="2000" dirty="0"/>
              <a:t>A meta-analysis coming from outside of the Hopkins group looked at 36 unique studies on the association between age-related hearing loss and cognitive function. Show here are forest plots of odds ratios for the development of cognitive impairment, on top, and diagnosis of dementia, on bottom. For both cross-sectional and longitudinal studies, whether the outcome was cognitive decline or a diagnosis of dementia, odds ratios were significantly elevated in the presence of hearing impairment.</a:t>
            </a:r>
          </a:p>
          <a:p>
            <a:pPr marL="0" marR="0" lvl="1" indent="-34290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1" indent="-342900" algn="l" defTabSz="914400" rtl="0" eaLnBrk="1" fontAlgn="auto" latinLnBrk="0" hangingPunct="1">
              <a:lnSpc>
                <a:spcPct val="100000"/>
              </a:lnSpc>
              <a:spcBef>
                <a:spcPts val="0"/>
              </a:spcBef>
              <a:spcAft>
                <a:spcPts val="0"/>
              </a:spcAft>
              <a:buClrTx/>
              <a:buSzTx/>
              <a:buFontTx/>
              <a:buNone/>
              <a:tabLst/>
              <a:defRPr/>
            </a:pPr>
            <a:r>
              <a:rPr lang="en-US" sz="2000" dirty="0"/>
              <a:t>To put the effect size into context, the authors calculated that the cognitive reduction associated with a 25-dB loss in hearing was equivalent to the reduction associated with an increase of 7 years in age.</a:t>
            </a:r>
            <a:endParaRPr lang="en-US" sz="2400" dirty="0"/>
          </a:p>
        </p:txBody>
      </p:sp>
      <p:sp>
        <p:nvSpPr>
          <p:cNvPr id="4" name="Slide Number Placeholder 3"/>
          <p:cNvSpPr>
            <a:spLocks noGrp="1"/>
          </p:cNvSpPr>
          <p:nvPr>
            <p:ph type="sldNum" sz="quarter" idx="10"/>
          </p:nvPr>
        </p:nvSpPr>
        <p:spPr/>
        <p:txBody>
          <a:bodyPr/>
          <a:lstStyle/>
          <a:p>
            <a:fld id="{F718154E-D621-4F1E-A304-514689CFC8E5}" type="slidenum">
              <a:rPr lang="en-US" smtClean="0"/>
              <a:t>12</a:t>
            </a:fld>
            <a:endParaRPr lang="en-US"/>
          </a:p>
        </p:txBody>
      </p:sp>
    </p:spTree>
    <p:extLst>
      <p:ext uri="{BB962C8B-B14F-4D97-AF65-F5344CB8AC3E}">
        <p14:creationId xmlns:p14="http://schemas.microsoft.com/office/powerpoint/2010/main" val="1296163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Arial" panose="020B0604020202020204" pitchFamily="34" charset="0"/>
                <a:cs typeface="Arial" panose="020B0604020202020204" pitchFamily="34" charset="0"/>
              </a:rPr>
              <a:t>Another, </a:t>
            </a:r>
            <a:r>
              <a:rPr lang="en-US" sz="1200" i="0" dirty="0" err="1">
                <a:latin typeface="Arial" panose="020B0604020202020204" pitchFamily="34" charset="0"/>
                <a:cs typeface="Arial" panose="020B0604020202020204" pitchFamily="34" charset="0"/>
              </a:rPr>
              <a:t>nonepidemiological</a:t>
            </a:r>
            <a:r>
              <a:rPr lang="en-US" sz="1200" i="0" dirty="0">
                <a:latin typeface="Arial" panose="020B0604020202020204" pitchFamily="34" charset="0"/>
                <a:cs typeface="Arial" panose="020B0604020202020204" pitchFamily="34" charset="0"/>
              </a:rPr>
              <a:t> way of looking at this association, is examining the relationship between hearing loss and know dementia biomarkers. Identifying biomarkers is important because the decades-long process of pre-symptomatic brain changes that lead to cognitive decline may afford a window of opportunity for preventative interventions. Amyloid-</a:t>
            </a:r>
            <a:r>
              <a:rPr lang="el-GR" sz="1200" i="0" dirty="0">
                <a:latin typeface="Arial" panose="020B0604020202020204" pitchFamily="34" charset="0"/>
                <a:cs typeface="Arial" panose="020B0604020202020204" pitchFamily="34" charset="0"/>
              </a:rPr>
              <a:t>β</a:t>
            </a:r>
            <a:r>
              <a:rPr lang="en-US" sz="1200" i="0" dirty="0">
                <a:latin typeface="Arial" panose="020B0604020202020204" pitchFamily="34" charset="0"/>
                <a:cs typeface="Arial" panose="020B0604020202020204" pitchFamily="34" charset="0"/>
              </a:rPr>
              <a:t> peptide (senile plaques) and tau protein (neurofibrillary</a:t>
            </a:r>
            <a:r>
              <a:rPr lang="en-US" sz="1200" b="1" i="0" dirty="0">
                <a:solidFill>
                  <a:srgbClr val="000000"/>
                </a:solidFill>
                <a:latin typeface="Arial" panose="020B0604020202020204" pitchFamily="34" charset="0"/>
                <a:cs typeface="Arial" panose="020B0604020202020204" pitchFamily="34" charset="0"/>
              </a:rPr>
              <a:t> </a:t>
            </a:r>
            <a:r>
              <a:rPr lang="en-US" sz="1600" i="0" dirty="0">
                <a:latin typeface="Arial" panose="020B0604020202020204" pitchFamily="34" charset="0"/>
                <a:cs typeface="Arial" panose="020B0604020202020204" pitchFamily="34" charset="0"/>
              </a:rPr>
              <a:t>tangles) </a:t>
            </a:r>
            <a:r>
              <a:rPr lang="en-US" sz="1200" i="0" dirty="0">
                <a:latin typeface="Arial" panose="020B0604020202020204" pitchFamily="34" charset="0"/>
                <a:cs typeface="Arial" panose="020B0604020202020204" pitchFamily="34" charset="0"/>
              </a:rPr>
              <a:t>as key actors in the pathophysiology of Alzheimer’s dementia. Current biomarkers, however, are limited by the timing of emergence, expense or invasiveness of testing, and ultimately the extent of modifiability or treatment.</a:t>
            </a:r>
          </a:p>
        </p:txBody>
      </p:sp>
      <p:sp>
        <p:nvSpPr>
          <p:cNvPr id="4" name="Slide Number Placeholder 3"/>
          <p:cNvSpPr>
            <a:spLocks noGrp="1"/>
          </p:cNvSpPr>
          <p:nvPr>
            <p:ph type="sldNum" sz="quarter" idx="10"/>
          </p:nvPr>
        </p:nvSpPr>
        <p:spPr/>
        <p:txBody>
          <a:bodyPr/>
          <a:lstStyle/>
          <a:p>
            <a:fld id="{F718154E-D621-4F1E-A304-514689CFC8E5}" type="slidenum">
              <a:rPr lang="en-US" smtClean="0"/>
              <a:t>13</a:t>
            </a:fld>
            <a:endParaRPr lang="en-US"/>
          </a:p>
        </p:txBody>
      </p:sp>
    </p:spTree>
    <p:extLst>
      <p:ext uri="{BB962C8B-B14F-4D97-AF65-F5344CB8AC3E}">
        <p14:creationId xmlns:p14="http://schemas.microsoft.com/office/powerpoint/2010/main" val="2522415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relationship between hearing loss and CSF biomarkers, especially tau-protein and beta-amyloid has been examined. This study drew a large sample from the Chinese Alzheimer's Biomarker &amp; Lifestyle study and the international Alzheimer's Disease Neuroimaging Initiative. They compared CSF amyloid-beta and tau-proteins in study participants with self-reported hearing loss to participants without self-reported hearing loss (self-reporting here is clearly a limitation, here). While the odds ratios for elevated beta-amyloid were not higher in those with hearing loss, for CSF total tau and phosphorylated, or p-tau, they were between about .2 and .3 higher in those with hearing loss.</a:t>
            </a:r>
          </a:p>
        </p:txBody>
      </p:sp>
      <p:sp>
        <p:nvSpPr>
          <p:cNvPr id="4" name="Slide Number Placeholder 3"/>
          <p:cNvSpPr>
            <a:spLocks noGrp="1"/>
          </p:cNvSpPr>
          <p:nvPr>
            <p:ph type="sldNum" sz="quarter" idx="5"/>
          </p:nvPr>
        </p:nvSpPr>
        <p:spPr/>
        <p:txBody>
          <a:bodyPr/>
          <a:lstStyle/>
          <a:p>
            <a:fld id="{F718154E-D621-4F1E-A304-514689CFC8E5}" type="slidenum">
              <a:rPr lang="en-US" smtClean="0"/>
              <a:t>14</a:t>
            </a:fld>
            <a:endParaRPr lang="en-US"/>
          </a:p>
        </p:txBody>
      </p:sp>
    </p:spTree>
    <p:extLst>
      <p:ext uri="{BB962C8B-B14F-4D97-AF65-F5344CB8AC3E}">
        <p14:creationId xmlns:p14="http://schemas.microsoft.com/office/powerpoint/2010/main" val="2153287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of the current epidemiologic evidence, we can make some preliminary conclusions. Most studies, controlling for potential demographic and medical confounders, show an independent relationship between hearing loss and cognitive decline. This relationship has been demonstrated repeatedly using both verbal and non-verbal test measures and using cross-sectional and longitudinal study designs. An important criticism, however, is that while sample sizes in these studies tend to be very large, like the Health ABC studies, and the differences are highly statistically significant, the effect sizes are very small. In the presence of very small effect sizes, it is hard to make individual patient-specific predictions. It is also impossible to infer causal relationships for correlative data generated by these studies.</a:t>
            </a:r>
          </a:p>
        </p:txBody>
      </p:sp>
      <p:sp>
        <p:nvSpPr>
          <p:cNvPr id="4" name="Slide Number Placeholder 3"/>
          <p:cNvSpPr>
            <a:spLocks noGrp="1"/>
          </p:cNvSpPr>
          <p:nvPr>
            <p:ph type="sldNum" sz="quarter" idx="10"/>
          </p:nvPr>
        </p:nvSpPr>
        <p:spPr/>
        <p:txBody>
          <a:bodyPr/>
          <a:lstStyle/>
          <a:p>
            <a:fld id="{F718154E-D621-4F1E-A304-514689CFC8E5}" type="slidenum">
              <a:rPr lang="en-US" smtClean="0"/>
              <a:t>15</a:t>
            </a:fld>
            <a:endParaRPr lang="en-US"/>
          </a:p>
        </p:txBody>
      </p:sp>
    </p:spTree>
    <p:extLst>
      <p:ext uri="{BB962C8B-B14F-4D97-AF65-F5344CB8AC3E}">
        <p14:creationId xmlns:p14="http://schemas.microsoft.com/office/powerpoint/2010/main" val="874009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r>
              <a:rPr lang="en-US" i="0" dirty="0"/>
              <a:t>Four hypotheses have been proposed to understand the mechanism between hearing loss and cognitive decline. The information or signal degradation hypothesis proposes that </a:t>
            </a:r>
            <a:r>
              <a:rPr lang="en-US" sz="1200" i="0" dirty="0">
                <a:latin typeface="Arial" panose="020B0604020202020204" pitchFamily="34" charset="0"/>
                <a:cs typeface="Arial" panose="020B0604020202020204" pitchFamily="34" charset="0"/>
              </a:rPr>
              <a:t>hearing loss places increased demands on cognitive resources to decipher the impoverished auditory input. Higher level cognitive processing is then compromised because mental resources have been diverted or siphoned away to auditory perception. The visual analogy is the extra attention and working memory it takes to figure out what might be going on outside though a foggy windowpane.</a:t>
            </a:r>
          </a:p>
          <a:p>
            <a:pPr marL="0" indent="0" algn="just">
              <a:buFont typeface="Arial" panose="020B0604020202020204" pitchFamily="34" charset="0"/>
              <a:buNone/>
            </a:pPr>
            <a:endParaRPr lang="en-US" sz="1200" i="0" dirty="0">
              <a:latin typeface="Arial" panose="020B0604020202020204" pitchFamily="34" charset="0"/>
              <a:cs typeface="Arial" panose="020B0604020202020204" pitchFamily="34" charset="0"/>
            </a:endParaRPr>
          </a:p>
          <a:p>
            <a:pPr marL="0" indent="0" algn="just">
              <a:buFont typeface="Arial" panose="020B0604020202020204" pitchFamily="34" charset="0"/>
              <a:buNone/>
            </a:pPr>
            <a:r>
              <a:rPr lang="en-US" sz="1200" i="0" dirty="0">
                <a:latin typeface="Arial" panose="020B0604020202020204" pitchFamily="34" charset="0"/>
                <a:cs typeface="Arial" panose="020B0604020202020204" pitchFamily="34" charset="0"/>
              </a:rPr>
              <a:t>Converging evidence for the information degradation hypothesis is provided by studies showing that effortful listening puts greater demands on executive function and working memory </a:t>
            </a:r>
            <a:r>
              <a:rPr lang="en-US" sz="1200" i="0" dirty="0">
                <a:solidFill>
                  <a:schemeClr val="accent6"/>
                </a:solidFill>
                <a:latin typeface="Arial" panose="020B0604020202020204" pitchFamily="34" charset="0"/>
                <a:cs typeface="Arial" panose="020B0604020202020204" pitchFamily="34" charset="0"/>
              </a:rPr>
              <a:t>(Wingfield and Tun, 2007). I</a:t>
            </a:r>
            <a:r>
              <a:rPr lang="en-US" sz="1200" i="0" dirty="0">
                <a:latin typeface="Arial" panose="020B0604020202020204" pitchFamily="34" charset="0"/>
                <a:cs typeface="Arial" panose="020B0604020202020204" pitchFamily="34" charset="0"/>
              </a:rPr>
              <a:t>ncreased activation in frontal and posterior parietal working memory and attention networks has also been demonstrated with listening in noise </a:t>
            </a:r>
            <a:r>
              <a:rPr lang="en-US" sz="1200" i="0" dirty="0">
                <a:solidFill>
                  <a:schemeClr val="accent6"/>
                </a:solidFill>
                <a:latin typeface="Arial" panose="020B0604020202020204" pitchFamily="34" charset="0"/>
                <a:cs typeface="Arial" panose="020B0604020202020204" pitchFamily="34" charset="0"/>
              </a:rPr>
              <a:t>(Wong et al., 2009). Importantly, the information degradation hypothesis implies the potential for reversibility, if fidelity of signal is restored.</a:t>
            </a:r>
          </a:p>
        </p:txBody>
      </p:sp>
      <p:sp>
        <p:nvSpPr>
          <p:cNvPr id="4" name="Slide Number Placeholder 3"/>
          <p:cNvSpPr>
            <a:spLocks noGrp="1"/>
          </p:cNvSpPr>
          <p:nvPr>
            <p:ph type="sldNum" sz="quarter" idx="5"/>
          </p:nvPr>
        </p:nvSpPr>
        <p:spPr/>
        <p:txBody>
          <a:bodyPr/>
          <a:lstStyle/>
          <a:p>
            <a:fld id="{F718154E-D621-4F1E-A304-514689CFC8E5}" type="slidenum">
              <a:rPr lang="en-US" smtClean="0"/>
              <a:t>16</a:t>
            </a:fld>
            <a:endParaRPr lang="en-US"/>
          </a:p>
        </p:txBody>
      </p:sp>
    </p:spTree>
    <p:extLst>
      <p:ext uri="{BB962C8B-B14F-4D97-AF65-F5344CB8AC3E}">
        <p14:creationId xmlns:p14="http://schemas.microsoft.com/office/powerpoint/2010/main" val="2803800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sensory deprivation hypothesis, on the other hand, proposes that hearing loss leads to a CHRONIC reallocation of cognitive resources, leading to PERMANENT neuroplastic changes that disadvantage general cognition in favor of processes that support speech perception. There is limited evidence for the sensory deprivation hypothesis currently. This explanation seems to be contraindicated by the fact that sensory impairments of young adults typically have negligible effects on overall levels of nonverbal cognitive function. The sensory deprivation hypothesis implies PERMANENT cognitive decline.</a:t>
            </a:r>
          </a:p>
        </p:txBody>
      </p:sp>
      <p:sp>
        <p:nvSpPr>
          <p:cNvPr id="4" name="Slide Number Placeholder 3"/>
          <p:cNvSpPr>
            <a:spLocks noGrp="1"/>
          </p:cNvSpPr>
          <p:nvPr>
            <p:ph type="sldNum" sz="quarter" idx="5"/>
          </p:nvPr>
        </p:nvSpPr>
        <p:spPr/>
        <p:txBody>
          <a:bodyPr/>
          <a:lstStyle/>
          <a:p>
            <a:fld id="{F718154E-D621-4F1E-A304-514689CFC8E5}" type="slidenum">
              <a:rPr lang="en-US" smtClean="0"/>
              <a:t>17</a:t>
            </a:fld>
            <a:endParaRPr lang="en-US"/>
          </a:p>
        </p:txBody>
      </p:sp>
    </p:spTree>
    <p:extLst>
      <p:ext uri="{BB962C8B-B14F-4D97-AF65-F5344CB8AC3E}">
        <p14:creationId xmlns:p14="http://schemas.microsoft.com/office/powerpoint/2010/main" val="824614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the common cause hypothesis suggests that multiple sensory modalities and cognition decline concurrently through an as-of-yet unrecognized common neurodegenerative etiology. There is ample evidence supporting a link between cognitive decline and other sensory deficits including vision loss, gait and vestibular and olfactory dysfunction. Like the sensory deprivation hypothesis, the common cause explanation implies PERMANENT cognitive decline.</a:t>
            </a:r>
          </a:p>
          <a:p>
            <a:endParaRPr lang="en-US" dirty="0"/>
          </a:p>
          <a:p>
            <a:r>
              <a:rPr lang="en-US" dirty="0"/>
              <a:t>“</a:t>
            </a:r>
            <a:r>
              <a:rPr lang="en-US" b="0" i="0" dirty="0">
                <a:solidFill>
                  <a:srgbClr val="212121"/>
                </a:solidFill>
                <a:effectLst/>
                <a:latin typeface="Cambria" panose="02040503050406030204" pitchFamily="18" charset="0"/>
              </a:rPr>
              <a:t>While the temporal precedence of hearing loss and the risk it poses for subsequent dementia in cognitively normal subjects argues for hearing loss causing cognitive decline, it may be the case that degraded hearing influences certain neuropsychological assessments rather than cognition per se or that hearing loss brings older adults to medical attention more frequently, resulting in over-diagnosis of cognitive impairment”</a:t>
            </a:r>
          </a:p>
        </p:txBody>
      </p:sp>
      <p:sp>
        <p:nvSpPr>
          <p:cNvPr id="4" name="Slide Number Placeholder 3"/>
          <p:cNvSpPr>
            <a:spLocks noGrp="1"/>
          </p:cNvSpPr>
          <p:nvPr>
            <p:ph type="sldNum" sz="quarter" idx="5"/>
          </p:nvPr>
        </p:nvSpPr>
        <p:spPr/>
        <p:txBody>
          <a:bodyPr/>
          <a:lstStyle/>
          <a:p>
            <a:fld id="{F718154E-D621-4F1E-A304-514689CFC8E5}" type="slidenum">
              <a:rPr lang="en-US" smtClean="0"/>
              <a:t>18</a:t>
            </a:fld>
            <a:endParaRPr lang="en-US"/>
          </a:p>
        </p:txBody>
      </p:sp>
    </p:spTree>
    <p:extLst>
      <p:ext uri="{BB962C8B-B14F-4D97-AF65-F5344CB8AC3E}">
        <p14:creationId xmlns:p14="http://schemas.microsoft.com/office/powerpoint/2010/main" val="2478574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big question is, if hearing loss is a modifiable, independent risk factor for cognitive decline and dementia, can hearing rehabilitation reduce, delay, or even reverse cognitive changes? This is where, as a field, we are in the unique position to make a big impact.</a:t>
            </a:r>
          </a:p>
        </p:txBody>
      </p:sp>
      <p:sp>
        <p:nvSpPr>
          <p:cNvPr id="4" name="Slide Number Placeholder 3"/>
          <p:cNvSpPr>
            <a:spLocks noGrp="1"/>
          </p:cNvSpPr>
          <p:nvPr>
            <p:ph type="sldNum" sz="quarter" idx="10"/>
          </p:nvPr>
        </p:nvSpPr>
        <p:spPr/>
        <p:txBody>
          <a:bodyPr/>
          <a:lstStyle/>
          <a:p>
            <a:fld id="{F718154E-D621-4F1E-A304-514689CFC8E5}" type="slidenum">
              <a:rPr lang="en-US" smtClean="0"/>
              <a:t>19</a:t>
            </a:fld>
            <a:endParaRPr lang="en-US"/>
          </a:p>
        </p:txBody>
      </p:sp>
    </p:spTree>
    <p:extLst>
      <p:ext uri="{BB962C8B-B14F-4D97-AF65-F5344CB8AC3E}">
        <p14:creationId xmlns:p14="http://schemas.microsoft.com/office/powerpoint/2010/main" val="2216454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what extent does treating hearing loss impact cognition? The Aging and Cognitive Health Evaluation in Elders, or ACHIEVE, study was a multicenter randomized trial to determine if treating hearing loss in older adults reduces age-related cognitive decline. Here, adults with hearing loss age 70-84 years WITHOUT cognitive impairment at baseline were followed from two study populations – a group of otherwise healthy community volunteers (the de novo cohort) and a group of participants from an ongoing study on heart health (the ARIC cohort). Participants were randomly assigned to hearing intervention with hearing aids or a health education control. Both groups were followed for 3 years with tests of thinking and memory. Outcomes are depicted by this forest plot, where diamonds to the right of “0” favor intervention and to the left favor control. What is demonstrated here is that in older adults at increased risk for cognitive decline – the ARIC cohort – hearing aids slowed down loss of thinking and memory abilities by 48% over the three-year study period.</a:t>
            </a:r>
          </a:p>
          <a:p>
            <a:endParaRPr lang="en-US" dirty="0"/>
          </a:p>
          <a:p>
            <a:r>
              <a:rPr lang="en-US" b="0" i="0" dirty="0">
                <a:solidFill>
                  <a:srgbClr val="212121"/>
                </a:solidFill>
                <a:effectLst/>
                <a:latin typeface="Cambria" panose="02040503050406030204" pitchFamily="18" charset="0"/>
              </a:rPr>
              <a:t>Compared with the de novo cohort, the ARIC cohort was older, lower income, had more people with Black ethnic background, higher levels of diabetes, lower baseline cognition, and—oddly—lower hearing aid use among the hearing intervention group.</a:t>
            </a:r>
          </a:p>
          <a:p>
            <a:endParaRPr lang="en-US" b="0" i="0" dirty="0">
              <a:solidFill>
                <a:srgbClr val="212121"/>
              </a:solidFill>
              <a:effectLst/>
              <a:latin typeface="Cambria" panose="02040503050406030204" pitchFamily="18" charset="0"/>
            </a:endParaRPr>
          </a:p>
          <a:p>
            <a:r>
              <a:rPr lang="en-US" b="0" i="0" dirty="0">
                <a:solidFill>
                  <a:srgbClr val="212121"/>
                </a:solidFill>
                <a:effectLst/>
                <a:latin typeface="Cambria" panose="02040503050406030204" pitchFamily="18" charset="0"/>
              </a:rPr>
              <a:t>But a comparison with U.S. population profiles suggests that if anything, the de novo sample is more like the U.S. general population than the ARIC sample, at least in terms of levels of college education, income, proportion of people from Black ethnic background and proportion of men and women</a:t>
            </a:r>
          </a:p>
          <a:p>
            <a:endParaRPr lang="en-US" b="0" i="0" dirty="0">
              <a:solidFill>
                <a:srgbClr val="212121"/>
              </a:solidFill>
              <a:effectLst/>
              <a:latin typeface="Cambria" panose="02040503050406030204" pitchFamily="18" charset="0"/>
            </a:endParaRPr>
          </a:p>
          <a:p>
            <a:r>
              <a:rPr lang="en-US" b="0" i="0" dirty="0">
                <a:solidFill>
                  <a:srgbClr val="212121"/>
                </a:solidFill>
                <a:effectLst/>
                <a:latin typeface="Cambria" panose="02040503050406030204" pitchFamily="18" charset="0"/>
              </a:rPr>
              <a:t>Another finding that raises questions about the reliability of an effect of the hearing intervention on cognitive decline was that there was no interaction between the hearing intervention and hearing loss severity (pure-tone average [PTA] &lt;40 dB versus ≥40 dB) on cognitive decline. One would have thought that any effect of hearing intervention would be greater among those with more severe hearing loss.</a:t>
            </a:r>
          </a:p>
          <a:p>
            <a:endParaRPr lang="en-US" b="0" i="0" dirty="0">
              <a:solidFill>
                <a:srgbClr val="212121"/>
              </a:solidFill>
              <a:effectLst/>
              <a:latin typeface="Cambria" panose="02040503050406030204" pitchFamily="18" charset="0"/>
            </a:endParaRPr>
          </a:p>
          <a:p>
            <a:r>
              <a:rPr lang="en-US" b="0" i="0" dirty="0">
                <a:solidFill>
                  <a:srgbClr val="212121"/>
                </a:solidFill>
                <a:effectLst/>
                <a:latin typeface="Cambria" panose="02040503050406030204" pitchFamily="18" charset="0"/>
              </a:rPr>
              <a:t>ACHIEVE included a battery of 10 neurocognitive tests. Two were reported to be exclusively auditory, the remaining eight had visual stimuli or both auditory and visual stimuli. </a:t>
            </a:r>
          </a:p>
          <a:p>
            <a:endParaRPr lang="en-US" b="0" i="0" dirty="0">
              <a:solidFill>
                <a:srgbClr val="212121"/>
              </a:solidFill>
              <a:effectLst/>
              <a:latin typeface="Cambria" panose="02040503050406030204" pitchFamily="18" charset="0"/>
            </a:endParaRPr>
          </a:p>
          <a:p>
            <a:r>
              <a:rPr lang="en-US" b="0" i="0" dirty="0">
                <a:solidFill>
                  <a:srgbClr val="212121"/>
                </a:solidFill>
                <a:effectLst/>
                <a:latin typeface="Cambria" panose="02040503050406030204" pitchFamily="18" charset="0"/>
              </a:rPr>
              <a:t>Hearing loss is known to affect performance on cognitive tests that include spoken elements (</a:t>
            </a:r>
            <a:r>
              <a:rPr lang="en-US" b="0" i="0" u="sng" dirty="0" err="1">
                <a:solidFill>
                  <a:srgbClr val="376FAA"/>
                </a:solidFill>
                <a:effectLst/>
                <a:latin typeface="Cambria" panose="02040503050406030204" pitchFamily="18" charset="0"/>
                <a:hlinkClick r:id="rId3"/>
              </a:rPr>
              <a:t>Füllgrabe</a:t>
            </a:r>
            <a:r>
              <a:rPr lang="en-US" b="0" i="0" u="sng" dirty="0">
                <a:solidFill>
                  <a:srgbClr val="376FAA"/>
                </a:solidFill>
                <a:effectLst/>
                <a:latin typeface="Cambria" panose="02040503050406030204" pitchFamily="18" charset="0"/>
                <a:hlinkClick r:id="rId3"/>
              </a:rPr>
              <a:t> 2020</a:t>
            </a:r>
            <a:r>
              <a:rPr lang="en-US" b="0" i="0" dirty="0">
                <a:solidFill>
                  <a:srgbClr val="212121"/>
                </a:solidFill>
                <a:effectLst/>
                <a:latin typeface="Cambria" panose="02040503050406030204" pitchFamily="18" charset="0"/>
              </a:rPr>
              <a:t>).  It is unclear from the peer-reviewed article whether any benefits of the hearing intervention for the ARIC group may have been due to participants being able to hear the cognitive test stimuli better. </a:t>
            </a:r>
          </a:p>
          <a:p>
            <a:endParaRPr lang="en-US" b="0" i="0" dirty="0">
              <a:solidFill>
                <a:srgbClr val="212121"/>
              </a:solidFill>
              <a:effectLst/>
              <a:latin typeface="Cambria" panose="02040503050406030204" pitchFamily="18" charset="0"/>
            </a:endParaRPr>
          </a:p>
          <a:p>
            <a:r>
              <a:rPr lang="en-US" b="0" i="0" dirty="0">
                <a:solidFill>
                  <a:srgbClr val="212121"/>
                </a:solidFill>
                <a:effectLst/>
                <a:latin typeface="Cambria" panose="02040503050406030204" pitchFamily="18" charset="0"/>
              </a:rPr>
              <a:t>The ACHIEVE intervention is more comprehensive and intensive than is typically provided in usual clinical services, at least in terms of what we are familiar with in Australia and the UK. There were relatively high levels of hearing aid use (average 7 to 8 </a:t>
            </a:r>
            <a:r>
              <a:rPr lang="en-US" b="0" i="0" dirty="0" err="1">
                <a:solidFill>
                  <a:srgbClr val="212121"/>
                </a:solidFill>
                <a:effectLst/>
                <a:latin typeface="Cambria" panose="02040503050406030204" pitchFamily="18" charset="0"/>
              </a:rPr>
              <a:t>hr</a:t>
            </a:r>
            <a:r>
              <a:rPr lang="en-US" b="0" i="0" dirty="0">
                <a:solidFill>
                  <a:srgbClr val="212121"/>
                </a:solidFill>
                <a:effectLst/>
                <a:latin typeface="Cambria" panose="02040503050406030204" pitchFamily="18" charset="0"/>
              </a:rPr>
              <a:t> per day) and low levels of nonuse (10 drop-outs out of 588) in ACHIEVE compared with levels of hearing aid use reported in surveys of people who obtained hearing aids through standard care pathways (</a:t>
            </a:r>
            <a:r>
              <a:rPr lang="en-US" b="0" i="0" u="sng" dirty="0">
                <a:solidFill>
                  <a:srgbClr val="376FAA"/>
                </a:solidFill>
                <a:effectLst/>
                <a:latin typeface="Cambria" panose="02040503050406030204" pitchFamily="18" charset="0"/>
                <a:hlinkClick r:id="rId4"/>
              </a:rPr>
              <a:t>Dillon et al. 2020</a:t>
            </a:r>
            <a:r>
              <a:rPr lang="en-US" b="0" i="0" dirty="0">
                <a:solidFill>
                  <a:srgbClr val="212121"/>
                </a:solidFill>
                <a:effectLst/>
                <a:latin typeface="Cambria" panose="02040503050406030204" pitchFamily="18" charset="0"/>
              </a:rPr>
              <a:t>). If there were an effect of the hearing intervention in ACHIEVE, it is not clear that this effect would generalize to more typical hearing aid services or if services have the capacity to expand current intervention models.</a:t>
            </a:r>
            <a:endParaRPr lang="en-US" dirty="0"/>
          </a:p>
          <a:p>
            <a:endParaRPr lang="en-US" dirty="0"/>
          </a:p>
          <a:p>
            <a:endParaRPr lang="en-US" dirty="0"/>
          </a:p>
          <a:p>
            <a:r>
              <a:rPr lang="en-US" b="0" i="0" dirty="0">
                <a:solidFill>
                  <a:srgbClr val="212121"/>
                </a:solidFill>
                <a:effectLst/>
                <a:latin typeface="BlinkMacSystemFont"/>
              </a:rPr>
              <a:t>Sawyer CS, Armitage CJ, Munro KJ, Singh G, Dawes PD. Correlates of Hearing Aid Use in UK Adults: Self-Reported Hearing Difficulties, Social Participation, Living Situation, Health, and Demographics. Ear Hear. 2019 Sep/Oct;40(5):1061-1068.</a:t>
            </a:r>
          </a:p>
          <a:p>
            <a:endParaRPr lang="en-US" b="0" i="0" dirty="0">
              <a:solidFill>
                <a:srgbClr val="212121"/>
              </a:solidFill>
              <a:effectLst/>
              <a:latin typeface="BlinkMacSystemFont"/>
            </a:endParaRPr>
          </a:p>
          <a:p>
            <a:r>
              <a:rPr lang="en-US" b="0" i="0" dirty="0">
                <a:solidFill>
                  <a:srgbClr val="212121"/>
                </a:solidFill>
                <a:effectLst/>
                <a:latin typeface="Cambria" panose="02040503050406030204" pitchFamily="18" charset="0"/>
              </a:rPr>
              <a:t>Atherosclerosis Risk in Communities = ARIC</a:t>
            </a:r>
          </a:p>
          <a:p>
            <a:endParaRPr lang="en-US" dirty="0"/>
          </a:p>
        </p:txBody>
      </p:sp>
      <p:sp>
        <p:nvSpPr>
          <p:cNvPr id="4" name="Slide Number Placeholder 3"/>
          <p:cNvSpPr>
            <a:spLocks noGrp="1"/>
          </p:cNvSpPr>
          <p:nvPr>
            <p:ph type="sldNum" sz="quarter" idx="5"/>
          </p:nvPr>
        </p:nvSpPr>
        <p:spPr/>
        <p:txBody>
          <a:bodyPr/>
          <a:lstStyle/>
          <a:p>
            <a:fld id="{F718154E-D621-4F1E-A304-514689CFC8E5}" type="slidenum">
              <a:rPr lang="en-US" smtClean="0"/>
              <a:t>20</a:t>
            </a:fld>
            <a:endParaRPr lang="en-US"/>
          </a:p>
        </p:txBody>
      </p:sp>
    </p:spTree>
    <p:extLst>
      <p:ext uri="{BB962C8B-B14F-4D97-AF65-F5344CB8AC3E}">
        <p14:creationId xmlns:p14="http://schemas.microsoft.com/office/powerpoint/2010/main" val="2485923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last year, a Belgian group specifically considered patients meeting criteria for mild cognitive impairment. All earlier studies that we’ve looked at intentionally used participants with baseline normal cognitive function. Here, they recruited participants whose performance fell below the 16</a:t>
            </a:r>
            <a:r>
              <a:rPr lang="en-US" baseline="30000" dirty="0"/>
              <a:t>th</a:t>
            </a:r>
            <a:r>
              <a:rPr lang="en-US" dirty="0"/>
              <a:t> percentile on a cognitive battery specifically designed for hearing-impaired test-takers. They found that while 100% of their sample was within the cutoff for MCI before implantation, 38% of the sample surpassed the cutoff following implantation. Education level, sex, depression, and anxiety were not related to evolution in score on mixed-effects modeling. These finds reinforce that cochlear implantation is not contraindicated in patients with known mild cognitive decline and, in fact, should be considered after typical multidisciplinary evaluation.</a:t>
            </a:r>
          </a:p>
        </p:txBody>
      </p:sp>
      <p:sp>
        <p:nvSpPr>
          <p:cNvPr id="4" name="Slide Number Placeholder 3"/>
          <p:cNvSpPr>
            <a:spLocks noGrp="1"/>
          </p:cNvSpPr>
          <p:nvPr>
            <p:ph type="sldNum" sz="quarter" idx="5"/>
          </p:nvPr>
        </p:nvSpPr>
        <p:spPr/>
        <p:txBody>
          <a:bodyPr/>
          <a:lstStyle/>
          <a:p>
            <a:fld id="{F718154E-D621-4F1E-A304-514689CFC8E5}" type="slidenum">
              <a:rPr lang="en-US" smtClean="0"/>
              <a:t>21</a:t>
            </a:fld>
            <a:endParaRPr lang="en-US"/>
          </a:p>
        </p:txBody>
      </p:sp>
    </p:spTree>
    <p:extLst>
      <p:ext uri="{BB962C8B-B14F-4D97-AF65-F5344CB8AC3E}">
        <p14:creationId xmlns:p14="http://schemas.microsoft.com/office/powerpoint/2010/main" val="1577071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ground this in a clinical context, I’d like us all to consider a 76-year-old patient. Among other issues you’re discussing with him, he relates a history of progressive hearing loss. He’s troubled by </a:t>
            </a:r>
            <a:r>
              <a:rPr lang="en-US" dirty="0" err="1"/>
              <a:t>nonpulsatile</a:t>
            </a:r>
            <a:r>
              <a:rPr lang="en-US" dirty="0"/>
              <a:t> tinnitus. He once used hearing aids but has abandoned hearing aid use because while they make things “louder,” they don’t make things “clearer” for him, and it’s frustrating. His daughter volunteers that she sees him exhausted by the “work of listening,” and they both agree that he’s been withdrawing from his previously robust social life.</a:t>
            </a:r>
          </a:p>
        </p:txBody>
      </p:sp>
      <p:sp>
        <p:nvSpPr>
          <p:cNvPr id="4" name="Slide Number Placeholder 3"/>
          <p:cNvSpPr>
            <a:spLocks noGrp="1"/>
          </p:cNvSpPr>
          <p:nvPr>
            <p:ph type="sldNum" sz="quarter" idx="5"/>
          </p:nvPr>
        </p:nvSpPr>
        <p:spPr/>
        <p:txBody>
          <a:bodyPr/>
          <a:lstStyle/>
          <a:p>
            <a:fld id="{F718154E-D621-4F1E-A304-514689CFC8E5}" type="slidenum">
              <a:rPr lang="en-US" smtClean="0"/>
              <a:t>2</a:t>
            </a:fld>
            <a:endParaRPr lang="en-US"/>
          </a:p>
        </p:txBody>
      </p:sp>
    </p:spTree>
    <p:extLst>
      <p:ext uri="{BB962C8B-B14F-4D97-AF65-F5344CB8AC3E}">
        <p14:creationId xmlns:p14="http://schemas.microsoft.com/office/powerpoint/2010/main" val="289500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based on what we know, what can we tell our patients? It is clear that both age-related hearing loss and cognitive decline are on the rise with the aging population. Age-related hearing loss does appear to be independently associated with increased risk of cognitive decline, although effect sizes are generally small. The mechanism linking the two is not substantiated.  Hearing loss is </a:t>
            </a:r>
            <a:r>
              <a:rPr lang="en-US" dirty="0" err="1"/>
              <a:t>reventable</a:t>
            </a:r>
            <a:r>
              <a:rPr lang="en-US" dirty="0"/>
              <a:t> in many cases and treatment. The role of hearing rehabilitation to address cognitive function is incompletely characterized, but it is promising. We need to know much more.</a:t>
            </a:r>
          </a:p>
        </p:txBody>
      </p:sp>
      <p:sp>
        <p:nvSpPr>
          <p:cNvPr id="4" name="Slide Number Placeholder 3"/>
          <p:cNvSpPr>
            <a:spLocks noGrp="1"/>
          </p:cNvSpPr>
          <p:nvPr>
            <p:ph type="sldNum" sz="quarter" idx="10"/>
          </p:nvPr>
        </p:nvSpPr>
        <p:spPr/>
        <p:txBody>
          <a:bodyPr/>
          <a:lstStyle/>
          <a:p>
            <a:fld id="{0E7D6853-B1D4-BA44-9772-6A878E1A749A}" type="slidenum">
              <a:rPr lang="en-US" smtClean="0"/>
              <a:t>22</a:t>
            </a:fld>
            <a:endParaRPr lang="en-US"/>
          </a:p>
        </p:txBody>
      </p:sp>
    </p:spTree>
    <p:extLst>
      <p:ext uri="{BB962C8B-B14F-4D97-AF65-F5344CB8AC3E}">
        <p14:creationId xmlns:p14="http://schemas.microsoft.com/office/powerpoint/2010/main" val="2693666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based on what we know, what can we tell our patients? It is clear that both age-related hearing loss and cognitive decline are on the rise with the aging population. Age-related hearing loss does appear to be independently associated with increased risk of cognitive decline, although effect sizes are generally small. The mechanism linking the two is not substantiated.  Hearing loss is </a:t>
            </a:r>
            <a:r>
              <a:rPr lang="en-US" dirty="0" err="1"/>
              <a:t>reventable</a:t>
            </a:r>
            <a:r>
              <a:rPr lang="en-US" dirty="0"/>
              <a:t> in many cases and treatment. The role of hearing rehabilitation to address cognitive function is incompletely characterized, but it is promising. We need to know much more.</a:t>
            </a:r>
          </a:p>
        </p:txBody>
      </p:sp>
      <p:sp>
        <p:nvSpPr>
          <p:cNvPr id="4" name="Slide Number Placeholder 3"/>
          <p:cNvSpPr>
            <a:spLocks noGrp="1"/>
          </p:cNvSpPr>
          <p:nvPr>
            <p:ph type="sldNum" sz="quarter" idx="10"/>
          </p:nvPr>
        </p:nvSpPr>
        <p:spPr/>
        <p:txBody>
          <a:bodyPr/>
          <a:lstStyle/>
          <a:p>
            <a:fld id="{0E7D6853-B1D4-BA44-9772-6A878E1A749A}" type="slidenum">
              <a:rPr lang="en-US" smtClean="0"/>
              <a:t>23</a:t>
            </a:fld>
            <a:endParaRPr lang="en-US"/>
          </a:p>
        </p:txBody>
      </p:sp>
    </p:spTree>
    <p:extLst>
      <p:ext uri="{BB962C8B-B14F-4D97-AF65-F5344CB8AC3E}">
        <p14:creationId xmlns:p14="http://schemas.microsoft.com/office/powerpoint/2010/main" val="1915646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send him for an updated hearing assessment. On the left is a pure tone-audiogram. Frequency, or pitch, is plotted on the x-axis; intensity, or loudness, is plotted on the y-axis. The lower down the symbols appear, the worse the hearing is. Our patient shows a profound sensorineural hearing loss in both ears. Word recognition testing demonstrates that without visual cues, he’s getting only 20% and 12% of the words correct, on the right and left, respectively. It has been our practice for patients within this range of hearing, who might be considering a cochlear implant, to complete a modified version of the Montreal Cognitive Assessment, or MoCA, which is a brief screening measure for cognitive decline. He scores a 26 out of 30, which is just below normal, suggesting possible mild cognitive impairment.</a:t>
            </a:r>
          </a:p>
        </p:txBody>
      </p:sp>
      <p:sp>
        <p:nvSpPr>
          <p:cNvPr id="4" name="Slide Number Placeholder 3"/>
          <p:cNvSpPr>
            <a:spLocks noGrp="1"/>
          </p:cNvSpPr>
          <p:nvPr>
            <p:ph type="sldNum" sz="quarter" idx="5"/>
          </p:nvPr>
        </p:nvSpPr>
        <p:spPr/>
        <p:txBody>
          <a:bodyPr/>
          <a:lstStyle/>
          <a:p>
            <a:fld id="{F718154E-D621-4F1E-A304-514689CFC8E5}" type="slidenum">
              <a:rPr lang="en-US" smtClean="0"/>
              <a:t>3</a:t>
            </a:fld>
            <a:endParaRPr lang="en-US"/>
          </a:p>
        </p:txBody>
      </p:sp>
    </p:spTree>
    <p:extLst>
      <p:ext uri="{BB962C8B-B14F-4D97-AF65-F5344CB8AC3E}">
        <p14:creationId xmlns:p14="http://schemas.microsoft.com/office/powerpoint/2010/main" val="121966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audiologist refers the patient then to us in ENT. We discuss the options for hearing rehabilitation, principally continued hearing aid use or, surgically, a cochlear implant. The patient and family pose several difficult and important questions. What is the relationship, they ask, between hearing loss and cognitive decline? Is cognitive decline a barrier or contraindication to pursuing a cochlear implant? Can treating hearing loss prevent or delay cognitive decline or restore existing cognitive deficits? </a:t>
            </a:r>
          </a:p>
        </p:txBody>
      </p:sp>
      <p:sp>
        <p:nvSpPr>
          <p:cNvPr id="4" name="Slide Number Placeholder 3"/>
          <p:cNvSpPr>
            <a:spLocks noGrp="1"/>
          </p:cNvSpPr>
          <p:nvPr>
            <p:ph type="sldNum" sz="quarter" idx="5"/>
          </p:nvPr>
        </p:nvSpPr>
        <p:spPr/>
        <p:txBody>
          <a:bodyPr/>
          <a:lstStyle/>
          <a:p>
            <a:fld id="{F718154E-D621-4F1E-A304-514689CFC8E5}" type="slidenum">
              <a:rPr lang="en-US" smtClean="0"/>
              <a:t>4</a:t>
            </a:fld>
            <a:endParaRPr lang="en-US"/>
          </a:p>
        </p:txBody>
      </p:sp>
    </p:spTree>
    <p:extLst>
      <p:ext uri="{BB962C8B-B14F-4D97-AF65-F5344CB8AC3E}">
        <p14:creationId xmlns:p14="http://schemas.microsoft.com/office/powerpoint/2010/main" val="2097437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3"/>
            <a:r>
              <a:rPr lang="en-US" sz="1200" dirty="0"/>
              <a:t>As the proportion of older adults increases, conditions associated with aging are being seen more frequently. While not inevitable or universal, a decline from previously attained levels of cognitive function is associated with advancing years. For the studies considered here, mild cognitive impairment suggests preserved functionality through recruitment of other resources or strategies; dementia, on the other hand, denoting a profound decline affecting daily living, social functioning, and independence.  Worldwide, </a:t>
            </a:r>
            <a:r>
              <a:rPr lang="en-US" dirty="0"/>
              <a:t>the number of people living with dementia is expected to triple by the year 2050. </a:t>
            </a:r>
            <a:r>
              <a:rPr lang="en-US" sz="1200" dirty="0"/>
              <a:t>For patients and their families and society, dementia is a very costly and morbid condition. There is a disproportionate impact on low- and middle-income countries, where resources are most limited.</a:t>
            </a:r>
          </a:p>
        </p:txBody>
      </p:sp>
      <p:sp>
        <p:nvSpPr>
          <p:cNvPr id="4" name="Slide Number Placeholder 3"/>
          <p:cNvSpPr>
            <a:spLocks noGrp="1"/>
          </p:cNvSpPr>
          <p:nvPr>
            <p:ph type="sldNum" sz="quarter" idx="10"/>
          </p:nvPr>
        </p:nvSpPr>
        <p:spPr/>
        <p:txBody>
          <a:bodyPr/>
          <a:lstStyle/>
          <a:p>
            <a:fld id="{F718154E-D621-4F1E-A304-514689CFC8E5}" type="slidenum">
              <a:rPr lang="en-US" smtClean="0"/>
              <a:t>7</a:t>
            </a:fld>
            <a:endParaRPr lang="en-US"/>
          </a:p>
        </p:txBody>
      </p:sp>
    </p:spTree>
    <p:extLst>
      <p:ext uri="{BB962C8B-B14F-4D97-AF65-F5344CB8AC3E}">
        <p14:creationId xmlns:p14="http://schemas.microsoft.com/office/powerpoint/2010/main" val="2762869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accent6"/>
                </a:solidFill>
              </a:rPr>
              <a:t>Inextricable, Modulating Factors on Cognition</a:t>
            </a:r>
            <a:endParaRPr lang="en-US" dirty="0"/>
          </a:p>
          <a:p>
            <a:r>
              <a:rPr lang="en-US" dirty="0"/>
              <a:t>Hearing loss measured either by pure-tone audiometry (and different gradations or definitions), self-report of hearing loss, or hearing aid use.</a:t>
            </a:r>
          </a:p>
          <a:p>
            <a:r>
              <a:rPr lang="en-US" b="0" i="0" dirty="0">
                <a:solidFill>
                  <a:srgbClr val="212121"/>
                </a:solidFill>
                <a:effectLst/>
                <a:latin typeface="Cambria" panose="02040503050406030204" pitchFamily="18" charset="0"/>
              </a:rPr>
              <a:t>In the long term, if hearing loss compromises an individual's ongoing lifestyle choices, resulting in reduced engagement in physical, mental, and social activity, then the maintenance of the person's cognitive reserve may be compromised.</a:t>
            </a:r>
          </a:p>
          <a:p>
            <a:r>
              <a:rPr lang="en-US" b="0" i="0" dirty="0">
                <a:solidFill>
                  <a:srgbClr val="212121"/>
                </a:solidFill>
                <a:effectLst/>
                <a:latin typeface="Cambria" panose="02040503050406030204" pitchFamily="18" charset="0"/>
              </a:rPr>
              <a:t>Decline in social engagement depletes cognitive reserve, which is known to be protective against cognitive decline</a:t>
            </a:r>
            <a:endParaRPr lang="en-US" dirty="0"/>
          </a:p>
        </p:txBody>
      </p:sp>
      <p:sp>
        <p:nvSpPr>
          <p:cNvPr id="4" name="Slide Number Placeholder 3"/>
          <p:cNvSpPr>
            <a:spLocks noGrp="1"/>
          </p:cNvSpPr>
          <p:nvPr>
            <p:ph type="sldNum" sz="quarter" idx="5"/>
          </p:nvPr>
        </p:nvSpPr>
        <p:spPr/>
        <p:txBody>
          <a:bodyPr/>
          <a:lstStyle/>
          <a:p>
            <a:fld id="{8510F16A-43B4-9F4F-9127-0A50A647D696}" type="slidenum">
              <a:rPr lang="en-US" smtClean="0"/>
              <a:t>8</a:t>
            </a:fld>
            <a:endParaRPr lang="en-US"/>
          </a:p>
        </p:txBody>
      </p:sp>
    </p:spTree>
    <p:extLst>
      <p:ext uri="{BB962C8B-B14F-4D97-AF65-F5344CB8AC3E}">
        <p14:creationId xmlns:p14="http://schemas.microsoft.com/office/powerpoint/2010/main" val="3800054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Identifying and addressing risks factors for dementia has become a major public health priority. Shown here, also from the Lancet Commission on Dementia, are a series of 9 risk factors drawn from the </a:t>
            </a:r>
            <a:r>
              <a:rPr lang="en-US" sz="1200" dirty="0">
                <a:latin typeface="Arial" panose="020B0604020202020204" pitchFamily="34" charset="0"/>
                <a:cs typeface="Arial" panose="020B0604020202020204" pitchFamily="34" charset="0"/>
              </a:rPr>
              <a:t>UK National Institute of Health and Care Excellence (NICE) </a:t>
            </a:r>
            <a:r>
              <a:rPr lang="en-US" sz="1200" dirty="0"/>
              <a:t>and NIH guidelines. These include level of cognitive reserve, indexed by years of education, medical comorbidities such as hypertension, diabetes and hearing loss, and psychosocial factors like social isolation and depression. The population attributable fraction, or PAF, is calculated to reflect the percentage reduction in new cases of dementia over a given time if that particular risk factor were eliminated completely. The relative risk for dementia contributed by hearing loss is estimated to be 1.9, which given its high prevalence of 32%, gives hearing loss the highest PAF, 9.1%, of any recognized modifiable risk factor for dementia.</a:t>
            </a:r>
          </a:p>
        </p:txBody>
      </p:sp>
      <p:sp>
        <p:nvSpPr>
          <p:cNvPr id="4" name="Slide Number Placeholder 3"/>
          <p:cNvSpPr>
            <a:spLocks noGrp="1"/>
          </p:cNvSpPr>
          <p:nvPr>
            <p:ph type="sldNum" sz="quarter" idx="10"/>
          </p:nvPr>
        </p:nvSpPr>
        <p:spPr/>
        <p:txBody>
          <a:bodyPr/>
          <a:lstStyle/>
          <a:p>
            <a:fld id="{F718154E-D621-4F1E-A304-514689CFC8E5}" type="slidenum">
              <a:rPr lang="en-US" smtClean="0"/>
              <a:t>9</a:t>
            </a:fld>
            <a:endParaRPr lang="en-US"/>
          </a:p>
        </p:txBody>
      </p:sp>
    </p:spTree>
    <p:extLst>
      <p:ext uri="{BB962C8B-B14F-4D97-AF65-F5344CB8AC3E}">
        <p14:creationId xmlns:p14="http://schemas.microsoft.com/office/powerpoint/2010/main" val="2073536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potential link between hearing loss and cognitive decline is important but incompletely understood. This hasn’t prevented the emerging story from getting out in front of the public in a major way. Many of you have been or will be put in the position to comment or give guidance, in one way or another, on this issue. So, let’s look at this relationship in more detail…</a:t>
            </a:r>
          </a:p>
        </p:txBody>
      </p:sp>
      <p:sp>
        <p:nvSpPr>
          <p:cNvPr id="4" name="Slide Number Placeholder 3"/>
          <p:cNvSpPr>
            <a:spLocks noGrp="1"/>
          </p:cNvSpPr>
          <p:nvPr>
            <p:ph type="sldNum" sz="quarter" idx="5"/>
          </p:nvPr>
        </p:nvSpPr>
        <p:spPr/>
        <p:txBody>
          <a:bodyPr/>
          <a:lstStyle/>
          <a:p>
            <a:fld id="{F718154E-D621-4F1E-A304-514689CFC8E5}" type="slidenum">
              <a:rPr lang="en-US" smtClean="0"/>
              <a:t>10</a:t>
            </a:fld>
            <a:endParaRPr lang="en-US"/>
          </a:p>
        </p:txBody>
      </p:sp>
    </p:spTree>
    <p:extLst>
      <p:ext uri="{BB962C8B-B14F-4D97-AF65-F5344CB8AC3E}">
        <p14:creationId xmlns:p14="http://schemas.microsoft.com/office/powerpoint/2010/main" val="3656280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foundational research linking hearing loss and cognitive decline has been epidemiologic and correlative in nature. Several highly influential, frequently-cited studies came from the Johns Hopkins group leveraging the long-term, prospective Health ABC Study. From this larger sample, the investigators examined the data from close to 2000 healthy, community-dwelling adults aged 70-79 years living in Pittsburgh or Memphis. All participants had a Modified Mini-Mental State Exam, or 3MS, at study outset. All had pure tone audiometry at year 5 of the study. Cognitive testing was performed at intervals using the 3MS, which includes spoken instructions, and the digit-symbol substitution test (DSS), which is a nonverbal test of psychomotor speed and executive function.</a:t>
            </a:r>
          </a:p>
        </p:txBody>
      </p:sp>
      <p:sp>
        <p:nvSpPr>
          <p:cNvPr id="4" name="Slide Number Placeholder 3"/>
          <p:cNvSpPr>
            <a:spLocks noGrp="1"/>
          </p:cNvSpPr>
          <p:nvPr>
            <p:ph type="sldNum" sz="quarter" idx="10"/>
          </p:nvPr>
        </p:nvSpPr>
        <p:spPr/>
        <p:txBody>
          <a:bodyPr/>
          <a:lstStyle/>
          <a:p>
            <a:fld id="{F718154E-D621-4F1E-A304-514689CFC8E5}" type="slidenum">
              <a:rPr lang="en-US" smtClean="0"/>
              <a:t>11</a:t>
            </a:fld>
            <a:endParaRPr lang="en-US"/>
          </a:p>
        </p:txBody>
      </p:sp>
    </p:spTree>
    <p:extLst>
      <p:ext uri="{BB962C8B-B14F-4D97-AF65-F5344CB8AC3E}">
        <p14:creationId xmlns:p14="http://schemas.microsoft.com/office/powerpoint/2010/main" val="2578742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B8CE48"/>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509260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493949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95400"/>
            <a:ext cx="2057400" cy="4830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95400"/>
            <a:ext cx="6019800" cy="483076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933484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3917116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78C0BB-E4BE-4AC3-9766-B589BFD971B9}"/>
              </a:ext>
            </a:extLst>
          </p:cNvPr>
          <p:cNvSpPr>
            <a:spLocks noGrp="1"/>
          </p:cNvSpPr>
          <p:nvPr>
            <p:ph type="ftr" sz="quarter" idx="10"/>
          </p:nvPr>
        </p:nvSpPr>
        <p:spPr/>
        <p:txBody>
          <a:bodyPr/>
          <a:lstStyle/>
          <a:p>
            <a:r>
              <a:rPr lang="en-US" dirty="0"/>
              <a:t>July 28-30, 2024  |   The American Club   |   Kohler, WI</a:t>
            </a:r>
          </a:p>
        </p:txBody>
      </p:sp>
    </p:spTree>
    <p:extLst>
      <p:ext uri="{BB962C8B-B14F-4D97-AF65-F5344CB8AC3E}">
        <p14:creationId xmlns:p14="http://schemas.microsoft.com/office/powerpoint/2010/main" val="3101693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150147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1413397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590800"/>
            <a:ext cx="4038600" cy="35353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590800"/>
            <a:ext cx="4038600" cy="35353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2116135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4" name="Content Placeholder 3"/>
          <p:cNvSpPr>
            <a:spLocks noGrp="1"/>
          </p:cNvSpPr>
          <p:nvPr>
            <p:ph sz="half" idx="2"/>
          </p:nvPr>
        </p:nvSpPr>
        <p:spPr>
          <a:xfrm>
            <a:off x="457200" y="2590799"/>
            <a:ext cx="4040188" cy="3535363"/>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5025" y="2590799"/>
            <a:ext cx="4041775" cy="3535363"/>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960266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2335177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811805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3008313" cy="7048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1371600"/>
            <a:ext cx="5111750" cy="475456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057400"/>
            <a:ext cx="3008313" cy="4068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2030555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1792288" y="1295399"/>
            <a:ext cx="5486400" cy="3432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4279034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48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199"/>
            <a:ext cx="8229600" cy="41910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0" y="5943600"/>
            <a:ext cx="9144000" cy="0"/>
          </a:xfrm>
          <a:prstGeom prst="line">
            <a:avLst/>
          </a:prstGeom>
          <a:ln>
            <a:solidFill>
              <a:srgbClr val="8A949C"/>
            </a:solidFill>
          </a:ln>
        </p:spPr>
        <p:style>
          <a:lnRef idx="1">
            <a:schemeClr val="accent1"/>
          </a:lnRef>
          <a:fillRef idx="0">
            <a:schemeClr val="accent1"/>
          </a:fillRef>
          <a:effectRef idx="0">
            <a:schemeClr val="accent1"/>
          </a:effectRef>
          <a:fontRef idx="minor">
            <a:schemeClr val="tx1"/>
          </a:fontRef>
        </p:style>
      </p:cxnSp>
      <p:sp>
        <p:nvSpPr>
          <p:cNvPr id="11" name="Footer Placeholder 10"/>
          <p:cNvSpPr>
            <a:spLocks noGrp="1"/>
          </p:cNvSpPr>
          <p:nvPr>
            <p:ph type="ftr" sz="quarter" idx="3"/>
          </p:nvPr>
        </p:nvSpPr>
        <p:spPr>
          <a:xfrm>
            <a:off x="2438400" y="6226173"/>
            <a:ext cx="4114800" cy="365125"/>
          </a:xfrm>
          <a:prstGeom prst="rect">
            <a:avLst/>
          </a:prstGeom>
        </p:spPr>
        <p:txBody>
          <a:bodyPr vert="horz" lIns="91440" tIns="45720" rIns="91440" bIns="45720" rtlCol="0" anchor="ctr"/>
          <a:lstStyle>
            <a:lvl1pPr algn="ctr">
              <a:defRPr sz="1200">
                <a:solidFill>
                  <a:srgbClr val="8A949C"/>
                </a:solidFill>
                <a:latin typeface="Myriad Pro" charset="0"/>
                <a:ea typeface="Myriad Pro" charset="0"/>
                <a:cs typeface="Myriad Pro" charset="0"/>
              </a:defRPr>
            </a:lvl1pPr>
          </a:lstStyle>
          <a:p>
            <a:r>
              <a:rPr lang="en-US" dirty="0"/>
              <a:t>July 28-30, 2024  |   The American Club   |   Kohler, WI</a:t>
            </a:r>
          </a:p>
        </p:txBody>
      </p:sp>
      <p:pic>
        <p:nvPicPr>
          <p:cNvPr id="14" name="Picture 13"/>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457200" y="6095999"/>
            <a:ext cx="1278364" cy="625475"/>
          </a:xfrm>
          <a:prstGeom prst="rect">
            <a:avLst/>
          </a:prstGeom>
        </p:spPr>
      </p:pic>
      <p:pic>
        <p:nvPicPr>
          <p:cNvPr id="13" name="Picture 7" descr="MCW logo - transparent.png"/>
          <p:cNvPicPr>
            <a:picLocks noChangeAspect="1"/>
          </p:cNvPicPr>
          <p:nvPr userDrawn="1"/>
        </p:nvPicPr>
        <p:blipFill>
          <a:blip r:embed="rId16" cstate="email">
            <a:alphaModFix amt="83000"/>
            <a:extLst>
              <a:ext uri="{28A0092B-C50C-407E-A947-70E740481C1C}">
                <a14:useLocalDpi xmlns:a14="http://schemas.microsoft.com/office/drawing/2010/main"/>
              </a:ext>
            </a:extLst>
          </a:blip>
          <a:srcRect/>
          <a:stretch>
            <a:fillRect/>
          </a:stretch>
        </p:blipFill>
        <p:spPr bwMode="auto">
          <a:xfrm>
            <a:off x="7845951" y="6074636"/>
            <a:ext cx="840849" cy="66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85513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ctr" defTabSz="914400" rtl="0" eaLnBrk="1" latinLnBrk="0" hangingPunct="1">
        <a:spcBef>
          <a:spcPct val="0"/>
        </a:spcBef>
        <a:buNone/>
        <a:defRPr sz="4400" kern="1200" baseline="0">
          <a:solidFill>
            <a:srgbClr val="B8CE48"/>
          </a:solidFill>
          <a:latin typeface="Myriad Pro" charset="0"/>
          <a:ea typeface="Myriad Pro" charset="0"/>
          <a:cs typeface="Myriad Pro"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baseline="0">
          <a:solidFill>
            <a:schemeClr val="tx1"/>
          </a:solidFill>
          <a:latin typeface="Myriad Pro" charset="0"/>
          <a:ea typeface="Myriad Pro" charset="0"/>
          <a:cs typeface="Myriad Pro" charset="0"/>
        </a:defRPr>
      </a:lvl1pPr>
      <a:lvl2pPr marL="742950" indent="-285750" algn="l" defTabSz="914400" rtl="0" eaLnBrk="1" latinLnBrk="0" hangingPunct="1">
        <a:spcBef>
          <a:spcPct val="20000"/>
        </a:spcBef>
        <a:buFont typeface="Arial" panose="020B0604020202020204" pitchFamily="34" charset="0"/>
        <a:buChar char="–"/>
        <a:defRPr sz="2800" kern="1200" baseline="0">
          <a:solidFill>
            <a:schemeClr val="tx1"/>
          </a:solidFill>
          <a:latin typeface="Myriad Pro" charset="0"/>
          <a:ea typeface="Myriad Pro" charset="0"/>
          <a:cs typeface="Myriad Pro" charset="0"/>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Myriad Pro" charset="0"/>
          <a:ea typeface="Myriad Pro" charset="0"/>
          <a:cs typeface="Myriad Pro" charset="0"/>
        </a:defRPr>
      </a:lvl3pPr>
      <a:lvl4pPr marL="16002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yriad Pro" charset="0"/>
          <a:ea typeface="Myriad Pro" charset="0"/>
          <a:cs typeface="Myriad Pro" charset="0"/>
        </a:defRPr>
      </a:lvl4pPr>
      <a:lvl5pPr marL="20574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yriad Pro" charset="0"/>
          <a:ea typeface="Myriad Pro" charset="0"/>
          <a:cs typeface="Myriad Pro"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4.xml"/><Relationship Id="rId7" Type="http://schemas.microsoft.com/office/2007/relationships/hdphoto" Target="../media/hdphoto1.wdp"/><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31.png"/><Relationship Id="rId11" Type="http://schemas.microsoft.com/office/2007/relationships/hdphoto" Target="../media/hdphoto3.wdp"/><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jpeg"/><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5.xml"/><Relationship Id="rId7" Type="http://schemas.openxmlformats.org/officeDocument/2006/relationships/image" Target="../media/image32.png"/><Relationship Id="rId2" Type="http://schemas.openxmlformats.org/officeDocument/2006/relationships/slideLayout" Target="../slideLayouts/slideLayout6.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31.png"/><Relationship Id="rId10" Type="http://schemas.microsoft.com/office/2007/relationships/hdphoto" Target="../media/hdphoto4.wdp"/><Relationship Id="rId4" Type="http://schemas.openxmlformats.org/officeDocument/2006/relationships/image" Target="../media/image30.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6.xml"/><Relationship Id="rId7" Type="http://schemas.microsoft.com/office/2007/relationships/hdphoto" Target="../media/hdphoto2.wdp"/><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1F094-40B8-421B-B24F-46C968DCCDDE}"/>
              </a:ext>
            </a:extLst>
          </p:cNvPr>
          <p:cNvSpPr>
            <a:spLocks noGrp="1"/>
          </p:cNvSpPr>
          <p:nvPr>
            <p:ph type="ctrTitle"/>
          </p:nvPr>
        </p:nvSpPr>
        <p:spPr>
          <a:xfrm>
            <a:off x="-65295" y="4244543"/>
            <a:ext cx="5827415" cy="1165657"/>
          </a:xfrm>
        </p:spPr>
        <p:txBody>
          <a:bodyPr vert="horz" lIns="68580" tIns="34290" rIns="68580" bIns="34290" rtlCol="0" anchor="ctr">
            <a:normAutofit fontScale="90000"/>
          </a:bodyPr>
          <a:lstStyle/>
          <a:p>
            <a:pPr algn="r"/>
            <a:r>
              <a:rPr lang="en-US" sz="2800" b="1" dirty="0">
                <a:solidFill>
                  <a:schemeClr val="accent6"/>
                </a:solidFill>
                <a:latin typeface="Arial" panose="020B0604020202020204" pitchFamily="34" charset="0"/>
                <a:cs typeface="Arial" panose="020B0604020202020204" pitchFamily="34" charset="0"/>
              </a:rPr>
              <a:t>Hearing Loss &amp; Cognitive Decline:</a:t>
            </a:r>
            <a:br>
              <a:rPr lang="en-US" sz="2800" b="1" dirty="0">
                <a:solidFill>
                  <a:schemeClr val="accent6"/>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Impact of Hearing Rehabilitation &amp; </a:t>
            </a:r>
            <a:br>
              <a:rPr lang="en-US" sz="2000"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Wellness Implications</a:t>
            </a:r>
            <a:endParaRPr lang="en-US" sz="3200" b="1" dirty="0">
              <a:solidFill>
                <a:schemeClr val="tx1"/>
              </a:solidFill>
              <a:latin typeface="Arial" panose="020B0604020202020204" pitchFamily="34" charset="0"/>
              <a:cs typeface="Arial" panose="020B0604020202020204" pitchFamily="34" charset="0"/>
            </a:endParaRPr>
          </a:p>
        </p:txBody>
      </p:sp>
      <p:pic>
        <p:nvPicPr>
          <p:cNvPr id="10" name="Picture 9" descr="A close up of a plant&#10;&#10;Description generated with very high confidence">
            <a:extLst>
              <a:ext uri="{FF2B5EF4-FFF2-40B4-BE49-F238E27FC236}">
                <a16:creationId xmlns:a16="http://schemas.microsoft.com/office/drawing/2014/main" id="{2C74142C-2906-4265-A12A-381791CC4FF5}"/>
              </a:ext>
            </a:extLst>
          </p:cNvPr>
          <p:cNvPicPr>
            <a:picLocks noChangeAspect="1"/>
          </p:cNvPicPr>
          <p:nvPr/>
        </p:nvPicPr>
        <p:blipFill rotWithShape="1">
          <a:blip r:embed="rId3">
            <a:extLst>
              <a:ext uri="{28A0092B-C50C-407E-A947-70E740481C1C}">
                <a14:useLocalDpi xmlns:a14="http://schemas.microsoft.com/office/drawing/2010/main" val="0"/>
              </a:ext>
            </a:extLst>
          </a:blip>
          <a:srcRect t="2738" r="1" b="3025"/>
          <a:stretch/>
        </p:blipFill>
        <p:spPr>
          <a:xfrm>
            <a:off x="151939" y="1006430"/>
            <a:ext cx="5610181" cy="3264694"/>
          </a:xfrm>
          <a:prstGeom prst="rect">
            <a:avLst/>
          </a:prstGeom>
        </p:spPr>
      </p:pic>
      <p:sp>
        <p:nvSpPr>
          <p:cNvPr id="3" name="Subtitle 2">
            <a:extLst>
              <a:ext uri="{FF2B5EF4-FFF2-40B4-BE49-F238E27FC236}">
                <a16:creationId xmlns:a16="http://schemas.microsoft.com/office/drawing/2014/main" id="{E8E5867E-0D27-4AF0-B13D-2126A0EAB6A8}"/>
              </a:ext>
            </a:extLst>
          </p:cNvPr>
          <p:cNvSpPr>
            <a:spLocks noGrp="1"/>
          </p:cNvSpPr>
          <p:nvPr>
            <p:ph type="subTitle" idx="1"/>
          </p:nvPr>
        </p:nvSpPr>
        <p:spPr>
          <a:xfrm>
            <a:off x="5867400" y="1006430"/>
            <a:ext cx="3200861" cy="3639272"/>
          </a:xfrm>
        </p:spPr>
        <p:txBody>
          <a:bodyPr vert="horz" lIns="68580" tIns="34290" rIns="68580" bIns="34290" rtlCol="0" anchor="ctr">
            <a:normAutofit lnSpcReduction="10000"/>
          </a:bodyPr>
          <a:lstStyle/>
          <a:p>
            <a:pPr algn="l"/>
            <a:r>
              <a:rPr lang="en-US" sz="2325" b="1" dirty="0">
                <a:solidFill>
                  <a:schemeClr val="accent6"/>
                </a:solidFill>
                <a:latin typeface="Arial" panose="020B0604020202020204" pitchFamily="34" charset="0"/>
                <a:cs typeface="Arial" panose="020B0604020202020204" pitchFamily="34" charset="0"/>
              </a:rPr>
              <a:t>Michael S. Harris, MD</a:t>
            </a:r>
          </a:p>
          <a:p>
            <a:pPr algn="l"/>
            <a:endParaRPr lang="en-US" sz="100" b="1" dirty="0">
              <a:solidFill>
                <a:srgbClr val="FFFFFF"/>
              </a:solidFill>
              <a:latin typeface="Arial" panose="020B0604020202020204" pitchFamily="34" charset="0"/>
              <a:cs typeface="Arial" panose="020B0604020202020204" pitchFamily="34" charset="0"/>
            </a:endParaRPr>
          </a:p>
          <a:p>
            <a:pPr algn="l"/>
            <a:r>
              <a:rPr lang="en-US" sz="1575" dirty="0">
                <a:solidFill>
                  <a:srgbClr val="FFFFFF"/>
                </a:solidFill>
                <a:latin typeface="Arial" panose="020B0604020202020204" pitchFamily="34" charset="0"/>
                <a:cs typeface="Arial" panose="020B0604020202020204" pitchFamily="34" charset="0"/>
              </a:rPr>
              <a:t>Associate Professor</a:t>
            </a:r>
          </a:p>
          <a:p>
            <a:pPr algn="l"/>
            <a:r>
              <a:rPr lang="en-US" sz="1575" dirty="0">
                <a:solidFill>
                  <a:srgbClr val="FFFFFF"/>
                </a:solidFill>
                <a:latin typeface="Arial" panose="020B0604020202020204" pitchFamily="34" charset="0"/>
                <a:cs typeface="Arial" panose="020B0604020202020204" pitchFamily="34" charset="0"/>
              </a:rPr>
              <a:t>Medical College of Wisconsin</a:t>
            </a:r>
          </a:p>
          <a:p>
            <a:pPr algn="l"/>
            <a:r>
              <a:rPr lang="en-US" sz="1575" dirty="0">
                <a:solidFill>
                  <a:srgbClr val="FFFFFF"/>
                </a:solidFill>
                <a:latin typeface="Arial" panose="020B0604020202020204" pitchFamily="34" charset="0"/>
                <a:cs typeface="Arial" panose="020B0604020202020204" pitchFamily="34" charset="0"/>
              </a:rPr>
              <a:t>Department of Otolaryngology &amp; Communication Sciences</a:t>
            </a:r>
          </a:p>
          <a:p>
            <a:pPr algn="l"/>
            <a:endParaRPr lang="en-US" sz="1575" dirty="0">
              <a:solidFill>
                <a:srgbClr val="FFFFFF"/>
              </a:solidFill>
              <a:latin typeface="Arial" panose="020B0604020202020204" pitchFamily="34" charset="0"/>
              <a:cs typeface="Arial" panose="020B0604020202020204" pitchFamily="34" charset="0"/>
            </a:endParaRPr>
          </a:p>
          <a:p>
            <a:pPr algn="l"/>
            <a:r>
              <a:rPr lang="en-US" sz="1575" dirty="0">
                <a:solidFill>
                  <a:srgbClr val="FFFFFF"/>
                </a:solidFill>
                <a:latin typeface="Arial" panose="020B0604020202020204" pitchFamily="34" charset="0"/>
                <a:cs typeface="Arial" panose="020B0604020202020204" pitchFamily="34" charset="0"/>
              </a:rPr>
              <a:t>Chief, Division of Otology, Neurotology, &amp; Skull Base Surgery</a:t>
            </a:r>
          </a:p>
          <a:p>
            <a:pPr algn="l"/>
            <a:r>
              <a:rPr lang="en-US" sz="1575" dirty="0">
                <a:solidFill>
                  <a:srgbClr val="FFFFFF"/>
                </a:solidFill>
                <a:latin typeface="Arial" panose="020B0604020202020204" pitchFamily="34" charset="0"/>
                <a:cs typeface="Arial" panose="020B0604020202020204" pitchFamily="34" charset="0"/>
              </a:rPr>
              <a:t>Medical Director, Koss Cochlear Implant Program</a:t>
            </a:r>
          </a:p>
          <a:p>
            <a:pPr algn="l"/>
            <a:r>
              <a:rPr lang="en-US" sz="1575" dirty="0">
                <a:solidFill>
                  <a:srgbClr val="FFFFFF"/>
                </a:solidFill>
                <a:latin typeface="Arial" panose="020B0604020202020204" pitchFamily="34" charset="0"/>
                <a:cs typeface="Arial" panose="020B0604020202020204" pitchFamily="34" charset="0"/>
              </a:rPr>
              <a:t>Medical Director, Clement J. </a:t>
            </a:r>
            <a:r>
              <a:rPr lang="en-US" sz="1575" dirty="0" err="1">
                <a:solidFill>
                  <a:srgbClr val="FFFFFF"/>
                </a:solidFill>
                <a:latin typeface="Arial" panose="020B0604020202020204" pitchFamily="34" charset="0"/>
                <a:cs typeface="Arial" panose="020B0604020202020204" pitchFamily="34" charset="0"/>
              </a:rPr>
              <a:t>Zablocki</a:t>
            </a:r>
            <a:r>
              <a:rPr lang="en-US" sz="1575" dirty="0">
                <a:solidFill>
                  <a:srgbClr val="FFFFFF"/>
                </a:solidFill>
                <a:latin typeface="Arial" panose="020B0604020202020204" pitchFamily="34" charset="0"/>
                <a:cs typeface="Arial" panose="020B0604020202020204" pitchFamily="34" charset="0"/>
              </a:rPr>
              <a:t> VA Cochlear Implant Program</a:t>
            </a:r>
          </a:p>
          <a:p>
            <a:pPr algn="l"/>
            <a:endParaRPr lang="en-US" sz="1050" dirty="0">
              <a:solidFill>
                <a:srgbClr val="FFFFFF"/>
              </a:solidFill>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56BB6151-9019-58D4-6268-3C4888CA018A}"/>
              </a:ext>
            </a:extLst>
          </p:cNvPr>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2035116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39089-D58D-B5E0-21A8-33D2B7E128CA}"/>
              </a:ext>
            </a:extLst>
          </p:cNvPr>
          <p:cNvPicPr>
            <a:picLocks noChangeAspect="1"/>
          </p:cNvPicPr>
          <p:nvPr/>
        </p:nvPicPr>
        <p:blipFill rotWithShape="1">
          <a:blip r:embed="rId3"/>
          <a:srcRect l="22951" t="11291" r="45603" b="8013"/>
          <a:stretch/>
        </p:blipFill>
        <p:spPr>
          <a:xfrm>
            <a:off x="317452" y="1739091"/>
            <a:ext cx="2551739" cy="3519640"/>
          </a:xfrm>
          <a:prstGeom prst="rect">
            <a:avLst/>
          </a:prstGeom>
        </p:spPr>
      </p:pic>
      <p:pic>
        <p:nvPicPr>
          <p:cNvPr id="15" name="Picture 14">
            <a:extLst>
              <a:ext uri="{FF2B5EF4-FFF2-40B4-BE49-F238E27FC236}">
                <a16:creationId xmlns:a16="http://schemas.microsoft.com/office/drawing/2014/main" id="{C3809C14-C8DD-AB9A-9D92-C80CFB4FD6A5}"/>
              </a:ext>
            </a:extLst>
          </p:cNvPr>
          <p:cNvPicPr>
            <a:picLocks noChangeAspect="1"/>
          </p:cNvPicPr>
          <p:nvPr/>
        </p:nvPicPr>
        <p:blipFill rotWithShape="1">
          <a:blip r:embed="rId4"/>
          <a:srcRect l="25663" t="17596" r="25904" b="51480"/>
          <a:stretch/>
        </p:blipFill>
        <p:spPr>
          <a:xfrm>
            <a:off x="2934018" y="1752600"/>
            <a:ext cx="2896924" cy="1066800"/>
          </a:xfrm>
          <a:prstGeom prst="rect">
            <a:avLst/>
          </a:prstGeom>
        </p:spPr>
      </p:pic>
      <p:pic>
        <p:nvPicPr>
          <p:cNvPr id="17" name="Picture 16">
            <a:extLst>
              <a:ext uri="{FF2B5EF4-FFF2-40B4-BE49-F238E27FC236}">
                <a16:creationId xmlns:a16="http://schemas.microsoft.com/office/drawing/2014/main" id="{7D6F79BC-82CA-CAD9-668E-B6EF6AF4F774}"/>
              </a:ext>
            </a:extLst>
          </p:cNvPr>
          <p:cNvPicPr>
            <a:picLocks noChangeAspect="1"/>
          </p:cNvPicPr>
          <p:nvPr/>
        </p:nvPicPr>
        <p:blipFill rotWithShape="1">
          <a:blip r:embed="rId5"/>
          <a:srcRect l="4338" t="38022" r="83735" b="53908"/>
          <a:stretch/>
        </p:blipFill>
        <p:spPr>
          <a:xfrm>
            <a:off x="4953000" y="1794092"/>
            <a:ext cx="848901" cy="308692"/>
          </a:xfrm>
          <a:prstGeom prst="rect">
            <a:avLst/>
          </a:prstGeom>
        </p:spPr>
      </p:pic>
      <p:pic>
        <p:nvPicPr>
          <p:cNvPr id="21" name="Picture 20">
            <a:extLst>
              <a:ext uri="{FF2B5EF4-FFF2-40B4-BE49-F238E27FC236}">
                <a16:creationId xmlns:a16="http://schemas.microsoft.com/office/drawing/2014/main" id="{14B58C9E-C069-C397-ECF3-9F33727FA917}"/>
              </a:ext>
            </a:extLst>
          </p:cNvPr>
          <p:cNvPicPr>
            <a:picLocks noChangeAspect="1"/>
          </p:cNvPicPr>
          <p:nvPr/>
        </p:nvPicPr>
        <p:blipFill rotWithShape="1">
          <a:blip r:embed="rId6"/>
          <a:srcRect l="2775" t="53825" r="68494" b="37832"/>
          <a:stretch/>
        </p:blipFill>
        <p:spPr>
          <a:xfrm>
            <a:off x="2928575" y="2902311"/>
            <a:ext cx="2886919" cy="450489"/>
          </a:xfrm>
          <a:prstGeom prst="rect">
            <a:avLst/>
          </a:prstGeom>
        </p:spPr>
      </p:pic>
      <p:pic>
        <p:nvPicPr>
          <p:cNvPr id="9" name="Picture 8">
            <a:extLst>
              <a:ext uri="{FF2B5EF4-FFF2-40B4-BE49-F238E27FC236}">
                <a16:creationId xmlns:a16="http://schemas.microsoft.com/office/drawing/2014/main" id="{401E1E90-3AA0-E59D-4BCA-C6ED9008801D}"/>
              </a:ext>
            </a:extLst>
          </p:cNvPr>
          <p:cNvPicPr>
            <a:picLocks noChangeAspect="1"/>
          </p:cNvPicPr>
          <p:nvPr/>
        </p:nvPicPr>
        <p:blipFill rotWithShape="1">
          <a:blip r:embed="rId7"/>
          <a:srcRect l="33615" t="30577" r="35783" b="10540"/>
          <a:stretch/>
        </p:blipFill>
        <p:spPr>
          <a:xfrm>
            <a:off x="5933550" y="934269"/>
            <a:ext cx="2798286" cy="2894009"/>
          </a:xfrm>
          <a:prstGeom prst="rect">
            <a:avLst/>
          </a:prstGeom>
        </p:spPr>
      </p:pic>
      <p:pic>
        <p:nvPicPr>
          <p:cNvPr id="13" name="Picture 12">
            <a:extLst>
              <a:ext uri="{FF2B5EF4-FFF2-40B4-BE49-F238E27FC236}">
                <a16:creationId xmlns:a16="http://schemas.microsoft.com/office/drawing/2014/main" id="{C16349B0-9EF3-563C-72E8-42A0ABACF2F6}"/>
              </a:ext>
            </a:extLst>
          </p:cNvPr>
          <p:cNvPicPr>
            <a:picLocks noChangeAspect="1"/>
          </p:cNvPicPr>
          <p:nvPr/>
        </p:nvPicPr>
        <p:blipFill rotWithShape="1">
          <a:blip r:embed="rId8"/>
          <a:srcRect l="16897" t="7761" r="65663" b="77949"/>
          <a:stretch/>
        </p:blipFill>
        <p:spPr>
          <a:xfrm>
            <a:off x="7131701" y="3104182"/>
            <a:ext cx="1594692" cy="702326"/>
          </a:xfrm>
          <a:prstGeom prst="rect">
            <a:avLst/>
          </a:prstGeom>
        </p:spPr>
      </p:pic>
      <p:pic>
        <p:nvPicPr>
          <p:cNvPr id="19" name="Picture 18">
            <a:extLst>
              <a:ext uri="{FF2B5EF4-FFF2-40B4-BE49-F238E27FC236}">
                <a16:creationId xmlns:a16="http://schemas.microsoft.com/office/drawing/2014/main" id="{8BF4EB3A-0526-2A3C-479A-548A67C301D5}"/>
              </a:ext>
            </a:extLst>
          </p:cNvPr>
          <p:cNvPicPr>
            <a:picLocks noChangeAspect="1"/>
          </p:cNvPicPr>
          <p:nvPr/>
        </p:nvPicPr>
        <p:blipFill rotWithShape="1">
          <a:blip r:embed="rId9"/>
          <a:srcRect l="22139" t="31078" r="36969" b="17377"/>
          <a:stretch/>
        </p:blipFill>
        <p:spPr>
          <a:xfrm>
            <a:off x="2934018" y="3301870"/>
            <a:ext cx="2886919" cy="1955930"/>
          </a:xfrm>
          <a:prstGeom prst="rect">
            <a:avLst/>
          </a:prstGeom>
        </p:spPr>
      </p:pic>
      <p:pic>
        <p:nvPicPr>
          <p:cNvPr id="2" name="Picture 1" descr="A purple background with white text">
            <a:extLst>
              <a:ext uri="{FF2B5EF4-FFF2-40B4-BE49-F238E27FC236}">
                <a16:creationId xmlns:a16="http://schemas.microsoft.com/office/drawing/2014/main" id="{AC17C19A-0ABC-1B21-F0C1-8A5CBC1F4C2E}"/>
              </a:ext>
            </a:extLst>
          </p:cNvPr>
          <p:cNvPicPr>
            <a:picLocks noChangeAspect="1"/>
          </p:cNvPicPr>
          <p:nvPr/>
        </p:nvPicPr>
        <p:blipFill>
          <a:blip r:embed="rId10"/>
          <a:stretch>
            <a:fillRect/>
          </a:stretch>
        </p:blipFill>
        <p:spPr>
          <a:xfrm>
            <a:off x="1572423" y="5318052"/>
            <a:ext cx="4258519" cy="579737"/>
          </a:xfrm>
          <a:prstGeom prst="rect">
            <a:avLst/>
          </a:prstGeom>
        </p:spPr>
      </p:pic>
      <p:pic>
        <p:nvPicPr>
          <p:cNvPr id="4" name="Content Placeholder 5" descr="An old person sitting in a chair looking out a window">
            <a:extLst>
              <a:ext uri="{FF2B5EF4-FFF2-40B4-BE49-F238E27FC236}">
                <a16:creationId xmlns:a16="http://schemas.microsoft.com/office/drawing/2014/main" id="{1E2BBC6C-516B-E36A-1304-F1CBDD72B159}"/>
              </a:ext>
            </a:extLst>
          </p:cNvPr>
          <p:cNvPicPr>
            <a:picLocks noChangeAspect="1"/>
          </p:cNvPicPr>
          <p:nvPr/>
        </p:nvPicPr>
        <p:blipFill>
          <a:blip r:embed="rId11"/>
          <a:stretch/>
        </p:blipFill>
        <p:spPr>
          <a:xfrm>
            <a:off x="5933550" y="3873234"/>
            <a:ext cx="2829450" cy="1931099"/>
          </a:xfrm>
          <a:prstGeom prst="rect">
            <a:avLst/>
          </a:prstGeom>
          <a:noFill/>
        </p:spPr>
      </p:pic>
      <p:sp>
        <p:nvSpPr>
          <p:cNvPr id="5" name="Title 1">
            <a:extLst>
              <a:ext uri="{FF2B5EF4-FFF2-40B4-BE49-F238E27FC236}">
                <a16:creationId xmlns:a16="http://schemas.microsoft.com/office/drawing/2014/main" id="{F6EE671C-B755-4CD5-0CB2-E838810F4AD3}"/>
              </a:ext>
            </a:extLst>
          </p:cNvPr>
          <p:cNvSpPr txBox="1">
            <a:spLocks/>
          </p:cNvSpPr>
          <p:nvPr/>
        </p:nvSpPr>
        <p:spPr>
          <a:xfrm>
            <a:off x="632766" y="468562"/>
            <a:ext cx="4407788" cy="1212152"/>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450"/>
              </a:spcAft>
            </a:pPr>
            <a:r>
              <a:rPr lang="en-US" sz="3300" b="1" dirty="0">
                <a:solidFill>
                  <a:schemeClr val="accent6"/>
                </a:solidFill>
                <a:latin typeface="Arial" panose="020B0604020202020204" pitchFamily="34" charset="0"/>
                <a:cs typeface="Arial" panose="020B0604020202020204" pitchFamily="34" charset="0"/>
              </a:rPr>
              <a:t>Hearing Loss &amp;</a:t>
            </a:r>
          </a:p>
          <a:p>
            <a:pPr>
              <a:spcAft>
                <a:spcPts val="450"/>
              </a:spcAft>
            </a:pPr>
            <a:r>
              <a:rPr lang="en-US" sz="3300" b="1" dirty="0">
                <a:solidFill>
                  <a:schemeClr val="accent6"/>
                </a:solidFill>
                <a:latin typeface="Arial" panose="020B0604020202020204" pitchFamily="34" charset="0"/>
                <a:cs typeface="Arial" panose="020B0604020202020204" pitchFamily="34" charset="0"/>
              </a:rPr>
              <a:t>Cognitive Decline</a:t>
            </a:r>
          </a:p>
        </p:txBody>
      </p:sp>
    </p:spTree>
    <p:extLst>
      <p:ext uri="{BB962C8B-B14F-4D97-AF65-F5344CB8AC3E}">
        <p14:creationId xmlns:p14="http://schemas.microsoft.com/office/powerpoint/2010/main" val="662030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287EE7-B221-46F3-AF8D-FAFB039A02A7}"/>
              </a:ext>
            </a:extLst>
          </p:cNvPr>
          <p:cNvSpPr>
            <a:spLocks noGrp="1"/>
          </p:cNvSpPr>
          <p:nvPr>
            <p:ph idx="1"/>
          </p:nvPr>
        </p:nvSpPr>
        <p:spPr>
          <a:xfrm>
            <a:off x="469176" y="1717895"/>
            <a:ext cx="5169623" cy="3368840"/>
          </a:xfrm>
        </p:spPr>
        <p:txBody>
          <a:bodyPr anchor="t">
            <a:normAutofit/>
          </a:bodyPr>
          <a:lstStyle/>
          <a:p>
            <a:pPr marL="0" lvl="1" indent="0">
              <a:spcBef>
                <a:spcPts val="0"/>
              </a:spcBef>
              <a:buNone/>
            </a:pPr>
            <a:r>
              <a:rPr lang="en-US" sz="1900" dirty="0">
                <a:latin typeface="Arial" panose="020B0604020202020204" pitchFamily="34" charset="0"/>
                <a:cs typeface="Arial" panose="020B0604020202020204" pitchFamily="34" charset="0"/>
              </a:rPr>
              <a:t>Lin et al., 2013, </a:t>
            </a:r>
            <a:r>
              <a:rPr lang="en-US" sz="1900" i="1" dirty="0">
                <a:latin typeface="Arial" panose="020B0604020202020204" pitchFamily="34" charset="0"/>
                <a:cs typeface="Arial" panose="020B0604020202020204" pitchFamily="34" charset="0"/>
              </a:rPr>
              <a:t>JAMA Internal Medicine</a:t>
            </a:r>
          </a:p>
          <a:p>
            <a:pPr marL="257175" lvl="1" indent="-257175">
              <a:spcBef>
                <a:spcPts val="0"/>
              </a:spcBef>
            </a:pPr>
            <a:r>
              <a:rPr lang="en-US" sz="1350" dirty="0">
                <a:latin typeface="Arial" panose="020B0604020202020204" pitchFamily="34" charset="0"/>
                <a:cs typeface="Arial" panose="020B0604020202020204" pitchFamily="34" charset="0"/>
              </a:rPr>
              <a:t>Long-term, prospective community study                                    	</a:t>
            </a:r>
            <a:r>
              <a:rPr lang="en-US" sz="1050" dirty="0">
                <a:latin typeface="Arial" panose="020B0604020202020204" pitchFamily="34" charset="0"/>
                <a:cs typeface="Arial" panose="020B0604020202020204" pitchFamily="34" charset="0"/>
              </a:rPr>
              <a:t>Health, Aging &amp; Body Composition (Health ABC) Study</a:t>
            </a:r>
          </a:p>
          <a:p>
            <a:pPr marL="257175" lvl="1" indent="-257175">
              <a:spcBef>
                <a:spcPts val="0"/>
              </a:spcBef>
            </a:pPr>
            <a:endParaRPr lang="en-US" sz="450" dirty="0">
              <a:latin typeface="Arial" panose="020B0604020202020204" pitchFamily="34" charset="0"/>
              <a:cs typeface="Arial" panose="020B0604020202020204" pitchFamily="34" charset="0"/>
            </a:endParaRPr>
          </a:p>
          <a:p>
            <a:pPr marL="600075" lvl="2" indent="-257175">
              <a:spcBef>
                <a:spcPts val="450"/>
              </a:spcBef>
            </a:pPr>
            <a:r>
              <a:rPr lang="en-US" sz="1350" dirty="0">
                <a:latin typeface="Arial" panose="020B0604020202020204" pitchFamily="34" charset="0"/>
                <a:cs typeface="Arial" panose="020B0604020202020204" pitchFamily="34" charset="0"/>
              </a:rPr>
              <a:t>N = 1984 well-functioning adults aged 70-79 years</a:t>
            </a:r>
            <a:endParaRPr lang="en-US" sz="300" dirty="0">
              <a:latin typeface="Arial" panose="020B0604020202020204" pitchFamily="34" charset="0"/>
              <a:cs typeface="Arial" panose="020B0604020202020204" pitchFamily="34" charset="0"/>
            </a:endParaRPr>
          </a:p>
          <a:p>
            <a:pPr marL="600075" lvl="2" indent="-257175">
              <a:spcBef>
                <a:spcPts val="450"/>
              </a:spcBef>
            </a:pPr>
            <a:endParaRPr lang="en-US" sz="150" dirty="0">
              <a:latin typeface="Arial" panose="020B0604020202020204" pitchFamily="34" charset="0"/>
              <a:cs typeface="Arial" panose="020B0604020202020204" pitchFamily="34" charset="0"/>
            </a:endParaRPr>
          </a:p>
          <a:p>
            <a:pPr marL="600075" lvl="2" indent="-257175">
              <a:spcBef>
                <a:spcPts val="450"/>
              </a:spcBef>
            </a:pPr>
            <a:r>
              <a:rPr lang="en-US" sz="1350" b="1" dirty="0">
                <a:solidFill>
                  <a:schemeClr val="accent6"/>
                </a:solidFill>
                <a:latin typeface="Arial" panose="020B0604020202020204" pitchFamily="34" charset="0"/>
                <a:cs typeface="Arial" panose="020B0604020202020204" pitchFamily="34" charset="0"/>
              </a:rPr>
              <a:t>Audiometric testing </a:t>
            </a:r>
            <a:r>
              <a:rPr lang="en-US" sz="1350" dirty="0">
                <a:solidFill>
                  <a:schemeClr val="accent6"/>
                </a:solidFill>
                <a:latin typeface="Arial" panose="020B0604020202020204" pitchFamily="34" charset="0"/>
                <a:cs typeface="Arial" panose="020B0604020202020204" pitchFamily="34" charset="0"/>
              </a:rPr>
              <a:t>at year 5 of study</a:t>
            </a:r>
          </a:p>
          <a:p>
            <a:pPr marL="942975" lvl="3" indent="-257175">
              <a:spcBef>
                <a:spcPts val="450"/>
              </a:spcBef>
            </a:pPr>
            <a:r>
              <a:rPr lang="en-US" sz="1200" dirty="0">
                <a:latin typeface="Arial" panose="020B0604020202020204" pitchFamily="34" charset="0"/>
                <a:cs typeface="Arial" panose="020B0604020202020204" pitchFamily="34" charset="0"/>
              </a:rPr>
              <a:t>Pure tone audiometry (PTA) 0.5-4 kHz for better hearing ear</a:t>
            </a:r>
            <a:endParaRPr lang="en-US" sz="400" dirty="0">
              <a:latin typeface="Arial" panose="020B0604020202020204" pitchFamily="34" charset="0"/>
              <a:cs typeface="Arial" panose="020B0604020202020204" pitchFamily="34" charset="0"/>
            </a:endParaRPr>
          </a:p>
          <a:p>
            <a:pPr marL="600075" lvl="2" indent="-257175">
              <a:spcBef>
                <a:spcPts val="450"/>
              </a:spcBef>
            </a:pPr>
            <a:r>
              <a:rPr lang="en-US" sz="1350" dirty="0">
                <a:solidFill>
                  <a:schemeClr val="accent6"/>
                </a:solidFill>
                <a:latin typeface="Arial" panose="020B0604020202020204" pitchFamily="34" charset="0"/>
                <a:cs typeface="Arial" panose="020B0604020202020204" pitchFamily="34" charset="0"/>
              </a:rPr>
              <a:t>Cognitive testing at years 5, 8, 10, 11</a:t>
            </a:r>
          </a:p>
          <a:p>
            <a:pPr marL="942975" lvl="3" indent="-257175">
              <a:spcBef>
                <a:spcPts val="450"/>
              </a:spcBef>
            </a:pPr>
            <a:r>
              <a:rPr lang="en-US" sz="1200" b="1" dirty="0">
                <a:latin typeface="Arial" panose="020B0604020202020204" pitchFamily="34" charset="0"/>
                <a:cs typeface="Arial" panose="020B0604020202020204" pitchFamily="34" charset="0"/>
              </a:rPr>
              <a:t>3MS</a:t>
            </a:r>
            <a:r>
              <a:rPr lang="en-US" sz="1200" dirty="0">
                <a:latin typeface="Arial" panose="020B0604020202020204" pitchFamily="34" charset="0"/>
                <a:cs typeface="Arial" panose="020B0604020202020204" pitchFamily="34" charset="0"/>
              </a:rPr>
              <a:t>: Orientation, concentration, language, &amp; memory</a:t>
            </a:r>
          </a:p>
          <a:p>
            <a:pPr marL="942975" lvl="3" indent="-257175">
              <a:spcBef>
                <a:spcPts val="450"/>
              </a:spcBef>
            </a:pPr>
            <a:r>
              <a:rPr lang="en-US" sz="1200" b="1" dirty="0">
                <a:latin typeface="Arial" panose="020B0604020202020204" pitchFamily="34" charset="0"/>
                <a:cs typeface="Arial" panose="020B0604020202020204" pitchFamily="34" charset="0"/>
              </a:rPr>
              <a:t>Digit-Symbol Substitution (DSS) test</a:t>
            </a:r>
            <a:r>
              <a:rPr lang="en-US" sz="1200" dirty="0">
                <a:latin typeface="Arial" panose="020B0604020202020204" pitchFamily="34" charset="0"/>
                <a:cs typeface="Arial" panose="020B0604020202020204" pitchFamily="34" charset="0"/>
              </a:rPr>
              <a:t>: </a:t>
            </a:r>
            <a:r>
              <a:rPr lang="en-US" sz="1200" b="1" u="sng" dirty="0">
                <a:latin typeface="Arial" panose="020B0604020202020204" pitchFamily="34" charset="0"/>
                <a:cs typeface="Arial" panose="020B0604020202020204" pitchFamily="34" charset="0"/>
              </a:rPr>
              <a:t>Non-verbal</a:t>
            </a:r>
            <a:r>
              <a:rPr lang="en-US" sz="1200" dirty="0">
                <a:latin typeface="Arial" panose="020B0604020202020204" pitchFamily="34" charset="0"/>
                <a:cs typeface="Arial" panose="020B0604020202020204" pitchFamily="34" charset="0"/>
              </a:rPr>
              <a:t> test of psychomotor speed &amp; executive function</a:t>
            </a:r>
          </a:p>
        </p:txBody>
      </p:sp>
      <p:sp>
        <p:nvSpPr>
          <p:cNvPr id="4" name="Content Placeholder 2">
            <a:extLst>
              <a:ext uri="{FF2B5EF4-FFF2-40B4-BE49-F238E27FC236}">
                <a16:creationId xmlns:a16="http://schemas.microsoft.com/office/drawing/2014/main" id="{81CE2DC4-E848-7C5B-7CAC-7D90DFA17888}"/>
              </a:ext>
            </a:extLst>
          </p:cNvPr>
          <p:cNvSpPr txBox="1">
            <a:spLocks/>
          </p:cNvSpPr>
          <p:nvPr/>
        </p:nvSpPr>
        <p:spPr>
          <a:xfrm>
            <a:off x="689810" y="4629535"/>
            <a:ext cx="4713719" cy="914400"/>
          </a:xfrm>
          <a:prstGeom prst="rect">
            <a:avLst/>
          </a:prstGeom>
          <a:ln>
            <a:solidFill>
              <a:schemeClr val="accent6"/>
            </a:solidFill>
          </a:ln>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0"/>
              </a:spcBef>
              <a:spcAft>
                <a:spcPts val="375"/>
              </a:spcAft>
              <a:buNone/>
            </a:pPr>
            <a:r>
              <a:rPr lang="en-US" sz="1600" dirty="0">
                <a:solidFill>
                  <a:schemeClr val="accent6"/>
                </a:solidFill>
                <a:latin typeface="Arial" panose="020B0604020202020204" pitchFamily="34" charset="0"/>
                <a:cs typeface="Arial" panose="020B0604020202020204" pitchFamily="34" charset="0"/>
              </a:rPr>
              <a:t>Participants with hearing loss vs. normal hearing                           </a:t>
            </a:r>
            <a:r>
              <a:rPr lang="en-US" sz="700" dirty="0">
                <a:latin typeface="Arial" panose="020B0604020202020204" pitchFamily="34" charset="0"/>
                <a:cs typeface="Arial" panose="020B0604020202020204" pitchFamily="34" charset="0"/>
              </a:rPr>
              <a:t>(&gt;25 dB pure tone average .5 – 4 kHz for better hearing ear)</a:t>
            </a:r>
          </a:p>
          <a:p>
            <a:pPr marL="85725" lvl="1">
              <a:spcBef>
                <a:spcPts val="0"/>
              </a:spcBef>
              <a:spcAft>
                <a:spcPts val="375"/>
              </a:spcAft>
            </a:pPr>
            <a:endParaRPr lang="en-US" sz="100" dirty="0">
              <a:latin typeface="Arial" panose="020B0604020202020204" pitchFamily="34" charset="0"/>
              <a:cs typeface="Arial" panose="020B0604020202020204" pitchFamily="34" charset="0"/>
            </a:endParaRPr>
          </a:p>
          <a:p>
            <a:pPr marL="428625" lvl="2">
              <a:spcBef>
                <a:spcPts val="0"/>
              </a:spcBef>
              <a:spcAft>
                <a:spcPts val="375"/>
              </a:spcAft>
            </a:pPr>
            <a:r>
              <a:rPr lang="en-US" sz="1600" b="1" dirty="0">
                <a:latin typeface="Arial" panose="020B0604020202020204" pitchFamily="34" charset="0"/>
                <a:cs typeface="Arial" panose="020B0604020202020204" pitchFamily="34" charset="0"/>
              </a:rPr>
              <a:t>32% (3MS)/41% (DSS) greater annual rate of cognitive decline</a:t>
            </a:r>
          </a:p>
        </p:txBody>
      </p:sp>
      <p:pic>
        <p:nvPicPr>
          <p:cNvPr id="9" name="Picture 8">
            <a:extLst>
              <a:ext uri="{FF2B5EF4-FFF2-40B4-BE49-F238E27FC236}">
                <a16:creationId xmlns:a16="http://schemas.microsoft.com/office/drawing/2014/main" id="{B556EAB8-8FA3-0189-2806-4ABF99E32FD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960" t="10918" r="1437" b="4924"/>
          <a:stretch/>
        </p:blipFill>
        <p:spPr bwMode="auto">
          <a:xfrm>
            <a:off x="5682114" y="3142411"/>
            <a:ext cx="2782709" cy="21915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065C7438-B124-B9F8-8D65-2559D3BE0AB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99" t="10885" r="55497" b="4957"/>
          <a:stretch/>
        </p:blipFill>
        <p:spPr bwMode="auto">
          <a:xfrm>
            <a:off x="5673593" y="855310"/>
            <a:ext cx="2791230" cy="22134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13285D0-0D10-8E43-856C-70AD530AA1CF}"/>
              </a:ext>
            </a:extLst>
          </p:cNvPr>
          <p:cNvSpPr txBox="1"/>
          <p:nvPr/>
        </p:nvSpPr>
        <p:spPr>
          <a:xfrm rot="16200000">
            <a:off x="5273209" y="1541247"/>
            <a:ext cx="1454878" cy="346249"/>
          </a:xfrm>
          <a:prstGeom prst="rect">
            <a:avLst/>
          </a:prstGeom>
          <a:solidFill>
            <a:schemeClr val="tx1"/>
          </a:solidFill>
        </p:spPr>
        <p:txBody>
          <a:bodyPr wrap="square">
            <a:spAutoFit/>
          </a:bodyPr>
          <a:lstStyle/>
          <a:p>
            <a:pPr algn="ctr"/>
            <a:r>
              <a:rPr lang="en-US" sz="825" b="1" i="1" dirty="0">
                <a:solidFill>
                  <a:schemeClr val="accent6"/>
                </a:solidFill>
                <a:latin typeface="Arial" panose="020B0604020202020204" pitchFamily="34" charset="0"/>
                <a:cs typeface="Arial" panose="020B0604020202020204" pitchFamily="34" charset="0"/>
              </a:rPr>
              <a:t>3MS Score Mean (95% CI)</a:t>
            </a:r>
            <a:endParaRPr lang="en-US" sz="675" b="1" i="1" dirty="0">
              <a:solidFill>
                <a:schemeClr val="accent6"/>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A42296F-41FE-2547-21D8-5423A7289941}"/>
              </a:ext>
            </a:extLst>
          </p:cNvPr>
          <p:cNvSpPr txBox="1"/>
          <p:nvPr/>
        </p:nvSpPr>
        <p:spPr>
          <a:xfrm rot="16200000">
            <a:off x="5273209" y="3844052"/>
            <a:ext cx="1454878" cy="346249"/>
          </a:xfrm>
          <a:prstGeom prst="rect">
            <a:avLst/>
          </a:prstGeom>
          <a:solidFill>
            <a:schemeClr val="tx1"/>
          </a:solidFill>
        </p:spPr>
        <p:txBody>
          <a:bodyPr wrap="square">
            <a:spAutoFit/>
          </a:bodyPr>
          <a:lstStyle/>
          <a:p>
            <a:pPr algn="ctr"/>
            <a:r>
              <a:rPr lang="en-US" sz="825" b="1" i="1" dirty="0">
                <a:solidFill>
                  <a:schemeClr val="accent6"/>
                </a:solidFill>
                <a:latin typeface="Arial" panose="020B0604020202020204" pitchFamily="34" charset="0"/>
                <a:cs typeface="Arial" panose="020B0604020202020204" pitchFamily="34" charset="0"/>
              </a:rPr>
              <a:t>DSS Score Mean (95% CI)</a:t>
            </a:r>
            <a:endParaRPr lang="en-US" sz="675" b="1" i="1" dirty="0">
              <a:solidFill>
                <a:schemeClr val="accent6"/>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2E52E0A-FD1C-1047-8A41-A40DCE61BD29}"/>
              </a:ext>
            </a:extLst>
          </p:cNvPr>
          <p:cNvSpPr txBox="1"/>
          <p:nvPr/>
        </p:nvSpPr>
        <p:spPr>
          <a:xfrm>
            <a:off x="6607595" y="2577960"/>
            <a:ext cx="1454878" cy="219291"/>
          </a:xfrm>
          <a:prstGeom prst="rect">
            <a:avLst/>
          </a:prstGeom>
          <a:solidFill>
            <a:schemeClr val="tx1"/>
          </a:solidFill>
        </p:spPr>
        <p:txBody>
          <a:bodyPr wrap="square">
            <a:spAutoFit/>
          </a:bodyPr>
          <a:lstStyle/>
          <a:p>
            <a:pPr algn="ctr"/>
            <a:r>
              <a:rPr lang="en-US" sz="825" b="1" i="1" dirty="0">
                <a:solidFill>
                  <a:schemeClr val="accent6"/>
                </a:solidFill>
                <a:latin typeface="Arial" panose="020B0604020202020204" pitchFamily="34" charset="0"/>
                <a:cs typeface="Arial" panose="020B0604020202020204" pitchFamily="34" charset="0"/>
              </a:rPr>
              <a:t>Study Year</a:t>
            </a:r>
            <a:endParaRPr lang="en-US" sz="675" b="1" i="1" dirty="0">
              <a:solidFill>
                <a:schemeClr val="accent6"/>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BD205F9-B67F-6AFC-C8F3-0ED0DB14F8C4}"/>
              </a:ext>
            </a:extLst>
          </p:cNvPr>
          <p:cNvSpPr txBox="1"/>
          <p:nvPr/>
        </p:nvSpPr>
        <p:spPr>
          <a:xfrm>
            <a:off x="6607595" y="4833430"/>
            <a:ext cx="1454878" cy="219291"/>
          </a:xfrm>
          <a:prstGeom prst="rect">
            <a:avLst/>
          </a:prstGeom>
          <a:solidFill>
            <a:schemeClr val="tx1"/>
          </a:solidFill>
        </p:spPr>
        <p:txBody>
          <a:bodyPr wrap="square">
            <a:spAutoFit/>
          </a:bodyPr>
          <a:lstStyle/>
          <a:p>
            <a:pPr algn="ctr"/>
            <a:r>
              <a:rPr lang="en-US" sz="825" b="1" i="1" dirty="0">
                <a:solidFill>
                  <a:schemeClr val="accent6"/>
                </a:solidFill>
                <a:latin typeface="Arial" panose="020B0604020202020204" pitchFamily="34" charset="0"/>
                <a:cs typeface="Arial" panose="020B0604020202020204" pitchFamily="34" charset="0"/>
              </a:rPr>
              <a:t>Study Year</a:t>
            </a:r>
            <a:endParaRPr lang="en-US" sz="675" b="1" i="1" dirty="0">
              <a:solidFill>
                <a:schemeClr val="accent6"/>
              </a:solidFill>
              <a:latin typeface="Arial" panose="020B0604020202020204" pitchFamily="34" charset="0"/>
              <a:cs typeface="Arial" panose="020B0604020202020204" pitchFamily="34" charset="0"/>
            </a:endParaRPr>
          </a:p>
        </p:txBody>
      </p:sp>
      <p:sp>
        <p:nvSpPr>
          <p:cNvPr id="19" name="Title 1">
            <a:extLst>
              <a:ext uri="{FF2B5EF4-FFF2-40B4-BE49-F238E27FC236}">
                <a16:creationId xmlns:a16="http://schemas.microsoft.com/office/drawing/2014/main" id="{4F5970EF-07A1-7C09-DA39-3C274EA6F7F2}"/>
              </a:ext>
            </a:extLst>
          </p:cNvPr>
          <p:cNvSpPr txBox="1">
            <a:spLocks/>
          </p:cNvSpPr>
          <p:nvPr/>
        </p:nvSpPr>
        <p:spPr>
          <a:xfrm>
            <a:off x="632766" y="468562"/>
            <a:ext cx="4407788" cy="1212152"/>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450"/>
              </a:spcAft>
            </a:pPr>
            <a:r>
              <a:rPr lang="en-US" sz="3300" b="1" dirty="0">
                <a:solidFill>
                  <a:schemeClr val="accent6"/>
                </a:solidFill>
                <a:latin typeface="Arial" panose="020B0604020202020204" pitchFamily="34" charset="0"/>
                <a:cs typeface="Arial" panose="020B0604020202020204" pitchFamily="34" charset="0"/>
              </a:rPr>
              <a:t>Hearing Loss &amp;</a:t>
            </a:r>
          </a:p>
          <a:p>
            <a:pPr>
              <a:spcAft>
                <a:spcPts val="450"/>
              </a:spcAft>
            </a:pPr>
            <a:r>
              <a:rPr lang="en-US" sz="3300" b="1" dirty="0">
                <a:solidFill>
                  <a:schemeClr val="accent6"/>
                </a:solidFill>
                <a:latin typeface="Arial" panose="020B0604020202020204" pitchFamily="34" charset="0"/>
                <a:cs typeface="Arial" panose="020B0604020202020204" pitchFamily="34" charset="0"/>
              </a:rPr>
              <a:t>Cognitive Decline</a:t>
            </a:r>
          </a:p>
        </p:txBody>
      </p:sp>
    </p:spTree>
    <p:extLst>
      <p:ext uri="{BB962C8B-B14F-4D97-AF65-F5344CB8AC3E}">
        <p14:creationId xmlns:p14="http://schemas.microsoft.com/office/powerpoint/2010/main" val="279969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CD9FF4-DABF-C0BE-58EA-ED8B5091DB17}"/>
              </a:ext>
            </a:extLst>
          </p:cNvPr>
          <p:cNvSpPr/>
          <p:nvPr/>
        </p:nvSpPr>
        <p:spPr>
          <a:xfrm>
            <a:off x="185881" y="4833243"/>
            <a:ext cx="3542894" cy="477337"/>
          </a:xfrm>
          <a:prstGeom prst="rect">
            <a:avLst/>
          </a:prstGeom>
          <a:solidFill>
            <a:srgbClr val="4C2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3412B8BB-D42D-B573-6AD9-275B3D07BA68}"/>
              </a:ext>
            </a:extLst>
          </p:cNvPr>
          <p:cNvSpPr/>
          <p:nvPr/>
        </p:nvSpPr>
        <p:spPr>
          <a:xfrm>
            <a:off x="171451" y="3081012"/>
            <a:ext cx="3542894" cy="477337"/>
          </a:xfrm>
          <a:prstGeom prst="rect">
            <a:avLst/>
          </a:prstGeom>
          <a:solidFill>
            <a:srgbClr val="4C2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545238DE-804F-4598-75B2-ACCC395FF267}"/>
              </a:ext>
            </a:extLst>
          </p:cNvPr>
          <p:cNvPicPr>
            <a:picLocks noChangeAspect="1"/>
          </p:cNvPicPr>
          <p:nvPr/>
        </p:nvPicPr>
        <p:blipFill rotWithShape="1">
          <a:blip r:embed="rId3"/>
          <a:srcRect l="10484" t="26151" r="35639" b="40816"/>
          <a:stretch/>
        </p:blipFill>
        <p:spPr>
          <a:xfrm>
            <a:off x="3779043" y="3607594"/>
            <a:ext cx="5193506" cy="1711496"/>
          </a:xfrm>
          <a:prstGeom prst="rect">
            <a:avLst/>
          </a:prstGeom>
          <a:ln>
            <a:noFill/>
          </a:ln>
        </p:spPr>
      </p:pic>
      <p:pic>
        <p:nvPicPr>
          <p:cNvPr id="6" name="Picture 5">
            <a:extLst>
              <a:ext uri="{FF2B5EF4-FFF2-40B4-BE49-F238E27FC236}">
                <a16:creationId xmlns:a16="http://schemas.microsoft.com/office/drawing/2014/main" id="{12FBC8D3-032D-2E22-3E5E-AF0353F16BA1}"/>
              </a:ext>
            </a:extLst>
          </p:cNvPr>
          <p:cNvPicPr>
            <a:picLocks noChangeAspect="1"/>
          </p:cNvPicPr>
          <p:nvPr/>
        </p:nvPicPr>
        <p:blipFill rotWithShape="1">
          <a:blip r:embed="rId4"/>
          <a:srcRect l="10790" t="27005" r="27837" b="30506"/>
          <a:stretch/>
        </p:blipFill>
        <p:spPr>
          <a:xfrm>
            <a:off x="3779044" y="1608320"/>
            <a:ext cx="5193506" cy="1932580"/>
          </a:xfrm>
          <a:prstGeom prst="rect">
            <a:avLst/>
          </a:prstGeom>
          <a:ln>
            <a:noFill/>
          </a:ln>
        </p:spPr>
      </p:pic>
      <p:pic>
        <p:nvPicPr>
          <p:cNvPr id="22" name="Picture 21" descr="A screenshot of a cell phone&#10;&#10;Description generated with high confidence">
            <a:extLst>
              <a:ext uri="{FF2B5EF4-FFF2-40B4-BE49-F238E27FC236}">
                <a16:creationId xmlns:a16="http://schemas.microsoft.com/office/drawing/2014/main" id="{AA688628-2157-4D33-8BA8-01F64B02FC5C}"/>
              </a:ext>
            </a:extLst>
          </p:cNvPr>
          <p:cNvPicPr>
            <a:picLocks noChangeAspect="1"/>
          </p:cNvPicPr>
          <p:nvPr/>
        </p:nvPicPr>
        <p:blipFill>
          <a:blip r:embed="rId5"/>
          <a:stretch>
            <a:fillRect/>
          </a:stretch>
        </p:blipFill>
        <p:spPr>
          <a:xfrm>
            <a:off x="95598" y="1628229"/>
            <a:ext cx="3618747" cy="1049437"/>
          </a:xfrm>
          <a:prstGeom prst="rect">
            <a:avLst/>
          </a:prstGeom>
          <a:ln w="12700">
            <a:noFill/>
          </a:ln>
        </p:spPr>
      </p:pic>
      <p:sp>
        <p:nvSpPr>
          <p:cNvPr id="5" name="TextBox 4">
            <a:extLst>
              <a:ext uri="{FF2B5EF4-FFF2-40B4-BE49-F238E27FC236}">
                <a16:creationId xmlns:a16="http://schemas.microsoft.com/office/drawing/2014/main" id="{A42E589E-3C83-4B12-800C-C4AC550D30E8}"/>
              </a:ext>
            </a:extLst>
          </p:cNvPr>
          <p:cNvSpPr txBox="1"/>
          <p:nvPr/>
        </p:nvSpPr>
        <p:spPr>
          <a:xfrm>
            <a:off x="119265" y="3080835"/>
            <a:ext cx="3618747" cy="507831"/>
          </a:xfrm>
          <a:prstGeom prst="rect">
            <a:avLst/>
          </a:prstGeom>
          <a:noFill/>
        </p:spPr>
        <p:txBody>
          <a:bodyPr wrap="square" rtlCol="0">
            <a:spAutoFit/>
          </a:bodyPr>
          <a:lstStyle/>
          <a:p>
            <a:pPr algn="r"/>
            <a:r>
              <a:rPr lang="en-US" sz="900" b="1" i="1" dirty="0">
                <a:solidFill>
                  <a:schemeClr val="accent6"/>
                </a:solidFill>
                <a:latin typeface="Arial" panose="020B0604020202020204" pitchFamily="34" charset="0"/>
                <a:cs typeface="Arial" panose="020B0604020202020204" pitchFamily="34" charset="0"/>
              </a:rPr>
              <a:t>Among cross-sectional studies, a significant association was found for cognitive impairment (OR, 2.00; 95% CI, 1.39-2.89) and dementia (OR, 2.42; 95% CI, 1.24-4.72)</a:t>
            </a:r>
          </a:p>
        </p:txBody>
      </p:sp>
      <p:sp>
        <p:nvSpPr>
          <p:cNvPr id="2" name="Rectangle 1">
            <a:extLst>
              <a:ext uri="{FF2B5EF4-FFF2-40B4-BE49-F238E27FC236}">
                <a16:creationId xmlns:a16="http://schemas.microsoft.com/office/drawing/2014/main" id="{89B64EBD-425B-43C9-B6C1-6461E4AA9898}"/>
              </a:ext>
            </a:extLst>
          </p:cNvPr>
          <p:cNvSpPr/>
          <p:nvPr/>
        </p:nvSpPr>
        <p:spPr>
          <a:xfrm>
            <a:off x="6441456" y="3193204"/>
            <a:ext cx="2531093" cy="178937"/>
          </a:xfrm>
          <a:prstGeom prst="rect">
            <a:avLst/>
          </a:prstGeom>
          <a:solidFill>
            <a:srgbClr val="FFFF00">
              <a:alpha val="2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D84672FD-5470-48FB-A31A-3EF98340A83F}"/>
              </a:ext>
            </a:extLst>
          </p:cNvPr>
          <p:cNvSpPr/>
          <p:nvPr/>
        </p:nvSpPr>
        <p:spPr>
          <a:xfrm>
            <a:off x="6850026" y="5125784"/>
            <a:ext cx="1318159" cy="188593"/>
          </a:xfrm>
          <a:prstGeom prst="rect">
            <a:avLst/>
          </a:prstGeom>
          <a:solidFill>
            <a:srgbClr val="FFFF00">
              <a:alpha val="2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B931C338-4926-617F-7C02-B36091744E58}"/>
              </a:ext>
            </a:extLst>
          </p:cNvPr>
          <p:cNvSpPr txBox="1">
            <a:spLocks/>
          </p:cNvSpPr>
          <p:nvPr/>
        </p:nvSpPr>
        <p:spPr>
          <a:xfrm>
            <a:off x="271951" y="318792"/>
            <a:ext cx="870059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accent6"/>
                </a:solidFill>
                <a:latin typeface="Arial" panose="020B0604020202020204" pitchFamily="34" charset="0"/>
                <a:cs typeface="Arial" panose="020B0604020202020204" pitchFamily="34" charset="0"/>
              </a:rPr>
              <a:t>Hearing Loss &amp; Cognitive Decline: </a:t>
            </a:r>
          </a:p>
          <a:p>
            <a:r>
              <a:rPr lang="en-US" sz="3300" b="1" dirty="0">
                <a:latin typeface="Arial" panose="020B0604020202020204" pitchFamily="34" charset="0"/>
                <a:cs typeface="Arial" panose="020B0604020202020204" pitchFamily="34" charset="0"/>
              </a:rPr>
              <a:t>Well-replicated Independent Associations</a:t>
            </a:r>
          </a:p>
        </p:txBody>
      </p:sp>
      <p:sp>
        <p:nvSpPr>
          <p:cNvPr id="10" name="TextBox 9">
            <a:extLst>
              <a:ext uri="{FF2B5EF4-FFF2-40B4-BE49-F238E27FC236}">
                <a16:creationId xmlns:a16="http://schemas.microsoft.com/office/drawing/2014/main" id="{C167EDDA-5F6F-623D-B65D-A77097A68261}"/>
              </a:ext>
            </a:extLst>
          </p:cNvPr>
          <p:cNvSpPr txBox="1"/>
          <p:nvPr/>
        </p:nvSpPr>
        <p:spPr>
          <a:xfrm>
            <a:off x="3124565" y="1655320"/>
            <a:ext cx="518342" cy="253916"/>
          </a:xfrm>
          <a:prstGeom prst="rect">
            <a:avLst/>
          </a:prstGeom>
          <a:noFill/>
        </p:spPr>
        <p:txBody>
          <a:bodyPr wrap="square">
            <a:spAutoFit/>
          </a:bodyPr>
          <a:lstStyle/>
          <a:p>
            <a:pPr algn="r"/>
            <a:r>
              <a:rPr lang="en-US" sz="1050" b="1" i="1" dirty="0">
                <a:solidFill>
                  <a:schemeClr val="accent6"/>
                </a:solidFill>
                <a:latin typeface="Arial" panose="020B0604020202020204" pitchFamily="34" charset="0"/>
                <a:cs typeface="Arial" panose="020B0604020202020204" pitchFamily="34" charset="0"/>
              </a:rPr>
              <a:t>2018</a:t>
            </a:r>
            <a:endParaRPr lang="en-US" sz="1350" b="1" i="1" dirty="0">
              <a:solidFill>
                <a:schemeClr val="accent6"/>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3AB0258-FAA0-CFDF-E4EE-D71F4D22B6C1}"/>
              </a:ext>
            </a:extLst>
          </p:cNvPr>
          <p:cNvSpPr txBox="1"/>
          <p:nvPr/>
        </p:nvSpPr>
        <p:spPr>
          <a:xfrm>
            <a:off x="185880" y="4828209"/>
            <a:ext cx="3577685" cy="507831"/>
          </a:xfrm>
          <a:prstGeom prst="rect">
            <a:avLst/>
          </a:prstGeom>
          <a:noFill/>
        </p:spPr>
        <p:txBody>
          <a:bodyPr wrap="square" rtlCol="0">
            <a:spAutoFit/>
          </a:bodyPr>
          <a:lstStyle/>
          <a:p>
            <a:pPr algn="r"/>
            <a:r>
              <a:rPr lang="en-US" sz="900" b="1" i="1" dirty="0">
                <a:solidFill>
                  <a:schemeClr val="accent6"/>
                </a:solidFill>
                <a:latin typeface="Arial" panose="020B0604020202020204" pitchFamily="34" charset="0"/>
                <a:cs typeface="Arial" panose="020B0604020202020204" pitchFamily="34" charset="0"/>
              </a:rPr>
              <a:t>Among prospective cohort studies, a significant association was found for cognitive impairment (OR, 1.22; 95% CI, 1.09-1.36) and dementia (OR, 1.28; 95% CI, 1.02-1.59).</a:t>
            </a:r>
          </a:p>
        </p:txBody>
      </p:sp>
      <p:sp>
        <p:nvSpPr>
          <p:cNvPr id="9" name="TextBox 8">
            <a:extLst>
              <a:ext uri="{FF2B5EF4-FFF2-40B4-BE49-F238E27FC236}">
                <a16:creationId xmlns:a16="http://schemas.microsoft.com/office/drawing/2014/main" id="{331FF423-1651-6F26-4F65-F651484FD02C}"/>
              </a:ext>
            </a:extLst>
          </p:cNvPr>
          <p:cNvSpPr txBox="1"/>
          <p:nvPr/>
        </p:nvSpPr>
        <p:spPr>
          <a:xfrm>
            <a:off x="1489732" y="5562600"/>
            <a:ext cx="5215867" cy="1138773"/>
          </a:xfrm>
          <a:prstGeom prst="rect">
            <a:avLst/>
          </a:prstGeom>
          <a:noFill/>
        </p:spPr>
        <p:txBody>
          <a:bodyPr wrap="square">
            <a:spAutoFit/>
          </a:bodyPr>
          <a:lstStyle/>
          <a:p>
            <a:pPr lvl="1"/>
            <a:r>
              <a:rPr lang="en-US" sz="2000" b="1" i="1" dirty="0">
                <a:solidFill>
                  <a:schemeClr val="accent6"/>
                </a:solidFill>
              </a:rPr>
              <a:t>Risk of </a:t>
            </a:r>
            <a:r>
              <a:rPr lang="en-US" sz="2000" b="1" i="1" u="sng" dirty="0">
                <a:solidFill>
                  <a:schemeClr val="accent6"/>
                </a:solidFill>
              </a:rPr>
              <a:t>dementia</a:t>
            </a:r>
            <a:r>
              <a:rPr lang="en-US" sz="2000" b="1" i="1" dirty="0">
                <a:solidFill>
                  <a:schemeClr val="accent6"/>
                </a:solidFill>
              </a:rPr>
              <a:t> within 11.9 years </a:t>
            </a:r>
          </a:p>
          <a:p>
            <a:pPr lvl="2"/>
            <a:r>
              <a:rPr lang="en-US" sz="1600" i="1" dirty="0"/>
              <a:t>Mild hearing impairment: Elevated by 1.89 X</a:t>
            </a:r>
          </a:p>
          <a:p>
            <a:pPr lvl="2"/>
            <a:r>
              <a:rPr lang="en-US" sz="1600" i="1" dirty="0"/>
              <a:t>Moderate: Elevated by 3 X</a:t>
            </a:r>
          </a:p>
          <a:p>
            <a:pPr lvl="2"/>
            <a:r>
              <a:rPr lang="en-US" sz="1600" i="1" dirty="0"/>
              <a:t>Severe: Elevated by 4.94 X</a:t>
            </a:r>
            <a:endParaRPr lang="en-US" sz="2400" i="1" dirty="0"/>
          </a:p>
        </p:txBody>
      </p:sp>
      <p:cxnSp>
        <p:nvCxnSpPr>
          <p:cNvPr id="15" name="Straight Arrow Connector 14">
            <a:extLst>
              <a:ext uri="{FF2B5EF4-FFF2-40B4-BE49-F238E27FC236}">
                <a16:creationId xmlns:a16="http://schemas.microsoft.com/office/drawing/2014/main" id="{3669C2B3-0955-BAF9-B758-CA432E808A42}"/>
              </a:ext>
            </a:extLst>
          </p:cNvPr>
          <p:cNvCxnSpPr>
            <a:cxnSpLocks/>
          </p:cNvCxnSpPr>
          <p:nvPr/>
        </p:nvCxnSpPr>
        <p:spPr>
          <a:xfrm flipH="1">
            <a:off x="3550966" y="4576882"/>
            <a:ext cx="609600" cy="91440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83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401919-B57F-440E-9E7F-2C5450FA2527}"/>
              </a:ext>
            </a:extLst>
          </p:cNvPr>
          <p:cNvSpPr>
            <a:spLocks noGrp="1"/>
          </p:cNvSpPr>
          <p:nvPr>
            <p:ph idx="1"/>
          </p:nvPr>
        </p:nvSpPr>
        <p:spPr>
          <a:xfrm>
            <a:off x="280733" y="1905491"/>
            <a:ext cx="4164027" cy="3504709"/>
          </a:xfrm>
        </p:spPr>
        <p:txBody>
          <a:bodyPr>
            <a:normAutofit fontScale="85000" lnSpcReduction="20000"/>
          </a:bodyPr>
          <a:lstStyle/>
          <a:p>
            <a:pPr marL="346472" lvl="1" indent="-183356"/>
            <a:endParaRPr lang="en-US" sz="1050" i="1" dirty="0">
              <a:latin typeface="Arial" panose="020B0604020202020204" pitchFamily="34" charset="0"/>
              <a:cs typeface="Arial" panose="020B0604020202020204" pitchFamily="34" charset="0"/>
            </a:endParaRPr>
          </a:p>
          <a:p>
            <a:pPr marL="346472" lvl="1" indent="-183356"/>
            <a:r>
              <a:rPr lang="en-US" dirty="0">
                <a:latin typeface="Arial" panose="020B0604020202020204" pitchFamily="34" charset="0"/>
                <a:cs typeface="Arial" panose="020B0604020202020204" pitchFamily="34" charset="0"/>
              </a:rPr>
              <a:t>Key biomarkers</a:t>
            </a:r>
          </a:p>
          <a:p>
            <a:pPr marL="746522" lvl="2" indent="-183356"/>
            <a:r>
              <a:rPr lang="en-US" dirty="0">
                <a:latin typeface="Arial" panose="020B0604020202020204" pitchFamily="34" charset="0"/>
                <a:cs typeface="Arial" panose="020B0604020202020204" pitchFamily="34" charset="0"/>
              </a:rPr>
              <a:t>Amyloid-</a:t>
            </a:r>
            <a:r>
              <a:rPr lang="el-GR" dirty="0">
                <a:latin typeface="Arial" panose="020B0604020202020204" pitchFamily="34" charset="0"/>
                <a:cs typeface="Arial" panose="020B0604020202020204" pitchFamily="34" charset="0"/>
              </a:rPr>
              <a:t>β</a:t>
            </a:r>
            <a:r>
              <a:rPr lang="en-US" dirty="0">
                <a:latin typeface="Arial" panose="020B0604020202020204" pitchFamily="34" charset="0"/>
                <a:cs typeface="Arial" panose="020B0604020202020204" pitchFamily="34" charset="0"/>
              </a:rPr>
              <a:t> peptide (senile plaques)</a:t>
            </a:r>
          </a:p>
          <a:p>
            <a:pPr marL="746522" lvl="2" indent="-183356"/>
            <a:r>
              <a:rPr lang="en-US" dirty="0">
                <a:latin typeface="Arial" panose="020B0604020202020204" pitchFamily="34" charset="0"/>
                <a:cs typeface="Arial" panose="020B0604020202020204" pitchFamily="34" charset="0"/>
              </a:rPr>
              <a:t>Tau protein (neurofibrillary tangles)</a:t>
            </a:r>
          </a:p>
          <a:p>
            <a:pPr marL="346472" lvl="1" indent="-183356"/>
            <a:endParaRPr lang="en-US" sz="600" dirty="0">
              <a:latin typeface="Arial" panose="020B0604020202020204" pitchFamily="34" charset="0"/>
              <a:cs typeface="Arial" panose="020B0604020202020204" pitchFamily="34" charset="0"/>
            </a:endParaRPr>
          </a:p>
          <a:p>
            <a:pPr marL="346472" lvl="1" indent="-183356"/>
            <a:r>
              <a:rPr lang="en-US" dirty="0">
                <a:latin typeface="Arial" panose="020B0604020202020204" pitchFamily="34" charset="0"/>
                <a:cs typeface="Arial" panose="020B0604020202020204" pitchFamily="34" charset="0"/>
              </a:rPr>
              <a:t>Current biomarkers limited by…</a:t>
            </a:r>
          </a:p>
          <a:p>
            <a:pPr marL="689372" lvl="2" indent="-183356"/>
            <a:r>
              <a:rPr lang="en-US" sz="1800" dirty="0">
                <a:latin typeface="Arial" panose="020B0604020202020204" pitchFamily="34" charset="0"/>
                <a:cs typeface="Arial" panose="020B0604020202020204" pitchFamily="34" charset="0"/>
              </a:rPr>
              <a:t>Emergence in relation to clinical disease stage</a:t>
            </a:r>
          </a:p>
          <a:p>
            <a:pPr marL="689372" lvl="2" indent="-183356"/>
            <a:r>
              <a:rPr lang="en-US" sz="1800" dirty="0">
                <a:latin typeface="Arial" panose="020B0604020202020204" pitchFamily="34" charset="0"/>
                <a:cs typeface="Arial" panose="020B0604020202020204" pitchFamily="34" charset="0"/>
              </a:rPr>
              <a:t>Expense &amp; invasiveness of testing</a:t>
            </a:r>
          </a:p>
          <a:p>
            <a:pPr marL="689372" lvl="2" indent="-183356"/>
            <a:r>
              <a:rPr lang="en-US" sz="1800" dirty="0">
                <a:latin typeface="Arial" panose="020B0604020202020204" pitchFamily="34" charset="0"/>
                <a:cs typeface="Arial" panose="020B0604020202020204" pitchFamily="34" charset="0"/>
              </a:rPr>
              <a:t>Extent of modifiability/treatment</a:t>
            </a:r>
          </a:p>
        </p:txBody>
      </p:sp>
      <p:sp>
        <p:nvSpPr>
          <p:cNvPr id="5" name="TextBox 4">
            <a:extLst>
              <a:ext uri="{FF2B5EF4-FFF2-40B4-BE49-F238E27FC236}">
                <a16:creationId xmlns:a16="http://schemas.microsoft.com/office/drawing/2014/main" id="{D3F754E3-102B-733F-FB1D-2F9BC1A612FE}"/>
              </a:ext>
            </a:extLst>
          </p:cNvPr>
          <p:cNvSpPr txBox="1"/>
          <p:nvPr/>
        </p:nvSpPr>
        <p:spPr>
          <a:xfrm>
            <a:off x="4399472" y="4699077"/>
            <a:ext cx="4522727" cy="507831"/>
          </a:xfrm>
          <a:prstGeom prst="rect">
            <a:avLst/>
          </a:prstGeom>
          <a:noFill/>
        </p:spPr>
        <p:txBody>
          <a:bodyPr wrap="square" rtlCol="0">
            <a:spAutoFit/>
          </a:bodyPr>
          <a:lstStyle/>
          <a:p>
            <a:pPr algn="r"/>
            <a:r>
              <a:rPr lang="en-US" sz="900" b="1" i="1" dirty="0">
                <a:solidFill>
                  <a:schemeClr val="accent6"/>
                </a:solidFill>
                <a:latin typeface="Arial" panose="020B0604020202020204" pitchFamily="34" charset="0"/>
                <a:cs typeface="Arial" panose="020B0604020202020204" pitchFamily="34" charset="0"/>
              </a:rPr>
              <a:t>“Jack Curve” </a:t>
            </a:r>
            <a:r>
              <a:rPr lang="en-US" sz="900" i="1" dirty="0">
                <a:solidFill>
                  <a:schemeClr val="accent6"/>
                </a:solidFill>
                <a:latin typeface="Arial" panose="020B0604020202020204" pitchFamily="34" charset="0"/>
                <a:cs typeface="Arial" panose="020B0604020202020204" pitchFamily="34" charset="0"/>
              </a:rPr>
              <a:t>- Model based indicating sequential changes in dynamic biomarkers of Alzheimer’s disease over time. </a:t>
            </a:r>
            <a:r>
              <a:rPr lang="en-US" sz="900" i="1" dirty="0" err="1">
                <a:solidFill>
                  <a:schemeClr val="accent6"/>
                </a:solidFill>
                <a:latin typeface="Arial" panose="020B0604020202020204" pitchFamily="34" charset="0"/>
                <a:cs typeface="Arial" panose="020B0604020202020204" pitchFamily="34" charset="0"/>
              </a:rPr>
              <a:t>Grontvedt</a:t>
            </a:r>
            <a:r>
              <a:rPr lang="en-US" sz="900" i="1" dirty="0">
                <a:solidFill>
                  <a:schemeClr val="accent6"/>
                </a:solidFill>
                <a:latin typeface="Arial" panose="020B0604020202020204" pitchFamily="34" charset="0"/>
                <a:cs typeface="Arial" panose="020B0604020202020204" pitchFamily="34" charset="0"/>
              </a:rPr>
              <a:t> et al., Current Biology, 2018</a:t>
            </a:r>
          </a:p>
          <a:p>
            <a:pPr algn="r"/>
            <a:r>
              <a:rPr lang="en-US" sz="900" i="1" dirty="0">
                <a:solidFill>
                  <a:schemeClr val="accent6"/>
                </a:solidFill>
                <a:latin typeface="Arial" panose="020B0604020202020204" pitchFamily="34" charset="0"/>
                <a:cs typeface="Arial" panose="020B0604020202020204" pitchFamily="34" charset="0"/>
              </a:rPr>
              <a:t>https://neuropathology-web.org/chapter9/chapter9bAD.html</a:t>
            </a:r>
          </a:p>
        </p:txBody>
      </p:sp>
      <p:pic>
        <p:nvPicPr>
          <p:cNvPr id="7" name="Main graphic">
            <a:extLst>
              <a:ext uri="{FF2B5EF4-FFF2-40B4-BE49-F238E27FC236}">
                <a16:creationId xmlns:a16="http://schemas.microsoft.com/office/drawing/2014/main" id="{BD32F7B7-9392-587C-8D8B-65BA7234A3BA}"/>
              </a:ext>
            </a:extLst>
          </p:cNvPr>
          <p:cNvPicPr/>
          <p:nvPr/>
        </p:nvPicPr>
        <p:blipFill>
          <a:blip r:embed="rId3"/>
          <a:stretch/>
        </p:blipFill>
        <p:spPr>
          <a:xfrm>
            <a:off x="4399472" y="1957708"/>
            <a:ext cx="4477439" cy="2722436"/>
          </a:xfrm>
          <a:prstGeom prst="rect">
            <a:avLst/>
          </a:prstGeom>
          <a:ln>
            <a:noFill/>
          </a:ln>
        </p:spPr>
      </p:pic>
      <p:sp>
        <p:nvSpPr>
          <p:cNvPr id="9" name="Title 1">
            <a:extLst>
              <a:ext uri="{FF2B5EF4-FFF2-40B4-BE49-F238E27FC236}">
                <a16:creationId xmlns:a16="http://schemas.microsoft.com/office/drawing/2014/main" id="{AA9DD05E-629E-24C3-637C-E13BF7E72980}"/>
              </a:ext>
            </a:extLst>
          </p:cNvPr>
          <p:cNvSpPr>
            <a:spLocks noGrp="1"/>
          </p:cNvSpPr>
          <p:nvPr>
            <p:ph type="title"/>
          </p:nvPr>
        </p:nvSpPr>
        <p:spPr>
          <a:xfrm>
            <a:off x="300989" y="321014"/>
            <a:ext cx="6381779" cy="1257452"/>
          </a:xfrm>
        </p:spPr>
        <p:txBody>
          <a:bodyPr>
            <a:normAutofit/>
          </a:bodyPr>
          <a:lstStyle/>
          <a:p>
            <a:pPr algn="l"/>
            <a:r>
              <a:rPr lang="en-US" sz="3200" b="1" dirty="0">
                <a:solidFill>
                  <a:schemeClr val="accent6"/>
                </a:solidFill>
                <a:latin typeface="Arial" panose="020B0604020202020204" pitchFamily="34" charset="0"/>
                <a:cs typeface="Arial" panose="020B0604020202020204" pitchFamily="34" charset="0"/>
              </a:rPr>
              <a:t>Alzheimer’s Dementia </a:t>
            </a:r>
            <a:r>
              <a:rPr lang="en-US" sz="2400" b="1" dirty="0">
                <a:solidFill>
                  <a:schemeClr val="accent6"/>
                </a:solidFill>
                <a:latin typeface="Arial" panose="020B0604020202020204" pitchFamily="34" charset="0"/>
                <a:cs typeface="Arial" panose="020B0604020202020204" pitchFamily="34" charset="0"/>
              </a:rPr>
              <a:t>–</a:t>
            </a:r>
            <a:r>
              <a:rPr lang="en-US" sz="2800" b="1" dirty="0">
                <a:solidFill>
                  <a:schemeClr val="accent6"/>
                </a:solidFill>
                <a:latin typeface="Arial" panose="020B0604020202020204" pitchFamily="34" charset="0"/>
                <a:cs typeface="Arial" panose="020B0604020202020204" pitchFamily="34" charset="0"/>
              </a:rPr>
              <a:t> </a:t>
            </a:r>
            <a:r>
              <a:rPr lang="en-US" sz="2800" b="1" i="1" dirty="0">
                <a:solidFill>
                  <a:schemeClr val="accent6"/>
                </a:solidFill>
                <a:latin typeface="Arial" panose="020B0604020202020204" pitchFamily="34" charset="0"/>
                <a:cs typeface="Arial" panose="020B0604020202020204" pitchFamily="34" charset="0"/>
              </a:rPr>
              <a:t>Neurodegenerative</a:t>
            </a:r>
            <a:r>
              <a:rPr lang="en-US" sz="2800" b="1" dirty="0">
                <a:solidFill>
                  <a:schemeClr val="accent6"/>
                </a:solidFill>
                <a:latin typeface="Arial" panose="020B0604020202020204" pitchFamily="34" charset="0"/>
                <a:cs typeface="Arial" panose="020B0604020202020204" pitchFamily="34" charset="0"/>
              </a:rPr>
              <a:t> </a:t>
            </a:r>
            <a:r>
              <a:rPr lang="en-US" sz="2400" b="1" i="1" dirty="0">
                <a:solidFill>
                  <a:schemeClr val="accent6"/>
                </a:solidFill>
                <a:latin typeface="Arial" panose="020B0604020202020204" pitchFamily="34" charset="0"/>
                <a:cs typeface="Arial" panose="020B0604020202020204" pitchFamily="34" charset="0"/>
              </a:rPr>
              <a:t>Biomarkers</a:t>
            </a:r>
            <a:endParaRPr lang="en-US" sz="3200" b="1" i="1" dirty="0">
              <a:solidFill>
                <a:schemeClr val="accent6"/>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EDCA794-9256-844E-8287-564A83912839}"/>
              </a:ext>
            </a:extLst>
          </p:cNvPr>
          <p:cNvSpPr txBox="1"/>
          <p:nvPr/>
        </p:nvSpPr>
        <p:spPr>
          <a:xfrm>
            <a:off x="6553200" y="4139247"/>
            <a:ext cx="832339" cy="276999"/>
          </a:xfrm>
          <a:prstGeom prst="rect">
            <a:avLst/>
          </a:prstGeom>
          <a:noFill/>
        </p:spPr>
        <p:txBody>
          <a:bodyPr wrap="square" rtlCol="0">
            <a:spAutoFit/>
          </a:bodyPr>
          <a:lstStyle/>
          <a:p>
            <a:r>
              <a:rPr lang="en-US" sz="1200" b="1" i="1" dirty="0">
                <a:solidFill>
                  <a:schemeClr val="accent6"/>
                </a:solidFill>
                <a:latin typeface="Arial" panose="020B0604020202020204" pitchFamily="34" charset="0"/>
                <a:cs typeface="Arial" panose="020B0604020202020204" pitchFamily="34" charset="0"/>
              </a:rPr>
              <a:t>Decades</a:t>
            </a:r>
          </a:p>
        </p:txBody>
      </p:sp>
      <p:pic>
        <p:nvPicPr>
          <p:cNvPr id="13" name="Picture 12">
            <a:extLst>
              <a:ext uri="{FF2B5EF4-FFF2-40B4-BE49-F238E27FC236}">
                <a16:creationId xmlns:a16="http://schemas.microsoft.com/office/drawing/2014/main" id="{31D48512-6A76-7F57-BFAB-550BEE207274}"/>
              </a:ext>
            </a:extLst>
          </p:cNvPr>
          <p:cNvPicPr>
            <a:picLocks noChangeAspect="1"/>
          </p:cNvPicPr>
          <p:nvPr/>
        </p:nvPicPr>
        <p:blipFill>
          <a:blip r:embed="rId4"/>
          <a:stretch>
            <a:fillRect/>
          </a:stretch>
        </p:blipFill>
        <p:spPr>
          <a:xfrm>
            <a:off x="6486621" y="3422875"/>
            <a:ext cx="348429" cy="426965"/>
          </a:xfrm>
          <a:prstGeom prst="rect">
            <a:avLst/>
          </a:prstGeom>
        </p:spPr>
      </p:pic>
      <p:pic>
        <p:nvPicPr>
          <p:cNvPr id="14" name="Picture 13">
            <a:extLst>
              <a:ext uri="{FF2B5EF4-FFF2-40B4-BE49-F238E27FC236}">
                <a16:creationId xmlns:a16="http://schemas.microsoft.com/office/drawing/2014/main" id="{DF126712-8712-6CD7-8735-BD16C12C24F4}"/>
              </a:ext>
            </a:extLst>
          </p:cNvPr>
          <p:cNvPicPr>
            <a:picLocks noChangeAspect="1"/>
          </p:cNvPicPr>
          <p:nvPr/>
        </p:nvPicPr>
        <p:blipFill>
          <a:blip r:embed="rId5"/>
          <a:stretch>
            <a:fillRect/>
          </a:stretch>
        </p:blipFill>
        <p:spPr>
          <a:xfrm>
            <a:off x="5341980" y="3393974"/>
            <a:ext cx="458316" cy="346356"/>
          </a:xfrm>
          <a:prstGeom prst="rect">
            <a:avLst/>
          </a:prstGeom>
        </p:spPr>
      </p:pic>
    </p:spTree>
    <p:extLst>
      <p:ext uri="{BB962C8B-B14F-4D97-AF65-F5344CB8AC3E}">
        <p14:creationId xmlns:p14="http://schemas.microsoft.com/office/powerpoint/2010/main" val="1677020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4FBC8AD-1462-2107-04AA-4DFC3A5477E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150"/>
          <a:stretch/>
        </p:blipFill>
        <p:spPr bwMode="auto">
          <a:xfrm>
            <a:off x="3374886" y="1718191"/>
            <a:ext cx="5613572" cy="29892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8FFF8CF-68AE-2754-47C7-14BECC5E64DF}"/>
              </a:ext>
            </a:extLst>
          </p:cNvPr>
          <p:cNvSpPr txBox="1"/>
          <p:nvPr/>
        </p:nvSpPr>
        <p:spPr>
          <a:xfrm>
            <a:off x="6457950" y="1853585"/>
            <a:ext cx="1772728" cy="577081"/>
          </a:xfrm>
          <a:prstGeom prst="rect">
            <a:avLst/>
          </a:prstGeom>
          <a:noFill/>
        </p:spPr>
        <p:txBody>
          <a:bodyPr wrap="square" rtlCol="0">
            <a:spAutoFit/>
          </a:bodyPr>
          <a:lstStyle/>
          <a:p>
            <a:pPr algn="ctr"/>
            <a:r>
              <a:rPr lang="en-US" sz="1050" b="1" dirty="0">
                <a:solidFill>
                  <a:schemeClr val="accent6"/>
                </a:solidFill>
                <a:latin typeface="Arial" panose="020B0604020202020204" pitchFamily="34" charset="0"/>
                <a:cs typeface="Arial" panose="020B0604020202020204" pitchFamily="34" charset="0"/>
              </a:rPr>
              <a:t>ODDS RATIO OF </a:t>
            </a:r>
            <a:endParaRPr lang="en-US" sz="900" b="1" dirty="0">
              <a:solidFill>
                <a:schemeClr val="accent6"/>
              </a:solidFill>
              <a:latin typeface="Arial" panose="020B0604020202020204" pitchFamily="34" charset="0"/>
              <a:cs typeface="Arial" panose="020B0604020202020204" pitchFamily="34" charset="0"/>
            </a:endParaRPr>
          </a:p>
          <a:p>
            <a:pPr algn="ctr"/>
            <a:r>
              <a:rPr lang="en-US" sz="1050" b="1" dirty="0">
                <a:solidFill>
                  <a:schemeClr val="accent6"/>
                </a:solidFill>
                <a:latin typeface="Arial" panose="020B0604020202020204" pitchFamily="34" charset="0"/>
                <a:cs typeface="Arial" panose="020B0604020202020204" pitchFamily="34" charset="0"/>
              </a:rPr>
              <a:t>ELEVATED CSF PROTEIN</a:t>
            </a:r>
          </a:p>
        </p:txBody>
      </p:sp>
      <p:sp>
        <p:nvSpPr>
          <p:cNvPr id="8" name="Rectangle 7">
            <a:extLst>
              <a:ext uri="{FF2B5EF4-FFF2-40B4-BE49-F238E27FC236}">
                <a16:creationId xmlns:a16="http://schemas.microsoft.com/office/drawing/2014/main" id="{E19E7381-3CC7-590F-EBEA-36CAACC5C692}"/>
              </a:ext>
            </a:extLst>
          </p:cNvPr>
          <p:cNvSpPr/>
          <p:nvPr/>
        </p:nvSpPr>
        <p:spPr>
          <a:xfrm>
            <a:off x="6858000" y="2953471"/>
            <a:ext cx="1309732" cy="1744383"/>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23A6338-794F-F836-6FA3-FCFBCB4170D4}"/>
              </a:ext>
            </a:extLst>
          </p:cNvPr>
          <p:cNvSpPr txBox="1"/>
          <p:nvPr/>
        </p:nvSpPr>
        <p:spPr>
          <a:xfrm>
            <a:off x="7373157" y="4762689"/>
            <a:ext cx="1920593" cy="253916"/>
          </a:xfrm>
          <a:prstGeom prst="rect">
            <a:avLst/>
          </a:prstGeom>
          <a:noFill/>
        </p:spPr>
        <p:txBody>
          <a:bodyPr wrap="square">
            <a:spAutoFit/>
          </a:bodyPr>
          <a:lstStyle/>
          <a:p>
            <a:r>
              <a:rPr lang="en-US" sz="1050" i="1" dirty="0">
                <a:solidFill>
                  <a:schemeClr val="accent6"/>
                </a:solidFill>
                <a:latin typeface="Arial" panose="020B0604020202020204" pitchFamily="34" charset="0"/>
                <a:cs typeface="Arial" panose="020B0604020202020204" pitchFamily="34" charset="0"/>
              </a:rPr>
              <a:t>Wang et al., Lancet, 2022 </a:t>
            </a:r>
          </a:p>
        </p:txBody>
      </p:sp>
      <p:sp>
        <p:nvSpPr>
          <p:cNvPr id="12" name="TextBox 11">
            <a:extLst>
              <a:ext uri="{FF2B5EF4-FFF2-40B4-BE49-F238E27FC236}">
                <a16:creationId xmlns:a16="http://schemas.microsoft.com/office/drawing/2014/main" id="{7CCE189C-74AC-9313-A167-517EFC189E91}"/>
              </a:ext>
            </a:extLst>
          </p:cNvPr>
          <p:cNvSpPr txBox="1"/>
          <p:nvPr/>
        </p:nvSpPr>
        <p:spPr>
          <a:xfrm>
            <a:off x="4191000" y="377709"/>
            <a:ext cx="4705726" cy="1200329"/>
          </a:xfrm>
          <a:prstGeom prst="rect">
            <a:avLst/>
          </a:prstGeom>
          <a:noFill/>
        </p:spPr>
        <p:txBody>
          <a:bodyPr wrap="square">
            <a:spAutoFit/>
          </a:bodyPr>
          <a:lstStyle/>
          <a:p>
            <a:pPr algn="r"/>
            <a:r>
              <a:rPr lang="en-US" sz="2400" b="1" i="1" dirty="0">
                <a:solidFill>
                  <a:schemeClr val="accent6"/>
                </a:solidFill>
                <a:latin typeface="Arial" panose="020B0604020202020204" pitchFamily="34" charset="0"/>
                <a:cs typeface="Arial" panose="020B0604020202020204" pitchFamily="34" charset="0"/>
              </a:rPr>
              <a:t>Hearing impairment correlates with higher levels of CSF t- &amp; p-tau protein</a:t>
            </a:r>
          </a:p>
        </p:txBody>
      </p:sp>
      <p:pic>
        <p:nvPicPr>
          <p:cNvPr id="4" name="Picture 3" descr="A screenshot of a computer&#10;&#10;Description automatically generated">
            <a:extLst>
              <a:ext uri="{FF2B5EF4-FFF2-40B4-BE49-F238E27FC236}">
                <a16:creationId xmlns:a16="http://schemas.microsoft.com/office/drawing/2014/main" id="{3008F4C9-6538-00E9-B093-407B47D84475}"/>
              </a:ext>
            </a:extLst>
          </p:cNvPr>
          <p:cNvPicPr>
            <a:picLocks noChangeAspect="1"/>
          </p:cNvPicPr>
          <p:nvPr/>
        </p:nvPicPr>
        <p:blipFill rotWithShape="1">
          <a:blip r:embed="rId4"/>
          <a:srcRect l="26901" t="23560" r="28828" b="38356"/>
          <a:stretch/>
        </p:blipFill>
        <p:spPr>
          <a:xfrm>
            <a:off x="89558" y="977874"/>
            <a:ext cx="3257176" cy="1870328"/>
          </a:xfrm>
          <a:prstGeom prst="rect">
            <a:avLst/>
          </a:prstGeom>
        </p:spPr>
      </p:pic>
      <p:sp>
        <p:nvSpPr>
          <p:cNvPr id="5" name="Oval 4">
            <a:extLst>
              <a:ext uri="{FF2B5EF4-FFF2-40B4-BE49-F238E27FC236}">
                <a16:creationId xmlns:a16="http://schemas.microsoft.com/office/drawing/2014/main" id="{B06C0240-EF19-E5E9-697B-67F06EC788B4}"/>
              </a:ext>
            </a:extLst>
          </p:cNvPr>
          <p:cNvSpPr/>
          <p:nvPr/>
        </p:nvSpPr>
        <p:spPr>
          <a:xfrm>
            <a:off x="402758" y="3236544"/>
            <a:ext cx="1215923" cy="110633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FEF2794-797A-486E-6AA3-B693066D203A}"/>
              </a:ext>
            </a:extLst>
          </p:cNvPr>
          <p:cNvSpPr txBox="1"/>
          <p:nvPr/>
        </p:nvSpPr>
        <p:spPr>
          <a:xfrm>
            <a:off x="400829" y="3392323"/>
            <a:ext cx="1078795"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Hearing Impairment</a:t>
            </a:r>
          </a:p>
        </p:txBody>
      </p:sp>
      <p:sp>
        <p:nvSpPr>
          <p:cNvPr id="13" name="TextBox 12">
            <a:extLst>
              <a:ext uri="{FF2B5EF4-FFF2-40B4-BE49-F238E27FC236}">
                <a16:creationId xmlns:a16="http://schemas.microsoft.com/office/drawing/2014/main" id="{114C7570-1183-623C-2F65-ACAE6821FF43}"/>
              </a:ext>
            </a:extLst>
          </p:cNvPr>
          <p:cNvSpPr txBox="1"/>
          <p:nvPr/>
        </p:nvSpPr>
        <p:spPr>
          <a:xfrm>
            <a:off x="155542" y="3853988"/>
            <a:ext cx="1565093" cy="334835"/>
          </a:xfrm>
          <a:prstGeom prst="rect">
            <a:avLst/>
          </a:prstGeom>
          <a:noFill/>
        </p:spPr>
        <p:txBody>
          <a:bodyPr wrap="square" rtlCol="0">
            <a:spAutoFit/>
          </a:bodyPr>
          <a:lstStyle/>
          <a:p>
            <a:pPr algn="ctr"/>
            <a:r>
              <a:rPr lang="en-US" sz="788" b="1" dirty="0">
                <a:latin typeface="Arial" panose="020B0604020202020204" pitchFamily="34" charset="0"/>
                <a:cs typeface="Arial" panose="020B0604020202020204" pitchFamily="34" charset="0"/>
              </a:rPr>
              <a:t>CABLE &amp; ADNI</a:t>
            </a:r>
          </a:p>
          <a:p>
            <a:pPr algn="ctr"/>
            <a:r>
              <a:rPr lang="en-US" sz="788" b="1" i="1" dirty="0">
                <a:latin typeface="Arial" panose="020B0604020202020204" pitchFamily="34" charset="0"/>
                <a:cs typeface="Arial" panose="020B0604020202020204" pitchFamily="34" charset="0"/>
              </a:rPr>
              <a:t>Self-report</a:t>
            </a:r>
          </a:p>
        </p:txBody>
      </p:sp>
      <p:sp>
        <p:nvSpPr>
          <p:cNvPr id="14" name="Oval 13">
            <a:extLst>
              <a:ext uri="{FF2B5EF4-FFF2-40B4-BE49-F238E27FC236}">
                <a16:creationId xmlns:a16="http://schemas.microsoft.com/office/drawing/2014/main" id="{6DC059E0-7578-8E5F-0C82-52D45E34EB39}"/>
              </a:ext>
            </a:extLst>
          </p:cNvPr>
          <p:cNvSpPr/>
          <p:nvPr/>
        </p:nvSpPr>
        <p:spPr>
          <a:xfrm>
            <a:off x="1994551" y="2979524"/>
            <a:ext cx="1176428" cy="110633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46CA9B6-84DB-624E-2430-7594277D9AF0}"/>
              </a:ext>
            </a:extLst>
          </p:cNvPr>
          <p:cNvSpPr txBox="1"/>
          <p:nvPr/>
        </p:nvSpPr>
        <p:spPr>
          <a:xfrm>
            <a:off x="2112355" y="2981970"/>
            <a:ext cx="940819"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CSF Proteins</a:t>
            </a:r>
          </a:p>
        </p:txBody>
      </p:sp>
      <p:sp>
        <p:nvSpPr>
          <p:cNvPr id="16" name="TextBox 15">
            <a:extLst>
              <a:ext uri="{FF2B5EF4-FFF2-40B4-BE49-F238E27FC236}">
                <a16:creationId xmlns:a16="http://schemas.microsoft.com/office/drawing/2014/main" id="{109DCE56-8C9B-7D12-1240-C86F7E334146}"/>
              </a:ext>
            </a:extLst>
          </p:cNvPr>
          <p:cNvSpPr txBox="1"/>
          <p:nvPr/>
        </p:nvSpPr>
        <p:spPr>
          <a:xfrm>
            <a:off x="1801336" y="3375027"/>
            <a:ext cx="1529945" cy="779444"/>
          </a:xfrm>
          <a:prstGeom prst="rect">
            <a:avLst/>
          </a:prstGeom>
          <a:noFill/>
        </p:spPr>
        <p:txBody>
          <a:bodyPr wrap="square" rtlCol="0">
            <a:spAutoFit/>
          </a:bodyPr>
          <a:lstStyle/>
          <a:p>
            <a:pPr algn="ctr"/>
            <a:r>
              <a:rPr lang="en-US" sz="788" b="1" dirty="0">
                <a:latin typeface="Arial" panose="020B0604020202020204" pitchFamily="34" charset="0"/>
                <a:cs typeface="Arial" panose="020B0604020202020204" pitchFamily="34" charset="0"/>
              </a:rPr>
              <a:t>CABLE &amp; ADNI</a:t>
            </a:r>
          </a:p>
          <a:p>
            <a:pPr algn="ctr"/>
            <a:r>
              <a:rPr lang="en-US" sz="788" dirty="0">
                <a:latin typeface="Arial" panose="020B0604020202020204" pitchFamily="34" charset="0"/>
                <a:cs typeface="Arial" panose="020B0604020202020204" pitchFamily="34" charset="0"/>
              </a:rPr>
              <a:t>Lumbar puncture</a:t>
            </a:r>
          </a:p>
          <a:p>
            <a:pPr algn="ctr"/>
            <a:r>
              <a:rPr lang="en-US" sz="788" dirty="0">
                <a:latin typeface="Arial" panose="020B0604020202020204" pitchFamily="34" charset="0"/>
                <a:cs typeface="Arial" panose="020B0604020202020204" pitchFamily="34" charset="0"/>
              </a:rPr>
              <a:t>Aβ</a:t>
            </a:r>
            <a:r>
              <a:rPr lang="en-US" sz="788" baseline="-25000" dirty="0">
                <a:latin typeface="Arial" panose="020B0604020202020204" pitchFamily="34" charset="0"/>
                <a:cs typeface="Arial" panose="020B0604020202020204" pitchFamily="34" charset="0"/>
              </a:rPr>
              <a:t>42</a:t>
            </a:r>
          </a:p>
          <a:p>
            <a:pPr algn="ctr"/>
            <a:r>
              <a:rPr lang="en-US" sz="788" dirty="0">
                <a:latin typeface="Arial" panose="020B0604020202020204" pitchFamily="34" charset="0"/>
                <a:cs typeface="Arial" panose="020B0604020202020204" pitchFamily="34" charset="0"/>
              </a:rPr>
              <a:t>p-tau181</a:t>
            </a:r>
          </a:p>
          <a:p>
            <a:pPr algn="ctr"/>
            <a:r>
              <a:rPr lang="en-US" sz="788" dirty="0">
                <a:latin typeface="Arial" panose="020B0604020202020204" pitchFamily="34" charset="0"/>
                <a:cs typeface="Arial" panose="020B0604020202020204" pitchFamily="34" charset="0"/>
              </a:rPr>
              <a:t>t-tau</a:t>
            </a:r>
          </a:p>
          <a:p>
            <a:pPr algn="ctr"/>
            <a:endParaRPr lang="en-US" sz="788" baseline="-25000" dirty="0">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FB8BB54F-63E2-9A59-BD74-4B49E90EF3F7}"/>
              </a:ext>
            </a:extLst>
          </p:cNvPr>
          <p:cNvSpPr txBox="1">
            <a:spLocks/>
          </p:cNvSpPr>
          <p:nvPr/>
        </p:nvSpPr>
        <p:spPr>
          <a:xfrm>
            <a:off x="286471" y="4471358"/>
            <a:ext cx="3044810" cy="998685"/>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 lvl="1">
              <a:spcBef>
                <a:spcPts val="0"/>
              </a:spcBef>
              <a:spcAft>
                <a:spcPts val="375"/>
              </a:spcAft>
            </a:pPr>
            <a:r>
              <a:rPr lang="en-US" sz="1200" dirty="0">
                <a:solidFill>
                  <a:schemeClr val="tx2"/>
                </a:solidFill>
                <a:latin typeface="Arial" panose="020B0604020202020204" pitchFamily="34" charset="0"/>
                <a:cs typeface="Arial" panose="020B0604020202020204" pitchFamily="34" charset="0"/>
              </a:rPr>
              <a:t>Chinese Alzheimer’s Biomarker &amp; Lifestyle (CABLE) study (n = 863)</a:t>
            </a:r>
          </a:p>
          <a:p>
            <a:pPr marL="85725" lvl="1">
              <a:spcBef>
                <a:spcPts val="0"/>
              </a:spcBef>
              <a:spcAft>
                <a:spcPts val="375"/>
              </a:spcAft>
            </a:pPr>
            <a:r>
              <a:rPr lang="en-US" sz="1200" dirty="0">
                <a:solidFill>
                  <a:schemeClr val="tx2"/>
                </a:solidFill>
                <a:latin typeface="Arial" panose="020B0604020202020204" pitchFamily="34" charset="0"/>
                <a:cs typeface="Arial" panose="020B0604020202020204" pitchFamily="34" charset="0"/>
              </a:rPr>
              <a:t>Alzheimer’s Disease Neuroimaging Initiative (ADNI) database (n = 1770)</a:t>
            </a:r>
          </a:p>
          <a:p>
            <a:pPr marL="85725" lvl="1">
              <a:spcBef>
                <a:spcPts val="0"/>
              </a:spcBef>
              <a:spcAft>
                <a:spcPts val="375"/>
              </a:spcAft>
            </a:pPr>
            <a:r>
              <a:rPr lang="en-US" sz="1200" dirty="0">
                <a:solidFill>
                  <a:schemeClr val="tx2"/>
                </a:solidFill>
                <a:latin typeface="Arial" panose="020B0604020202020204" pitchFamily="34" charset="0"/>
                <a:cs typeface="Arial" panose="020B0604020202020204" pitchFamily="34" charset="0"/>
              </a:rPr>
              <a:t>Cross-sectional</a:t>
            </a:r>
          </a:p>
        </p:txBody>
      </p:sp>
    </p:spTree>
    <p:extLst>
      <p:ext uri="{BB962C8B-B14F-4D97-AF65-F5344CB8AC3E}">
        <p14:creationId xmlns:p14="http://schemas.microsoft.com/office/powerpoint/2010/main" val="3549275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97FCF-3C9F-4D6E-A300-2B668034CB5B}"/>
              </a:ext>
            </a:extLst>
          </p:cNvPr>
          <p:cNvSpPr>
            <a:spLocks noGrp="1"/>
          </p:cNvSpPr>
          <p:nvPr>
            <p:ph type="title"/>
          </p:nvPr>
        </p:nvSpPr>
        <p:spPr>
          <a:xfrm>
            <a:off x="228600" y="2299513"/>
            <a:ext cx="3748576" cy="994172"/>
          </a:xfrm>
        </p:spPr>
        <p:txBody>
          <a:bodyPr>
            <a:noAutofit/>
          </a:bodyPr>
          <a:lstStyle/>
          <a:p>
            <a:pPr algn="r"/>
            <a:r>
              <a:rPr lang="en-US" b="1" dirty="0">
                <a:solidFill>
                  <a:schemeClr val="accent6"/>
                </a:solidFill>
                <a:latin typeface="Arial" panose="020B0604020202020204" pitchFamily="34" charset="0"/>
                <a:cs typeface="Arial" panose="020B0604020202020204" pitchFamily="34" charset="0"/>
              </a:rPr>
              <a:t>Summary of Evidence</a:t>
            </a:r>
          </a:p>
        </p:txBody>
      </p:sp>
      <p:sp>
        <p:nvSpPr>
          <p:cNvPr id="7" name="Content Placeholder 6">
            <a:extLst>
              <a:ext uri="{FF2B5EF4-FFF2-40B4-BE49-F238E27FC236}">
                <a16:creationId xmlns:a16="http://schemas.microsoft.com/office/drawing/2014/main" id="{E4AFD2A0-337C-FFAA-15D3-04612477030D}"/>
              </a:ext>
            </a:extLst>
          </p:cNvPr>
          <p:cNvSpPr>
            <a:spLocks noGrp="1"/>
          </p:cNvSpPr>
          <p:nvPr>
            <p:ph sz="half" idx="1"/>
          </p:nvPr>
        </p:nvSpPr>
        <p:spPr>
          <a:xfrm>
            <a:off x="4539344" y="381000"/>
            <a:ext cx="4376056" cy="5410200"/>
          </a:xfrm>
        </p:spPr>
        <p:txBody>
          <a:bodyPr>
            <a:normAutofit/>
          </a:bodyPr>
          <a:lstStyle/>
          <a:p>
            <a:r>
              <a:rPr lang="en-US" sz="2400" dirty="0">
                <a:latin typeface="Arial" panose="020B0604020202020204" pitchFamily="34" charset="0"/>
                <a:cs typeface="Arial" panose="020B0604020202020204" pitchFamily="34" charset="0"/>
              </a:rPr>
              <a:t>Most studies show an independent relationship between hearing loss &amp; cognitive decline</a:t>
            </a:r>
          </a:p>
          <a:p>
            <a:r>
              <a:rPr lang="en-US" sz="2400" dirty="0">
                <a:solidFill>
                  <a:schemeClr val="accent6"/>
                </a:solidFill>
                <a:latin typeface="Arial" panose="020B0604020202020204" pitchFamily="34" charset="0"/>
                <a:cs typeface="Arial" panose="020B0604020202020204" pitchFamily="34" charset="0"/>
              </a:rPr>
              <a:t>Sample sizes large, differences highly significant, but              </a:t>
            </a:r>
            <a:r>
              <a:rPr lang="en-US" sz="2400" u="sng" dirty="0">
                <a:solidFill>
                  <a:schemeClr val="accent6"/>
                </a:solidFill>
                <a:latin typeface="Arial" panose="020B0604020202020204" pitchFamily="34" charset="0"/>
                <a:cs typeface="Arial" panose="020B0604020202020204" pitchFamily="34" charset="0"/>
              </a:rPr>
              <a:t>effect sizes are small</a:t>
            </a:r>
            <a:endParaRPr lang="en-US" sz="2400" b="1" u="sng" dirty="0">
              <a:solidFill>
                <a:schemeClr val="accent6"/>
              </a:solidFill>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Hard to make </a:t>
            </a:r>
            <a:r>
              <a:rPr lang="en-US" sz="2400" i="1" dirty="0">
                <a:latin typeface="Arial" panose="020B0604020202020204" pitchFamily="34" charset="0"/>
                <a:cs typeface="Arial" panose="020B0604020202020204" pitchFamily="34" charset="0"/>
              </a:rPr>
              <a:t>individual</a:t>
            </a:r>
            <a:r>
              <a:rPr lang="en-US" sz="2400" dirty="0">
                <a:latin typeface="Arial" panose="020B0604020202020204" pitchFamily="34" charset="0"/>
                <a:cs typeface="Arial" panose="020B0604020202020204" pitchFamily="34" charset="0"/>
              </a:rPr>
              <a:t> patient predictions</a:t>
            </a:r>
          </a:p>
          <a:p>
            <a:r>
              <a:rPr lang="en-US" sz="2400" i="1" dirty="0">
                <a:latin typeface="Arial" panose="020B0604020202020204" pitchFamily="34" charset="0"/>
                <a:cs typeface="Arial" panose="020B0604020202020204" pitchFamily="34" charset="0"/>
              </a:rPr>
              <a:t>Impossible</a:t>
            </a:r>
            <a:r>
              <a:rPr lang="en-US" sz="2400" dirty="0">
                <a:latin typeface="Arial" panose="020B0604020202020204" pitchFamily="34" charset="0"/>
                <a:cs typeface="Arial" panose="020B0604020202020204" pitchFamily="34" charset="0"/>
              </a:rPr>
              <a:t> to infer causal relationship</a:t>
            </a:r>
          </a:p>
        </p:txBody>
      </p:sp>
      <p:cxnSp>
        <p:nvCxnSpPr>
          <p:cNvPr id="9" name="Straight Connector 8">
            <a:extLst>
              <a:ext uri="{FF2B5EF4-FFF2-40B4-BE49-F238E27FC236}">
                <a16:creationId xmlns:a16="http://schemas.microsoft.com/office/drawing/2014/main" id="{6028C003-A672-8A67-4A52-67E75565727A}"/>
              </a:ext>
            </a:extLst>
          </p:cNvPr>
          <p:cNvCxnSpPr/>
          <p:nvPr/>
        </p:nvCxnSpPr>
        <p:spPr>
          <a:xfrm>
            <a:off x="4373725" y="1482401"/>
            <a:ext cx="0" cy="30930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580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F56C52CA-7CA3-F41D-4278-1957BA089C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421" b="9554"/>
          <a:stretch/>
        </p:blipFill>
        <p:spPr>
          <a:xfrm>
            <a:off x="5331767" y="144131"/>
            <a:ext cx="3229283" cy="1816472"/>
          </a:xfrm>
          <a:prstGeom prst="rect">
            <a:avLst/>
          </a:prstGeom>
        </p:spPr>
      </p:pic>
      <p:sp>
        <p:nvSpPr>
          <p:cNvPr id="10" name="TextBox 9">
            <a:extLst>
              <a:ext uri="{FF2B5EF4-FFF2-40B4-BE49-F238E27FC236}">
                <a16:creationId xmlns:a16="http://schemas.microsoft.com/office/drawing/2014/main" id="{41A23C22-8E0F-B039-5C31-2D801F24D828}"/>
              </a:ext>
            </a:extLst>
          </p:cNvPr>
          <p:cNvSpPr txBox="1"/>
          <p:nvPr/>
        </p:nvSpPr>
        <p:spPr>
          <a:xfrm>
            <a:off x="215642" y="1249192"/>
            <a:ext cx="4682883" cy="1692771"/>
          </a:xfrm>
          <a:prstGeom prst="rect">
            <a:avLst/>
          </a:prstGeom>
          <a:noFill/>
        </p:spPr>
        <p:txBody>
          <a:bodyPr wrap="square">
            <a:spAutoFit/>
          </a:bodyPr>
          <a:lstStyle/>
          <a:p>
            <a:pPr lvl="0"/>
            <a:r>
              <a:rPr lang="en-US" sz="2000" b="1" dirty="0">
                <a:solidFill>
                  <a:schemeClr val="accent6"/>
                </a:solidFill>
                <a:latin typeface="Arial" panose="020B0604020202020204" pitchFamily="34" charset="0"/>
                <a:cs typeface="Arial" panose="020B0604020202020204" pitchFamily="34" charset="0"/>
              </a:rPr>
              <a:t>Information (Signal) Degradation Hypothesis</a:t>
            </a:r>
            <a:r>
              <a:rPr lang="en-US" sz="2000" dirty="0">
                <a:solidFill>
                  <a:schemeClr val="accent6"/>
                </a:solidFill>
                <a:latin typeface="Arial" panose="020B0604020202020204" pitchFamily="34" charset="0"/>
                <a:cs typeface="Arial" panose="020B0604020202020204" pitchFamily="34" charset="0"/>
              </a:rPr>
              <a:t>:</a:t>
            </a:r>
          </a:p>
          <a:p>
            <a:pPr lvl="0"/>
            <a:r>
              <a:rPr lang="en-US" sz="1600" dirty="0">
                <a:latin typeface="Arial" panose="020B0604020202020204" pitchFamily="34" charset="0"/>
                <a:cs typeface="Arial" panose="020B0604020202020204" pitchFamily="34" charset="0"/>
              </a:rPr>
              <a:t>increased demand on cognitive resources to decipher impoverished input —&gt; higher level cognitive processing compromised as mental resources diverted to perception</a:t>
            </a:r>
            <a:endParaRPr lang="en-US" sz="1600" b="1" dirty="0">
              <a:latin typeface="Arial" panose="020B0604020202020204" pitchFamily="34" charset="0"/>
              <a:cs typeface="Arial" panose="020B0604020202020204" pitchFamily="34" charset="0"/>
            </a:endParaRPr>
          </a:p>
        </p:txBody>
      </p:sp>
      <p:pic>
        <p:nvPicPr>
          <p:cNvPr id="12" name="New picture">
            <a:extLst>
              <a:ext uri="{FF2B5EF4-FFF2-40B4-BE49-F238E27FC236}">
                <a16:creationId xmlns:a16="http://schemas.microsoft.com/office/drawing/2014/main" id="{7CE8FE95-45EF-EFBC-654A-2474CB451FFD}"/>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4744858" y="2113042"/>
            <a:ext cx="4246742" cy="313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8" name="Rectangle 7">
            <a:extLst>
              <a:ext uri="{FF2B5EF4-FFF2-40B4-BE49-F238E27FC236}">
                <a16:creationId xmlns:a16="http://schemas.microsoft.com/office/drawing/2014/main" id="{D3598202-4C56-C067-FF4D-60E8A8E50971}"/>
              </a:ext>
            </a:extLst>
          </p:cNvPr>
          <p:cNvSpPr/>
          <p:nvPr/>
        </p:nvSpPr>
        <p:spPr>
          <a:xfrm>
            <a:off x="4744858" y="2113043"/>
            <a:ext cx="4246742" cy="8517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7" name="Slide Number Placeholder 16">
            <a:extLst>
              <a:ext uri="{FF2B5EF4-FFF2-40B4-BE49-F238E27FC236}">
                <a16:creationId xmlns:a16="http://schemas.microsoft.com/office/drawing/2014/main" id="{108ACB61-84C7-6D84-A76A-D01D33C3745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5F2F2A-C680-4A43-8881-5587C526ED62}" type="slidenum">
              <a:rPr lang="en-US" smtClean="0"/>
              <a:pPr/>
              <a:t>16</a:t>
            </a:fld>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FA72996-A469-7AE8-ECEC-1F6D33FEECBA}"/>
              </a:ext>
            </a:extLst>
          </p:cNvPr>
          <p:cNvSpPr txBox="1"/>
          <p:nvPr/>
        </p:nvSpPr>
        <p:spPr>
          <a:xfrm>
            <a:off x="4896670" y="5273449"/>
            <a:ext cx="4246742" cy="692497"/>
          </a:xfrm>
          <a:prstGeom prst="rect">
            <a:avLst/>
          </a:prstGeom>
          <a:noFill/>
        </p:spPr>
        <p:txBody>
          <a:bodyPr wrap="square">
            <a:spAutoFit/>
          </a:bodyPr>
          <a:lstStyle/>
          <a:p>
            <a:pPr marL="1885950" lvl="5" indent="-171450">
              <a:buAutoNum type="arabicPeriod"/>
            </a:pPr>
            <a:r>
              <a:rPr lang="en-US" sz="900" i="1" dirty="0">
                <a:latin typeface="Arial" panose="020B0604020202020204" pitchFamily="34" charset="0"/>
                <a:cs typeface="Arial" panose="020B0604020202020204" pitchFamily="34" charset="0"/>
              </a:rPr>
              <a:t>Information degradation hypothesis</a:t>
            </a:r>
          </a:p>
          <a:p>
            <a:pPr marL="1885950" lvl="5" indent="-171450">
              <a:buAutoNum type="arabicPeriod"/>
            </a:pPr>
            <a:r>
              <a:rPr lang="en-US" sz="900" i="1" dirty="0">
                <a:latin typeface="Arial" panose="020B0604020202020204" pitchFamily="34" charset="0"/>
                <a:cs typeface="Arial" panose="020B0604020202020204" pitchFamily="34" charset="0"/>
              </a:rPr>
              <a:t>Sensory deprivation hypothesis</a:t>
            </a:r>
          </a:p>
          <a:p>
            <a:pPr marL="1885950" lvl="5" indent="-171450">
              <a:buAutoNum type="arabicPeriod"/>
            </a:pPr>
            <a:r>
              <a:rPr lang="en-US" sz="900" i="1" dirty="0">
                <a:latin typeface="Arial" panose="020B0604020202020204" pitchFamily="34" charset="0"/>
                <a:cs typeface="Arial" panose="020B0604020202020204" pitchFamily="34" charset="0"/>
              </a:rPr>
              <a:t>Cognitive load on perception hypothesis</a:t>
            </a:r>
          </a:p>
          <a:p>
            <a:pPr marL="1885950" lvl="5" indent="-171450">
              <a:buAutoNum type="arabicPeriod"/>
            </a:pPr>
            <a:r>
              <a:rPr lang="en-US" sz="900" i="1" dirty="0">
                <a:latin typeface="Arial" panose="020B0604020202020204" pitchFamily="34" charset="0"/>
                <a:cs typeface="Arial" panose="020B0604020202020204" pitchFamily="34" charset="0"/>
              </a:rPr>
              <a:t>Common cause hypothesis</a:t>
            </a:r>
          </a:p>
          <a:p>
            <a:endParaRPr lang="en-US" sz="300" i="1" dirty="0">
              <a:solidFill>
                <a:schemeClr val="accent6"/>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5F675AA-CA60-586F-6A51-FA4CA0231B13}"/>
              </a:ext>
            </a:extLst>
          </p:cNvPr>
          <p:cNvSpPr txBox="1"/>
          <p:nvPr/>
        </p:nvSpPr>
        <p:spPr>
          <a:xfrm>
            <a:off x="4267200" y="4998308"/>
            <a:ext cx="3657600" cy="253916"/>
          </a:xfrm>
          <a:prstGeom prst="rect">
            <a:avLst/>
          </a:prstGeom>
          <a:noFill/>
        </p:spPr>
        <p:txBody>
          <a:bodyPr wrap="square">
            <a:spAutoFit/>
          </a:bodyPr>
          <a:lstStyle/>
          <a:p>
            <a:pPr algn="r"/>
            <a:r>
              <a:rPr lang="en-US" sz="1050" b="1" i="1" dirty="0">
                <a:solidFill>
                  <a:schemeClr val="accent6"/>
                </a:solidFill>
                <a:latin typeface="Arial" panose="020B0604020202020204" pitchFamily="34" charset="0"/>
                <a:cs typeface="Arial" panose="020B0604020202020204" pitchFamily="34" charset="0"/>
              </a:rPr>
              <a:t>Moberly, Doerfer, &amp; Harris, Laryngoscope, 2019</a:t>
            </a:r>
          </a:p>
        </p:txBody>
      </p:sp>
      <p:sp>
        <p:nvSpPr>
          <p:cNvPr id="4" name="Title 2">
            <a:extLst>
              <a:ext uri="{FF2B5EF4-FFF2-40B4-BE49-F238E27FC236}">
                <a16:creationId xmlns:a16="http://schemas.microsoft.com/office/drawing/2014/main" id="{1B6FA93C-5DAA-DB5E-3FE7-FC0EE1A52307}"/>
              </a:ext>
            </a:extLst>
          </p:cNvPr>
          <p:cNvSpPr>
            <a:spLocks noGrp="1"/>
          </p:cNvSpPr>
          <p:nvPr>
            <p:ph type="title"/>
          </p:nvPr>
        </p:nvSpPr>
        <p:spPr>
          <a:xfrm>
            <a:off x="-1897112" y="56896"/>
            <a:ext cx="8229600" cy="1143000"/>
          </a:xfrm>
        </p:spPr>
        <p:txBody>
          <a:bodyPr/>
          <a:lstStyle/>
          <a:p>
            <a:r>
              <a:rPr lang="en-US" b="1" dirty="0">
                <a:solidFill>
                  <a:schemeClr val="accent6"/>
                </a:solidFill>
              </a:rPr>
              <a:t>Mechanism</a:t>
            </a:r>
          </a:p>
        </p:txBody>
      </p:sp>
      <p:pic>
        <p:nvPicPr>
          <p:cNvPr id="6" name="Picture 5">
            <a:extLst>
              <a:ext uri="{FF2B5EF4-FFF2-40B4-BE49-F238E27FC236}">
                <a16:creationId xmlns:a16="http://schemas.microsoft.com/office/drawing/2014/main" id="{D3E18978-19BC-FFCC-6575-8BC26A761CB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620" b="89815" l="9944" r="89944">
                        <a14:foregroundMark x1="37062" y1="9491" x2="52704" y2="4213"/>
                        <a14:foregroundMark x1="60956" y1="5387" x2="69492" y2="9722"/>
                        <a14:foregroundMark x1="58846" y1="4316" x2="60468" y2="5140"/>
                        <a14:foregroundMark x1="69492" y1="9722" x2="71073" y2="12731"/>
                        <a14:foregroundMark x1="61145" y1="2961" x2="59397" y2="2563"/>
                        <a14:foregroundMark x1="53045" y1="3128" x2="51864" y2="3935"/>
                        <a14:backgroundMark x1="53446" y1="1852" x2="59548" y2="2083"/>
                        <a14:backgroundMark x1="61130" y1="3009" x2="61695" y2="3009"/>
                      </a14:backgroundRemoval>
                    </a14:imgEffect>
                  </a14:imgLayer>
                </a14:imgProps>
              </a:ext>
            </a:extLst>
          </a:blip>
          <a:stretch>
            <a:fillRect/>
          </a:stretch>
        </p:blipFill>
        <p:spPr>
          <a:xfrm>
            <a:off x="1981200" y="3429000"/>
            <a:ext cx="2341562" cy="1143000"/>
          </a:xfrm>
          <a:prstGeom prst="rect">
            <a:avLst/>
          </a:prstGeom>
        </p:spPr>
      </p:pic>
      <p:pic>
        <p:nvPicPr>
          <p:cNvPr id="9" name="Picture 8">
            <a:extLst>
              <a:ext uri="{FF2B5EF4-FFF2-40B4-BE49-F238E27FC236}">
                <a16:creationId xmlns:a16="http://schemas.microsoft.com/office/drawing/2014/main" id="{5A342F4F-C362-8624-4EB7-3080B9A1DC0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49393" y="3372778"/>
            <a:ext cx="1143000" cy="1143000"/>
          </a:xfrm>
          <a:prstGeom prst="rect">
            <a:avLst/>
          </a:prstGeom>
        </p:spPr>
      </p:pic>
      <p:cxnSp>
        <p:nvCxnSpPr>
          <p:cNvPr id="16" name="Straight Arrow Connector 15">
            <a:extLst>
              <a:ext uri="{FF2B5EF4-FFF2-40B4-BE49-F238E27FC236}">
                <a16:creationId xmlns:a16="http://schemas.microsoft.com/office/drawing/2014/main" id="{7FD217B1-AAEC-D958-AC5A-6508868D62C3}"/>
              </a:ext>
            </a:extLst>
          </p:cNvPr>
          <p:cNvCxnSpPr>
            <a:cxnSpLocks/>
          </p:cNvCxnSpPr>
          <p:nvPr/>
        </p:nvCxnSpPr>
        <p:spPr>
          <a:xfrm>
            <a:off x="1579729" y="3915276"/>
            <a:ext cx="617080"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6146" name="Picture 2" descr="Lock Open And Key Stock Photo - Image: 8975040">
            <a:extLst>
              <a:ext uri="{FF2B5EF4-FFF2-40B4-BE49-F238E27FC236}">
                <a16:creationId xmlns:a16="http://schemas.microsoft.com/office/drawing/2014/main" id="{83DE4624-4C97-5C6A-C226-8C372814DDCF}"/>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6392" b="75612" l="57100" r="82700">
                        <a14:foregroundMark x1="60000" y1="46214" x2="60000" y2="46214"/>
                        <a14:foregroundMark x1="76600" y1="68486" x2="76600" y2="68486"/>
                        <a14:foregroundMark x1="71200" y1="52450" x2="71200" y2="52450"/>
                        <a14:foregroundMark x1="61100" y1="41203" x2="61100" y2="41203"/>
                        <a14:foregroundMark x1="67100" y1="27506" x2="67100" y2="27506"/>
                        <a14:foregroundMark x1="73100" y1="27728" x2="73100" y2="27728"/>
                        <a14:foregroundMark x1="68600" y1="26392" x2="68600" y2="26392"/>
                        <a14:foregroundMark x1="78900" y1="66592" x2="78900" y2="66592"/>
                        <a14:foregroundMark x1="70800" y1="55568" x2="70800" y2="55568"/>
                        <a14:foregroundMark x1="59100" y1="73274" x2="59100" y2="73274"/>
                        <a14:foregroundMark x1="78000" y1="75612" x2="78000" y2="75612"/>
                      </a14:backgroundRemoval>
                    </a14:imgEffect>
                  </a14:imgLayer>
                </a14:imgProps>
              </a:ext>
              <a:ext uri="{28A0092B-C50C-407E-A947-70E740481C1C}">
                <a14:useLocalDpi xmlns:a14="http://schemas.microsoft.com/office/drawing/2010/main" val="0"/>
              </a:ext>
            </a:extLst>
          </a:blip>
          <a:srcRect l="54001" t="23011" r="14072" b="21111"/>
          <a:stretch/>
        </p:blipFill>
        <p:spPr bwMode="auto">
          <a:xfrm>
            <a:off x="3710021" y="3031946"/>
            <a:ext cx="399675" cy="628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260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17760D-D30B-BCAE-EB94-7EE8F997E768}"/>
              </a:ext>
            </a:extLst>
          </p:cNvPr>
          <p:cNvSpPr txBox="1"/>
          <p:nvPr/>
        </p:nvSpPr>
        <p:spPr>
          <a:xfrm>
            <a:off x="358884" y="1183042"/>
            <a:ext cx="4213116" cy="1631216"/>
          </a:xfrm>
          <a:prstGeom prst="rect">
            <a:avLst/>
          </a:prstGeom>
          <a:noFill/>
        </p:spPr>
        <p:txBody>
          <a:bodyPr wrap="square">
            <a:spAutoFit/>
          </a:bodyPr>
          <a:lstStyle/>
          <a:p>
            <a:pPr lvl="0" algn="just"/>
            <a:r>
              <a:rPr lang="en-US" sz="2000" b="1" dirty="0">
                <a:solidFill>
                  <a:schemeClr val="accent6"/>
                </a:solidFill>
                <a:latin typeface="Arial" panose="020B0604020202020204" pitchFamily="34" charset="0"/>
                <a:cs typeface="Arial" panose="020B0604020202020204" pitchFamily="34" charset="0"/>
              </a:rPr>
              <a:t>Sensory Deprivation Hypothesis</a:t>
            </a:r>
            <a:r>
              <a:rPr lang="en-US" sz="2000" dirty="0">
                <a:solidFill>
                  <a:schemeClr val="accent6"/>
                </a:solidFill>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p>
          <a:p>
            <a:pPr lvl="0" algn="just"/>
            <a:r>
              <a:rPr lang="en-US" sz="1600" dirty="0">
                <a:latin typeface="Arial" panose="020B0604020202020204" pitchFamily="34" charset="0"/>
                <a:cs typeface="Arial" panose="020B0604020202020204" pitchFamily="34" charset="0"/>
              </a:rPr>
              <a:t>hearing loss —&gt; </a:t>
            </a:r>
            <a:r>
              <a:rPr lang="en-US" sz="1600" b="1" i="1" dirty="0">
                <a:latin typeface="Arial" panose="020B0604020202020204" pitchFamily="34" charset="0"/>
                <a:cs typeface="Arial" panose="020B0604020202020204" pitchFamily="34" charset="0"/>
              </a:rPr>
              <a:t>chronic</a:t>
            </a:r>
            <a:r>
              <a:rPr lang="en-US" sz="1600" dirty="0">
                <a:latin typeface="Arial" panose="020B0604020202020204" pitchFamily="34" charset="0"/>
                <a:cs typeface="Arial" panose="020B0604020202020204" pitchFamily="34" charset="0"/>
              </a:rPr>
              <a:t> reallocation of cognitive resources —&gt; </a:t>
            </a:r>
            <a:r>
              <a:rPr lang="en-US" sz="1600" b="1" i="1" dirty="0">
                <a:latin typeface="Arial" panose="020B0604020202020204" pitchFamily="34" charset="0"/>
                <a:cs typeface="Arial" panose="020B0604020202020204" pitchFamily="34" charset="0"/>
              </a:rPr>
              <a:t>permanent</a:t>
            </a:r>
            <a:r>
              <a:rPr lang="en-US" sz="1600" dirty="0">
                <a:latin typeface="Arial" panose="020B0604020202020204" pitchFamily="34" charset="0"/>
                <a:cs typeface="Arial" panose="020B0604020202020204" pitchFamily="34" charset="0"/>
              </a:rPr>
              <a:t> neuroplastic changes that disadvantage general cognition in favor of processes supporting speech perception</a:t>
            </a:r>
            <a:endParaRPr lang="en-US" sz="1400" dirty="0">
              <a:latin typeface="Arial" panose="020B0604020202020204" pitchFamily="34" charset="0"/>
              <a:cs typeface="Arial" panose="020B0604020202020204" pitchFamily="34" charset="0"/>
            </a:endParaRPr>
          </a:p>
        </p:txBody>
      </p:sp>
      <p:sp>
        <p:nvSpPr>
          <p:cNvPr id="29" name="Title 2">
            <a:extLst>
              <a:ext uri="{FF2B5EF4-FFF2-40B4-BE49-F238E27FC236}">
                <a16:creationId xmlns:a16="http://schemas.microsoft.com/office/drawing/2014/main" id="{235F815A-4455-54E8-3C0E-5C67147C98EC}"/>
              </a:ext>
            </a:extLst>
          </p:cNvPr>
          <p:cNvSpPr>
            <a:spLocks noGrp="1"/>
          </p:cNvSpPr>
          <p:nvPr>
            <p:ph type="title"/>
          </p:nvPr>
        </p:nvSpPr>
        <p:spPr>
          <a:xfrm>
            <a:off x="-1897112" y="56896"/>
            <a:ext cx="8229600" cy="1143000"/>
          </a:xfrm>
        </p:spPr>
        <p:txBody>
          <a:bodyPr/>
          <a:lstStyle/>
          <a:p>
            <a:r>
              <a:rPr lang="en-US" b="1" dirty="0">
                <a:solidFill>
                  <a:schemeClr val="accent6"/>
                </a:solidFill>
              </a:rPr>
              <a:t>Mechanism</a:t>
            </a:r>
          </a:p>
        </p:txBody>
      </p:sp>
      <p:pic>
        <p:nvPicPr>
          <p:cNvPr id="42" name="New picture">
            <a:extLst>
              <a:ext uri="{FF2B5EF4-FFF2-40B4-BE49-F238E27FC236}">
                <a16:creationId xmlns:a16="http://schemas.microsoft.com/office/drawing/2014/main" id="{45CA357B-BA55-1D27-CF04-8DDC15FD8BB0}"/>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744858" y="2113042"/>
            <a:ext cx="4246742" cy="313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43" name="TextBox 42">
            <a:extLst>
              <a:ext uri="{FF2B5EF4-FFF2-40B4-BE49-F238E27FC236}">
                <a16:creationId xmlns:a16="http://schemas.microsoft.com/office/drawing/2014/main" id="{1E840EC5-8E49-197A-3E65-722746B497A8}"/>
              </a:ext>
            </a:extLst>
          </p:cNvPr>
          <p:cNvSpPr txBox="1"/>
          <p:nvPr/>
        </p:nvSpPr>
        <p:spPr>
          <a:xfrm>
            <a:off x="4896670" y="5273449"/>
            <a:ext cx="4246742" cy="692497"/>
          </a:xfrm>
          <a:prstGeom prst="rect">
            <a:avLst/>
          </a:prstGeom>
          <a:noFill/>
        </p:spPr>
        <p:txBody>
          <a:bodyPr wrap="square">
            <a:spAutoFit/>
          </a:bodyPr>
          <a:lstStyle/>
          <a:p>
            <a:pPr marL="1885950" lvl="5" indent="-171450">
              <a:buAutoNum type="arabicPeriod"/>
            </a:pPr>
            <a:r>
              <a:rPr lang="en-US" sz="900" i="1" dirty="0">
                <a:latin typeface="Arial" panose="020B0604020202020204" pitchFamily="34" charset="0"/>
                <a:cs typeface="Arial" panose="020B0604020202020204" pitchFamily="34" charset="0"/>
              </a:rPr>
              <a:t>Information degradation hypothesis</a:t>
            </a:r>
          </a:p>
          <a:p>
            <a:pPr marL="1885950" lvl="5" indent="-171450">
              <a:buAutoNum type="arabicPeriod"/>
            </a:pPr>
            <a:r>
              <a:rPr lang="en-US" sz="900" i="1" dirty="0">
                <a:latin typeface="Arial" panose="020B0604020202020204" pitchFamily="34" charset="0"/>
                <a:cs typeface="Arial" panose="020B0604020202020204" pitchFamily="34" charset="0"/>
              </a:rPr>
              <a:t>Sensory deprivation hypothesis</a:t>
            </a:r>
          </a:p>
          <a:p>
            <a:pPr marL="1885950" lvl="5" indent="-171450">
              <a:buAutoNum type="arabicPeriod"/>
            </a:pPr>
            <a:r>
              <a:rPr lang="en-US" sz="900" i="1" dirty="0">
                <a:latin typeface="Arial" panose="020B0604020202020204" pitchFamily="34" charset="0"/>
                <a:cs typeface="Arial" panose="020B0604020202020204" pitchFamily="34" charset="0"/>
              </a:rPr>
              <a:t>Cognitive load on perception hypothesis</a:t>
            </a:r>
          </a:p>
          <a:p>
            <a:pPr marL="1885950" lvl="5" indent="-171450">
              <a:buAutoNum type="arabicPeriod"/>
            </a:pPr>
            <a:r>
              <a:rPr lang="en-US" sz="900" i="1" dirty="0">
                <a:latin typeface="Arial" panose="020B0604020202020204" pitchFamily="34" charset="0"/>
                <a:cs typeface="Arial" panose="020B0604020202020204" pitchFamily="34" charset="0"/>
              </a:rPr>
              <a:t>Common cause hypothesis</a:t>
            </a:r>
          </a:p>
          <a:p>
            <a:endParaRPr lang="en-US" sz="300" i="1" dirty="0">
              <a:solidFill>
                <a:schemeClr val="accent6"/>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C51799D0-DD7C-AF6B-C9A1-32877D2CB1D2}"/>
              </a:ext>
            </a:extLst>
          </p:cNvPr>
          <p:cNvSpPr txBox="1"/>
          <p:nvPr/>
        </p:nvSpPr>
        <p:spPr>
          <a:xfrm>
            <a:off x="4267200" y="4998308"/>
            <a:ext cx="3657600" cy="253916"/>
          </a:xfrm>
          <a:prstGeom prst="rect">
            <a:avLst/>
          </a:prstGeom>
          <a:noFill/>
        </p:spPr>
        <p:txBody>
          <a:bodyPr wrap="square">
            <a:spAutoFit/>
          </a:bodyPr>
          <a:lstStyle/>
          <a:p>
            <a:pPr algn="r"/>
            <a:r>
              <a:rPr lang="en-US" sz="1050" b="1" i="1" dirty="0">
                <a:solidFill>
                  <a:schemeClr val="accent6"/>
                </a:solidFill>
                <a:latin typeface="Arial" panose="020B0604020202020204" pitchFamily="34" charset="0"/>
                <a:cs typeface="Arial" panose="020B0604020202020204" pitchFamily="34" charset="0"/>
              </a:rPr>
              <a:t>Moberly, Doerfer, &amp; Harris, Laryngoscope, 2019</a:t>
            </a:r>
          </a:p>
        </p:txBody>
      </p:sp>
      <p:pic>
        <p:nvPicPr>
          <p:cNvPr id="45" name="Picture 44">
            <a:extLst>
              <a:ext uri="{FF2B5EF4-FFF2-40B4-BE49-F238E27FC236}">
                <a16:creationId xmlns:a16="http://schemas.microsoft.com/office/drawing/2014/main" id="{E80062E2-DF74-7285-EA87-4238C0BB6EE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620" b="89815" l="9944" r="89944">
                        <a14:foregroundMark x1="37062" y1="9491" x2="52704" y2="4213"/>
                        <a14:foregroundMark x1="60956" y1="5387" x2="69492" y2="9722"/>
                        <a14:foregroundMark x1="58846" y1="4316" x2="60468" y2="5140"/>
                        <a14:foregroundMark x1="69492" y1="9722" x2="71073" y2="12731"/>
                        <a14:foregroundMark x1="61145" y1="2961" x2="59397" y2="2563"/>
                        <a14:foregroundMark x1="53045" y1="3128" x2="51864" y2="3935"/>
                        <a14:backgroundMark x1="53446" y1="1852" x2="59548" y2="2083"/>
                        <a14:backgroundMark x1="61130" y1="3009" x2="61695" y2="3009"/>
                      </a14:backgroundRemoval>
                    </a14:imgEffect>
                  </a14:imgLayer>
                </a14:imgProps>
              </a:ext>
            </a:extLst>
          </a:blip>
          <a:stretch>
            <a:fillRect/>
          </a:stretch>
        </p:blipFill>
        <p:spPr>
          <a:xfrm>
            <a:off x="1981200" y="3429000"/>
            <a:ext cx="2341562" cy="1143000"/>
          </a:xfrm>
          <a:prstGeom prst="rect">
            <a:avLst/>
          </a:prstGeom>
        </p:spPr>
      </p:pic>
      <p:pic>
        <p:nvPicPr>
          <p:cNvPr id="46" name="Picture 45">
            <a:extLst>
              <a:ext uri="{FF2B5EF4-FFF2-40B4-BE49-F238E27FC236}">
                <a16:creationId xmlns:a16="http://schemas.microsoft.com/office/drawing/2014/main" id="{AE08E354-DBCD-4B2E-61DE-D9A95A4603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349393" y="3372778"/>
            <a:ext cx="1143000" cy="1143000"/>
          </a:xfrm>
          <a:prstGeom prst="rect">
            <a:avLst/>
          </a:prstGeom>
        </p:spPr>
      </p:pic>
      <p:cxnSp>
        <p:nvCxnSpPr>
          <p:cNvPr id="47" name="Straight Arrow Connector 46">
            <a:extLst>
              <a:ext uri="{FF2B5EF4-FFF2-40B4-BE49-F238E27FC236}">
                <a16:creationId xmlns:a16="http://schemas.microsoft.com/office/drawing/2014/main" id="{7D1CE3D2-34BB-9F0A-59A1-187BE6656018}"/>
              </a:ext>
            </a:extLst>
          </p:cNvPr>
          <p:cNvCxnSpPr>
            <a:cxnSpLocks/>
          </p:cNvCxnSpPr>
          <p:nvPr/>
        </p:nvCxnSpPr>
        <p:spPr>
          <a:xfrm>
            <a:off x="1579729" y="3915276"/>
            <a:ext cx="617080"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 descr="Lock Open And Key Stock Photo - Image: 8975040">
            <a:extLst>
              <a:ext uri="{FF2B5EF4-FFF2-40B4-BE49-F238E27FC236}">
                <a16:creationId xmlns:a16="http://schemas.microsoft.com/office/drawing/2014/main" id="{5549EB3A-B479-27FF-8B2C-D73E95ECC0D2}"/>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8508" b="76615" l="17000" r="43100">
                        <a14:foregroundMark x1="20000" y1="57016" x2="20000" y2="57016"/>
                        <a14:foregroundMark x1="18800" y1="52673" x2="18800" y2="52673"/>
                        <a14:foregroundMark x1="26700" y1="30735" x2="26700" y2="30735"/>
                        <a14:foregroundMark x1="28900" y1="28619" x2="28900" y2="28619"/>
                        <a14:foregroundMark x1="30100" y1="55011" x2="30100" y2="55011"/>
                        <a14:foregroundMark x1="26000" y1="74053" x2="26000" y2="74053"/>
                        <a14:foregroundMark x1="18700" y1="55234" x2="18700" y2="55234"/>
                        <a14:foregroundMark x1="17400" y1="52895" x2="39100" y2="58018"/>
                        <a14:foregroundMark x1="39100" y1="58018" x2="41400" y2="69042"/>
                        <a14:foregroundMark x1="41400" y1="69042" x2="38700" y2="76392"/>
                        <a14:foregroundMark x1="38700" y1="76392" x2="31200" y2="76615"/>
                        <a14:foregroundMark x1="31200" y1="76615" x2="21100" y2="72606"/>
                        <a14:foregroundMark x1="21100" y1="72606" x2="18100" y2="63920"/>
                        <a14:foregroundMark x1="18100" y1="63920" x2="18900" y2="54788"/>
                        <a14:foregroundMark x1="18900" y1="54788" x2="19400" y2="54009"/>
                        <a14:foregroundMark x1="43100" y1="54677" x2="43100" y2="54677"/>
                      </a14:backgroundRemoval>
                    </a14:imgEffect>
                  </a14:imgLayer>
                </a14:imgProps>
              </a:ext>
              <a:ext uri="{28A0092B-C50C-407E-A947-70E740481C1C}">
                <a14:useLocalDpi xmlns:a14="http://schemas.microsoft.com/office/drawing/2010/main" val="0"/>
              </a:ext>
            </a:extLst>
          </a:blip>
          <a:srcRect l="14093" t="26667" r="55975" b="21111"/>
          <a:stretch/>
        </p:blipFill>
        <p:spPr bwMode="auto">
          <a:xfrm>
            <a:off x="3720548" y="3041374"/>
            <a:ext cx="381000" cy="596900"/>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E8B86643-50B7-79A2-8262-A2F703FA7433}"/>
              </a:ext>
            </a:extLst>
          </p:cNvPr>
          <p:cNvSpPr/>
          <p:nvPr/>
        </p:nvSpPr>
        <p:spPr>
          <a:xfrm>
            <a:off x="4744858" y="2819400"/>
            <a:ext cx="4246742" cy="8517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6888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7C10EBAC-5E7B-371B-2ED9-9A86D723C89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5F2F2A-C680-4A43-8881-5587C526ED62}" type="slidenum">
              <a:rPr lang="en-US" smtClean="0"/>
              <a:pPr/>
              <a:t>18</a:t>
            </a:fld>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2EF02B0-8744-DA66-CF3B-595E4F98CAD3}"/>
              </a:ext>
            </a:extLst>
          </p:cNvPr>
          <p:cNvSpPr txBox="1"/>
          <p:nvPr/>
        </p:nvSpPr>
        <p:spPr>
          <a:xfrm>
            <a:off x="530244" y="1307129"/>
            <a:ext cx="4064793" cy="1384995"/>
          </a:xfrm>
          <a:prstGeom prst="rect">
            <a:avLst/>
          </a:prstGeom>
          <a:noFill/>
        </p:spPr>
        <p:txBody>
          <a:bodyPr wrap="square">
            <a:spAutoFit/>
          </a:bodyPr>
          <a:lstStyle/>
          <a:p>
            <a:pPr lvl="0"/>
            <a:r>
              <a:rPr lang="en-US" sz="2000" b="1" dirty="0">
                <a:solidFill>
                  <a:schemeClr val="accent6"/>
                </a:solidFill>
                <a:latin typeface="Arial" panose="020B0604020202020204" pitchFamily="34" charset="0"/>
                <a:cs typeface="Arial" panose="020B0604020202020204" pitchFamily="34" charset="0"/>
              </a:rPr>
              <a:t>Common Cause Hypothesis</a:t>
            </a:r>
            <a:r>
              <a:rPr lang="en-US" sz="2000" dirty="0">
                <a:solidFill>
                  <a:schemeClr val="accent6"/>
                </a:solidFill>
                <a:latin typeface="Arial" panose="020B0604020202020204" pitchFamily="34" charset="0"/>
                <a:cs typeface="Arial" panose="020B0604020202020204" pitchFamily="34" charset="0"/>
              </a:rPr>
              <a:t>: </a:t>
            </a:r>
          </a:p>
          <a:p>
            <a:pPr lvl="0"/>
            <a:r>
              <a:rPr lang="en-US" sz="1600" dirty="0">
                <a:latin typeface="Arial" panose="020B0604020202020204" pitchFamily="34" charset="0"/>
                <a:cs typeface="Arial" panose="020B0604020202020204" pitchFamily="34" charset="0"/>
              </a:rPr>
              <a:t>Multiple sensory modalities and cognition decline concurrently through a common neurodegenerative etiology. General slowing of information processing speed. </a:t>
            </a:r>
          </a:p>
        </p:txBody>
      </p:sp>
      <p:sp>
        <p:nvSpPr>
          <p:cNvPr id="14" name="Title 2">
            <a:extLst>
              <a:ext uri="{FF2B5EF4-FFF2-40B4-BE49-F238E27FC236}">
                <a16:creationId xmlns:a16="http://schemas.microsoft.com/office/drawing/2014/main" id="{2B938073-B60A-95AE-26B8-1AC1DEA155E1}"/>
              </a:ext>
            </a:extLst>
          </p:cNvPr>
          <p:cNvSpPr>
            <a:spLocks noGrp="1"/>
          </p:cNvSpPr>
          <p:nvPr>
            <p:ph type="title"/>
          </p:nvPr>
        </p:nvSpPr>
        <p:spPr>
          <a:xfrm>
            <a:off x="-1897112" y="56896"/>
            <a:ext cx="8229600" cy="1143000"/>
          </a:xfrm>
        </p:spPr>
        <p:txBody>
          <a:bodyPr/>
          <a:lstStyle/>
          <a:p>
            <a:r>
              <a:rPr lang="en-US" b="1" dirty="0">
                <a:solidFill>
                  <a:schemeClr val="accent6"/>
                </a:solidFill>
              </a:rPr>
              <a:t>Mechanism</a:t>
            </a:r>
          </a:p>
        </p:txBody>
      </p:sp>
      <p:pic>
        <p:nvPicPr>
          <p:cNvPr id="15" name="Picture 14">
            <a:extLst>
              <a:ext uri="{FF2B5EF4-FFF2-40B4-BE49-F238E27FC236}">
                <a16:creationId xmlns:a16="http://schemas.microsoft.com/office/drawing/2014/main" id="{DB50AFF6-5436-09C7-588E-F55394D6E69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620" b="89815" l="9944" r="89944">
                        <a14:foregroundMark x1="37062" y1="9491" x2="52704" y2="4213"/>
                        <a14:foregroundMark x1="60956" y1="5387" x2="69492" y2="9722"/>
                        <a14:foregroundMark x1="58846" y1="4316" x2="60468" y2="5140"/>
                        <a14:foregroundMark x1="69492" y1="9722" x2="71073" y2="12731"/>
                        <a14:foregroundMark x1="61145" y1="2961" x2="59397" y2="2563"/>
                        <a14:foregroundMark x1="53045" y1="3128" x2="51864" y2="3935"/>
                        <a14:backgroundMark x1="53446" y1="1852" x2="59548" y2="2083"/>
                        <a14:backgroundMark x1="61130" y1="3009" x2="61695" y2="3009"/>
                      </a14:backgroundRemoval>
                    </a14:imgEffect>
                  </a14:imgLayer>
                </a14:imgProps>
              </a:ext>
            </a:extLst>
          </a:blip>
          <a:stretch>
            <a:fillRect/>
          </a:stretch>
        </p:blipFill>
        <p:spPr>
          <a:xfrm>
            <a:off x="2514600" y="3610724"/>
            <a:ext cx="2341562" cy="1143000"/>
          </a:xfrm>
          <a:prstGeom prst="rect">
            <a:avLst/>
          </a:prstGeom>
        </p:spPr>
      </p:pic>
      <p:pic>
        <p:nvPicPr>
          <p:cNvPr id="16" name="Picture 15">
            <a:extLst>
              <a:ext uri="{FF2B5EF4-FFF2-40B4-BE49-F238E27FC236}">
                <a16:creationId xmlns:a16="http://schemas.microsoft.com/office/drawing/2014/main" id="{F9839D85-DCA3-027D-3061-25EBCC5E67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882793" y="3554502"/>
            <a:ext cx="1143000" cy="1143000"/>
          </a:xfrm>
          <a:prstGeom prst="rect">
            <a:avLst/>
          </a:prstGeom>
        </p:spPr>
      </p:pic>
      <p:cxnSp>
        <p:nvCxnSpPr>
          <p:cNvPr id="17" name="Straight Arrow Connector 16">
            <a:extLst>
              <a:ext uri="{FF2B5EF4-FFF2-40B4-BE49-F238E27FC236}">
                <a16:creationId xmlns:a16="http://schemas.microsoft.com/office/drawing/2014/main" id="{DCBBC27A-6048-87B1-1412-9A8DAF3EC270}"/>
              </a:ext>
            </a:extLst>
          </p:cNvPr>
          <p:cNvCxnSpPr>
            <a:cxnSpLocks/>
          </p:cNvCxnSpPr>
          <p:nvPr/>
        </p:nvCxnSpPr>
        <p:spPr>
          <a:xfrm flipH="1" flipV="1">
            <a:off x="1809320" y="4407916"/>
            <a:ext cx="325755" cy="259497"/>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E589086-5934-0601-BA97-9C99B67F4B54}"/>
              </a:ext>
            </a:extLst>
          </p:cNvPr>
          <p:cNvPicPr>
            <a:picLocks noChangeAspect="1"/>
          </p:cNvPicPr>
          <p:nvPr/>
        </p:nvPicPr>
        <p:blipFill>
          <a:blip r:embed="rId8"/>
          <a:stretch>
            <a:fillRect/>
          </a:stretch>
        </p:blipFill>
        <p:spPr>
          <a:xfrm>
            <a:off x="2136385" y="4353873"/>
            <a:ext cx="651510" cy="824696"/>
          </a:xfrm>
          <a:prstGeom prst="rect">
            <a:avLst/>
          </a:prstGeom>
        </p:spPr>
      </p:pic>
      <p:cxnSp>
        <p:nvCxnSpPr>
          <p:cNvPr id="23" name="Straight Arrow Connector 22">
            <a:extLst>
              <a:ext uri="{FF2B5EF4-FFF2-40B4-BE49-F238E27FC236}">
                <a16:creationId xmlns:a16="http://schemas.microsoft.com/office/drawing/2014/main" id="{EDD4BE19-710B-74EC-45F0-17EEEE0CB5F7}"/>
              </a:ext>
            </a:extLst>
          </p:cNvPr>
          <p:cNvCxnSpPr>
            <a:cxnSpLocks/>
          </p:cNvCxnSpPr>
          <p:nvPr/>
        </p:nvCxnSpPr>
        <p:spPr>
          <a:xfrm flipV="1">
            <a:off x="2870867" y="4419697"/>
            <a:ext cx="317452" cy="346524"/>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33" name="New picture">
            <a:extLst>
              <a:ext uri="{FF2B5EF4-FFF2-40B4-BE49-F238E27FC236}">
                <a16:creationId xmlns:a16="http://schemas.microsoft.com/office/drawing/2014/main" id="{7B786381-1328-84A5-3E47-5315C16495E8}"/>
              </a:ext>
            </a:extLst>
          </p:cNvPr>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4744858" y="2113042"/>
            <a:ext cx="4246742" cy="313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34" name="TextBox 33">
            <a:extLst>
              <a:ext uri="{FF2B5EF4-FFF2-40B4-BE49-F238E27FC236}">
                <a16:creationId xmlns:a16="http://schemas.microsoft.com/office/drawing/2014/main" id="{F64603FD-3125-34D4-8AE8-6AB0E5093C5B}"/>
              </a:ext>
            </a:extLst>
          </p:cNvPr>
          <p:cNvSpPr txBox="1"/>
          <p:nvPr/>
        </p:nvSpPr>
        <p:spPr>
          <a:xfrm>
            <a:off x="4896670" y="5273449"/>
            <a:ext cx="4246742" cy="692497"/>
          </a:xfrm>
          <a:prstGeom prst="rect">
            <a:avLst/>
          </a:prstGeom>
          <a:noFill/>
        </p:spPr>
        <p:txBody>
          <a:bodyPr wrap="square">
            <a:spAutoFit/>
          </a:bodyPr>
          <a:lstStyle/>
          <a:p>
            <a:pPr marL="1885950" lvl="5" indent="-171450">
              <a:buAutoNum type="arabicPeriod"/>
            </a:pPr>
            <a:r>
              <a:rPr lang="en-US" sz="900" i="1" dirty="0">
                <a:latin typeface="Arial" panose="020B0604020202020204" pitchFamily="34" charset="0"/>
                <a:cs typeface="Arial" panose="020B0604020202020204" pitchFamily="34" charset="0"/>
              </a:rPr>
              <a:t>Information degradation hypothesis</a:t>
            </a:r>
          </a:p>
          <a:p>
            <a:pPr marL="1885950" lvl="5" indent="-171450">
              <a:buAutoNum type="arabicPeriod"/>
            </a:pPr>
            <a:r>
              <a:rPr lang="en-US" sz="900" i="1" dirty="0">
                <a:latin typeface="Arial" panose="020B0604020202020204" pitchFamily="34" charset="0"/>
                <a:cs typeface="Arial" panose="020B0604020202020204" pitchFamily="34" charset="0"/>
              </a:rPr>
              <a:t>Sensory deprivation hypothesis</a:t>
            </a:r>
          </a:p>
          <a:p>
            <a:pPr marL="1885950" lvl="5" indent="-171450">
              <a:buAutoNum type="arabicPeriod"/>
            </a:pPr>
            <a:r>
              <a:rPr lang="en-US" sz="900" i="1" dirty="0">
                <a:latin typeface="Arial" panose="020B0604020202020204" pitchFamily="34" charset="0"/>
                <a:cs typeface="Arial" panose="020B0604020202020204" pitchFamily="34" charset="0"/>
              </a:rPr>
              <a:t>Cognitive load on perception hypothesis</a:t>
            </a:r>
          </a:p>
          <a:p>
            <a:pPr marL="1885950" lvl="5" indent="-171450">
              <a:buAutoNum type="arabicPeriod"/>
            </a:pPr>
            <a:r>
              <a:rPr lang="en-US" sz="900" i="1" dirty="0">
                <a:latin typeface="Arial" panose="020B0604020202020204" pitchFamily="34" charset="0"/>
                <a:cs typeface="Arial" panose="020B0604020202020204" pitchFamily="34" charset="0"/>
              </a:rPr>
              <a:t>Common cause hypothesis</a:t>
            </a:r>
          </a:p>
          <a:p>
            <a:endParaRPr lang="en-US" sz="300" i="1" dirty="0">
              <a:solidFill>
                <a:schemeClr val="accent6"/>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1195E67D-1D26-E300-E6F5-C214CE1861CF}"/>
              </a:ext>
            </a:extLst>
          </p:cNvPr>
          <p:cNvSpPr txBox="1"/>
          <p:nvPr/>
        </p:nvSpPr>
        <p:spPr>
          <a:xfrm>
            <a:off x="4267200" y="4998308"/>
            <a:ext cx="3657600" cy="253916"/>
          </a:xfrm>
          <a:prstGeom prst="rect">
            <a:avLst/>
          </a:prstGeom>
          <a:noFill/>
        </p:spPr>
        <p:txBody>
          <a:bodyPr wrap="square">
            <a:spAutoFit/>
          </a:bodyPr>
          <a:lstStyle/>
          <a:p>
            <a:pPr algn="r"/>
            <a:r>
              <a:rPr lang="en-US" sz="1050" b="1" i="1" dirty="0">
                <a:solidFill>
                  <a:schemeClr val="accent6"/>
                </a:solidFill>
                <a:latin typeface="Arial" panose="020B0604020202020204" pitchFamily="34" charset="0"/>
                <a:cs typeface="Arial" panose="020B0604020202020204" pitchFamily="34" charset="0"/>
              </a:rPr>
              <a:t>Moberly, Doerfer, &amp; Harris, Laryngoscope, 2019</a:t>
            </a:r>
          </a:p>
        </p:txBody>
      </p:sp>
      <p:sp>
        <p:nvSpPr>
          <p:cNvPr id="40" name="Rectangle 39">
            <a:extLst>
              <a:ext uri="{FF2B5EF4-FFF2-40B4-BE49-F238E27FC236}">
                <a16:creationId xmlns:a16="http://schemas.microsoft.com/office/drawing/2014/main" id="{E4F51E84-D5BE-B227-9B2F-9E4132ED5531}"/>
              </a:ext>
            </a:extLst>
          </p:cNvPr>
          <p:cNvSpPr/>
          <p:nvPr/>
        </p:nvSpPr>
        <p:spPr>
          <a:xfrm>
            <a:off x="4751484" y="4559727"/>
            <a:ext cx="4246742" cy="6924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6153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1AF9C6-FB06-4F79-BEE8-6FE14387AF97}"/>
              </a:ext>
            </a:extLst>
          </p:cNvPr>
          <p:cNvSpPr>
            <a:spLocks noGrp="1"/>
          </p:cNvSpPr>
          <p:nvPr>
            <p:ph type="title"/>
          </p:nvPr>
        </p:nvSpPr>
        <p:spPr>
          <a:xfrm>
            <a:off x="-76199" y="1272976"/>
            <a:ext cx="3325622" cy="3697685"/>
          </a:xfrm>
        </p:spPr>
        <p:txBody>
          <a:bodyPr>
            <a:normAutofit/>
          </a:bodyPr>
          <a:lstStyle/>
          <a:p>
            <a:pPr algn="r"/>
            <a:r>
              <a:rPr lang="en-US" b="1" dirty="0">
                <a:solidFill>
                  <a:schemeClr val="accent6"/>
                </a:solidFill>
                <a:latin typeface="Arial" panose="020B0604020202020204" pitchFamily="34" charset="0"/>
                <a:cs typeface="Arial" panose="020B0604020202020204" pitchFamily="34" charset="0"/>
              </a:rPr>
              <a:t>Hearing Loss &amp; Cognitive Decline </a:t>
            </a:r>
          </a:p>
        </p:txBody>
      </p:sp>
      <p:sp>
        <p:nvSpPr>
          <p:cNvPr id="3" name="Content Placeholder 2"/>
          <p:cNvSpPr>
            <a:spLocks noGrp="1"/>
          </p:cNvSpPr>
          <p:nvPr>
            <p:ph idx="1"/>
          </p:nvPr>
        </p:nvSpPr>
        <p:spPr>
          <a:xfrm>
            <a:off x="3429000" y="1272976"/>
            <a:ext cx="5351126" cy="3697685"/>
          </a:xfrm>
        </p:spPr>
        <p:txBody>
          <a:bodyPr anchor="ctr">
            <a:normAutofit/>
          </a:bodyPr>
          <a:lstStyle/>
          <a:p>
            <a:pPr marL="0" lvl="1" indent="0">
              <a:spcBef>
                <a:spcPts val="0"/>
              </a:spcBef>
              <a:spcAft>
                <a:spcPts val="450"/>
              </a:spcAft>
              <a:buNone/>
            </a:pPr>
            <a:endParaRPr lang="en-US" sz="2400" i="1" dirty="0">
              <a:latin typeface="Arial" panose="020B0604020202020204" pitchFamily="34" charset="0"/>
              <a:cs typeface="Arial" panose="020B0604020202020204" pitchFamily="34" charset="0"/>
            </a:endParaRPr>
          </a:p>
          <a:p>
            <a:pPr marL="0" lvl="1" indent="0">
              <a:spcBef>
                <a:spcPts val="0"/>
              </a:spcBef>
              <a:spcAft>
                <a:spcPts val="450"/>
              </a:spcAft>
              <a:buNone/>
            </a:pPr>
            <a:r>
              <a:rPr lang="en-US" sz="2700" i="1" dirty="0">
                <a:latin typeface="Arial" panose="020B0604020202020204" pitchFamily="34" charset="0"/>
                <a:cs typeface="Arial" panose="020B0604020202020204" pitchFamily="34" charset="0"/>
              </a:rPr>
              <a:t>If hearing loss is a modifiable risk factor for cognitive decline &amp; dementia…</a:t>
            </a:r>
          </a:p>
          <a:p>
            <a:pPr marL="0" lvl="1" indent="0">
              <a:spcBef>
                <a:spcPts val="0"/>
              </a:spcBef>
              <a:spcAft>
                <a:spcPts val="450"/>
              </a:spcAft>
              <a:buNone/>
            </a:pPr>
            <a:endParaRPr lang="en-US" sz="300" i="1" dirty="0">
              <a:latin typeface="Arial" panose="020B0604020202020204" pitchFamily="34" charset="0"/>
              <a:cs typeface="Arial" panose="020B0604020202020204" pitchFamily="34" charset="0"/>
            </a:endParaRPr>
          </a:p>
          <a:p>
            <a:pPr marL="0" lvl="1" indent="0">
              <a:spcBef>
                <a:spcPts val="0"/>
              </a:spcBef>
              <a:spcAft>
                <a:spcPts val="450"/>
              </a:spcAft>
              <a:buNone/>
            </a:pPr>
            <a:r>
              <a:rPr lang="en-US" sz="2700" i="1" dirty="0">
                <a:latin typeface="Arial" panose="020B0604020202020204" pitchFamily="34" charset="0"/>
                <a:cs typeface="Arial" panose="020B0604020202020204" pitchFamily="34" charset="0"/>
              </a:rPr>
              <a:t>Can hearing rehabilitation reduce, delay, or reverse cognitive changes?</a:t>
            </a:r>
            <a:br>
              <a:rPr lang="en-US" i="1" dirty="0">
                <a:latin typeface="Arial" panose="020B0604020202020204" pitchFamily="34" charset="0"/>
                <a:cs typeface="Arial" panose="020B0604020202020204" pitchFamily="34" charset="0"/>
              </a:rPr>
            </a:br>
            <a:endParaRPr lang="en-US" i="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0175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899FD-3AC6-54DD-26C3-3343603D1677}"/>
              </a:ext>
            </a:extLst>
          </p:cNvPr>
          <p:cNvSpPr>
            <a:spLocks noGrp="1"/>
          </p:cNvSpPr>
          <p:nvPr>
            <p:ph type="title"/>
          </p:nvPr>
        </p:nvSpPr>
        <p:spPr>
          <a:xfrm>
            <a:off x="628650" y="381000"/>
            <a:ext cx="7886700" cy="994172"/>
          </a:xfrm>
        </p:spPr>
        <p:txBody>
          <a:bodyPr/>
          <a:lstStyle/>
          <a:p>
            <a:r>
              <a:rPr lang="en-US" b="1" dirty="0">
                <a:solidFill>
                  <a:schemeClr val="accent6"/>
                </a:solidFill>
                <a:latin typeface="Arial" panose="020B0604020202020204" pitchFamily="34" charset="0"/>
                <a:cs typeface="Arial" panose="020B0604020202020204" pitchFamily="34" charset="0"/>
              </a:rPr>
              <a:t>Case</a:t>
            </a:r>
          </a:p>
        </p:txBody>
      </p:sp>
      <p:sp>
        <p:nvSpPr>
          <p:cNvPr id="3" name="Content Placeholder 2">
            <a:extLst>
              <a:ext uri="{FF2B5EF4-FFF2-40B4-BE49-F238E27FC236}">
                <a16:creationId xmlns:a16="http://schemas.microsoft.com/office/drawing/2014/main" id="{56A6B5DE-36EE-469A-232A-F6D4A717F941}"/>
              </a:ext>
            </a:extLst>
          </p:cNvPr>
          <p:cNvSpPr>
            <a:spLocks noGrp="1"/>
          </p:cNvSpPr>
          <p:nvPr>
            <p:ph idx="1"/>
          </p:nvPr>
        </p:nvSpPr>
        <p:spPr>
          <a:xfrm>
            <a:off x="628650" y="1877497"/>
            <a:ext cx="7886700" cy="3532703"/>
          </a:xfrm>
        </p:spPr>
        <p:txBody>
          <a:bodyPr>
            <a:normAutofit fontScale="70000" lnSpcReduction="20000"/>
          </a:bodyPr>
          <a:lstStyle/>
          <a:p>
            <a:r>
              <a:rPr lang="en-US" dirty="0"/>
              <a:t>76-year-old male</a:t>
            </a:r>
          </a:p>
          <a:p>
            <a:endParaRPr lang="en-US" sz="450" dirty="0"/>
          </a:p>
          <a:p>
            <a:r>
              <a:rPr lang="en-US" b="1" dirty="0"/>
              <a:t>HPI: Progressive hearing loss, </a:t>
            </a:r>
            <a:r>
              <a:rPr lang="en-US" b="1" dirty="0" err="1"/>
              <a:t>nonpulsatile</a:t>
            </a:r>
            <a:r>
              <a:rPr lang="en-US" b="1" dirty="0"/>
              <a:t> tinnitus, gave up on hearing aids (“louder” but not “clearer”), “work” of listening exhausting, social withdrawal</a:t>
            </a:r>
          </a:p>
          <a:p>
            <a:endParaRPr lang="en-US" sz="450" b="1" dirty="0"/>
          </a:p>
          <a:p>
            <a:r>
              <a:rPr lang="en-US" dirty="0"/>
              <a:t>Past Medical History: T2DM, HNT, HLD, BPH</a:t>
            </a:r>
          </a:p>
          <a:p>
            <a:endParaRPr lang="en-US" dirty="0"/>
          </a:p>
          <a:p>
            <a:r>
              <a:rPr lang="en-US" dirty="0"/>
              <a:t>SH: remote tobacco; 30+ years factory work, rare hearing protection</a:t>
            </a:r>
          </a:p>
          <a:p>
            <a:r>
              <a:rPr lang="en-US" dirty="0"/>
              <a:t>Avocational: Hunter</a:t>
            </a:r>
          </a:p>
        </p:txBody>
      </p:sp>
    </p:spTree>
    <p:extLst>
      <p:ext uri="{BB962C8B-B14F-4D97-AF65-F5344CB8AC3E}">
        <p14:creationId xmlns:p14="http://schemas.microsoft.com/office/powerpoint/2010/main" val="2785027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raphical abstract of ACHIEVE study results in Lancet">
            <a:extLst>
              <a:ext uri="{FF2B5EF4-FFF2-40B4-BE49-F238E27FC236}">
                <a16:creationId xmlns:a16="http://schemas.microsoft.com/office/drawing/2014/main" id="{66441B3B-853A-81DE-C9BE-36683FA3BC3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4295"/>
          <a:stretch/>
        </p:blipFill>
        <p:spPr bwMode="auto">
          <a:xfrm>
            <a:off x="4107711" y="476301"/>
            <a:ext cx="4918526" cy="40733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DDE2917-1A08-DB2D-0467-5149463293FF}"/>
              </a:ext>
            </a:extLst>
          </p:cNvPr>
          <p:cNvSpPr txBox="1"/>
          <p:nvPr/>
        </p:nvSpPr>
        <p:spPr>
          <a:xfrm>
            <a:off x="-76200" y="3886200"/>
            <a:ext cx="4129175" cy="1815882"/>
          </a:xfrm>
          <a:prstGeom prst="rect">
            <a:avLst/>
          </a:prstGeom>
          <a:noFill/>
        </p:spPr>
        <p:txBody>
          <a:bodyPr wrap="square">
            <a:spAutoFit/>
          </a:bodyPr>
          <a:lstStyle/>
          <a:p>
            <a:pPr algn="r"/>
            <a:r>
              <a:rPr lang="en-US" sz="1350" b="1" dirty="0">
                <a:solidFill>
                  <a:schemeClr val="accent6"/>
                </a:solidFill>
                <a:latin typeface="Quadon"/>
              </a:rPr>
              <a:t>The main finding (primary analysis) was no difference in 3-year change in global cognition between the hearing intervention and the control group.</a:t>
            </a:r>
          </a:p>
          <a:p>
            <a:pPr algn="r"/>
            <a:endParaRPr lang="en-US" sz="1350" b="1" dirty="0">
              <a:solidFill>
                <a:schemeClr val="accent6"/>
              </a:solidFill>
              <a:latin typeface="Quadon"/>
            </a:endParaRPr>
          </a:p>
          <a:p>
            <a:pPr algn="r"/>
            <a:r>
              <a:rPr lang="en-US" sz="1350" b="1" dirty="0">
                <a:latin typeface="Quadon"/>
              </a:rPr>
              <a:t>Secondary analysis: In older adults </a:t>
            </a:r>
            <a:r>
              <a:rPr lang="en-US" sz="1350" b="1" i="1" dirty="0">
                <a:latin typeface="Quadon"/>
              </a:rPr>
              <a:t>at increased risk for cognitive decline (ARIC cohort)</a:t>
            </a:r>
            <a:r>
              <a:rPr lang="en-US" sz="1350" b="1" dirty="0">
                <a:latin typeface="Quadon"/>
              </a:rPr>
              <a:t>, hearing aids slowed down loss of thinking and memory abilities by 48% over 3 years</a:t>
            </a:r>
            <a:r>
              <a:rPr lang="en-US" sz="1400" b="1" dirty="0">
                <a:latin typeface="Quadon"/>
              </a:rPr>
              <a:t>.</a:t>
            </a:r>
          </a:p>
        </p:txBody>
      </p:sp>
      <p:pic>
        <p:nvPicPr>
          <p:cNvPr id="9" name="Picture 8">
            <a:extLst>
              <a:ext uri="{FF2B5EF4-FFF2-40B4-BE49-F238E27FC236}">
                <a16:creationId xmlns:a16="http://schemas.microsoft.com/office/drawing/2014/main" id="{96B30AAD-4393-FD29-8864-898F79429C0C}"/>
              </a:ext>
            </a:extLst>
          </p:cNvPr>
          <p:cNvPicPr>
            <a:picLocks noChangeAspect="1"/>
          </p:cNvPicPr>
          <p:nvPr/>
        </p:nvPicPr>
        <p:blipFill rotWithShape="1">
          <a:blip r:embed="rId4"/>
          <a:srcRect l="28095" t="14445" r="28730" b="29523"/>
          <a:stretch/>
        </p:blipFill>
        <p:spPr>
          <a:xfrm>
            <a:off x="90549" y="472424"/>
            <a:ext cx="3880476" cy="3357373"/>
          </a:xfrm>
          <a:prstGeom prst="rect">
            <a:avLst/>
          </a:prstGeom>
        </p:spPr>
      </p:pic>
      <p:sp>
        <p:nvSpPr>
          <p:cNvPr id="2" name="Rectangle 1">
            <a:extLst>
              <a:ext uri="{FF2B5EF4-FFF2-40B4-BE49-F238E27FC236}">
                <a16:creationId xmlns:a16="http://schemas.microsoft.com/office/drawing/2014/main" id="{0898BF0A-3005-ED02-08EB-CFF6EA2CF32F}"/>
              </a:ext>
            </a:extLst>
          </p:cNvPr>
          <p:cNvSpPr/>
          <p:nvPr/>
        </p:nvSpPr>
        <p:spPr>
          <a:xfrm>
            <a:off x="7543801" y="2570087"/>
            <a:ext cx="1049412" cy="6615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357215D-E078-B609-5022-9AAB6C6CEF24}"/>
              </a:ext>
            </a:extLst>
          </p:cNvPr>
          <p:cNvSpPr txBox="1"/>
          <p:nvPr/>
        </p:nvSpPr>
        <p:spPr>
          <a:xfrm>
            <a:off x="4107710" y="4648200"/>
            <a:ext cx="5036289" cy="1415772"/>
          </a:xfrm>
          <a:prstGeom prst="rect">
            <a:avLst/>
          </a:prstGeom>
          <a:noFill/>
        </p:spPr>
        <p:txBody>
          <a:bodyPr wrap="square">
            <a:spAutoFit/>
          </a:bodyPr>
          <a:lstStyle/>
          <a:p>
            <a:r>
              <a:rPr lang="en-US" sz="1600" b="1" i="1" dirty="0">
                <a:solidFill>
                  <a:schemeClr val="accent6"/>
                </a:solidFill>
                <a:latin typeface="Quadon"/>
              </a:rPr>
              <a:t>Major criticism:</a:t>
            </a:r>
          </a:p>
          <a:p>
            <a:pPr marL="285750" indent="-285750">
              <a:buFontTx/>
              <a:buChar char="-"/>
            </a:pPr>
            <a:r>
              <a:rPr lang="en-US" sz="1400" b="1" i="1" dirty="0">
                <a:latin typeface="Quadon"/>
              </a:rPr>
              <a:t>No interaction between hearing severity and treatment effect</a:t>
            </a:r>
          </a:p>
          <a:p>
            <a:pPr marL="285750" indent="-285750">
              <a:buFontTx/>
              <a:buChar char="-"/>
            </a:pPr>
            <a:r>
              <a:rPr lang="en-US" sz="1400" b="1" i="1" dirty="0">
                <a:latin typeface="Quadon"/>
              </a:rPr>
              <a:t>Some aspects of battery were auditory/oral</a:t>
            </a:r>
          </a:p>
          <a:p>
            <a:pPr marL="285750" indent="-285750">
              <a:buFontTx/>
              <a:buChar char="-"/>
            </a:pPr>
            <a:r>
              <a:rPr lang="en-US" sz="1400" b="1" i="1" dirty="0">
                <a:latin typeface="Quadon"/>
              </a:rPr>
              <a:t>ARIC cohort less representative of general population</a:t>
            </a:r>
          </a:p>
          <a:p>
            <a:pPr marL="285750" indent="-285750">
              <a:buFontTx/>
              <a:buChar char="-"/>
            </a:pPr>
            <a:r>
              <a:rPr lang="en-US" sz="1400" b="1" i="1" dirty="0">
                <a:latin typeface="Quadon"/>
              </a:rPr>
              <a:t>ACHIEVE intervention not just hearing aids but comprehensive, intensive audiological services</a:t>
            </a:r>
          </a:p>
        </p:txBody>
      </p:sp>
    </p:spTree>
    <p:extLst>
      <p:ext uri="{BB962C8B-B14F-4D97-AF65-F5344CB8AC3E}">
        <p14:creationId xmlns:p14="http://schemas.microsoft.com/office/powerpoint/2010/main" val="32101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w picture" descr="A graph of different colored lines and numbers&#10;&#10;Description automatically generated with medium confidence">
            <a:extLst>
              <a:ext uri="{FF2B5EF4-FFF2-40B4-BE49-F238E27FC236}">
                <a16:creationId xmlns:a16="http://schemas.microsoft.com/office/drawing/2014/main" id="{55FAB2BD-7DE3-47EE-E1A7-E8DE3D6A43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059"/>
          <a:stretch/>
        </p:blipFill>
        <p:spPr bwMode="auto">
          <a:xfrm>
            <a:off x="5658957" y="912032"/>
            <a:ext cx="3180243" cy="48907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10" name="Picture 9">
            <a:extLst>
              <a:ext uri="{FF2B5EF4-FFF2-40B4-BE49-F238E27FC236}">
                <a16:creationId xmlns:a16="http://schemas.microsoft.com/office/drawing/2014/main" id="{663D4989-1C9F-EC84-323D-6D0AB68DA0B2}"/>
              </a:ext>
            </a:extLst>
          </p:cNvPr>
          <p:cNvPicPr>
            <a:picLocks noChangeAspect="1"/>
          </p:cNvPicPr>
          <p:nvPr/>
        </p:nvPicPr>
        <p:blipFill rotWithShape="1">
          <a:blip r:embed="rId4"/>
          <a:srcRect l="14410" t="31783" r="9517" b="30966"/>
          <a:stretch/>
        </p:blipFill>
        <p:spPr>
          <a:xfrm>
            <a:off x="443230" y="533400"/>
            <a:ext cx="5093185" cy="1662679"/>
          </a:xfrm>
          <a:prstGeom prst="rect">
            <a:avLst/>
          </a:prstGeom>
        </p:spPr>
      </p:pic>
      <p:sp>
        <p:nvSpPr>
          <p:cNvPr id="11" name="TextBox 10">
            <a:extLst>
              <a:ext uri="{FF2B5EF4-FFF2-40B4-BE49-F238E27FC236}">
                <a16:creationId xmlns:a16="http://schemas.microsoft.com/office/drawing/2014/main" id="{0CC88C48-6817-ABFB-49E2-140550EE6333}"/>
              </a:ext>
            </a:extLst>
          </p:cNvPr>
          <p:cNvSpPr txBox="1"/>
          <p:nvPr/>
        </p:nvSpPr>
        <p:spPr>
          <a:xfrm>
            <a:off x="4794986" y="1919080"/>
            <a:ext cx="614030" cy="276999"/>
          </a:xfrm>
          <a:prstGeom prst="rect">
            <a:avLst/>
          </a:prstGeom>
          <a:noFill/>
        </p:spPr>
        <p:txBody>
          <a:bodyPr wrap="square" rtlCol="0">
            <a:spAutoFit/>
          </a:bodyPr>
          <a:lstStyle/>
          <a:p>
            <a:r>
              <a:rPr lang="en-US" sz="1200" b="1" i="1" dirty="0">
                <a:solidFill>
                  <a:schemeClr val="accent6"/>
                </a:solidFill>
                <a:latin typeface="Arial" panose="020B0604020202020204" pitchFamily="34" charset="0"/>
                <a:cs typeface="Arial" panose="020B0604020202020204" pitchFamily="34" charset="0"/>
              </a:rPr>
              <a:t>2023</a:t>
            </a:r>
          </a:p>
        </p:txBody>
      </p:sp>
      <p:sp>
        <p:nvSpPr>
          <p:cNvPr id="13" name="Content Placeholder 12">
            <a:extLst>
              <a:ext uri="{FF2B5EF4-FFF2-40B4-BE49-F238E27FC236}">
                <a16:creationId xmlns:a16="http://schemas.microsoft.com/office/drawing/2014/main" id="{E214646D-E44F-1CE5-431A-E7A58AB39162}"/>
              </a:ext>
            </a:extLst>
          </p:cNvPr>
          <p:cNvSpPr>
            <a:spLocks noGrp="1"/>
          </p:cNvSpPr>
          <p:nvPr>
            <p:ph sz="half" idx="1"/>
          </p:nvPr>
        </p:nvSpPr>
        <p:spPr>
          <a:xfrm>
            <a:off x="381000" y="2514600"/>
            <a:ext cx="5028016" cy="3200400"/>
          </a:xfrm>
        </p:spPr>
        <p:txBody>
          <a:bodyPr>
            <a:normAutofit fontScale="92500" lnSpcReduction="20000"/>
          </a:bodyPr>
          <a:lstStyle/>
          <a:p>
            <a:r>
              <a:rPr lang="en-US" sz="1500" dirty="0">
                <a:latin typeface="Arial" panose="020B0604020202020204" pitchFamily="34" charset="0"/>
                <a:cs typeface="Arial" panose="020B0604020202020204" pitchFamily="34" charset="0"/>
              </a:rPr>
              <a:t>12-month prospective Belgian study</a:t>
            </a:r>
          </a:p>
          <a:p>
            <a:r>
              <a:rPr lang="en-US" sz="1500" dirty="0">
                <a:latin typeface="Arial" panose="020B0604020202020204" pitchFamily="34" charset="0"/>
                <a:cs typeface="Arial" panose="020B0604020202020204" pitchFamily="34" charset="0"/>
              </a:rPr>
              <a:t>Patients (n = 21) all ≥ 55 years-old (mean = 72)</a:t>
            </a:r>
          </a:p>
          <a:p>
            <a:r>
              <a:rPr lang="en-US" sz="1575" dirty="0">
                <a:latin typeface="Arial" panose="020B0604020202020204" pitchFamily="34" charset="0"/>
                <a:cs typeface="Arial" panose="020B0604020202020204" pitchFamily="34" charset="0"/>
              </a:rPr>
              <a:t>Specifically recruited participants achieving poor cognitive results preoperatively</a:t>
            </a:r>
          </a:p>
          <a:p>
            <a:r>
              <a:rPr lang="en-US" sz="1500" b="1" i="1" dirty="0">
                <a:solidFill>
                  <a:schemeClr val="accent6"/>
                </a:solidFill>
                <a:latin typeface="Arial" panose="020B0604020202020204" pitchFamily="34" charset="0"/>
                <a:cs typeface="Arial" panose="020B0604020202020204" pitchFamily="34" charset="0"/>
              </a:rPr>
              <a:t>Met criteria for MCI </a:t>
            </a:r>
            <a:r>
              <a:rPr lang="en-US" sz="1500" dirty="0">
                <a:latin typeface="Arial" panose="020B0604020202020204" pitchFamily="34" charset="0"/>
                <a:cs typeface="Arial" panose="020B0604020202020204" pitchFamily="34" charset="0"/>
              </a:rPr>
              <a:t>based on Repeatable Battery for the Assessment of Neuropsychological Status for hearing-impaired patients (RBANS-H) total score 1 SD below the mean or worse based on normative data (no better than 16</a:t>
            </a:r>
            <a:r>
              <a:rPr lang="en-US" sz="1500" baseline="30000" dirty="0">
                <a:latin typeface="Arial" panose="020B0604020202020204" pitchFamily="34" charset="0"/>
                <a:cs typeface="Arial" panose="020B0604020202020204" pitchFamily="34" charset="0"/>
              </a:rPr>
              <a:t>th</a:t>
            </a:r>
            <a:r>
              <a:rPr lang="en-US" sz="1500" dirty="0">
                <a:latin typeface="Arial" panose="020B0604020202020204" pitchFamily="34" charset="0"/>
                <a:cs typeface="Arial" panose="020B0604020202020204" pitchFamily="34" charset="0"/>
              </a:rPr>
              <a:t> percentile)</a:t>
            </a:r>
          </a:p>
          <a:p>
            <a:r>
              <a:rPr lang="en-US" sz="1500" b="1" dirty="0">
                <a:solidFill>
                  <a:schemeClr val="accent6"/>
                </a:solidFill>
                <a:latin typeface="Arial" panose="020B0604020202020204" pitchFamily="34" charset="0"/>
                <a:cs typeface="Arial" panose="020B0604020202020204" pitchFamily="34" charset="0"/>
              </a:rPr>
              <a:t>8/21 (38%) of sample surpassed cutoff for MCI following cochlear implantation </a:t>
            </a:r>
          </a:p>
          <a:p>
            <a:r>
              <a:rPr lang="en-US" sz="1500" dirty="0">
                <a:latin typeface="Arial" panose="020B0604020202020204" pitchFamily="34" charset="0"/>
                <a:cs typeface="Arial" panose="020B0604020202020204" pitchFamily="34" charset="0"/>
              </a:rPr>
              <a:t>Education level, sex, depression, anxiety not related to evolution in RBANS-H score in linear mixed-effects models</a:t>
            </a:r>
          </a:p>
          <a:p>
            <a:r>
              <a:rPr lang="en-US" sz="1575" b="1" dirty="0">
                <a:latin typeface="Arial" panose="020B0604020202020204" pitchFamily="34" charset="0"/>
                <a:cs typeface="Arial" panose="020B0604020202020204" pitchFamily="34" charset="0"/>
              </a:rPr>
              <a:t>Reinforces that cochlear implantation is not contraindicated in patients with cognitive decline</a:t>
            </a:r>
          </a:p>
        </p:txBody>
      </p:sp>
      <p:pic>
        <p:nvPicPr>
          <p:cNvPr id="3" name="Picture 2" descr="A picture containing white, indoor, photo&#10;&#10;Description generated with high confidence">
            <a:extLst>
              <a:ext uri="{FF2B5EF4-FFF2-40B4-BE49-F238E27FC236}">
                <a16:creationId xmlns:a16="http://schemas.microsoft.com/office/drawing/2014/main" id="{DBDCC54D-0F92-4248-E0C7-41663ABBDD9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3629" y1="52679" x2="23629" y2="52679"/>
                      </a14:backgroundRemoval>
                    </a14:imgEffect>
                  </a14:imgLayer>
                </a14:imgProps>
              </a:ext>
              <a:ext uri="{28A0092B-C50C-407E-A947-70E740481C1C}">
                <a14:useLocalDpi xmlns:a14="http://schemas.microsoft.com/office/drawing/2010/main" val="0"/>
              </a:ext>
            </a:extLst>
          </a:blip>
          <a:srcRect l="12365" r="16505"/>
          <a:stretch/>
        </p:blipFill>
        <p:spPr>
          <a:xfrm>
            <a:off x="7162800" y="136525"/>
            <a:ext cx="1765004" cy="1761797"/>
          </a:xfrm>
          <a:prstGeom prst="rect">
            <a:avLst/>
          </a:prstGeom>
        </p:spPr>
      </p:pic>
    </p:spTree>
    <p:extLst>
      <p:ext uri="{BB962C8B-B14F-4D97-AF65-F5344CB8AC3E}">
        <p14:creationId xmlns:p14="http://schemas.microsoft.com/office/powerpoint/2010/main" val="3386552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095" y="377733"/>
            <a:ext cx="6623682" cy="1008731"/>
          </a:xfrm>
        </p:spPr>
        <p:txBody>
          <a:bodyPr vert="horz" lIns="68580" tIns="34290" rIns="68580" bIns="34290" rtlCol="0" anchor="ctr">
            <a:normAutofit fontScale="90000"/>
          </a:bodyPr>
          <a:lstStyle/>
          <a:p>
            <a:r>
              <a:rPr lang="en-US" b="1" i="1" dirty="0">
                <a:solidFill>
                  <a:schemeClr val="accent6"/>
                </a:solidFill>
                <a:latin typeface="Arial" panose="020B0604020202020204" pitchFamily="34" charset="0"/>
                <a:cs typeface="Arial" panose="020B0604020202020204" pitchFamily="34" charset="0"/>
              </a:rPr>
              <a:t>What to Tell Your Patients</a:t>
            </a:r>
          </a:p>
        </p:txBody>
      </p:sp>
      <p:sp>
        <p:nvSpPr>
          <p:cNvPr id="4" name="TextBox 3">
            <a:extLst>
              <a:ext uri="{FF2B5EF4-FFF2-40B4-BE49-F238E27FC236}">
                <a16:creationId xmlns:a16="http://schemas.microsoft.com/office/drawing/2014/main" id="{667EA6CE-E879-4910-A52F-999F5B93C4D4}"/>
              </a:ext>
            </a:extLst>
          </p:cNvPr>
          <p:cNvSpPr txBox="1"/>
          <p:nvPr/>
        </p:nvSpPr>
        <p:spPr>
          <a:xfrm>
            <a:off x="457200" y="1066800"/>
            <a:ext cx="4950009" cy="4267200"/>
          </a:xfrm>
          <a:prstGeom prst="rect">
            <a:avLst/>
          </a:prstGeom>
        </p:spPr>
        <p:txBody>
          <a:bodyPr vert="horz" lIns="68580" tIns="34290" rIns="68580" bIns="34290" rtlCol="0">
            <a:normAutofit fontScale="92500"/>
          </a:bodyPr>
          <a:lstStyle/>
          <a:p>
            <a:pPr marL="42863" defTabSz="685800">
              <a:spcAft>
                <a:spcPts val="450"/>
              </a:spcAft>
            </a:pPr>
            <a:br>
              <a:rPr lang="en-US" dirty="0">
                <a:latin typeface="Arial" panose="020B0604020202020204" pitchFamily="34" charset="0"/>
                <a:cs typeface="Arial" panose="020B0604020202020204" pitchFamily="34" charset="0"/>
              </a:rPr>
            </a:br>
            <a:endParaRPr lang="en-US" sz="1000" dirty="0">
              <a:latin typeface="Arial" panose="020B0604020202020204" pitchFamily="34" charset="0"/>
              <a:cs typeface="Arial" panose="020B0604020202020204" pitchFamily="34" charset="0"/>
            </a:endParaRPr>
          </a:p>
          <a:p>
            <a:pPr marL="214313" indent="-171450" defTabSz="685800">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Age-related hearing loss does appear to be independently associated with increased risk of cognitive decline</a:t>
            </a:r>
          </a:p>
          <a:p>
            <a:pPr marL="214313" indent="-171450" defTabSz="685800">
              <a:spcAft>
                <a:spcPts val="450"/>
              </a:spcAft>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214313" indent="-171450" defTabSz="685800">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Critically, the mechanism is not yet substantiated</a:t>
            </a:r>
          </a:p>
          <a:p>
            <a:pPr marL="42863" defTabSz="685800">
              <a:spcAft>
                <a:spcPts val="450"/>
              </a:spcAft>
            </a:pPr>
            <a:endParaRPr lang="en-US" sz="1100" dirty="0">
              <a:latin typeface="Arial" panose="020B0604020202020204" pitchFamily="34" charset="0"/>
              <a:cs typeface="Arial" panose="020B0604020202020204" pitchFamily="34" charset="0"/>
            </a:endParaRPr>
          </a:p>
          <a:p>
            <a:pPr marL="214313" indent="-171450" defTabSz="685800">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The role of hearing rehabilitation to reverse, slow, or prevent cognitive decline is unclear, but promising</a:t>
            </a:r>
          </a:p>
        </p:txBody>
      </p:sp>
      <p:pic>
        <p:nvPicPr>
          <p:cNvPr id="3" name="Picture 2" descr="A screenshot of a cell phone&#10;&#10;Description generated with high confidence">
            <a:extLst>
              <a:ext uri="{FF2B5EF4-FFF2-40B4-BE49-F238E27FC236}">
                <a16:creationId xmlns:a16="http://schemas.microsoft.com/office/drawing/2014/main" id="{075C9417-82E9-512D-5D75-27534C38B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129" y="1386464"/>
            <a:ext cx="3360153" cy="4036221"/>
          </a:xfrm>
          <a:prstGeom prst="rect">
            <a:avLst/>
          </a:prstGeom>
        </p:spPr>
      </p:pic>
      <p:sp>
        <p:nvSpPr>
          <p:cNvPr id="6" name="TextBox 5">
            <a:extLst>
              <a:ext uri="{FF2B5EF4-FFF2-40B4-BE49-F238E27FC236}">
                <a16:creationId xmlns:a16="http://schemas.microsoft.com/office/drawing/2014/main" id="{BFD93A26-F75A-2315-7454-4CA660F3C8E2}"/>
              </a:ext>
            </a:extLst>
          </p:cNvPr>
          <p:cNvSpPr txBox="1"/>
          <p:nvPr/>
        </p:nvSpPr>
        <p:spPr>
          <a:xfrm>
            <a:off x="5715000" y="5503366"/>
            <a:ext cx="3173680" cy="253916"/>
          </a:xfrm>
          <a:prstGeom prst="rect">
            <a:avLst/>
          </a:prstGeom>
          <a:noFill/>
        </p:spPr>
        <p:txBody>
          <a:bodyPr wrap="square" rtlCol="0">
            <a:spAutoFit/>
          </a:bodyPr>
          <a:lstStyle/>
          <a:p>
            <a:pPr algn="r"/>
            <a:r>
              <a:rPr lang="en-US" sz="1050" b="1" i="1" dirty="0">
                <a:solidFill>
                  <a:schemeClr val="accent6"/>
                </a:solidFill>
                <a:latin typeface="Arial" panose="020B0604020202020204" pitchFamily="34" charset="0"/>
                <a:cs typeface="Arial" panose="020B0604020202020204" pitchFamily="34" charset="0"/>
              </a:rPr>
              <a:t>Oticon (Hearing Aid Manufacturer)</a:t>
            </a:r>
          </a:p>
        </p:txBody>
      </p:sp>
    </p:spTree>
    <p:extLst>
      <p:ext uri="{BB962C8B-B14F-4D97-AF65-F5344CB8AC3E}">
        <p14:creationId xmlns:p14="http://schemas.microsoft.com/office/powerpoint/2010/main" val="253027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095" y="377733"/>
            <a:ext cx="6623682" cy="1008731"/>
          </a:xfrm>
        </p:spPr>
        <p:txBody>
          <a:bodyPr vert="horz" lIns="68580" tIns="34290" rIns="68580" bIns="34290" rtlCol="0" anchor="ctr">
            <a:normAutofit fontScale="90000"/>
          </a:bodyPr>
          <a:lstStyle/>
          <a:p>
            <a:r>
              <a:rPr lang="en-US" b="1" i="1" dirty="0">
                <a:solidFill>
                  <a:schemeClr val="accent6"/>
                </a:solidFill>
                <a:latin typeface="Arial" panose="020B0604020202020204" pitchFamily="34" charset="0"/>
                <a:cs typeface="Arial" panose="020B0604020202020204" pitchFamily="34" charset="0"/>
              </a:rPr>
              <a:t>What to Tell Your Patients</a:t>
            </a:r>
          </a:p>
        </p:txBody>
      </p:sp>
      <p:sp>
        <p:nvSpPr>
          <p:cNvPr id="4" name="TextBox 3">
            <a:extLst>
              <a:ext uri="{FF2B5EF4-FFF2-40B4-BE49-F238E27FC236}">
                <a16:creationId xmlns:a16="http://schemas.microsoft.com/office/drawing/2014/main" id="{667EA6CE-E879-4910-A52F-999F5B93C4D4}"/>
              </a:ext>
            </a:extLst>
          </p:cNvPr>
          <p:cNvSpPr txBox="1"/>
          <p:nvPr/>
        </p:nvSpPr>
        <p:spPr>
          <a:xfrm>
            <a:off x="503095" y="1387933"/>
            <a:ext cx="4950009" cy="4267200"/>
          </a:xfrm>
          <a:prstGeom prst="rect">
            <a:avLst/>
          </a:prstGeom>
        </p:spPr>
        <p:txBody>
          <a:bodyPr vert="horz" lIns="68580" tIns="34290" rIns="68580" bIns="34290" rtlCol="0">
            <a:normAutofit lnSpcReduction="10000"/>
          </a:bodyPr>
          <a:lstStyle/>
          <a:p>
            <a:pPr marL="214313" indent="-171450" defTabSz="685800">
              <a:spcAft>
                <a:spcPts val="450"/>
              </a:spcAft>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a:p>
            <a:pPr marL="214313" indent="-171450" defTabSz="685800">
              <a:spcAft>
                <a:spcPts val="450"/>
              </a:spcAft>
              <a:buFont typeface="Arial" panose="020B0604020202020204" pitchFamily="34" charset="0"/>
              <a:buChar char="•"/>
            </a:pPr>
            <a:r>
              <a:rPr lang="en-US" dirty="0">
                <a:latin typeface="Arial" panose="020B0604020202020204" pitchFamily="34" charset="0"/>
                <a:cs typeface="Arial" panose="020B0604020202020204" pitchFamily="34" charset="0"/>
              </a:rPr>
              <a:t>Discuss hearing interventions in the context of healthy living, and how communication is vital in facilitating an active independent, vibrant lifestyle</a:t>
            </a:r>
          </a:p>
          <a:p>
            <a:pPr marL="671513" lvl="1" indent="-171450" defTabSz="685800">
              <a:spcAft>
                <a:spcPts val="450"/>
              </a:spcAft>
              <a:buFont typeface="Arial" panose="020B0604020202020204" pitchFamily="34" charset="0"/>
              <a:buChar char="•"/>
            </a:pPr>
            <a:r>
              <a:rPr lang="en-US" dirty="0">
                <a:latin typeface="Arial" panose="020B0604020202020204" pitchFamily="34" charset="0"/>
                <a:cs typeface="Arial" panose="020B0604020202020204" pitchFamily="34" charset="0"/>
              </a:rPr>
              <a:t>Preserving autonomy and independence</a:t>
            </a:r>
          </a:p>
          <a:p>
            <a:pPr marL="671513" lvl="1" indent="-171450" defTabSz="685800">
              <a:spcAft>
                <a:spcPts val="450"/>
              </a:spcAft>
              <a:buFont typeface="Arial" panose="020B0604020202020204" pitchFamily="34" charset="0"/>
              <a:buChar char="•"/>
            </a:pPr>
            <a:r>
              <a:rPr lang="en-US" dirty="0">
                <a:latin typeface="Arial" panose="020B0604020202020204" pitchFamily="34" charset="0"/>
                <a:cs typeface="Arial" panose="020B0604020202020204" pitchFamily="34" charset="0"/>
              </a:rPr>
              <a:t>Enhanced social interaction</a:t>
            </a:r>
          </a:p>
          <a:p>
            <a:pPr marL="671513" lvl="1" indent="-171450" defTabSz="685800">
              <a:spcAft>
                <a:spcPts val="450"/>
              </a:spcAft>
              <a:buFont typeface="Arial" panose="020B0604020202020204" pitchFamily="34" charset="0"/>
              <a:buChar char="•"/>
            </a:pPr>
            <a:r>
              <a:rPr lang="en-US" dirty="0">
                <a:latin typeface="Arial" panose="020B0604020202020204" pitchFamily="34" charset="0"/>
                <a:cs typeface="Arial" panose="020B0604020202020204" pitchFamily="34" charset="0"/>
              </a:rPr>
              <a:t>Decreased loneliness and depression</a:t>
            </a:r>
          </a:p>
          <a:p>
            <a:pPr marL="214313" indent="-171450" defTabSz="685800">
              <a:spcAft>
                <a:spcPts val="450"/>
              </a:spcAft>
              <a:buFont typeface="Arial" panose="020B0604020202020204" pitchFamily="34" charset="0"/>
              <a:buChar char="•"/>
            </a:pPr>
            <a:endParaRPr lang="en-US" sz="500" dirty="0">
              <a:latin typeface="Arial" panose="020B0604020202020204" pitchFamily="34" charset="0"/>
              <a:cs typeface="Arial" panose="020B0604020202020204" pitchFamily="34" charset="0"/>
            </a:endParaRPr>
          </a:p>
          <a:p>
            <a:pPr marL="214313" indent="-171450" defTabSz="685800">
              <a:spcAft>
                <a:spcPts val="450"/>
              </a:spcAft>
              <a:buFont typeface="Arial" panose="020B0604020202020204" pitchFamily="34" charset="0"/>
              <a:buChar char="•"/>
            </a:pPr>
            <a:r>
              <a:rPr lang="en-US" dirty="0">
                <a:solidFill>
                  <a:schemeClr val="accent6"/>
                </a:solidFill>
                <a:latin typeface="Arial" panose="020B0604020202020204" pitchFamily="34" charset="0"/>
                <a:cs typeface="Arial" panose="020B0604020202020204" pitchFamily="34" charset="0"/>
              </a:rPr>
              <a:t>Orienting the discussion around hearing interventions as healthy lifestyle choices (rather than stigmatizing medically focused interventions in the context of dementia risk) may encourage uptake of hearing interventions</a:t>
            </a:r>
          </a:p>
        </p:txBody>
      </p:sp>
      <p:pic>
        <p:nvPicPr>
          <p:cNvPr id="3" name="Picture 2" descr="A screenshot of a cell phone&#10;&#10;Description generated with high confidence">
            <a:extLst>
              <a:ext uri="{FF2B5EF4-FFF2-40B4-BE49-F238E27FC236}">
                <a16:creationId xmlns:a16="http://schemas.microsoft.com/office/drawing/2014/main" id="{075C9417-82E9-512D-5D75-27534C38B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129" y="1386464"/>
            <a:ext cx="3360153" cy="4036221"/>
          </a:xfrm>
          <a:prstGeom prst="rect">
            <a:avLst/>
          </a:prstGeom>
        </p:spPr>
      </p:pic>
      <p:sp>
        <p:nvSpPr>
          <p:cNvPr id="6" name="TextBox 5">
            <a:extLst>
              <a:ext uri="{FF2B5EF4-FFF2-40B4-BE49-F238E27FC236}">
                <a16:creationId xmlns:a16="http://schemas.microsoft.com/office/drawing/2014/main" id="{BFD93A26-F75A-2315-7454-4CA660F3C8E2}"/>
              </a:ext>
            </a:extLst>
          </p:cNvPr>
          <p:cNvSpPr txBox="1"/>
          <p:nvPr/>
        </p:nvSpPr>
        <p:spPr>
          <a:xfrm>
            <a:off x="5715000" y="5503366"/>
            <a:ext cx="3173680" cy="253916"/>
          </a:xfrm>
          <a:prstGeom prst="rect">
            <a:avLst/>
          </a:prstGeom>
          <a:noFill/>
        </p:spPr>
        <p:txBody>
          <a:bodyPr wrap="square" rtlCol="0">
            <a:spAutoFit/>
          </a:bodyPr>
          <a:lstStyle/>
          <a:p>
            <a:pPr algn="r"/>
            <a:r>
              <a:rPr lang="en-US" sz="1050" b="1" i="1" dirty="0">
                <a:solidFill>
                  <a:schemeClr val="accent6"/>
                </a:solidFill>
                <a:latin typeface="Arial" panose="020B0604020202020204" pitchFamily="34" charset="0"/>
                <a:cs typeface="Arial" panose="020B0604020202020204" pitchFamily="34" charset="0"/>
              </a:rPr>
              <a:t>Oticon (Hearing Aid Manufacturer)</a:t>
            </a:r>
          </a:p>
        </p:txBody>
      </p:sp>
    </p:spTree>
    <p:extLst>
      <p:ext uri="{BB962C8B-B14F-4D97-AF65-F5344CB8AC3E}">
        <p14:creationId xmlns:p14="http://schemas.microsoft.com/office/powerpoint/2010/main" val="2485543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4219809-D0C3-3DA8-FEB0-F79C8D56FBD9}"/>
              </a:ext>
            </a:extLst>
          </p:cNvPr>
          <p:cNvPicPr>
            <a:picLocks noGrp="1" noChangeAspect="1"/>
          </p:cNvPicPr>
          <p:nvPr>
            <p:ph idx="1"/>
          </p:nvPr>
        </p:nvPicPr>
        <p:blipFill rotWithShape="1">
          <a:blip r:embed="rId3"/>
          <a:srcRect l="47665" t="18625" r="7076" b="18333"/>
          <a:stretch/>
        </p:blipFill>
        <p:spPr>
          <a:xfrm>
            <a:off x="350029" y="989913"/>
            <a:ext cx="4630982" cy="4112239"/>
          </a:xfrm>
          <a:prstGeom prst="rect">
            <a:avLst/>
          </a:prstGeom>
        </p:spPr>
      </p:pic>
      <p:sp>
        <p:nvSpPr>
          <p:cNvPr id="8" name="TextBox 7">
            <a:extLst>
              <a:ext uri="{FF2B5EF4-FFF2-40B4-BE49-F238E27FC236}">
                <a16:creationId xmlns:a16="http://schemas.microsoft.com/office/drawing/2014/main" id="{3590FEF8-7D65-A702-0DAF-9F3F3ED53FD1}"/>
              </a:ext>
            </a:extLst>
          </p:cNvPr>
          <p:cNvSpPr txBox="1"/>
          <p:nvPr/>
        </p:nvSpPr>
        <p:spPr>
          <a:xfrm>
            <a:off x="350029" y="5129711"/>
            <a:ext cx="4691477" cy="646331"/>
          </a:xfrm>
          <a:prstGeom prst="rect">
            <a:avLst/>
          </a:prstGeom>
          <a:noFill/>
        </p:spPr>
        <p:txBody>
          <a:bodyPr wrap="square" rtlCol="0">
            <a:spAutoFit/>
          </a:bodyPr>
          <a:lstStyle/>
          <a:p>
            <a:r>
              <a:rPr lang="en-US" b="1" dirty="0">
                <a:solidFill>
                  <a:schemeClr val="accent6"/>
                </a:solidFill>
              </a:rPr>
              <a:t>Best Aided Word Recognition – </a:t>
            </a:r>
          </a:p>
          <a:p>
            <a:r>
              <a:rPr lang="en-US" b="1" dirty="0"/>
              <a:t>10% correct right; 2% left</a:t>
            </a:r>
          </a:p>
        </p:txBody>
      </p:sp>
      <p:sp>
        <p:nvSpPr>
          <p:cNvPr id="11" name="TextBox 10">
            <a:extLst>
              <a:ext uri="{FF2B5EF4-FFF2-40B4-BE49-F238E27FC236}">
                <a16:creationId xmlns:a16="http://schemas.microsoft.com/office/drawing/2014/main" id="{C0D9F1EE-748B-A750-5BFE-F8A6BB3920AF}"/>
              </a:ext>
            </a:extLst>
          </p:cNvPr>
          <p:cNvSpPr txBox="1"/>
          <p:nvPr/>
        </p:nvSpPr>
        <p:spPr>
          <a:xfrm>
            <a:off x="4877163" y="851413"/>
            <a:ext cx="4456535" cy="507831"/>
          </a:xfrm>
          <a:prstGeom prst="rect">
            <a:avLst/>
          </a:prstGeom>
          <a:noFill/>
        </p:spPr>
        <p:txBody>
          <a:bodyPr wrap="square">
            <a:spAutoFit/>
          </a:bodyPr>
          <a:lstStyle/>
          <a:p>
            <a:pPr algn="ctr"/>
            <a:r>
              <a:rPr lang="en-US" sz="1350" b="1" dirty="0">
                <a:solidFill>
                  <a:schemeClr val="accent6"/>
                </a:solidFill>
                <a:latin typeface="Proxima Nova"/>
              </a:rPr>
              <a:t>Montreal Cognitive Assessment (MoCA)</a:t>
            </a:r>
          </a:p>
          <a:p>
            <a:pPr algn="ctr"/>
            <a:r>
              <a:rPr lang="en-US" sz="1350" b="1" dirty="0">
                <a:latin typeface="Proxima Nova"/>
              </a:rPr>
              <a:t>26/30 </a:t>
            </a:r>
            <a:endParaRPr lang="en-US" sz="1350" b="1" dirty="0"/>
          </a:p>
        </p:txBody>
      </p:sp>
      <p:pic>
        <p:nvPicPr>
          <p:cNvPr id="1026" name="Picture 2" descr="Moca testing - ladersigma">
            <a:extLst>
              <a:ext uri="{FF2B5EF4-FFF2-40B4-BE49-F238E27FC236}">
                <a16:creationId xmlns:a16="http://schemas.microsoft.com/office/drawing/2014/main" id="{3C421176-81D0-ED77-EA6C-23E982639A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0130" y="1331149"/>
            <a:ext cx="2988343" cy="3983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930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802561-650B-9B7A-3E81-BEC46B6E8C37}"/>
              </a:ext>
            </a:extLst>
          </p:cNvPr>
          <p:cNvSpPr>
            <a:spLocks noGrp="1"/>
          </p:cNvSpPr>
          <p:nvPr>
            <p:ph idx="1"/>
          </p:nvPr>
        </p:nvSpPr>
        <p:spPr>
          <a:xfrm>
            <a:off x="622634" y="1447800"/>
            <a:ext cx="7886700" cy="4114801"/>
          </a:xfrm>
        </p:spPr>
        <p:txBody>
          <a:bodyPr>
            <a:normAutofit fontScale="92500" lnSpcReduction="20000"/>
          </a:bodyPr>
          <a:lstStyle/>
          <a:p>
            <a:r>
              <a:rPr lang="en-US" sz="2800" dirty="0"/>
              <a:t>Counsel and hearing rehabilitation</a:t>
            </a:r>
          </a:p>
          <a:p>
            <a:pPr lvl="1"/>
            <a:r>
              <a:rPr lang="en-US" sz="2400" dirty="0"/>
              <a:t>Adapting communication strategies</a:t>
            </a:r>
          </a:p>
          <a:p>
            <a:pPr lvl="1"/>
            <a:r>
              <a:rPr lang="en-US" sz="2400" dirty="0"/>
              <a:t>Continued hearing aids</a:t>
            </a:r>
          </a:p>
          <a:p>
            <a:pPr lvl="1"/>
            <a:r>
              <a:rPr lang="en-US" sz="2400" dirty="0"/>
              <a:t>Cochlear implant</a:t>
            </a:r>
          </a:p>
          <a:p>
            <a:pPr lvl="1"/>
            <a:endParaRPr lang="en-US" sz="2000" dirty="0"/>
          </a:p>
          <a:p>
            <a:r>
              <a:rPr lang="en-US" sz="2800" dirty="0"/>
              <a:t>Patient and family questions</a:t>
            </a:r>
          </a:p>
          <a:p>
            <a:pPr lvl="1"/>
            <a:r>
              <a:rPr lang="en-US" sz="2400" b="1" dirty="0"/>
              <a:t>What is the relationship between hearing loss and cognitive decline?</a:t>
            </a:r>
          </a:p>
          <a:p>
            <a:pPr lvl="1"/>
            <a:r>
              <a:rPr lang="en-US" sz="2400" b="1" dirty="0"/>
              <a:t>Is cognitive decline a barrier to pursuing a cochlear implant?</a:t>
            </a:r>
          </a:p>
          <a:p>
            <a:pPr lvl="1"/>
            <a:r>
              <a:rPr lang="en-US" sz="2400" b="1" dirty="0"/>
              <a:t>Can treating hearing loss prevent or restore cognitive impairment?</a:t>
            </a:r>
          </a:p>
        </p:txBody>
      </p:sp>
      <p:sp>
        <p:nvSpPr>
          <p:cNvPr id="7" name="Title 1">
            <a:extLst>
              <a:ext uri="{FF2B5EF4-FFF2-40B4-BE49-F238E27FC236}">
                <a16:creationId xmlns:a16="http://schemas.microsoft.com/office/drawing/2014/main" id="{69DE8C12-B5B8-89CE-100B-A98C7BD7EEBC}"/>
              </a:ext>
            </a:extLst>
          </p:cNvPr>
          <p:cNvSpPr>
            <a:spLocks noGrp="1"/>
          </p:cNvSpPr>
          <p:nvPr>
            <p:ph type="title"/>
          </p:nvPr>
        </p:nvSpPr>
        <p:spPr>
          <a:xfrm>
            <a:off x="628650" y="381000"/>
            <a:ext cx="7886700" cy="994172"/>
          </a:xfrm>
        </p:spPr>
        <p:txBody>
          <a:bodyPr/>
          <a:lstStyle/>
          <a:p>
            <a:r>
              <a:rPr lang="en-US" b="1" dirty="0">
                <a:solidFill>
                  <a:schemeClr val="accent6"/>
                </a:solidFill>
                <a:latin typeface="Arial" panose="020B0604020202020204" pitchFamily="34" charset="0"/>
                <a:cs typeface="Arial" panose="020B0604020202020204" pitchFamily="34" charset="0"/>
              </a:rPr>
              <a:t>Case</a:t>
            </a:r>
          </a:p>
        </p:txBody>
      </p:sp>
    </p:spTree>
    <p:extLst>
      <p:ext uri="{BB962C8B-B14F-4D97-AF65-F5344CB8AC3E}">
        <p14:creationId xmlns:p14="http://schemas.microsoft.com/office/powerpoint/2010/main" val="2529039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20EB5-2F62-5603-FD05-8A0EAC836541}"/>
              </a:ext>
            </a:extLst>
          </p:cNvPr>
          <p:cNvSpPr>
            <a:spLocks noGrp="1"/>
          </p:cNvSpPr>
          <p:nvPr>
            <p:ph type="title"/>
          </p:nvPr>
        </p:nvSpPr>
        <p:spPr>
          <a:xfrm>
            <a:off x="457200" y="4495800"/>
            <a:ext cx="8229600" cy="1143000"/>
          </a:xfrm>
        </p:spPr>
        <p:txBody>
          <a:bodyPr>
            <a:normAutofit/>
          </a:bodyPr>
          <a:lstStyle/>
          <a:p>
            <a:r>
              <a:rPr lang="en-US" sz="2000" i="1" dirty="0" err="1">
                <a:solidFill>
                  <a:schemeClr val="accent6"/>
                </a:solidFill>
              </a:rPr>
              <a:t>Pichora</a:t>
            </a:r>
            <a:r>
              <a:rPr lang="en-US" sz="2000" i="1" dirty="0">
                <a:solidFill>
                  <a:schemeClr val="accent6"/>
                </a:solidFill>
              </a:rPr>
              <a:t>-Fuller MK et al., 2015</a:t>
            </a:r>
          </a:p>
        </p:txBody>
      </p:sp>
      <p:sp>
        <p:nvSpPr>
          <p:cNvPr id="3" name="Content Placeholder 2">
            <a:extLst>
              <a:ext uri="{FF2B5EF4-FFF2-40B4-BE49-F238E27FC236}">
                <a16:creationId xmlns:a16="http://schemas.microsoft.com/office/drawing/2014/main" id="{99F5D39A-DA6B-00AD-E866-2FF233B57ED2}"/>
              </a:ext>
            </a:extLst>
          </p:cNvPr>
          <p:cNvSpPr>
            <a:spLocks noGrp="1"/>
          </p:cNvSpPr>
          <p:nvPr>
            <p:ph sz="half" idx="1"/>
          </p:nvPr>
        </p:nvSpPr>
        <p:spPr>
          <a:xfrm>
            <a:off x="457200" y="1124672"/>
            <a:ext cx="8229600" cy="3535363"/>
          </a:xfrm>
        </p:spPr>
        <p:txBody>
          <a:bodyPr>
            <a:normAutofit lnSpcReduction="10000"/>
          </a:bodyPr>
          <a:lstStyle/>
          <a:p>
            <a:pPr marL="0" indent="0" algn="ctr">
              <a:buNone/>
            </a:pPr>
            <a:r>
              <a:rPr lang="en-US" b="0" i="0" dirty="0">
                <a:solidFill>
                  <a:schemeClr val="accent6"/>
                </a:solidFill>
                <a:effectLst/>
                <a:latin typeface="Myriad Pro"/>
              </a:rPr>
              <a:t>Health has been defined as a state of complete physical, mental, and social well-being… </a:t>
            </a:r>
          </a:p>
          <a:p>
            <a:pPr marL="0" indent="0" algn="ctr">
              <a:buNone/>
            </a:pPr>
            <a:r>
              <a:rPr lang="en-US" b="0" i="0" dirty="0">
                <a:solidFill>
                  <a:schemeClr val="accent6"/>
                </a:solidFill>
                <a:effectLst/>
                <a:latin typeface="Myriad Pro"/>
              </a:rPr>
              <a:t>Not merely the absence of disease or infirmity.</a:t>
            </a:r>
          </a:p>
          <a:p>
            <a:pPr marL="0" indent="0" algn="ctr">
              <a:buNone/>
            </a:pPr>
            <a:endParaRPr lang="en-US" dirty="0">
              <a:latin typeface="Myriad Pro"/>
            </a:endParaRPr>
          </a:p>
          <a:p>
            <a:pPr marL="0" indent="0" algn="ctr">
              <a:buNone/>
            </a:pPr>
            <a:r>
              <a:rPr lang="en-US" dirty="0">
                <a:latin typeface="Myriad Pro"/>
              </a:rPr>
              <a:t>F</a:t>
            </a:r>
            <a:r>
              <a:rPr lang="en-US" b="0" i="0" dirty="0">
                <a:effectLst/>
                <a:latin typeface="Myriad Pro"/>
              </a:rPr>
              <a:t>rom the perspective of health promotion, health has been redefined as the capacity of people to adapt to, respond to, or control                          life's challenges and changes.</a:t>
            </a:r>
          </a:p>
        </p:txBody>
      </p:sp>
    </p:spTree>
    <p:extLst>
      <p:ext uri="{BB962C8B-B14F-4D97-AF65-F5344CB8AC3E}">
        <p14:creationId xmlns:p14="http://schemas.microsoft.com/office/powerpoint/2010/main" val="2429976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C2119A-FC1B-AE0B-A098-1780796CA050}"/>
              </a:ext>
            </a:extLst>
          </p:cNvPr>
          <p:cNvSpPr>
            <a:spLocks noGrp="1"/>
          </p:cNvSpPr>
          <p:nvPr>
            <p:ph idx="1"/>
          </p:nvPr>
        </p:nvSpPr>
        <p:spPr>
          <a:xfrm>
            <a:off x="457200" y="1219200"/>
            <a:ext cx="8229600" cy="4191003"/>
          </a:xfrm>
        </p:spPr>
        <p:txBody>
          <a:bodyPr/>
          <a:lstStyle/>
          <a:p>
            <a:pPr marL="0" indent="0" algn="ctr">
              <a:buNone/>
            </a:pPr>
            <a:r>
              <a:rPr lang="en-US" b="0" i="0" dirty="0">
                <a:effectLst/>
                <a:latin typeface="Myriad Pro"/>
              </a:rPr>
              <a:t>Hearing loss is associated with aging</a:t>
            </a:r>
          </a:p>
          <a:p>
            <a:pPr marL="0" indent="0" algn="ctr">
              <a:buNone/>
            </a:pPr>
            <a:r>
              <a:rPr lang="en-US" dirty="0"/>
              <a:t>~ 1/3 of people &gt;65 years old</a:t>
            </a:r>
            <a:endParaRPr lang="en-US" b="0" i="0" dirty="0">
              <a:effectLst/>
              <a:latin typeface="Myriad Pro"/>
            </a:endParaRPr>
          </a:p>
          <a:p>
            <a:pPr marL="0" indent="0" algn="ctr">
              <a:buNone/>
            </a:pPr>
            <a:endParaRPr lang="en-US" b="0" i="0" dirty="0">
              <a:effectLst/>
              <a:latin typeface="Myriad Pro"/>
            </a:endParaRPr>
          </a:p>
          <a:p>
            <a:pPr marL="0" indent="0" algn="ctr">
              <a:buNone/>
            </a:pPr>
            <a:r>
              <a:rPr lang="en-US" b="0" i="0" dirty="0">
                <a:solidFill>
                  <a:schemeClr val="accent6"/>
                </a:solidFill>
                <a:effectLst/>
                <a:latin typeface="Myriad Pro"/>
              </a:rPr>
              <a:t>Hearing loss results in activity limitations in communication and orientation that affect ability to function in daily life</a:t>
            </a:r>
            <a:endParaRPr lang="en-US" dirty="0">
              <a:solidFill>
                <a:schemeClr val="accent6"/>
              </a:solidFill>
              <a:latin typeface="Myriad Pro"/>
            </a:endParaRPr>
          </a:p>
        </p:txBody>
      </p:sp>
    </p:spTree>
    <p:extLst>
      <p:ext uri="{BB962C8B-B14F-4D97-AF65-F5344CB8AC3E}">
        <p14:creationId xmlns:p14="http://schemas.microsoft.com/office/powerpoint/2010/main" val="2569392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88C4FA1A-B567-4AEF-9D15-8FF526AA7CAB}"/>
              </a:ext>
            </a:extLst>
          </p:cNvPr>
          <p:cNvSpPr txBox="1">
            <a:spLocks/>
          </p:cNvSpPr>
          <p:nvPr/>
        </p:nvSpPr>
        <p:spPr>
          <a:xfrm>
            <a:off x="4619302" y="3558778"/>
            <a:ext cx="3429000" cy="232767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500"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E7556FE8-BEC7-3E57-5E36-8837332C7AB3}"/>
              </a:ext>
            </a:extLst>
          </p:cNvPr>
          <p:cNvSpPr txBox="1">
            <a:spLocks/>
          </p:cNvSpPr>
          <p:nvPr/>
        </p:nvSpPr>
        <p:spPr>
          <a:xfrm>
            <a:off x="381000" y="2131479"/>
            <a:ext cx="3319999" cy="3661073"/>
          </a:xfrm>
          <a:prstGeom prst="rect">
            <a:avLst/>
          </a:prstGeom>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chemeClr val="tx2"/>
                </a:solidFill>
                <a:latin typeface="Myriad Pro"/>
                <a:cs typeface="Arial" panose="020B0604020202020204" pitchFamily="34" charset="0"/>
              </a:rPr>
              <a:t>Hearing loss is considered by older adults to be one of the most frustrating and challenging sensory changes associated with aging (second to vision loss)</a:t>
            </a:r>
          </a:p>
          <a:p>
            <a:pPr marL="457200" lvl="1" indent="0">
              <a:buNone/>
            </a:pPr>
            <a:r>
              <a:rPr lang="en-US" sz="1900" dirty="0">
                <a:solidFill>
                  <a:schemeClr val="tx2"/>
                </a:solidFill>
                <a:latin typeface="Myriad Pro"/>
                <a:cs typeface="Arial" panose="020B0604020202020204" pitchFamily="34" charset="0"/>
              </a:rPr>
              <a:t>Crews &amp; Campbell, 2004</a:t>
            </a:r>
          </a:p>
          <a:p>
            <a:r>
              <a:rPr lang="en-US" sz="2600" dirty="0">
                <a:solidFill>
                  <a:schemeClr val="tx2"/>
                </a:solidFill>
                <a:latin typeface="Myriad Pro"/>
                <a:cs typeface="Arial" panose="020B0604020202020204" pitchFamily="34" charset="0"/>
              </a:rPr>
              <a:t>Cognitive impairment is cited as the most devastating and feared condition that older adults face</a:t>
            </a:r>
          </a:p>
          <a:p>
            <a:pPr marL="0" indent="0">
              <a:buNone/>
            </a:pPr>
            <a:r>
              <a:rPr lang="en-US" sz="2200" dirty="0">
                <a:solidFill>
                  <a:schemeClr val="tx2"/>
                </a:solidFill>
                <a:latin typeface="Myriad Pro"/>
                <a:cs typeface="Arial" panose="020B0604020202020204" pitchFamily="34" charset="0"/>
              </a:rPr>
              <a:t>      </a:t>
            </a:r>
            <a:r>
              <a:rPr lang="en-US" sz="1900" dirty="0">
                <a:solidFill>
                  <a:schemeClr val="tx2"/>
                </a:solidFill>
                <a:latin typeface="Myriad Pro"/>
                <a:cs typeface="Arial" panose="020B0604020202020204" pitchFamily="34" charset="0"/>
              </a:rPr>
              <a:t>Corner et al. 2004; Morris et al. 2001</a:t>
            </a:r>
          </a:p>
          <a:p>
            <a:r>
              <a:rPr lang="en-US" sz="2600" dirty="0">
                <a:solidFill>
                  <a:schemeClr val="tx2"/>
                </a:solidFill>
                <a:latin typeface="Myriad Pro"/>
                <a:cs typeface="Arial" panose="020B0604020202020204" pitchFamily="34" charset="0"/>
              </a:rPr>
              <a:t>Dementia is expected to triple worldwide by 2050</a:t>
            </a:r>
          </a:p>
          <a:p>
            <a:pPr marL="0" indent="0">
              <a:buNone/>
            </a:pPr>
            <a:endParaRPr lang="en-US" sz="1400" dirty="0">
              <a:solidFill>
                <a:schemeClr val="tx2"/>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99DE447-823D-A86F-BCF1-EA967376C177}"/>
              </a:ext>
            </a:extLst>
          </p:cNvPr>
          <p:cNvSpPr txBox="1">
            <a:spLocks/>
          </p:cNvSpPr>
          <p:nvPr/>
        </p:nvSpPr>
        <p:spPr>
          <a:xfrm>
            <a:off x="632766" y="468562"/>
            <a:ext cx="4407788" cy="1212152"/>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450"/>
              </a:spcAft>
            </a:pPr>
            <a:r>
              <a:rPr lang="en-US" sz="3300" b="1" dirty="0">
                <a:solidFill>
                  <a:schemeClr val="accent6"/>
                </a:solidFill>
                <a:latin typeface="Arial" panose="020B0604020202020204" pitchFamily="34" charset="0"/>
                <a:cs typeface="Arial" panose="020B0604020202020204" pitchFamily="34" charset="0"/>
              </a:rPr>
              <a:t>Hearing Loss &amp;</a:t>
            </a:r>
          </a:p>
          <a:p>
            <a:pPr>
              <a:spcAft>
                <a:spcPts val="450"/>
              </a:spcAft>
            </a:pPr>
            <a:r>
              <a:rPr lang="en-US" sz="3300" b="1" dirty="0">
                <a:solidFill>
                  <a:schemeClr val="accent6"/>
                </a:solidFill>
                <a:latin typeface="Arial" panose="020B0604020202020204" pitchFamily="34" charset="0"/>
                <a:cs typeface="Arial" panose="020B0604020202020204" pitchFamily="34" charset="0"/>
              </a:rPr>
              <a:t>Cognitive Decline</a:t>
            </a:r>
          </a:p>
        </p:txBody>
      </p:sp>
      <p:pic>
        <p:nvPicPr>
          <p:cNvPr id="5" name="Picture 2" descr="Mild Cognitive Impairment - UCI MIND">
            <a:extLst>
              <a:ext uri="{FF2B5EF4-FFF2-40B4-BE49-F238E27FC236}">
                <a16:creationId xmlns:a16="http://schemas.microsoft.com/office/drawing/2014/main" id="{DDFA5E19-5D5F-63A0-8016-3259F46F4D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77" r="3077"/>
          <a:stretch/>
        </p:blipFill>
        <p:spPr bwMode="auto">
          <a:xfrm>
            <a:off x="3817804" y="2131479"/>
            <a:ext cx="5148801" cy="35358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argeting PEG2 reverses age-related cognitive decline in mice">
            <a:extLst>
              <a:ext uri="{FF2B5EF4-FFF2-40B4-BE49-F238E27FC236}">
                <a16:creationId xmlns:a16="http://schemas.microsoft.com/office/drawing/2014/main" id="{211AD4A4-4D32-6621-437C-F77194D711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05389"/>
            <a:ext cx="2870605" cy="191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075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E2FFE-9391-9434-A59D-241DD837A48A}"/>
              </a:ext>
            </a:extLst>
          </p:cNvPr>
          <p:cNvSpPr>
            <a:spLocks noGrp="1"/>
          </p:cNvSpPr>
          <p:nvPr>
            <p:ph type="title"/>
          </p:nvPr>
        </p:nvSpPr>
        <p:spPr>
          <a:xfrm>
            <a:off x="419102" y="510048"/>
            <a:ext cx="8648698" cy="1143000"/>
          </a:xfrm>
        </p:spPr>
        <p:txBody>
          <a:bodyPr anchor="ctr">
            <a:normAutofit fontScale="90000"/>
          </a:bodyPr>
          <a:lstStyle/>
          <a:p>
            <a:pPr>
              <a:lnSpc>
                <a:spcPct val="90000"/>
              </a:lnSpc>
            </a:pPr>
            <a:r>
              <a:rPr lang="en-US" sz="4000" dirty="0">
                <a:solidFill>
                  <a:schemeClr val="accent6"/>
                </a:solidFill>
              </a:rPr>
              <a:t>Age-Related Hearing Loss’ Far-Reaching </a:t>
            </a:r>
            <a:br>
              <a:rPr lang="en-US" sz="4000" dirty="0">
                <a:solidFill>
                  <a:schemeClr val="accent6"/>
                </a:solidFill>
              </a:rPr>
            </a:br>
            <a:r>
              <a:rPr lang="en-US" sz="4000" dirty="0">
                <a:solidFill>
                  <a:schemeClr val="tx1"/>
                </a:solidFill>
              </a:rPr>
              <a:t>Impact on Wellness </a:t>
            </a:r>
            <a:br>
              <a:rPr lang="en-US" sz="3700" dirty="0">
                <a:solidFill>
                  <a:schemeClr val="tx1"/>
                </a:solidFill>
              </a:rPr>
            </a:br>
            <a:endParaRPr lang="en-US" sz="3700" dirty="0">
              <a:solidFill>
                <a:schemeClr val="tx1"/>
              </a:solidFill>
            </a:endParaRPr>
          </a:p>
        </p:txBody>
      </p:sp>
      <p:sp>
        <p:nvSpPr>
          <p:cNvPr id="3" name="Content Placeholder 2">
            <a:extLst>
              <a:ext uri="{FF2B5EF4-FFF2-40B4-BE49-F238E27FC236}">
                <a16:creationId xmlns:a16="http://schemas.microsoft.com/office/drawing/2014/main" id="{D52A6EA2-2066-2DC7-E553-D05AEBADD2B3}"/>
              </a:ext>
            </a:extLst>
          </p:cNvPr>
          <p:cNvSpPr>
            <a:spLocks noGrp="1"/>
          </p:cNvSpPr>
          <p:nvPr>
            <p:ph sz="half" idx="1"/>
          </p:nvPr>
        </p:nvSpPr>
        <p:spPr>
          <a:xfrm>
            <a:off x="190500" y="1758300"/>
            <a:ext cx="4381500" cy="3341399"/>
          </a:xfrm>
        </p:spPr>
        <p:txBody>
          <a:bodyPr>
            <a:normAutofit fontScale="92500"/>
          </a:bodyPr>
          <a:lstStyle/>
          <a:p>
            <a:pPr marL="0" indent="0">
              <a:lnSpc>
                <a:spcPct val="90000"/>
              </a:lnSpc>
              <a:buNone/>
            </a:pPr>
            <a:r>
              <a:rPr lang="en-US" sz="2400" dirty="0"/>
              <a:t>Significant, positive correlations in multiple cultural settings noted between hearing loss and…</a:t>
            </a:r>
          </a:p>
          <a:p>
            <a:pPr marL="0" indent="0">
              <a:lnSpc>
                <a:spcPct val="90000"/>
              </a:lnSpc>
              <a:buNone/>
            </a:pPr>
            <a:endParaRPr lang="en-US" sz="1200" dirty="0"/>
          </a:p>
          <a:p>
            <a:pPr>
              <a:lnSpc>
                <a:spcPct val="90000"/>
              </a:lnSpc>
            </a:pPr>
            <a:r>
              <a:rPr lang="en-US" sz="2000" dirty="0"/>
              <a:t>S</a:t>
            </a:r>
            <a:r>
              <a:rPr lang="en-US" sz="2000" b="0" i="0" dirty="0">
                <a:effectLst/>
              </a:rPr>
              <a:t>ocial isolation</a:t>
            </a:r>
          </a:p>
          <a:p>
            <a:pPr lvl="1">
              <a:lnSpc>
                <a:spcPct val="90000"/>
              </a:lnSpc>
            </a:pPr>
            <a:r>
              <a:rPr lang="en-US" sz="1000" b="0" i="1" dirty="0" err="1">
                <a:effectLst/>
              </a:rPr>
              <a:t>Mikkolla</a:t>
            </a:r>
            <a:r>
              <a:rPr lang="en-US" sz="1000" b="0" i="1" dirty="0">
                <a:effectLst/>
              </a:rPr>
              <a:t> et al. 2016</a:t>
            </a:r>
            <a:endParaRPr lang="en-US" sz="1000" dirty="0"/>
          </a:p>
          <a:p>
            <a:pPr>
              <a:lnSpc>
                <a:spcPct val="90000"/>
              </a:lnSpc>
            </a:pPr>
            <a:r>
              <a:rPr lang="en-US" sz="2000" b="0" i="0" dirty="0">
                <a:effectLst/>
              </a:rPr>
              <a:t>Reduced time spent out of home</a:t>
            </a:r>
          </a:p>
          <a:p>
            <a:pPr lvl="1">
              <a:lnSpc>
                <a:spcPct val="90000"/>
              </a:lnSpc>
            </a:pPr>
            <a:r>
              <a:rPr lang="en-US" sz="1000" b="0" i="1" dirty="0" err="1">
                <a:effectLst/>
              </a:rPr>
              <a:t>Mikkolla</a:t>
            </a:r>
            <a:r>
              <a:rPr lang="en-US" sz="1000" b="0" i="1" dirty="0">
                <a:effectLst/>
              </a:rPr>
              <a:t> et al. 2016</a:t>
            </a:r>
          </a:p>
          <a:p>
            <a:pPr>
              <a:lnSpc>
                <a:spcPct val="90000"/>
              </a:lnSpc>
            </a:pPr>
            <a:r>
              <a:rPr lang="en-US" sz="2000" b="0" i="0" dirty="0">
                <a:effectLst/>
              </a:rPr>
              <a:t>Decline in social engagement</a:t>
            </a:r>
          </a:p>
          <a:p>
            <a:pPr lvl="1">
              <a:lnSpc>
                <a:spcPct val="90000"/>
              </a:lnSpc>
            </a:pPr>
            <a:r>
              <a:rPr lang="en-US" sz="1000" b="0" i="1" dirty="0">
                <a:effectLst/>
              </a:rPr>
              <a:t>Brink et al., 2007; </a:t>
            </a:r>
            <a:r>
              <a:rPr lang="en-US" sz="1000" b="0" i="1" dirty="0" err="1">
                <a:effectLst/>
              </a:rPr>
              <a:t>Pichora</a:t>
            </a:r>
            <a:r>
              <a:rPr lang="en-US" sz="1000" b="0" i="1" dirty="0">
                <a:effectLst/>
              </a:rPr>
              <a:t>-Fuller et al., 2015</a:t>
            </a:r>
          </a:p>
          <a:p>
            <a:pPr>
              <a:lnSpc>
                <a:spcPct val="90000"/>
              </a:lnSpc>
            </a:pPr>
            <a:r>
              <a:rPr lang="en-US" sz="2400" dirty="0"/>
              <a:t>L</a:t>
            </a:r>
            <a:r>
              <a:rPr lang="en-US" sz="2400" b="0" i="0" dirty="0">
                <a:effectLst/>
              </a:rPr>
              <a:t>oneliness and </a:t>
            </a:r>
            <a:r>
              <a:rPr lang="en-US" sz="2400" dirty="0"/>
              <a:t>Depression</a:t>
            </a:r>
          </a:p>
          <a:p>
            <a:pPr lvl="1">
              <a:lnSpc>
                <a:spcPct val="90000"/>
              </a:lnSpc>
            </a:pPr>
            <a:r>
              <a:rPr lang="en-US" sz="1050" i="1" dirty="0"/>
              <a:t>Lee et al., 2010; Gopinath et al., 2009; </a:t>
            </a:r>
            <a:r>
              <a:rPr lang="en-US" sz="1050" i="1" dirty="0" err="1"/>
              <a:t>Contrera</a:t>
            </a:r>
            <a:r>
              <a:rPr lang="en-US" sz="1050" i="1" dirty="0"/>
              <a:t> et al., 2016</a:t>
            </a:r>
            <a:endParaRPr lang="en-US" sz="2000" i="1" dirty="0"/>
          </a:p>
        </p:txBody>
      </p:sp>
      <p:pic>
        <p:nvPicPr>
          <p:cNvPr id="5" name="Picture 4" descr="A diagram of a brain function&#10;&#10;Description automatically generated">
            <a:extLst>
              <a:ext uri="{FF2B5EF4-FFF2-40B4-BE49-F238E27FC236}">
                <a16:creationId xmlns:a16="http://schemas.microsoft.com/office/drawing/2014/main" id="{B45A5C5E-FD30-D5A1-87B4-A6C6A59DA1E6}"/>
              </a:ext>
            </a:extLst>
          </p:cNvPr>
          <p:cNvPicPr>
            <a:picLocks noChangeAspect="1"/>
          </p:cNvPicPr>
          <p:nvPr/>
        </p:nvPicPr>
        <p:blipFill>
          <a:blip r:embed="rId3"/>
          <a:stretch>
            <a:fillRect/>
          </a:stretch>
        </p:blipFill>
        <p:spPr>
          <a:xfrm>
            <a:off x="4614278" y="2074115"/>
            <a:ext cx="4360487" cy="2583588"/>
          </a:xfrm>
          <a:prstGeom prst="rect">
            <a:avLst/>
          </a:prstGeom>
          <a:noFill/>
        </p:spPr>
      </p:pic>
      <p:sp>
        <p:nvSpPr>
          <p:cNvPr id="6" name="TextBox 5">
            <a:extLst>
              <a:ext uri="{FF2B5EF4-FFF2-40B4-BE49-F238E27FC236}">
                <a16:creationId xmlns:a16="http://schemas.microsoft.com/office/drawing/2014/main" id="{40A143F8-6119-FC59-87D8-D4592E43E8E7}"/>
              </a:ext>
            </a:extLst>
          </p:cNvPr>
          <p:cNvSpPr txBox="1"/>
          <p:nvPr/>
        </p:nvSpPr>
        <p:spPr>
          <a:xfrm>
            <a:off x="7010400" y="4751987"/>
            <a:ext cx="1905000" cy="307777"/>
          </a:xfrm>
          <a:prstGeom prst="rect">
            <a:avLst/>
          </a:prstGeom>
          <a:noFill/>
        </p:spPr>
        <p:txBody>
          <a:bodyPr wrap="square" rtlCol="0">
            <a:spAutoFit/>
          </a:bodyPr>
          <a:lstStyle/>
          <a:p>
            <a:r>
              <a:rPr lang="en-US" sz="1400" i="1" dirty="0">
                <a:solidFill>
                  <a:schemeClr val="accent6"/>
                </a:solidFill>
              </a:rPr>
              <a:t>Rutherford et al., 2018</a:t>
            </a:r>
          </a:p>
        </p:txBody>
      </p:sp>
    </p:spTree>
    <p:extLst>
      <p:ext uri="{BB962C8B-B14F-4D97-AF65-F5344CB8AC3E}">
        <p14:creationId xmlns:p14="http://schemas.microsoft.com/office/powerpoint/2010/main" val="2780866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F754E3-102B-733F-FB1D-2F9BC1A612FE}"/>
              </a:ext>
            </a:extLst>
          </p:cNvPr>
          <p:cNvSpPr txBox="1"/>
          <p:nvPr/>
        </p:nvSpPr>
        <p:spPr>
          <a:xfrm>
            <a:off x="304800" y="5078891"/>
            <a:ext cx="4116528" cy="253916"/>
          </a:xfrm>
          <a:prstGeom prst="rect">
            <a:avLst/>
          </a:prstGeom>
          <a:noFill/>
        </p:spPr>
        <p:txBody>
          <a:bodyPr wrap="square" rtlCol="0">
            <a:spAutoFit/>
          </a:bodyPr>
          <a:lstStyle/>
          <a:p>
            <a:pPr algn="r"/>
            <a:r>
              <a:rPr lang="en-US" sz="1050" i="1" dirty="0">
                <a:solidFill>
                  <a:schemeClr val="accent6"/>
                </a:solidFill>
                <a:latin typeface="Arial" panose="020B0604020202020204" pitchFamily="34" charset="0"/>
                <a:cs typeface="Arial" panose="020B0604020202020204" pitchFamily="34" charset="0"/>
              </a:rPr>
              <a:t>Livingston et al., Lancet Commission on Dementia 2017, 2020</a:t>
            </a:r>
          </a:p>
        </p:txBody>
      </p:sp>
      <p:pic>
        <p:nvPicPr>
          <p:cNvPr id="11" name="Picture 10">
            <a:extLst>
              <a:ext uri="{FF2B5EF4-FFF2-40B4-BE49-F238E27FC236}">
                <a16:creationId xmlns:a16="http://schemas.microsoft.com/office/drawing/2014/main" id="{130C4ADF-2EBA-9ABF-1F5E-AD82E10E6981}"/>
              </a:ext>
            </a:extLst>
          </p:cNvPr>
          <p:cNvPicPr>
            <a:picLocks noChangeAspect="1"/>
          </p:cNvPicPr>
          <p:nvPr/>
        </p:nvPicPr>
        <p:blipFill rotWithShape="1">
          <a:blip r:embed="rId3"/>
          <a:srcRect l="32027" t="19044" r="34328" b="17599"/>
          <a:stretch/>
        </p:blipFill>
        <p:spPr>
          <a:xfrm>
            <a:off x="4517642" y="914766"/>
            <a:ext cx="4398947" cy="4452474"/>
          </a:xfrm>
          <a:prstGeom prst="rect">
            <a:avLst/>
          </a:prstGeom>
        </p:spPr>
      </p:pic>
      <p:sp>
        <p:nvSpPr>
          <p:cNvPr id="12" name="Rectangle 11">
            <a:extLst>
              <a:ext uri="{FF2B5EF4-FFF2-40B4-BE49-F238E27FC236}">
                <a16:creationId xmlns:a16="http://schemas.microsoft.com/office/drawing/2014/main" id="{46D918C3-21E9-093E-7E38-01AA3F7F9782}"/>
              </a:ext>
            </a:extLst>
          </p:cNvPr>
          <p:cNvSpPr/>
          <p:nvPr/>
        </p:nvSpPr>
        <p:spPr>
          <a:xfrm>
            <a:off x="4532432" y="3197704"/>
            <a:ext cx="4356420" cy="231296"/>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0D6D5C0-35C2-4EDA-6A55-6858C8D3F836}"/>
              </a:ext>
            </a:extLst>
          </p:cNvPr>
          <p:cNvSpPr txBox="1">
            <a:spLocks/>
          </p:cNvSpPr>
          <p:nvPr/>
        </p:nvSpPr>
        <p:spPr>
          <a:xfrm>
            <a:off x="161521" y="1966369"/>
            <a:ext cx="4307963" cy="282686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2" indent="-183356"/>
            <a:r>
              <a:rPr lang="en-US" sz="1800" dirty="0">
                <a:latin typeface="Arial" panose="020B0604020202020204" pitchFamily="34" charset="0"/>
                <a:cs typeface="Arial" panose="020B0604020202020204" pitchFamily="34" charset="0"/>
              </a:rPr>
              <a:t>Addressing </a:t>
            </a:r>
            <a:r>
              <a:rPr lang="en-US" sz="1800" b="1" dirty="0">
                <a:latin typeface="Arial" panose="020B0604020202020204" pitchFamily="34" charset="0"/>
                <a:cs typeface="Arial" panose="020B0604020202020204" pitchFamily="34" charset="0"/>
              </a:rPr>
              <a:t>modifiable risk factors </a:t>
            </a:r>
            <a:r>
              <a:rPr lang="en-US" sz="1800" dirty="0">
                <a:latin typeface="Arial" panose="020B0604020202020204" pitchFamily="34" charset="0"/>
                <a:cs typeface="Arial" panose="020B0604020202020204" pitchFamily="34" charset="0"/>
              </a:rPr>
              <a:t>for dementia is a major public health priority</a:t>
            </a:r>
          </a:p>
          <a:p>
            <a:pPr marL="346472" lvl="1" indent="-183356"/>
            <a:r>
              <a:rPr lang="en-US" sz="1800" dirty="0">
                <a:latin typeface="Arial" panose="020B0604020202020204" pitchFamily="34" charset="0"/>
                <a:cs typeface="Arial" panose="020B0604020202020204" pitchFamily="34" charset="0"/>
              </a:rPr>
              <a:t>9 risk factors identified </a:t>
            </a:r>
          </a:p>
          <a:p>
            <a:pPr marL="506016" lvl="2" indent="0">
              <a:buNone/>
            </a:pPr>
            <a:r>
              <a:rPr lang="en-US" sz="1050" dirty="0">
                <a:solidFill>
                  <a:schemeClr val="accent6"/>
                </a:solidFill>
                <a:latin typeface="Arial" panose="020B0604020202020204" pitchFamily="34" charset="0"/>
                <a:cs typeface="Arial" panose="020B0604020202020204" pitchFamily="34" charset="0"/>
              </a:rPr>
              <a:t>UK National Institute of Health &amp; Care Excellence (NICE)</a:t>
            </a:r>
          </a:p>
          <a:p>
            <a:pPr marL="506016" lvl="2" indent="0">
              <a:buNone/>
            </a:pPr>
            <a:r>
              <a:rPr lang="en-US" sz="1050" dirty="0">
                <a:solidFill>
                  <a:schemeClr val="accent6"/>
                </a:solidFill>
                <a:latin typeface="Arial" panose="020B0604020202020204" pitchFamily="34" charset="0"/>
                <a:cs typeface="Arial" panose="020B0604020202020204" pitchFamily="34" charset="0"/>
              </a:rPr>
              <a:t>US National Institutes of Health (NIH)</a:t>
            </a:r>
            <a:r>
              <a:rPr lang="en-US" sz="1050" baseline="30000" dirty="0">
                <a:solidFill>
                  <a:schemeClr val="accent6"/>
                </a:solidFill>
                <a:latin typeface="Arial" panose="020B0604020202020204" pitchFamily="34" charset="0"/>
                <a:cs typeface="Arial" panose="020B0604020202020204" pitchFamily="34" charset="0"/>
              </a:rPr>
              <a:t> </a:t>
            </a:r>
            <a:r>
              <a:rPr lang="en-US" sz="1050" dirty="0">
                <a:solidFill>
                  <a:schemeClr val="accent6"/>
                </a:solidFill>
                <a:latin typeface="Arial" panose="020B0604020202020204" pitchFamily="34" charset="0"/>
                <a:cs typeface="Arial" panose="020B0604020202020204" pitchFamily="34" charset="0"/>
              </a:rPr>
              <a:t>guidelines</a:t>
            </a:r>
          </a:p>
          <a:p>
            <a:pPr marL="346472" lvl="1" indent="-183356"/>
            <a:endParaRPr lang="en-US" sz="525" dirty="0">
              <a:latin typeface="Arial" panose="020B0604020202020204" pitchFamily="34" charset="0"/>
              <a:cs typeface="Arial" panose="020B0604020202020204" pitchFamily="34" charset="0"/>
            </a:endParaRPr>
          </a:p>
          <a:p>
            <a:pPr marL="3572" indent="-183356"/>
            <a:r>
              <a:rPr lang="en-US" sz="1800" dirty="0">
                <a:latin typeface="Arial" panose="020B0604020202020204" pitchFamily="34" charset="0"/>
                <a:cs typeface="Arial" panose="020B0604020202020204" pitchFamily="34" charset="0"/>
              </a:rPr>
              <a:t>Estimated </a:t>
            </a:r>
            <a:r>
              <a:rPr lang="en-US" sz="1800" b="1" dirty="0">
                <a:latin typeface="Arial" panose="020B0604020202020204" pitchFamily="34" charset="0"/>
                <a:cs typeface="Arial" panose="020B0604020202020204" pitchFamily="34" charset="0"/>
              </a:rPr>
              <a:t>population attributable fraction (PAF) </a:t>
            </a:r>
            <a:r>
              <a:rPr lang="en-US" sz="1800" dirty="0">
                <a:latin typeface="Arial" panose="020B0604020202020204" pitchFamily="34" charset="0"/>
                <a:cs typeface="Arial" panose="020B0604020202020204" pitchFamily="34" charset="0"/>
              </a:rPr>
              <a:t>= percentage reduction in new cases over a given time if that risk factor were eliminated</a:t>
            </a:r>
          </a:p>
        </p:txBody>
      </p:sp>
      <p:sp>
        <p:nvSpPr>
          <p:cNvPr id="4" name="TextBox 3">
            <a:extLst>
              <a:ext uri="{FF2B5EF4-FFF2-40B4-BE49-F238E27FC236}">
                <a16:creationId xmlns:a16="http://schemas.microsoft.com/office/drawing/2014/main" id="{C644989C-67ED-6C45-0262-ECD07643F19E}"/>
              </a:ext>
            </a:extLst>
          </p:cNvPr>
          <p:cNvSpPr txBox="1"/>
          <p:nvPr/>
        </p:nvSpPr>
        <p:spPr>
          <a:xfrm>
            <a:off x="1905000" y="5973939"/>
            <a:ext cx="5944789" cy="830997"/>
          </a:xfrm>
          <a:prstGeom prst="rect">
            <a:avLst/>
          </a:prstGeom>
          <a:noFill/>
        </p:spPr>
        <p:txBody>
          <a:bodyPr wrap="square" rtlCol="0">
            <a:spAutoFit/>
          </a:bodyPr>
          <a:lstStyle/>
          <a:p>
            <a:r>
              <a:rPr lang="en-US" sz="1200" i="1" dirty="0">
                <a:solidFill>
                  <a:schemeClr val="accent6"/>
                </a:solidFill>
              </a:rPr>
              <a:t>Criticism</a:t>
            </a:r>
            <a:r>
              <a:rPr lang="en-US" sz="1200" i="1" dirty="0"/>
              <a:t>: PAF pertains to the population risk profiles in the UK and similar high-income countries. Different factors (e.g., smoking; maternal and early life malnutrition) may be more important population-level risks in low- and middle-income countries, where the burden of hearing loss and dementia are projected to be greater….</a:t>
            </a:r>
          </a:p>
        </p:txBody>
      </p:sp>
      <p:sp>
        <p:nvSpPr>
          <p:cNvPr id="6" name="Title 1">
            <a:extLst>
              <a:ext uri="{FF2B5EF4-FFF2-40B4-BE49-F238E27FC236}">
                <a16:creationId xmlns:a16="http://schemas.microsoft.com/office/drawing/2014/main" id="{21DDB0E7-3757-7340-8307-A84A913555DD}"/>
              </a:ext>
            </a:extLst>
          </p:cNvPr>
          <p:cNvSpPr txBox="1">
            <a:spLocks/>
          </p:cNvSpPr>
          <p:nvPr/>
        </p:nvSpPr>
        <p:spPr>
          <a:xfrm>
            <a:off x="632766" y="468562"/>
            <a:ext cx="4407788" cy="1212152"/>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450"/>
              </a:spcAft>
            </a:pPr>
            <a:r>
              <a:rPr lang="en-US" sz="3300" b="1" dirty="0">
                <a:solidFill>
                  <a:schemeClr val="accent6"/>
                </a:solidFill>
                <a:latin typeface="Arial" panose="020B0604020202020204" pitchFamily="34" charset="0"/>
                <a:cs typeface="Arial" panose="020B0604020202020204" pitchFamily="34" charset="0"/>
              </a:rPr>
              <a:t>Hearing Loss &amp;</a:t>
            </a:r>
          </a:p>
          <a:p>
            <a:pPr>
              <a:spcAft>
                <a:spcPts val="450"/>
              </a:spcAft>
            </a:pPr>
            <a:r>
              <a:rPr lang="en-US" sz="3300" b="1" dirty="0">
                <a:solidFill>
                  <a:schemeClr val="accent6"/>
                </a:solidFill>
                <a:latin typeface="Arial" panose="020B0604020202020204" pitchFamily="34" charset="0"/>
                <a:cs typeface="Arial" panose="020B0604020202020204" pitchFamily="34" charset="0"/>
              </a:rPr>
              <a:t>Cognitive Decline</a:t>
            </a:r>
          </a:p>
        </p:txBody>
      </p:sp>
    </p:spTree>
    <p:extLst>
      <p:ext uri="{BB962C8B-B14F-4D97-AF65-F5344CB8AC3E}">
        <p14:creationId xmlns:p14="http://schemas.microsoft.com/office/powerpoint/2010/main" val="372184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WASPOLLED" val="1CE8B40206984978A5BFECEB2EBB21AA"/>
  <p:tag name="TPVERSION" val="5"/>
  <p:tag name="TPFULLVERSION" val="5.3.1.3337"/>
  <p:tag name="PPTVERSION" val="15"/>
  <p:tag name="TPOS" val="2"/>
</p:tagLst>
</file>

<file path=ppt/tags/tag2.xml><?xml version="1.0" encoding="utf-8"?>
<p:tagLst xmlns:a="http://schemas.openxmlformats.org/drawingml/2006/main" xmlns:r="http://schemas.openxmlformats.org/officeDocument/2006/relationships" xmlns:p="http://schemas.openxmlformats.org/presentationml/2006/main">
  <p:tag name="AS_UNIQUEID" val="90"/>
</p:tagLst>
</file>

<file path=ppt/tags/tag3.xml><?xml version="1.0" encoding="utf-8"?>
<p:tagLst xmlns:a="http://schemas.openxmlformats.org/drawingml/2006/main" xmlns:r="http://schemas.openxmlformats.org/officeDocument/2006/relationships" xmlns:p="http://schemas.openxmlformats.org/presentationml/2006/main">
  <p:tag name="AS_UNIQUEID" val="90"/>
</p:tagLst>
</file>

<file path=ppt/tags/tag4.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CME 2014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st Evidence 2016 template [Read-Only]" id="{B40EDC9A-9A79-4BBB-871A-99F24763E1CC}" vid="{51DA7DE9-6018-4F6E-B990-2788AED241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44246</TotalTime>
  <Words>4620</Words>
  <Application>Microsoft Office PowerPoint</Application>
  <PresentationFormat>On-screen Show (4:3)</PresentationFormat>
  <Paragraphs>270</Paragraphs>
  <Slides>23</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BlinkMacSystemFont</vt:lpstr>
      <vt:lpstr>Calibri</vt:lpstr>
      <vt:lpstr>Cambria</vt:lpstr>
      <vt:lpstr>Myriad Pro</vt:lpstr>
      <vt:lpstr>Proxima Nova</vt:lpstr>
      <vt:lpstr>Quadon</vt:lpstr>
      <vt:lpstr>CME 2014 Template</vt:lpstr>
      <vt:lpstr>Hearing Loss &amp; Cognitive Decline: Impact of Hearing Rehabilitation &amp;  Wellness Implications</vt:lpstr>
      <vt:lpstr>Case</vt:lpstr>
      <vt:lpstr>PowerPoint Presentation</vt:lpstr>
      <vt:lpstr>Case</vt:lpstr>
      <vt:lpstr>Pichora-Fuller MK et al., 2015</vt:lpstr>
      <vt:lpstr>PowerPoint Presentation</vt:lpstr>
      <vt:lpstr>PowerPoint Presentation</vt:lpstr>
      <vt:lpstr>Age-Related Hearing Loss’ Far-Reaching  Impact on Wellness  </vt:lpstr>
      <vt:lpstr>PowerPoint Presentation</vt:lpstr>
      <vt:lpstr>PowerPoint Presentation</vt:lpstr>
      <vt:lpstr>PowerPoint Presentation</vt:lpstr>
      <vt:lpstr>PowerPoint Presentation</vt:lpstr>
      <vt:lpstr>Alzheimer’s Dementia – Neurodegenerative Biomarkers</vt:lpstr>
      <vt:lpstr>PowerPoint Presentation</vt:lpstr>
      <vt:lpstr>Summary of Evidence</vt:lpstr>
      <vt:lpstr>Mechanism</vt:lpstr>
      <vt:lpstr>Mechanism</vt:lpstr>
      <vt:lpstr>Mechanism</vt:lpstr>
      <vt:lpstr>Hearing Loss &amp; Cognitive Decline </vt:lpstr>
      <vt:lpstr>PowerPoint Presentation</vt:lpstr>
      <vt:lpstr>PowerPoint Presentation</vt:lpstr>
      <vt:lpstr>What to Tell Your Patients</vt:lpstr>
      <vt:lpstr>What to Tell Your Patients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MCW</dc:creator>
  <cp:lastModifiedBy>Harris, Michael</cp:lastModifiedBy>
  <cp:revision>146</cp:revision>
  <dcterms:created xsi:type="dcterms:W3CDTF">2014-08-26T21:52:17Z</dcterms:created>
  <dcterms:modified xsi:type="dcterms:W3CDTF">2024-07-24T12:37:20Z</dcterms:modified>
</cp:coreProperties>
</file>