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60" r:id="rId6"/>
    <p:sldId id="262" r:id="rId7"/>
    <p:sldId id="263" r:id="rId8"/>
    <p:sldId id="264" r:id="rId9"/>
    <p:sldId id="269" r:id="rId10"/>
    <p:sldId id="268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 snapToObjects="1">
      <p:cViewPr varScale="1">
        <p:scale>
          <a:sx n="78" d="100"/>
          <a:sy n="78" d="100"/>
        </p:scale>
        <p:origin x="940" y="52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September 29, 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ACE/Resilience workshop evaluation 202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Friday</a:t>
            </a:r>
            <a:r>
              <a:rPr dirty="0"/>
              <a:t>, September 10,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dirty="0"/>
              <a:t>Date Created: </a:t>
            </a:r>
            <a:r>
              <a:rPr lang="en-US" dirty="0"/>
              <a:t>Monday</a:t>
            </a:r>
            <a:r>
              <a:rPr dirty="0"/>
              <a:t>, </a:t>
            </a:r>
            <a:r>
              <a:rPr lang="en-US" dirty="0"/>
              <a:t>September</a:t>
            </a:r>
            <a:r>
              <a:rPr dirty="0"/>
              <a:t> </a:t>
            </a:r>
            <a:r>
              <a:rPr lang="en-US" dirty="0"/>
              <a:t>13</a:t>
            </a:r>
            <a:r>
              <a:rPr dirty="0"/>
              <a:t>, 202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t>Total Responses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t>Complete Responses: 76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36" y="377971"/>
            <a:ext cx="8229600" cy="391272"/>
          </a:xfrm>
        </p:spPr>
        <p:txBody>
          <a:bodyPr>
            <a:normAutofit fontScale="90000"/>
          </a:bodyPr>
          <a:lstStyle/>
          <a:p>
            <a:r>
              <a:t>Q4: What ages of youth do you work with in your job? (Check all)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75    Skipped: 1</a:t>
            </a:r>
          </a:p>
        </p:txBody>
      </p:sp>
      <p:pic>
        <p:nvPicPr>
          <p:cNvPr id="4" name="Picture 3" descr="chart5264159960.png"/>
          <p:cNvPicPr>
            <a:picLocks noChangeAspect="1"/>
          </p:cNvPicPr>
          <p:nvPr/>
        </p:nvPicPr>
        <p:blipFill rotWithShape="1">
          <a:blip r:embed="rId2"/>
          <a:srcRect l="5181"/>
          <a:stretch/>
        </p:blipFill>
        <p:spPr>
          <a:xfrm>
            <a:off x="61343" y="1311877"/>
            <a:ext cx="4321449" cy="3145824"/>
          </a:xfrm>
          <a:prstGeom prst="rect">
            <a:avLst/>
          </a:prstGeom>
        </p:spPr>
      </p:pic>
      <p:pic>
        <p:nvPicPr>
          <p:cNvPr id="5" name="Picture 4" descr="table5264159960.png">
            <a:extLst>
              <a:ext uri="{FF2B5EF4-FFF2-40B4-BE49-F238E27FC236}">
                <a16:creationId xmlns:a16="http://schemas.microsoft.com/office/drawing/2014/main" id="{5C22ABC1-D745-465D-A1D2-49EEC652E5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656"/>
          <a:stretch/>
        </p:blipFill>
        <p:spPr>
          <a:xfrm>
            <a:off x="7053380" y="1432112"/>
            <a:ext cx="2090620" cy="2568036"/>
          </a:xfrm>
          <a:prstGeom prst="rect">
            <a:avLst/>
          </a:prstGeom>
        </p:spPr>
      </p:pic>
      <p:pic>
        <p:nvPicPr>
          <p:cNvPr id="6" name="Picture 5" descr="table5264159960.png">
            <a:extLst>
              <a:ext uri="{FF2B5EF4-FFF2-40B4-BE49-F238E27FC236}">
                <a16:creationId xmlns:a16="http://schemas.microsoft.com/office/drawing/2014/main" id="{66A83799-CBBA-471C-9C28-0F6FFD1EADD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1136"/>
          <a:stretch/>
        </p:blipFill>
        <p:spPr>
          <a:xfrm>
            <a:off x="4534631" y="1432112"/>
            <a:ext cx="2512025" cy="25680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05" y="984090"/>
            <a:ext cx="4315670" cy="391272"/>
          </a:xfrm>
        </p:spPr>
        <p:txBody>
          <a:bodyPr>
            <a:normAutofit fontScale="90000"/>
          </a:bodyPr>
          <a:lstStyle/>
          <a:p>
            <a:r>
              <a:rPr dirty="0"/>
              <a:t>Q5: Before the workshop, did you: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93" y="400564"/>
            <a:ext cx="5332506" cy="249144"/>
          </a:xfrm>
        </p:spPr>
        <p:txBody>
          <a:bodyPr/>
          <a:lstStyle/>
          <a:p>
            <a:r>
              <a:t>Answered: 76    Skipped: 0</a:t>
            </a:r>
          </a:p>
        </p:txBody>
      </p:sp>
      <p:pic>
        <p:nvPicPr>
          <p:cNvPr id="4" name="Picture 3" descr="chart5264159890.png"/>
          <p:cNvPicPr>
            <a:picLocks noChangeAspect="1"/>
          </p:cNvPicPr>
          <p:nvPr/>
        </p:nvPicPr>
        <p:blipFill rotWithShape="1">
          <a:blip r:embed="rId2"/>
          <a:srcRect l="3929" r="14300"/>
          <a:stretch/>
        </p:blipFill>
        <p:spPr>
          <a:xfrm>
            <a:off x="6965" y="1599823"/>
            <a:ext cx="4236156" cy="3052482"/>
          </a:xfrm>
          <a:prstGeom prst="rect">
            <a:avLst/>
          </a:prstGeom>
        </p:spPr>
      </p:pic>
      <p:pic>
        <p:nvPicPr>
          <p:cNvPr id="5" name="Picture 4" descr="chart5264159920.png">
            <a:extLst>
              <a:ext uri="{FF2B5EF4-FFF2-40B4-BE49-F238E27FC236}">
                <a16:creationId xmlns:a16="http://schemas.microsoft.com/office/drawing/2014/main" id="{3BC420CD-9D30-4847-8FC8-7C80859533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65" r="-591"/>
          <a:stretch/>
        </p:blipFill>
        <p:spPr>
          <a:xfrm>
            <a:off x="4161853" y="1555217"/>
            <a:ext cx="5002314" cy="305674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12F454E-7B64-4964-B722-2525BC29C2A8}"/>
              </a:ext>
            </a:extLst>
          </p:cNvPr>
          <p:cNvSpPr txBox="1">
            <a:spLocks/>
          </p:cNvSpPr>
          <p:nvPr/>
        </p:nvSpPr>
        <p:spPr>
          <a:xfrm>
            <a:off x="4208921" y="984090"/>
            <a:ext cx="3898811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Q6: After the workshop, did you: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Before the workshop, did you: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Answered: 76    Skipped: 0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4" name="Picture 3" descr="table52641598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9517"/>
            <a:ext cx="4562033" cy="2695747"/>
          </a:xfrm>
          <a:prstGeom prst="rect">
            <a:avLst/>
          </a:prstGeom>
        </p:spPr>
      </p:pic>
      <p:pic>
        <p:nvPicPr>
          <p:cNvPr id="5" name="Picture 4" descr="table5264159920.png">
            <a:extLst>
              <a:ext uri="{FF2B5EF4-FFF2-40B4-BE49-F238E27FC236}">
                <a16:creationId xmlns:a16="http://schemas.microsoft.com/office/drawing/2014/main" id="{5A5D2E1C-AEBD-46D8-AA32-6FE4421ED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378" y="1512794"/>
            <a:ext cx="4584790" cy="27091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7B09E4E-5295-43C2-A914-B293D78A8BE5}"/>
              </a:ext>
            </a:extLst>
          </p:cNvPr>
          <p:cNvSpPr/>
          <p:nvPr/>
        </p:nvSpPr>
        <p:spPr>
          <a:xfrm>
            <a:off x="199757" y="1002827"/>
            <a:ext cx="87419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fontAlgn="t"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333E48"/>
              </a:solidFill>
              <a:effectLst/>
              <a:latin typeface="National2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CAE98C9-5D62-4539-A2D3-DA34272D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36" y="357285"/>
            <a:ext cx="8826600" cy="391272"/>
          </a:xfrm>
        </p:spPr>
        <p:txBody>
          <a:bodyPr>
            <a:normAutofit fontScale="90000"/>
          </a:bodyPr>
          <a:lstStyle/>
          <a:p>
            <a:r>
              <a:rPr lang="en-US" dirty="0"/>
              <a:t>One action you plan to take or one change you will make in your work with youth.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1988B02-3670-4C6F-ACD1-FA76ECCAA0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5888" y="770968"/>
            <a:ext cx="3887787" cy="261938"/>
          </a:xfrm>
        </p:spPr>
        <p:txBody>
          <a:bodyPr>
            <a:normAutofit/>
          </a:bodyPr>
          <a:lstStyle/>
          <a:p>
            <a:r>
              <a:rPr lang="en-US" dirty="0"/>
              <a:t>70 responses (out of 76)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887B30-EB62-4D94-839B-3CE951C8DD30}"/>
              </a:ext>
            </a:extLst>
          </p:cNvPr>
          <p:cNvSpPr/>
          <p:nvPr/>
        </p:nvSpPr>
        <p:spPr>
          <a:xfrm>
            <a:off x="115888" y="1010677"/>
            <a:ext cx="4456112" cy="310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1400" b="1" dirty="0"/>
              <a:t>Relationship Building / Positive Interactions (45)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Strengthen connections (28)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More conversations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Blue dot activity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Something special for each student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Interact more with the kids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Be more intentional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Listening (10)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Listen to body language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Staying calm and waiting for youth to calm down (9)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Give more time to process reactions</a:t>
            </a:r>
          </a:p>
          <a:p>
            <a:pPr marL="628650" lvl="1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More patience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69F421-D6DA-424B-9CB1-C7410B8877F0}"/>
              </a:ext>
            </a:extLst>
          </p:cNvPr>
          <p:cNvSpPr/>
          <p:nvPr/>
        </p:nvSpPr>
        <p:spPr>
          <a:xfrm>
            <a:off x="4572001" y="985838"/>
            <a:ext cx="4269908" cy="2808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1400" b="1" dirty="0"/>
              <a:t>Use strategies that build resilience (19)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Try general strategies (4)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Use mastery techniques (7)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High expectations (3)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Real Talk (2)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Service to others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Meaningful participation (2)</a:t>
            </a:r>
          </a:p>
          <a:p>
            <a:pPr>
              <a:spcBef>
                <a:spcPts val="300"/>
              </a:spcBef>
            </a:pPr>
            <a:r>
              <a:rPr lang="en-US" sz="1400" b="1" dirty="0"/>
              <a:t>Other (6)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Be more cognizant of ACE characteristics in youth (2)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Be more understanding of what might be driving behavior (4)</a:t>
            </a:r>
          </a:p>
        </p:txBody>
      </p:sp>
    </p:spTree>
    <p:extLst>
      <p:ext uri="{BB962C8B-B14F-4D97-AF65-F5344CB8AC3E}">
        <p14:creationId xmlns:p14="http://schemas.microsoft.com/office/powerpoint/2010/main" val="1342092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CAE98C9-5D62-4539-A2D3-DA34272D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36" y="384181"/>
            <a:ext cx="8826600" cy="391272"/>
          </a:xfrm>
        </p:spPr>
        <p:txBody>
          <a:bodyPr>
            <a:normAutofit fontScale="90000"/>
          </a:bodyPr>
          <a:lstStyle/>
          <a:p>
            <a:r>
              <a:rPr lang="en-US" dirty="0"/>
              <a:t>One action you would like to see your organization take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1988B02-3670-4C6F-ACD1-FA76ECCAA0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5888" y="774700"/>
            <a:ext cx="3887787" cy="261938"/>
          </a:xfrm>
        </p:spPr>
        <p:txBody>
          <a:bodyPr/>
          <a:lstStyle/>
          <a:p>
            <a:r>
              <a:rPr lang="en-US" dirty="0"/>
              <a:t>64 responses (out of 76)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987790-A01F-43E8-A3FD-EBB31264595D}"/>
              </a:ext>
            </a:extLst>
          </p:cNvPr>
          <p:cNvSpPr txBox="1"/>
          <p:nvPr/>
        </p:nvSpPr>
        <p:spPr>
          <a:xfrm>
            <a:off x="199757" y="1002827"/>
            <a:ext cx="41705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Support for staff (14)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Self care for staff (5)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School wide plan with support to implement (5)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Teachers sharing with one another things that have been successful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1 on 1 help</a:t>
            </a:r>
          </a:p>
          <a:p>
            <a:r>
              <a:rPr lang="en-US" sz="1400" b="1" dirty="0"/>
              <a:t>Support for students (14)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Extra support for students with special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Staffed space to chill/relax someone there to just listen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Self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Mental health supports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ACEs training for students and supports to process with their ACEs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670E3E-8A7D-4793-B0A2-80365F438E9A}"/>
              </a:ext>
            </a:extLst>
          </p:cNvPr>
          <p:cNvSpPr txBox="1"/>
          <p:nvPr/>
        </p:nvSpPr>
        <p:spPr>
          <a:xfrm>
            <a:off x="4528436" y="1002827"/>
            <a:ext cx="417053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Implement resilience strategies (21)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Blue dot activity/connection with all students (14)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Meaningful participation (2)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Real talk (4)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Mastery opportunities</a:t>
            </a:r>
          </a:p>
          <a:p>
            <a:r>
              <a:rPr lang="en-US" sz="1400" b="1" dirty="0"/>
              <a:t>More training (12)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Learn more about resilience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Parent/family education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Have this type of training yearly, continue this conversation (6)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Trauma (1)</a:t>
            </a:r>
          </a:p>
          <a:p>
            <a:r>
              <a:rPr lang="en-US" sz="1400" b="1" dirty="0"/>
              <a:t>Hire a behavior interventionist (2)</a:t>
            </a:r>
          </a:p>
        </p:txBody>
      </p:sp>
    </p:spTree>
    <p:extLst>
      <p:ext uri="{BB962C8B-B14F-4D97-AF65-F5344CB8AC3E}">
        <p14:creationId xmlns:p14="http://schemas.microsoft.com/office/powerpoint/2010/main" val="1840350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E78BB-5953-4FAA-BDE0-0A961859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One thing I heard that I would like to learn more about is…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A8ED9-AF18-4178-890C-7297C76210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58 responses (out of 76)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1428-D9F7-45B4-914E-43C429268F7B}"/>
              </a:ext>
            </a:extLst>
          </p:cNvPr>
          <p:cNvSpPr/>
          <p:nvPr/>
        </p:nvSpPr>
        <p:spPr>
          <a:xfrm>
            <a:off x="144162" y="1026664"/>
            <a:ext cx="392054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Protective factors &amp; strategies to build resilience (29)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General information on building resilience in students and practical strategies (16)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Tips/strategies for brief interactions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Service to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High Expectations (3)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How to tip the scale with positive factors (3)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Using a worry box (3)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Cultural identity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Facilitating participation</a:t>
            </a:r>
          </a:p>
          <a:p>
            <a:r>
              <a:rPr lang="en-US" sz="1400" b="1" dirty="0"/>
              <a:t>Addressing trauma (2)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How to be resilient when negative life events happen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Understanding childhood trauma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87C3FC-72BE-410D-B041-A7CB99C7A326}"/>
              </a:ext>
            </a:extLst>
          </p:cNvPr>
          <p:cNvSpPr/>
          <p:nvPr/>
        </p:nvSpPr>
        <p:spPr>
          <a:xfrm>
            <a:off x="4073612" y="1020825"/>
            <a:ext cx="49762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ACEs; brain science (18)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Brain plasticity and how we can rewire the brain to help students (4)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Affects of ACE’s on health (6)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ACE data and research (8)</a:t>
            </a:r>
          </a:p>
          <a:p>
            <a:r>
              <a:rPr lang="en-US" sz="1400" b="1" dirty="0"/>
              <a:t>Self-care (7)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Resilience in us (6)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Hire a behavior interventionist</a:t>
            </a:r>
          </a:p>
          <a:p>
            <a:r>
              <a:rPr lang="en-US" sz="1400" b="1" dirty="0"/>
              <a:t>Resources (2)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For students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Connecting community resources to students and families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Mental health supports for staff</a:t>
            </a:r>
          </a:p>
        </p:txBody>
      </p:sp>
    </p:spTree>
    <p:extLst>
      <p:ext uri="{BB962C8B-B14F-4D97-AF65-F5344CB8AC3E}">
        <p14:creationId xmlns:p14="http://schemas.microsoft.com/office/powerpoint/2010/main" val="3998771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E78BB-5953-4FAA-BDE0-0A961859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Comments or suggestions for improving this workshop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A8ED9-AF18-4178-890C-7297C76210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23 responses (out of 76)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53B9C9-5115-47CE-BC4C-27D6FE90E5FD}"/>
              </a:ext>
            </a:extLst>
          </p:cNvPr>
          <p:cNvSpPr txBox="1"/>
          <p:nvPr/>
        </p:nvSpPr>
        <p:spPr>
          <a:xfrm>
            <a:off x="115136" y="985838"/>
            <a:ext cx="874197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Positive comments about the workshop (10)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Thank You (7)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Informative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Enjoyed the dialogue with small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 really liked the brain information</a:t>
            </a:r>
          </a:p>
          <a:p>
            <a:r>
              <a:rPr lang="en-US" sz="1400" b="1" dirty="0"/>
              <a:t>Suggestions (13)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Too long/Too long breaks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Virtual not the best format (2)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More specific strategies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Can a condensed version of this be required for parents?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Less wordy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Make into a taped version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Perhaps do a pre-survey and tailor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 not read the slides</a:t>
            </a:r>
          </a:p>
        </p:txBody>
      </p:sp>
    </p:spTree>
    <p:extLst>
      <p:ext uri="{BB962C8B-B14F-4D97-AF65-F5344CB8AC3E}">
        <p14:creationId xmlns:p14="http://schemas.microsoft.com/office/powerpoint/2010/main" val="3687474560"/>
      </p:ext>
    </p:extLst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4747</TotalTime>
  <Words>673</Words>
  <Application>Microsoft Office PowerPoint</Application>
  <PresentationFormat>On-screen Show (16:9)</PresentationFormat>
  <Paragraphs>103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 Neue</vt:lpstr>
      <vt:lpstr>National2</vt:lpstr>
      <vt:lpstr>SM-template-20140529</vt:lpstr>
      <vt:lpstr>Data slides</vt:lpstr>
      <vt:lpstr>Response Summary</vt:lpstr>
      <vt:lpstr>PowerPoint Presentation</vt:lpstr>
      <vt:lpstr>76</vt:lpstr>
      <vt:lpstr>Q4: What ages of youth do you work with in your job? (Check all)</vt:lpstr>
      <vt:lpstr>Q5: Before the workshop, did you:</vt:lpstr>
      <vt:lpstr>Q5: Before the workshop, did you:</vt:lpstr>
      <vt:lpstr>One action you plan to take or one change you will make in your work with youth.</vt:lpstr>
      <vt:lpstr>One action you would like to see your organization take</vt:lpstr>
      <vt:lpstr>One thing I heard that I would like to learn more about is…</vt:lpstr>
      <vt:lpstr>Comments or suggestions for improving this workshop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Gierlich, Emily</cp:lastModifiedBy>
  <cp:revision>49</cp:revision>
  <dcterms:created xsi:type="dcterms:W3CDTF">2014-01-30T23:18:11Z</dcterms:created>
  <dcterms:modified xsi:type="dcterms:W3CDTF">2023-09-29T17:33:56Z</dcterms:modified>
</cp:coreProperties>
</file>