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91" r:id="rId3"/>
    <p:sldId id="258" r:id="rId4"/>
    <p:sldId id="294" r:id="rId5"/>
    <p:sldId id="259" r:id="rId6"/>
    <p:sldId id="279" r:id="rId7"/>
    <p:sldId id="280" r:id="rId8"/>
    <p:sldId id="273" r:id="rId9"/>
    <p:sldId id="257" r:id="rId10"/>
    <p:sldId id="272" r:id="rId11"/>
    <p:sldId id="271" r:id="rId12"/>
    <p:sldId id="274" r:id="rId13"/>
    <p:sldId id="275" r:id="rId14"/>
    <p:sldId id="276" r:id="rId15"/>
    <p:sldId id="277" r:id="rId16"/>
    <p:sldId id="284" r:id="rId17"/>
    <p:sldId id="281" r:id="rId18"/>
    <p:sldId id="278" r:id="rId19"/>
    <p:sldId id="296" r:id="rId20"/>
    <p:sldId id="285" r:id="rId21"/>
    <p:sldId id="282" r:id="rId22"/>
    <p:sldId id="283" r:id="rId23"/>
    <p:sldId id="286" r:id="rId24"/>
    <p:sldId id="295" r:id="rId25"/>
    <p:sldId id="287" r:id="rId26"/>
    <p:sldId id="292" r:id="rId27"/>
    <p:sldId id="293" r:id="rId28"/>
    <p:sldId id="288" r:id="rId29"/>
    <p:sldId id="289"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32" d="100"/>
          <a:sy n="132" d="100"/>
        </p:scale>
        <p:origin x="10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A228F-968D-426E-BCCE-BC4BD1C69F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0C4D94-120A-4D9E-B027-A5A92A9FE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442573-5C21-4130-8895-D2D6FE18EE9C}"/>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5" name="Footer Placeholder 4">
            <a:extLst>
              <a:ext uri="{FF2B5EF4-FFF2-40B4-BE49-F238E27FC236}">
                <a16:creationId xmlns:a16="http://schemas.microsoft.com/office/drawing/2014/main" id="{40570388-0966-49D0-BB8D-EFC455CC1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BF22A-ACF8-4959-ABF3-9A676C28F40A}"/>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36397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BFEF-4918-4CA3-BE66-DE12BA35B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0F002-3328-4712-868C-D812CED860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ACC22F-C31E-46ED-B042-9DDF82A2BC34}"/>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5" name="Footer Placeholder 4">
            <a:extLst>
              <a:ext uri="{FF2B5EF4-FFF2-40B4-BE49-F238E27FC236}">
                <a16:creationId xmlns:a16="http://schemas.microsoft.com/office/drawing/2014/main" id="{46B24F7A-D7E5-4676-BBD0-9618CE2770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8D1920-062B-47FB-983D-9A464C7082BC}"/>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281570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7222A-1A11-427B-83C7-10611A0E3F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9F3F5F-46BC-4E7E-8209-1EC61466EC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D41B22-676A-4ACB-95B9-644DF00048D4}"/>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5" name="Footer Placeholder 4">
            <a:extLst>
              <a:ext uri="{FF2B5EF4-FFF2-40B4-BE49-F238E27FC236}">
                <a16:creationId xmlns:a16="http://schemas.microsoft.com/office/drawing/2014/main" id="{DE6269DF-C0F2-463F-B935-E8E51D420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4D7C7E-3338-4EC6-9615-632EDB7AB3A4}"/>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2101990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CEC5D9-AF0C-47F5-8F2C-6BEC951A3E98}"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3862660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EC5D9-AF0C-47F5-8F2C-6BEC951A3E98}"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404427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EC5D9-AF0C-47F5-8F2C-6BEC951A3E98}"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416401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EC5D9-AF0C-47F5-8F2C-6BEC951A3E98}" type="datetimeFigureOut">
              <a:rPr lang="en-US" smtClean="0"/>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471695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CEC5D9-AF0C-47F5-8F2C-6BEC951A3E98}" type="datetimeFigureOut">
              <a:rPr lang="en-US" smtClean="0"/>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1536198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CEC5D9-AF0C-47F5-8F2C-6BEC951A3E98}" type="datetimeFigureOut">
              <a:rPr lang="en-US" smtClean="0"/>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361849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EC5D9-AF0C-47F5-8F2C-6BEC951A3E98}" type="datetimeFigureOut">
              <a:rPr lang="en-US" smtClean="0"/>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2431037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EC5D9-AF0C-47F5-8F2C-6BEC951A3E98}" type="datetimeFigureOut">
              <a:rPr lang="en-US" smtClean="0"/>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349414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59ED-675F-45B9-979E-A940CB147E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34E210-92E0-498F-80C0-020446114A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9190F-D0B7-421B-87FD-38123BAE6413}"/>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5" name="Footer Placeholder 4">
            <a:extLst>
              <a:ext uri="{FF2B5EF4-FFF2-40B4-BE49-F238E27FC236}">
                <a16:creationId xmlns:a16="http://schemas.microsoft.com/office/drawing/2014/main" id="{9D8A9B72-606C-4465-A4FB-EEA882359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A35C7-EEA1-4DB8-8692-3933588A0ACA}"/>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1844990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EC5D9-AF0C-47F5-8F2C-6BEC951A3E98}" type="datetimeFigureOut">
              <a:rPr lang="en-US" smtClean="0"/>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2950674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EC5D9-AF0C-47F5-8F2C-6BEC951A3E98}"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1328601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CEC5D9-AF0C-47F5-8F2C-6BEC951A3E98}" type="datetimeFigureOut">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7C4651-34C3-453F-BA3C-DA82D5167978}" type="slidenum">
              <a:rPr lang="en-US" smtClean="0"/>
              <a:t>‹#›</a:t>
            </a:fld>
            <a:endParaRPr lang="en-US"/>
          </a:p>
        </p:txBody>
      </p:sp>
    </p:spTree>
    <p:extLst>
      <p:ext uri="{BB962C8B-B14F-4D97-AF65-F5344CB8AC3E}">
        <p14:creationId xmlns:p14="http://schemas.microsoft.com/office/powerpoint/2010/main" val="3365176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9E1A-925D-49A6-8DEF-4CB1EBC9D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A1C201-11C0-4215-B8E4-3A33F1BE84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7D920D-6839-4F73-A286-AA1B545217DF}"/>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5" name="Footer Placeholder 4">
            <a:extLst>
              <a:ext uri="{FF2B5EF4-FFF2-40B4-BE49-F238E27FC236}">
                <a16:creationId xmlns:a16="http://schemas.microsoft.com/office/drawing/2014/main" id="{FDD010B7-95EE-40D3-9A43-2F94CEBB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7151F-6D80-4D83-B8ED-7BAD44C20EDC}"/>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4207497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6C1CC-786B-407B-98AE-76E309E38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4A435-1690-4883-AE40-A060BAD909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E48352-CE16-4C4A-B184-E7D458A1DC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FAD3FD-3945-4FA3-A073-0B846C37C3AA}"/>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6" name="Footer Placeholder 5">
            <a:extLst>
              <a:ext uri="{FF2B5EF4-FFF2-40B4-BE49-F238E27FC236}">
                <a16:creationId xmlns:a16="http://schemas.microsoft.com/office/drawing/2014/main" id="{D56D62CA-8FAC-4B7D-91F6-913744A49E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A0276-A073-4450-B356-CC860AFA0ABC}"/>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135183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CC605-2F49-45AF-AA74-AF44FD3362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375299-3699-490A-A687-B26A022E2A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91BDDF-14AD-4F99-956F-3DA475EE65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862EC6-2D53-4D92-A998-3158BF01D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F10B63-ED77-4DCC-9E5A-BEF603AD93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B5823-2D70-4FB2-9566-88CC315098FD}"/>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8" name="Footer Placeholder 7">
            <a:extLst>
              <a:ext uri="{FF2B5EF4-FFF2-40B4-BE49-F238E27FC236}">
                <a16:creationId xmlns:a16="http://schemas.microsoft.com/office/drawing/2014/main" id="{D03B6C74-CE5F-447F-9D1B-356B0A6063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B7FC8-FB31-4011-BFC2-C48487D0C84B}"/>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40378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C5FA-6435-4439-87AF-E1CCBF4AAD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B3C7B3-9AB6-4C0C-A8CE-9E3DDBB57141}"/>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4" name="Footer Placeholder 3">
            <a:extLst>
              <a:ext uri="{FF2B5EF4-FFF2-40B4-BE49-F238E27FC236}">
                <a16:creationId xmlns:a16="http://schemas.microsoft.com/office/drawing/2014/main" id="{8BAE758C-B793-4678-B354-7A0B64A561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EDD5F0-F99C-4D1E-B641-CB91DE0B79A2}"/>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164752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DAD784-C2E5-47DB-B53A-C6AF2BA37D62}"/>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3" name="Footer Placeholder 2">
            <a:extLst>
              <a:ext uri="{FF2B5EF4-FFF2-40B4-BE49-F238E27FC236}">
                <a16:creationId xmlns:a16="http://schemas.microsoft.com/office/drawing/2014/main" id="{B0D226F9-52F2-423C-B389-5AB3FE7C8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C94E79-9420-4570-BA48-35AE406ECD94}"/>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170255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1445-6939-417B-8A18-473E5295C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23F1E5-D991-47D6-A832-7491978DA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D572DA-C500-4816-89B9-B819AA8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FBFD37-E77B-43E8-B082-DF35510FB982}"/>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6" name="Footer Placeholder 5">
            <a:extLst>
              <a:ext uri="{FF2B5EF4-FFF2-40B4-BE49-F238E27FC236}">
                <a16:creationId xmlns:a16="http://schemas.microsoft.com/office/drawing/2014/main" id="{3116F8FC-54D8-490F-969D-7E88B3C9E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B738-B10A-4A25-837E-3271D0C7100A}"/>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40511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E201-EF46-4B2B-918D-ED0780EB4A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67082-F8BE-42D1-84C7-E18A1958A9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264E8E-A1A5-4A59-8E6B-9FE1B09E1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F1FF8E-D92A-4A58-98D1-B6B43404DB10}"/>
              </a:ext>
            </a:extLst>
          </p:cNvPr>
          <p:cNvSpPr>
            <a:spLocks noGrp="1"/>
          </p:cNvSpPr>
          <p:nvPr>
            <p:ph type="dt" sz="half" idx="10"/>
          </p:nvPr>
        </p:nvSpPr>
        <p:spPr/>
        <p:txBody>
          <a:bodyPr/>
          <a:lstStyle/>
          <a:p>
            <a:fld id="{B5757EC1-AA08-4C25-8D51-FB3B6EC1A4D3}" type="datetimeFigureOut">
              <a:rPr lang="en-US" smtClean="0"/>
              <a:t>7/15/2024</a:t>
            </a:fld>
            <a:endParaRPr lang="en-US"/>
          </a:p>
        </p:txBody>
      </p:sp>
      <p:sp>
        <p:nvSpPr>
          <p:cNvPr id="6" name="Footer Placeholder 5">
            <a:extLst>
              <a:ext uri="{FF2B5EF4-FFF2-40B4-BE49-F238E27FC236}">
                <a16:creationId xmlns:a16="http://schemas.microsoft.com/office/drawing/2014/main" id="{FBD1CFAE-70DF-4089-A24C-E7896DC08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177165-67E3-4A69-ABB3-AD197DCA1E6C}"/>
              </a:ext>
            </a:extLst>
          </p:cNvPr>
          <p:cNvSpPr>
            <a:spLocks noGrp="1"/>
          </p:cNvSpPr>
          <p:nvPr>
            <p:ph type="sldNum" sz="quarter" idx="12"/>
          </p:nvPr>
        </p:nvSpPr>
        <p:spPr/>
        <p:txBody>
          <a:bodyPr/>
          <a:lstStyle/>
          <a:p>
            <a:fld id="{638A340F-5BC2-4B61-94E5-23FB99FFA78F}" type="slidenum">
              <a:rPr lang="en-US" smtClean="0"/>
              <a:t>‹#›</a:t>
            </a:fld>
            <a:endParaRPr lang="en-US"/>
          </a:p>
        </p:txBody>
      </p:sp>
    </p:spTree>
    <p:extLst>
      <p:ext uri="{BB962C8B-B14F-4D97-AF65-F5344CB8AC3E}">
        <p14:creationId xmlns:p14="http://schemas.microsoft.com/office/powerpoint/2010/main" val="376156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3395EE-9A9D-4E29-BA12-EF614368D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E90DD6-111E-4C37-90E8-2438F30BE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B279D-D4CC-47B7-A131-D32FA8951F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57EC1-AA08-4C25-8D51-FB3B6EC1A4D3}" type="datetimeFigureOut">
              <a:rPr lang="en-US" smtClean="0"/>
              <a:t>7/15/2024</a:t>
            </a:fld>
            <a:endParaRPr lang="en-US"/>
          </a:p>
        </p:txBody>
      </p:sp>
      <p:sp>
        <p:nvSpPr>
          <p:cNvPr id="5" name="Footer Placeholder 4">
            <a:extLst>
              <a:ext uri="{FF2B5EF4-FFF2-40B4-BE49-F238E27FC236}">
                <a16:creationId xmlns:a16="http://schemas.microsoft.com/office/drawing/2014/main" id="{6E6910EC-B365-4EAF-8362-B65A028F92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5B9297-195C-414C-837C-D9CE537FD5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A340F-5BC2-4B61-94E5-23FB99FFA78F}" type="slidenum">
              <a:rPr lang="en-US" smtClean="0"/>
              <a:t>‹#›</a:t>
            </a:fld>
            <a:endParaRPr lang="en-US"/>
          </a:p>
        </p:txBody>
      </p:sp>
    </p:spTree>
    <p:extLst>
      <p:ext uri="{BB962C8B-B14F-4D97-AF65-F5344CB8AC3E}">
        <p14:creationId xmlns:p14="http://schemas.microsoft.com/office/powerpoint/2010/main" val="2227359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EC5D9-AF0C-47F5-8F2C-6BEC951A3E98}" type="datetimeFigureOut">
              <a:rPr lang="en-US" smtClean="0"/>
              <a:t>7/15/2024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7C4651-34C3-453F-BA3C-DA82D5167978}" type="slidenum">
              <a:rPr lang="en-US" smtClean="0"/>
              <a:t>‹#›</a:t>
            </a:fld>
            <a:endParaRPr lang="en-US"/>
          </a:p>
        </p:txBody>
      </p:sp>
    </p:spTree>
    <p:extLst>
      <p:ext uri="{BB962C8B-B14F-4D97-AF65-F5344CB8AC3E}">
        <p14:creationId xmlns:p14="http://schemas.microsoft.com/office/powerpoint/2010/main" val="995397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vectors/stickman-stick-figure-matchstick-man-151357/"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6/j.jacr.2020.03.013"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8BD7AA-000F-4149-9FF6-E8DB2DE6F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792587" cy="6858000"/>
          </a:xfrm>
          <a:custGeom>
            <a:avLst/>
            <a:gdLst>
              <a:gd name="connsiteX0" fmla="*/ 9792587 w 9792587"/>
              <a:gd name="connsiteY0" fmla="*/ 0 h 6858000"/>
              <a:gd name="connsiteX1" fmla="*/ 2339431 w 9792587"/>
              <a:gd name="connsiteY1" fmla="*/ 0 h 6858000"/>
              <a:gd name="connsiteX2" fmla="*/ 2190696 w 9792587"/>
              <a:gd name="connsiteY2" fmla="*/ 145339 h 6858000"/>
              <a:gd name="connsiteX3" fmla="*/ 0 w 9792587"/>
              <a:gd name="connsiteY3" fmla="*/ 5565888 h 6858000"/>
              <a:gd name="connsiteX4" fmla="*/ 79127 w 9792587"/>
              <a:gd name="connsiteY4" fmla="*/ 6681235 h 6858000"/>
              <a:gd name="connsiteX5" fmla="*/ 108694 w 9792587"/>
              <a:gd name="connsiteY5" fmla="*/ 6858000 h 6858000"/>
              <a:gd name="connsiteX6" fmla="*/ 9792587 w 97925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92587" h="6858000">
                <a:moveTo>
                  <a:pt x="9792587" y="0"/>
                </a:moveTo>
                <a:lnTo>
                  <a:pt x="2339431" y="0"/>
                </a:lnTo>
                <a:lnTo>
                  <a:pt x="2190696" y="145339"/>
                </a:lnTo>
                <a:cubicBezTo>
                  <a:pt x="834428" y="1548908"/>
                  <a:pt x="0" y="3459953"/>
                  <a:pt x="0" y="5565888"/>
                </a:cubicBezTo>
                <a:cubicBezTo>
                  <a:pt x="0" y="5944579"/>
                  <a:pt x="26981" y="6316967"/>
                  <a:pt x="79127" y="6681235"/>
                </a:cubicBezTo>
                <a:lnTo>
                  <a:pt x="108694" y="6858000"/>
                </a:lnTo>
                <a:lnTo>
                  <a:pt x="9792587"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4A4A823-72DC-4BA8-8157-D36A8939A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492529" cy="6858000"/>
          </a:xfrm>
          <a:custGeom>
            <a:avLst/>
            <a:gdLst>
              <a:gd name="connsiteX0" fmla="*/ 9492529 w 9492529"/>
              <a:gd name="connsiteY0" fmla="*/ 0 h 6858000"/>
              <a:gd name="connsiteX1" fmla="*/ 2472310 w 9492529"/>
              <a:gd name="connsiteY1" fmla="*/ 0 h 6858000"/>
              <a:gd name="connsiteX2" fmla="*/ 2157501 w 9492529"/>
              <a:gd name="connsiteY2" fmla="*/ 301488 h 6858000"/>
              <a:gd name="connsiteX3" fmla="*/ 0 w 9492529"/>
              <a:gd name="connsiteY3" fmla="*/ 5565888 h 6858000"/>
              <a:gd name="connsiteX4" fmla="*/ 76084 w 9492529"/>
              <a:gd name="connsiteY4" fmla="*/ 6638337 h 6858000"/>
              <a:gd name="connsiteX5" fmla="*/ 112827 w 9492529"/>
              <a:gd name="connsiteY5" fmla="*/ 6858000 h 6858000"/>
              <a:gd name="connsiteX6" fmla="*/ 9492529 w 9492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2529" h="6858000">
                <a:moveTo>
                  <a:pt x="9492529" y="0"/>
                </a:moveTo>
                <a:lnTo>
                  <a:pt x="2472310" y="0"/>
                </a:lnTo>
                <a:lnTo>
                  <a:pt x="2157501" y="301488"/>
                </a:lnTo>
                <a:cubicBezTo>
                  <a:pt x="823309" y="1655711"/>
                  <a:pt x="0" y="3514654"/>
                  <a:pt x="0" y="5565888"/>
                </a:cubicBezTo>
                <a:cubicBezTo>
                  <a:pt x="0" y="5930014"/>
                  <a:pt x="25944" y="6288079"/>
                  <a:pt x="76084" y="6638337"/>
                </a:cubicBezTo>
                <a:lnTo>
                  <a:pt x="112827" y="6858000"/>
                </a:lnTo>
                <a:lnTo>
                  <a:pt x="9492529" y="685800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674FE4-27A1-4C73-A089-166F3B8F08E3}"/>
              </a:ext>
            </a:extLst>
          </p:cNvPr>
          <p:cNvSpPr>
            <a:spLocks noGrp="1"/>
          </p:cNvSpPr>
          <p:nvPr>
            <p:ph type="ctrTitle"/>
          </p:nvPr>
        </p:nvSpPr>
        <p:spPr>
          <a:xfrm>
            <a:off x="804672" y="1445493"/>
            <a:ext cx="7165235" cy="2521595"/>
          </a:xfrm>
        </p:spPr>
        <p:txBody>
          <a:bodyPr vert="horz" lIns="91440" tIns="45720" rIns="91440" bIns="45720" rtlCol="0" anchor="ctr">
            <a:normAutofit/>
          </a:bodyPr>
          <a:lstStyle/>
          <a:p>
            <a:pPr algn="l"/>
            <a:r>
              <a:rPr lang="en-US" sz="4100" kern="1200" dirty="0">
                <a:solidFill>
                  <a:schemeClr val="tx1"/>
                </a:solidFill>
                <a:latin typeface="+mj-lt"/>
                <a:ea typeface="+mj-ea"/>
                <a:cs typeface="+mj-cs"/>
              </a:rPr>
              <a:t>Flip the Switch to Positive Mood:  10 Quick Ways to Buffer Stress</a:t>
            </a:r>
          </a:p>
        </p:txBody>
      </p:sp>
      <p:sp>
        <p:nvSpPr>
          <p:cNvPr id="3" name="Subtitle 2">
            <a:extLst>
              <a:ext uri="{FF2B5EF4-FFF2-40B4-BE49-F238E27FC236}">
                <a16:creationId xmlns:a16="http://schemas.microsoft.com/office/drawing/2014/main" id="{38393171-BC15-4F8C-8F8A-F3340E11D827}"/>
              </a:ext>
            </a:extLst>
          </p:cNvPr>
          <p:cNvSpPr>
            <a:spLocks noGrp="1"/>
          </p:cNvSpPr>
          <p:nvPr>
            <p:ph type="subTitle" idx="1"/>
          </p:nvPr>
        </p:nvSpPr>
        <p:spPr>
          <a:xfrm>
            <a:off x="804671" y="4375051"/>
            <a:ext cx="7860863" cy="1674873"/>
          </a:xfrm>
        </p:spPr>
        <p:txBody>
          <a:bodyPr vert="horz" lIns="91440" tIns="45720" rIns="91440" bIns="45720" rtlCol="0" anchor="t">
            <a:normAutofit lnSpcReduction="10000"/>
          </a:bodyPr>
          <a:lstStyle/>
          <a:p>
            <a:pPr algn="l"/>
            <a:r>
              <a:rPr lang="en-US" dirty="0"/>
              <a:t>David J. Cipriano, Ph.D.</a:t>
            </a:r>
          </a:p>
          <a:p>
            <a:pPr algn="l"/>
            <a:r>
              <a:rPr lang="en-US" dirty="0"/>
              <a:t>Associate Professor of Psychiatry</a:t>
            </a:r>
          </a:p>
          <a:p>
            <a:pPr algn="l"/>
            <a:r>
              <a:rPr lang="en-US" dirty="0"/>
              <a:t>Director of Student and Resident Behavioral Health</a:t>
            </a:r>
          </a:p>
          <a:p>
            <a:pPr algn="l"/>
            <a:r>
              <a:rPr lang="en-US" dirty="0"/>
              <a:t>Medical College of Wisconsin</a:t>
            </a:r>
          </a:p>
        </p:txBody>
      </p:sp>
    </p:spTree>
    <p:extLst>
      <p:ext uri="{BB962C8B-B14F-4D97-AF65-F5344CB8AC3E}">
        <p14:creationId xmlns:p14="http://schemas.microsoft.com/office/powerpoint/2010/main" val="9206413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badi" panose="020B0604020104020204" pitchFamily="34" charset="0"/>
              </a:rPr>
              <a:t>Outcomes of Meditation/Mindfulness </a:t>
            </a:r>
          </a:p>
        </p:txBody>
      </p:sp>
      <p:sp>
        <p:nvSpPr>
          <p:cNvPr id="3" name="Content Placeholder 2"/>
          <p:cNvSpPr>
            <a:spLocks noGrp="1"/>
          </p:cNvSpPr>
          <p:nvPr>
            <p:ph idx="1"/>
          </p:nvPr>
        </p:nvSpPr>
        <p:spPr/>
        <p:txBody>
          <a:bodyPr>
            <a:normAutofit/>
          </a:bodyPr>
          <a:lstStyle/>
          <a:p>
            <a:r>
              <a:rPr lang="en-US" dirty="0">
                <a:latin typeface="Arial Rounded MT Bold" panose="020F0704030504030204" pitchFamily="34" charset="0"/>
              </a:rPr>
              <a:t>2014 meta-analysis of mindfulness meditation programs found moderate evidence of improved anxiety, depression and pain.  Effect sizes ranged from 0.30 – 0.38. Goyal, et al. (2014).  JAMA Internal Medicine, 174(3):357-368.</a:t>
            </a:r>
          </a:p>
          <a:p>
            <a:endParaRPr lang="en-US" dirty="0">
              <a:latin typeface="Arial Rounded MT Bold" panose="020F0704030504030204" pitchFamily="34" charset="0"/>
            </a:endParaRPr>
          </a:p>
          <a:p>
            <a:pPr marL="0" indent="0">
              <a:buNone/>
            </a:pPr>
            <a:r>
              <a:rPr lang="en-US" dirty="0">
                <a:latin typeface="Arial Rounded MT Bold" panose="020F0704030504030204" pitchFamily="34" charset="0"/>
              </a:rPr>
              <a:t>For point of reference, average effect sizes for:</a:t>
            </a:r>
          </a:p>
          <a:p>
            <a:pPr marL="0" indent="0">
              <a:buNone/>
            </a:pPr>
            <a:r>
              <a:rPr lang="en-US" dirty="0">
                <a:latin typeface="Arial Rounded MT Bold" panose="020F0704030504030204" pitchFamily="34" charset="0"/>
              </a:rPr>
              <a:t> - General medicine medications:  0.45</a:t>
            </a:r>
          </a:p>
          <a:p>
            <a:pPr marL="0" indent="0">
              <a:buNone/>
            </a:pPr>
            <a:r>
              <a:rPr lang="en-US" dirty="0">
                <a:latin typeface="Arial Rounded MT Bold" panose="020F0704030504030204" pitchFamily="34" charset="0"/>
              </a:rPr>
              <a:t> - Psychiatric medications:  0.49</a:t>
            </a:r>
          </a:p>
          <a:p>
            <a:pPr marL="0" indent="0">
              <a:buNone/>
            </a:pPr>
            <a:r>
              <a:rPr lang="en-US" sz="1800" dirty="0" err="1">
                <a:latin typeface="Arial Rounded MT Bold" panose="020F0704030504030204" pitchFamily="34" charset="0"/>
              </a:rPr>
              <a:t>Leucht</a:t>
            </a:r>
            <a:r>
              <a:rPr lang="en-US" sz="1800" dirty="0">
                <a:latin typeface="Arial Rounded MT Bold" panose="020F0704030504030204" pitchFamily="34" charset="0"/>
              </a:rPr>
              <a:t>, S., et al. (2012).  Putting the efficacy of psychiatric and general medicine medication into perspective:  Review of meta-analyses.  The British Journal of Psychiatry, 200, 97-106.</a:t>
            </a:r>
          </a:p>
        </p:txBody>
      </p:sp>
    </p:spTree>
    <p:extLst>
      <p:ext uri="{BB962C8B-B14F-4D97-AF65-F5344CB8AC3E}">
        <p14:creationId xmlns:p14="http://schemas.microsoft.com/office/powerpoint/2010/main" val="9250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4639-8618-4A3D-9AB3-4BD8C6AEDDC1}"/>
              </a:ext>
            </a:extLst>
          </p:cNvPr>
          <p:cNvSpPr>
            <a:spLocks noGrp="1"/>
          </p:cNvSpPr>
          <p:nvPr>
            <p:ph type="title"/>
          </p:nvPr>
        </p:nvSpPr>
        <p:spPr>
          <a:xfrm>
            <a:off x="762001" y="803325"/>
            <a:ext cx="5314536" cy="1325563"/>
          </a:xfrm>
        </p:spPr>
        <p:txBody>
          <a:bodyPr>
            <a:normAutofit/>
          </a:bodyPr>
          <a:lstStyle/>
          <a:p>
            <a:r>
              <a:rPr lang="en-US">
                <a:latin typeface="Abadi" panose="020B0604020104020204" pitchFamily="34" charset="0"/>
              </a:rPr>
              <a:t>2. Name it and Claim it</a:t>
            </a:r>
          </a:p>
        </p:txBody>
      </p:sp>
      <p:sp>
        <p:nvSpPr>
          <p:cNvPr id="3" name="Content Placeholder 2">
            <a:extLst>
              <a:ext uri="{FF2B5EF4-FFF2-40B4-BE49-F238E27FC236}">
                <a16:creationId xmlns:a16="http://schemas.microsoft.com/office/drawing/2014/main" id="{9FAEE6C8-DB21-4FBB-8200-D792BF505E74}"/>
              </a:ext>
            </a:extLst>
          </p:cNvPr>
          <p:cNvSpPr>
            <a:spLocks noGrp="1"/>
          </p:cNvSpPr>
          <p:nvPr>
            <p:ph idx="1"/>
          </p:nvPr>
        </p:nvSpPr>
        <p:spPr>
          <a:xfrm>
            <a:off x="762000" y="2279018"/>
            <a:ext cx="5314543" cy="3375920"/>
          </a:xfrm>
        </p:spPr>
        <p:txBody>
          <a:bodyPr anchor="t">
            <a:normAutofit lnSpcReduction="10000"/>
          </a:bodyPr>
          <a:lstStyle/>
          <a:p>
            <a:pPr marL="0" indent="0">
              <a:buNone/>
            </a:pPr>
            <a:endParaRPr lang="en-US" sz="1800" dirty="0"/>
          </a:p>
          <a:p>
            <a:pPr marL="0" indent="0">
              <a:buNone/>
            </a:pPr>
            <a:r>
              <a:rPr lang="en-US" sz="3600" dirty="0"/>
              <a:t>Accept what you’re feeling and name it.</a:t>
            </a:r>
          </a:p>
          <a:p>
            <a:pPr marL="0" indent="0">
              <a:buNone/>
            </a:pPr>
            <a:r>
              <a:rPr lang="en-US" sz="3600" dirty="0"/>
              <a:t>Any emotion that is accurately identified and </a:t>
            </a:r>
          </a:p>
          <a:p>
            <a:pPr marL="0" indent="0">
              <a:buNone/>
            </a:pPr>
            <a:r>
              <a:rPr lang="en-US" sz="3600" dirty="0"/>
              <a:t>appropriately expressed will dissipate.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44DC2F2-2AEC-4BD2-AAEA-EB300C86AEF2}"/>
              </a:ext>
            </a:extLst>
          </p:cNvPr>
          <p:cNvPicPr>
            <a:picLocks noChangeAspect="1"/>
          </p:cNvPicPr>
          <p:nvPr/>
        </p:nvPicPr>
        <p:blipFill rotWithShape="1">
          <a:blip r:embed="rId2"/>
          <a:srcRect l="13551" r="2221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49215900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3FD31-6567-4B5F-ADF3-1870049DDA1E}"/>
              </a:ext>
            </a:extLst>
          </p:cNvPr>
          <p:cNvSpPr>
            <a:spLocks noGrp="1"/>
          </p:cNvSpPr>
          <p:nvPr>
            <p:ph type="title"/>
          </p:nvPr>
        </p:nvSpPr>
        <p:spPr/>
        <p:txBody>
          <a:bodyPr>
            <a:normAutofit/>
          </a:bodyPr>
          <a:lstStyle/>
          <a:p>
            <a:pPr algn="ctr"/>
            <a:r>
              <a:rPr lang="en-US" sz="6000" dirty="0">
                <a:latin typeface="Abadi" panose="020B0604020104020204" pitchFamily="34" charset="0"/>
              </a:rPr>
              <a:t>Name it and Claim it</a:t>
            </a:r>
          </a:p>
        </p:txBody>
      </p:sp>
      <p:sp>
        <p:nvSpPr>
          <p:cNvPr id="3" name="Content Placeholder 2">
            <a:extLst>
              <a:ext uri="{FF2B5EF4-FFF2-40B4-BE49-F238E27FC236}">
                <a16:creationId xmlns:a16="http://schemas.microsoft.com/office/drawing/2014/main" id="{965F10CA-8865-4FC0-A2BB-4F3F40D4D482}"/>
              </a:ext>
            </a:extLst>
          </p:cNvPr>
          <p:cNvSpPr>
            <a:spLocks noGrp="1"/>
          </p:cNvSpPr>
          <p:nvPr>
            <p:ph idx="1"/>
          </p:nvPr>
        </p:nvSpPr>
        <p:spPr/>
        <p:txBody>
          <a:bodyPr>
            <a:normAutofit fontScale="92500" lnSpcReduction="20000"/>
          </a:bodyPr>
          <a:lstStyle/>
          <a:p>
            <a:pPr marL="0" indent="0">
              <a:buNone/>
            </a:pPr>
            <a:r>
              <a:rPr lang="en-US" sz="4400" dirty="0">
                <a:latin typeface="Arial Rounded MT Bold" panose="020F0704030504030204" pitchFamily="34" charset="0"/>
              </a:rPr>
              <a:t>Simply naming your emotion has been shown to shift brain activity from the amygdala to higher-order thinking areas (right ventrolateral prefrontal cortex) bringing a sense of calm and peace.</a:t>
            </a:r>
          </a:p>
          <a:p>
            <a:pPr marL="0" indent="0">
              <a:buNone/>
            </a:pPr>
            <a:endParaRPr lang="en-US" dirty="0"/>
          </a:p>
          <a:p>
            <a:pPr marL="0" indent="0">
              <a:buNone/>
            </a:pPr>
            <a:endParaRPr lang="en-US" dirty="0"/>
          </a:p>
          <a:p>
            <a:pPr marL="0" indent="0">
              <a:buNone/>
            </a:pPr>
            <a:endParaRPr lang="en-US" dirty="0"/>
          </a:p>
          <a:p>
            <a:pPr marL="0" indent="0">
              <a:buNone/>
            </a:pPr>
            <a:r>
              <a:rPr lang="en-US" sz="1900" dirty="0"/>
              <a:t>Lieberman, M.D., Eisenberger, N.I., Crockett, M.J., Tom, S., Pfeifer, J.H. &amp; Way, B.M. (2007).  Putting feelings into words:  Affect labeling disrupts amygdala activity to </a:t>
            </a:r>
            <a:r>
              <a:rPr lang="en-US" sz="1900" dirty="0" err="1"/>
              <a:t>afeective</a:t>
            </a:r>
            <a:r>
              <a:rPr lang="en-US" sz="1900" dirty="0"/>
              <a:t> stimuli.  Psychological Science, 18, 421-428.</a:t>
            </a:r>
          </a:p>
        </p:txBody>
      </p:sp>
    </p:spTree>
    <p:extLst>
      <p:ext uri="{BB962C8B-B14F-4D97-AF65-F5344CB8AC3E}">
        <p14:creationId xmlns:p14="http://schemas.microsoft.com/office/powerpoint/2010/main" val="183241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50CF-CF0E-4441-9A60-8F79BC5559A1}"/>
              </a:ext>
            </a:extLst>
          </p:cNvPr>
          <p:cNvSpPr>
            <a:spLocks noGrp="1"/>
          </p:cNvSpPr>
          <p:nvPr>
            <p:ph type="title"/>
          </p:nvPr>
        </p:nvSpPr>
        <p:spPr/>
        <p:txBody>
          <a:bodyPr>
            <a:normAutofit/>
          </a:bodyPr>
          <a:lstStyle/>
          <a:p>
            <a:pPr algn="ctr"/>
            <a:r>
              <a:rPr lang="en-US" sz="6600" dirty="0">
                <a:latin typeface="Abadi" panose="020B0604020104020204" pitchFamily="34" charset="0"/>
              </a:rPr>
              <a:t>3. Gratitude</a:t>
            </a:r>
          </a:p>
        </p:txBody>
      </p:sp>
      <p:sp>
        <p:nvSpPr>
          <p:cNvPr id="3" name="Content Placeholder 2">
            <a:extLst>
              <a:ext uri="{FF2B5EF4-FFF2-40B4-BE49-F238E27FC236}">
                <a16:creationId xmlns:a16="http://schemas.microsoft.com/office/drawing/2014/main" id="{8A2D7240-F978-42F8-A16E-3232FA3FF01C}"/>
              </a:ext>
            </a:extLst>
          </p:cNvPr>
          <p:cNvSpPr>
            <a:spLocks noGrp="1"/>
          </p:cNvSpPr>
          <p:nvPr>
            <p:ph idx="1"/>
          </p:nvPr>
        </p:nvSpPr>
        <p:spPr/>
        <p:txBody>
          <a:bodyPr>
            <a:normAutofit fontScale="25000" lnSpcReduction="20000"/>
          </a:bodyPr>
          <a:lstStyle/>
          <a:p>
            <a:pPr marL="0" indent="0">
              <a:buNone/>
            </a:pPr>
            <a:endParaRPr lang="en-US" dirty="0"/>
          </a:p>
          <a:p>
            <a:pPr marL="0" indent="0">
              <a:buNone/>
            </a:pPr>
            <a:r>
              <a:rPr lang="en-US" sz="12800" dirty="0">
                <a:latin typeface="Arial Rounded MT Bold" panose="020F0704030504030204" pitchFamily="34" charset="0"/>
              </a:rPr>
              <a:t>Documenting 3 things that you are grateful for every day for at least 2 weeks has been found to improve mood, increase various indices of wellbeing (improved diet and sleep, better work-life balance) and decrease burnout among healthcare workers.  Most people started noticing improvements in mood after 4 or 5 days.  These benefits can last up to 6 months.</a:t>
            </a:r>
            <a:endParaRPr lang="en-US" sz="12800" dirty="0"/>
          </a:p>
          <a:p>
            <a:pPr marL="0" indent="0">
              <a:buNone/>
            </a:pPr>
            <a:r>
              <a:rPr lang="en-US" sz="7200" dirty="0"/>
              <a:t>Emmons, R.A &amp; McCullough, M.E. (2003).  Counting blessings versus burdens:  Experimental studies of gratitude and subjective well-being in daily life.  Journal of Personality and Social Psychology, 84, 377-389.</a:t>
            </a:r>
          </a:p>
          <a:p>
            <a:pPr marL="0" indent="0">
              <a:buNone/>
            </a:pPr>
            <a:r>
              <a:rPr lang="en-US" sz="7200" dirty="0"/>
              <a:t>Sexton, J.B. &amp; Adair, K.C. (2019).  Forty-five:  A prospective pilot study of the Three Good Things well-being intervention in the USA for healthcare worker emotional exhaustion , depression, work-=-life balance and happiness.  BMJ Open eo22695</a:t>
            </a:r>
          </a:p>
          <a:p>
            <a:pPr marL="0" indent="0">
              <a:buNone/>
            </a:pPr>
            <a:endParaRPr lang="en-US" sz="1600" dirty="0"/>
          </a:p>
        </p:txBody>
      </p:sp>
    </p:spTree>
    <p:extLst>
      <p:ext uri="{BB962C8B-B14F-4D97-AF65-F5344CB8AC3E}">
        <p14:creationId xmlns:p14="http://schemas.microsoft.com/office/powerpoint/2010/main" val="223195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0B43-E19E-498B-A1D5-917FF5C52FD8}"/>
              </a:ext>
            </a:extLst>
          </p:cNvPr>
          <p:cNvSpPr>
            <a:spLocks noGrp="1"/>
          </p:cNvSpPr>
          <p:nvPr>
            <p:ph type="title"/>
          </p:nvPr>
        </p:nvSpPr>
        <p:spPr/>
        <p:txBody>
          <a:bodyPr>
            <a:normAutofit/>
          </a:bodyPr>
          <a:lstStyle/>
          <a:p>
            <a:pPr algn="ctr"/>
            <a:r>
              <a:rPr lang="en-US" sz="6600" dirty="0">
                <a:latin typeface="Abadi" panose="020B0604020104020204" pitchFamily="34" charset="0"/>
              </a:rPr>
              <a:t>4. </a:t>
            </a:r>
            <a:r>
              <a:rPr lang="en-US" sz="6600" dirty="0" err="1">
                <a:latin typeface="Abadi" panose="020B0604020104020204" pitchFamily="34" charset="0"/>
              </a:rPr>
              <a:t>Futuring</a:t>
            </a:r>
            <a:endParaRPr lang="en-US" sz="6600" dirty="0">
              <a:latin typeface="Abadi" panose="020B0604020104020204" pitchFamily="34" charset="0"/>
            </a:endParaRPr>
          </a:p>
        </p:txBody>
      </p:sp>
      <p:sp>
        <p:nvSpPr>
          <p:cNvPr id="3" name="Content Placeholder 2">
            <a:extLst>
              <a:ext uri="{FF2B5EF4-FFF2-40B4-BE49-F238E27FC236}">
                <a16:creationId xmlns:a16="http://schemas.microsoft.com/office/drawing/2014/main" id="{44F8C8AB-A9A0-441D-82B3-F8DEB734820F}"/>
              </a:ext>
            </a:extLst>
          </p:cNvPr>
          <p:cNvSpPr>
            <a:spLocks noGrp="1"/>
          </p:cNvSpPr>
          <p:nvPr>
            <p:ph idx="1"/>
          </p:nvPr>
        </p:nvSpPr>
        <p:spPr/>
        <p:txBody>
          <a:bodyPr>
            <a:normAutofit fontScale="92500" lnSpcReduction="20000"/>
          </a:bodyPr>
          <a:lstStyle/>
          <a:p>
            <a:pPr marL="0" indent="0">
              <a:buNone/>
            </a:pPr>
            <a:r>
              <a:rPr lang="en-US" sz="3600" dirty="0">
                <a:latin typeface="Arial Rounded MT Bold" panose="020F0704030504030204" pitchFamily="34" charset="0"/>
              </a:rPr>
              <a:t>Instead of ruminating on what’s happening, ask yourself what you intend to do.</a:t>
            </a:r>
          </a:p>
          <a:p>
            <a:pPr marL="0" indent="0">
              <a:buNone/>
            </a:pPr>
            <a:endParaRPr lang="en-US" sz="3600" dirty="0">
              <a:latin typeface="Arial Rounded MT Bold" panose="020F0704030504030204" pitchFamily="34" charset="0"/>
            </a:endParaRPr>
          </a:p>
          <a:p>
            <a:pPr marL="0" indent="0">
              <a:buNone/>
            </a:pPr>
            <a:r>
              <a:rPr lang="en-US" sz="3600" dirty="0">
                <a:latin typeface="Arial Rounded MT Bold" panose="020F0704030504030204" pitchFamily="34" charset="0"/>
              </a:rPr>
              <a:t>When we imagine the future, the default network lights up.  This is where our brain goes when it is not activated by sensory stimuli and motor responses.  It is most active during rest and when engaging in conceptual thinking.  Components include:  dorsomedial prefrontal cortex and posterior medial parietal cortex.  </a:t>
            </a:r>
          </a:p>
        </p:txBody>
      </p:sp>
    </p:spTree>
    <p:extLst>
      <p:ext uri="{BB962C8B-B14F-4D97-AF65-F5344CB8AC3E}">
        <p14:creationId xmlns:p14="http://schemas.microsoft.com/office/powerpoint/2010/main" val="1712968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7DF7A-9539-4B22-AEDF-EFF2E9AEBEA7}"/>
              </a:ext>
            </a:extLst>
          </p:cNvPr>
          <p:cNvSpPr>
            <a:spLocks noGrp="1"/>
          </p:cNvSpPr>
          <p:nvPr>
            <p:ph type="title"/>
          </p:nvPr>
        </p:nvSpPr>
        <p:spPr/>
        <p:txBody>
          <a:bodyPr>
            <a:normAutofit/>
          </a:bodyPr>
          <a:lstStyle/>
          <a:p>
            <a:pPr algn="ctr"/>
            <a:r>
              <a:rPr lang="en-US" sz="6000" dirty="0" err="1">
                <a:latin typeface="Abadi" panose="020B0604020104020204" pitchFamily="34" charset="0"/>
              </a:rPr>
              <a:t>Futuring</a:t>
            </a:r>
            <a:r>
              <a:rPr lang="en-US" sz="6000" dirty="0">
                <a:latin typeface="Abadi" panose="020B0604020104020204" pitchFamily="34" charset="0"/>
              </a:rPr>
              <a:t> </a:t>
            </a:r>
          </a:p>
        </p:txBody>
      </p:sp>
      <p:sp>
        <p:nvSpPr>
          <p:cNvPr id="3" name="Content Placeholder 2">
            <a:extLst>
              <a:ext uri="{FF2B5EF4-FFF2-40B4-BE49-F238E27FC236}">
                <a16:creationId xmlns:a16="http://schemas.microsoft.com/office/drawing/2014/main" id="{C0A86680-17A7-4DA3-91A9-D792FBD6DEB1}"/>
              </a:ext>
            </a:extLst>
          </p:cNvPr>
          <p:cNvSpPr>
            <a:spLocks noGrp="1"/>
          </p:cNvSpPr>
          <p:nvPr>
            <p:ph idx="1"/>
          </p:nvPr>
        </p:nvSpPr>
        <p:spPr>
          <a:xfrm>
            <a:off x="940904" y="1690688"/>
            <a:ext cx="10412896" cy="5034791"/>
          </a:xfrm>
        </p:spPr>
        <p:txBody>
          <a:bodyPr>
            <a:normAutofit/>
          </a:bodyPr>
          <a:lstStyle/>
          <a:p>
            <a:pPr marL="0" indent="0">
              <a:buNone/>
            </a:pPr>
            <a:r>
              <a:rPr lang="en-US" dirty="0"/>
              <a:t>Default Mode Network (DMN) is activated in the absence of task demands and is associated with:</a:t>
            </a:r>
          </a:p>
          <a:p>
            <a:r>
              <a:rPr lang="en-US" dirty="0"/>
              <a:t>Imagining possible scenarios involving </a:t>
            </a:r>
          </a:p>
          <a:p>
            <a:pPr marL="0" indent="0">
              <a:buNone/>
            </a:pPr>
            <a:r>
              <a:rPr lang="en-US" dirty="0"/>
              <a:t>ourself</a:t>
            </a:r>
          </a:p>
          <a:p>
            <a:r>
              <a:rPr lang="en-US" dirty="0"/>
              <a:t>Recent personal memories</a:t>
            </a:r>
          </a:p>
          <a:p>
            <a:r>
              <a:rPr lang="en-US" dirty="0"/>
              <a:t>Aspirations for the future</a:t>
            </a:r>
          </a:p>
          <a:p>
            <a:pPr marL="0" indent="0">
              <a:buNone/>
            </a:pPr>
            <a:r>
              <a:rPr lang="en-US" dirty="0"/>
              <a:t>It has been called the neural basis for </a:t>
            </a:r>
          </a:p>
          <a:p>
            <a:pPr marL="0" indent="0">
              <a:buNone/>
            </a:pPr>
            <a:r>
              <a:rPr lang="en-US" dirty="0"/>
              <a:t>the core of the self.  It is where our brain </a:t>
            </a:r>
          </a:p>
          <a:p>
            <a:pPr marL="0" indent="0">
              <a:buNone/>
            </a:pPr>
            <a:r>
              <a:rPr lang="en-US" dirty="0"/>
              <a:t>goes during higher-order conceptual </a:t>
            </a:r>
          </a:p>
          <a:p>
            <a:pPr marL="0" indent="0">
              <a:buNone/>
            </a:pPr>
            <a:r>
              <a:rPr lang="en-US" dirty="0"/>
              <a:t>thinking.</a:t>
            </a:r>
          </a:p>
          <a:p>
            <a:endParaRPr lang="en-US" dirty="0"/>
          </a:p>
        </p:txBody>
      </p:sp>
      <p:pic>
        <p:nvPicPr>
          <p:cNvPr id="2050" name="Picture 2" descr="Pin on Default Mode network">
            <a:extLst>
              <a:ext uri="{FF2B5EF4-FFF2-40B4-BE49-F238E27FC236}">
                <a16:creationId xmlns:a16="http://schemas.microsoft.com/office/drawing/2014/main" id="{FC901F28-3D78-4981-9FF4-B82BDA3EF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417" y="2752498"/>
            <a:ext cx="3869811" cy="3557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32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97FE-FFE9-4427-8459-E03AC4F39CD7}"/>
              </a:ext>
            </a:extLst>
          </p:cNvPr>
          <p:cNvSpPr>
            <a:spLocks noGrp="1"/>
          </p:cNvSpPr>
          <p:nvPr>
            <p:ph type="title"/>
          </p:nvPr>
        </p:nvSpPr>
        <p:spPr/>
        <p:txBody>
          <a:bodyPr>
            <a:normAutofit/>
          </a:bodyPr>
          <a:lstStyle/>
          <a:p>
            <a:pPr algn="ctr"/>
            <a:r>
              <a:rPr lang="en-US" sz="6000" dirty="0" err="1">
                <a:latin typeface="Abadi" panose="020B0604020104020204" pitchFamily="34" charset="0"/>
              </a:rPr>
              <a:t>Futuring</a:t>
            </a:r>
            <a:r>
              <a:rPr lang="en-US" sz="6000" dirty="0">
                <a:latin typeface="Abadi" panose="020B0604020104020204" pitchFamily="34" charset="0"/>
              </a:rPr>
              <a:t> </a:t>
            </a:r>
          </a:p>
        </p:txBody>
      </p:sp>
      <p:sp>
        <p:nvSpPr>
          <p:cNvPr id="3" name="Content Placeholder 2">
            <a:extLst>
              <a:ext uri="{FF2B5EF4-FFF2-40B4-BE49-F238E27FC236}">
                <a16:creationId xmlns:a16="http://schemas.microsoft.com/office/drawing/2014/main" id="{D0BB6A72-2A20-4A00-9AFD-B9673E976E1C}"/>
              </a:ext>
            </a:extLst>
          </p:cNvPr>
          <p:cNvSpPr>
            <a:spLocks noGrp="1"/>
          </p:cNvSpPr>
          <p:nvPr>
            <p:ph idx="1"/>
          </p:nvPr>
        </p:nvSpPr>
        <p:spPr/>
        <p:txBody>
          <a:bodyPr/>
          <a:lstStyle/>
          <a:p>
            <a:pPr marL="0" indent="0">
              <a:buNone/>
            </a:pPr>
            <a:r>
              <a:rPr lang="en-US" dirty="0">
                <a:latin typeface="Arial Rounded MT Bold" panose="020F0704030504030204" pitchFamily="34" charset="0"/>
              </a:rPr>
              <a:t>Thinking about an upcoming positive reward leads to increased activity in the ventral striatum, a region associated with reward.</a:t>
            </a:r>
          </a:p>
          <a:p>
            <a:pPr marL="0" indent="0">
              <a:buNone/>
            </a:pPr>
            <a:endParaRPr lang="en-US" dirty="0"/>
          </a:p>
          <a:p>
            <a:pPr marL="0" indent="0">
              <a:buNone/>
            </a:pPr>
            <a:endParaRPr lang="en-US" dirty="0"/>
          </a:p>
        </p:txBody>
      </p:sp>
      <p:pic>
        <p:nvPicPr>
          <p:cNvPr id="1026" name="Picture 2" descr="Dopaminergic reward sensitivity can promote adolescent health: A ...">
            <a:extLst>
              <a:ext uri="{FF2B5EF4-FFF2-40B4-BE49-F238E27FC236}">
                <a16:creationId xmlns:a16="http://schemas.microsoft.com/office/drawing/2014/main" id="{746274FF-8E7C-4D7A-9619-AE011F9D6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8040" y="3138865"/>
            <a:ext cx="6515920" cy="3038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6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FF0B5-5140-483F-B013-0F4E0A75CA21}"/>
              </a:ext>
            </a:extLst>
          </p:cNvPr>
          <p:cNvSpPr>
            <a:spLocks noGrp="1"/>
          </p:cNvSpPr>
          <p:nvPr>
            <p:ph type="title"/>
          </p:nvPr>
        </p:nvSpPr>
        <p:spPr>
          <a:xfrm>
            <a:off x="762001" y="803325"/>
            <a:ext cx="5314536" cy="1325563"/>
          </a:xfrm>
        </p:spPr>
        <p:txBody>
          <a:bodyPr>
            <a:normAutofit/>
          </a:bodyPr>
          <a:lstStyle/>
          <a:p>
            <a:r>
              <a:rPr lang="en-US" sz="2800">
                <a:latin typeface="Abadi" panose="020B0604020104020204" pitchFamily="34" charset="0"/>
              </a:rPr>
              <a:t>5. Control what you can and have the wisdom to know what you can’t</a:t>
            </a:r>
          </a:p>
        </p:txBody>
      </p:sp>
      <p:sp>
        <p:nvSpPr>
          <p:cNvPr id="3" name="Content Placeholder 2">
            <a:extLst>
              <a:ext uri="{FF2B5EF4-FFF2-40B4-BE49-F238E27FC236}">
                <a16:creationId xmlns:a16="http://schemas.microsoft.com/office/drawing/2014/main" id="{E30AD195-ABF1-4F2B-A913-43B3369E2714}"/>
              </a:ext>
            </a:extLst>
          </p:cNvPr>
          <p:cNvSpPr>
            <a:spLocks noGrp="1"/>
          </p:cNvSpPr>
          <p:nvPr>
            <p:ph idx="1"/>
          </p:nvPr>
        </p:nvSpPr>
        <p:spPr>
          <a:xfrm>
            <a:off x="762000" y="2279018"/>
            <a:ext cx="5314543" cy="3375920"/>
          </a:xfrm>
        </p:spPr>
        <p:txBody>
          <a:bodyPr anchor="t">
            <a:normAutofit fontScale="92500" lnSpcReduction="20000"/>
          </a:bodyPr>
          <a:lstStyle/>
          <a:p>
            <a:pPr marL="0" indent="0">
              <a:buNone/>
            </a:pPr>
            <a:r>
              <a:rPr lang="en-US" sz="3200" dirty="0"/>
              <a:t>Think about what is in your control and exercise </a:t>
            </a:r>
            <a:r>
              <a:rPr lang="en-US" sz="3200" dirty="0">
                <a:solidFill>
                  <a:srgbClr val="FFFF00"/>
                </a:solidFill>
              </a:rPr>
              <a:t>choice</a:t>
            </a:r>
            <a:r>
              <a:rPr lang="en-US" sz="3200" dirty="0"/>
              <a:t> when you can.</a:t>
            </a:r>
          </a:p>
          <a:p>
            <a:pPr marL="0" indent="0">
              <a:buNone/>
            </a:pPr>
            <a:endParaRPr lang="en-US" sz="3200" dirty="0"/>
          </a:p>
          <a:p>
            <a:pPr marL="0" indent="0">
              <a:buNone/>
            </a:pPr>
            <a:r>
              <a:rPr lang="en-US" sz="3200" dirty="0"/>
              <a:t>There is evidence for the stress-reducing effects of perceived control </a:t>
            </a:r>
          </a:p>
          <a:p>
            <a:pPr marL="0" indent="0">
              <a:buNone/>
            </a:pPr>
            <a:r>
              <a:rPr lang="en-US" sz="1700" dirty="0" err="1"/>
              <a:t>Bollini</a:t>
            </a:r>
            <a:r>
              <a:rPr lang="en-US" sz="1700" dirty="0"/>
              <a:t>, et al., (2004), The influence of perceived control and locus of control on the cortisol and subjective response to stress.  Biological Psychology, 67: 245-260).</a:t>
            </a:r>
          </a:p>
          <a:p>
            <a:pPr marL="0" indent="0">
              <a:buNone/>
            </a:pPr>
            <a:endParaRPr lang="en-US" sz="17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71F206-D39D-41E9-84EE-84CC72F8F1A6}"/>
              </a:ext>
            </a:extLst>
          </p:cNvPr>
          <p:cNvPicPr>
            <a:picLocks noChangeAspect="1"/>
          </p:cNvPicPr>
          <p:nvPr/>
        </p:nvPicPr>
        <p:blipFill rotWithShape="1">
          <a:blip r:embed="rId2"/>
          <a:srcRect l="23381" r="26338"/>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5204053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E38A-FAF0-4526-9508-C471F6077FCB}"/>
              </a:ext>
            </a:extLst>
          </p:cNvPr>
          <p:cNvSpPr>
            <a:spLocks noGrp="1"/>
          </p:cNvSpPr>
          <p:nvPr>
            <p:ph type="title"/>
          </p:nvPr>
        </p:nvSpPr>
        <p:spPr/>
        <p:txBody>
          <a:bodyPr/>
          <a:lstStyle/>
          <a:p>
            <a:pPr algn="ctr"/>
            <a:r>
              <a:rPr lang="en-US" dirty="0">
                <a:latin typeface="Abadi" panose="020B0604020104020204" pitchFamily="34" charset="0"/>
              </a:rPr>
              <a:t>Examples of Choice</a:t>
            </a:r>
          </a:p>
        </p:txBody>
      </p:sp>
      <p:sp>
        <p:nvSpPr>
          <p:cNvPr id="3" name="Content Placeholder 2">
            <a:extLst>
              <a:ext uri="{FF2B5EF4-FFF2-40B4-BE49-F238E27FC236}">
                <a16:creationId xmlns:a16="http://schemas.microsoft.com/office/drawing/2014/main" id="{E974730F-5F3A-4935-8615-80FDECB1C30C}"/>
              </a:ext>
            </a:extLst>
          </p:cNvPr>
          <p:cNvSpPr>
            <a:spLocks noGrp="1"/>
          </p:cNvSpPr>
          <p:nvPr>
            <p:ph idx="1"/>
          </p:nvPr>
        </p:nvSpPr>
        <p:spPr/>
        <p:txBody>
          <a:bodyPr/>
          <a:lstStyle/>
          <a:p>
            <a:r>
              <a:rPr lang="en-US" dirty="0"/>
              <a:t>I choose to use another printer since no one ever seems to reload the  paper in this one.</a:t>
            </a:r>
          </a:p>
          <a:p>
            <a:r>
              <a:rPr lang="en-US" dirty="0"/>
              <a:t>I choose to enter the alley at this end of the block to avoid the high probability that the guy at the end of the street is blocking the other end.</a:t>
            </a:r>
          </a:p>
          <a:p>
            <a:r>
              <a:rPr lang="en-US" dirty="0"/>
              <a:t>I choose to not take new patients on Mondays since I have no control over which new cases get assigned to me.</a:t>
            </a:r>
          </a:p>
          <a:p>
            <a:r>
              <a:rPr lang="en-US" dirty="0"/>
              <a:t>I choose to share resources with a colleague whom I had no control over their scheduling patients on my clinic day.</a:t>
            </a:r>
          </a:p>
          <a:p>
            <a:endParaRPr lang="en-US" dirty="0"/>
          </a:p>
        </p:txBody>
      </p:sp>
    </p:spTree>
    <p:extLst>
      <p:ext uri="{BB962C8B-B14F-4D97-AF65-F5344CB8AC3E}">
        <p14:creationId xmlns:p14="http://schemas.microsoft.com/office/powerpoint/2010/main" val="202527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262B-8BDC-4912-B3BA-EE94B89D87E2}"/>
              </a:ext>
            </a:extLst>
          </p:cNvPr>
          <p:cNvSpPr>
            <a:spLocks noGrp="1"/>
          </p:cNvSpPr>
          <p:nvPr>
            <p:ph type="title"/>
          </p:nvPr>
        </p:nvSpPr>
        <p:spPr/>
        <p:txBody>
          <a:bodyPr>
            <a:normAutofit/>
          </a:bodyPr>
          <a:lstStyle/>
          <a:p>
            <a:pPr algn="ctr"/>
            <a:r>
              <a:rPr lang="en-US" sz="6000" dirty="0">
                <a:latin typeface="Abadi" panose="020B0604020104020204" pitchFamily="34" charset="0"/>
              </a:rPr>
              <a:t>Control = Choice</a:t>
            </a:r>
          </a:p>
        </p:txBody>
      </p:sp>
      <p:sp>
        <p:nvSpPr>
          <p:cNvPr id="3" name="Content Placeholder 2">
            <a:extLst>
              <a:ext uri="{FF2B5EF4-FFF2-40B4-BE49-F238E27FC236}">
                <a16:creationId xmlns:a16="http://schemas.microsoft.com/office/drawing/2014/main" id="{616F779B-76DF-4422-A994-96654CF22D4E}"/>
              </a:ext>
            </a:extLst>
          </p:cNvPr>
          <p:cNvSpPr>
            <a:spLocks noGrp="1"/>
          </p:cNvSpPr>
          <p:nvPr>
            <p:ph idx="1"/>
          </p:nvPr>
        </p:nvSpPr>
        <p:spPr/>
        <p:txBody>
          <a:bodyPr/>
          <a:lstStyle/>
          <a:p>
            <a:pPr marL="0" indent="0">
              <a:buNone/>
            </a:pPr>
            <a:r>
              <a:rPr lang="en-US" dirty="0"/>
              <a:t>Control is often operationalized as choice in experimental paradigms.  </a:t>
            </a:r>
          </a:p>
          <a:p>
            <a:pPr marL="0" indent="0">
              <a:buNone/>
            </a:pPr>
            <a:r>
              <a:rPr lang="en-US" dirty="0"/>
              <a:t>Choice impacts stress through two avenues:  </a:t>
            </a:r>
          </a:p>
          <a:p>
            <a:pPr marL="514350" indent="-514350">
              <a:buAutoNum type="arabicParenR"/>
            </a:pPr>
            <a:r>
              <a:rPr lang="en-US" dirty="0"/>
              <a:t>The experience of control is innately rewarding:  there is increased activity in the striatum when choice is exercised.  </a:t>
            </a:r>
          </a:p>
          <a:p>
            <a:pPr marL="514350" indent="-514350">
              <a:buAutoNum type="arabicParenR"/>
            </a:pPr>
            <a:r>
              <a:rPr lang="en-US" dirty="0"/>
              <a:t> Control decreases stress by reducing negative affect:  we see increased activity in the medial prefrontal cortex (due to interconnectivity with the striatum).  Increases in PFC activity result in decreased limbic (i.e., amygdala) activity.</a:t>
            </a:r>
          </a:p>
          <a:p>
            <a:pPr marL="0" indent="0">
              <a:buNone/>
            </a:pPr>
            <a:r>
              <a:rPr lang="en-US" dirty="0"/>
              <a:t>  </a:t>
            </a:r>
            <a:r>
              <a:rPr lang="en-US" sz="1800" dirty="0" err="1"/>
              <a:t>Leotti</a:t>
            </a:r>
            <a:r>
              <a:rPr lang="en-US" sz="1800" dirty="0"/>
              <a:t> et al. (2010).  Born to choose:  The origins and value of the need for control.  Trends in Cognitive Science, 14(10): 457-463.</a:t>
            </a:r>
            <a:endParaRPr lang="en-US" dirty="0"/>
          </a:p>
        </p:txBody>
      </p:sp>
    </p:spTree>
    <p:extLst>
      <p:ext uri="{BB962C8B-B14F-4D97-AF65-F5344CB8AC3E}">
        <p14:creationId xmlns:p14="http://schemas.microsoft.com/office/powerpoint/2010/main" val="105556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45072" y="1289765"/>
            <a:ext cx="3651101" cy="4270963"/>
          </a:xfrm>
        </p:spPr>
        <p:txBody>
          <a:bodyPr anchor="ctr">
            <a:normAutofit/>
          </a:bodyPr>
          <a:lstStyle/>
          <a:p>
            <a:pPr algn="ctr"/>
            <a:r>
              <a:rPr lang="en-US" sz="5200">
                <a:solidFill>
                  <a:srgbClr val="FFFFFF"/>
                </a:solidFill>
                <a:latin typeface="Aharoni" panose="02010803020104030203" pitchFamily="2" charset="-79"/>
                <a:cs typeface="Aharoni" panose="02010803020104030203" pitchFamily="2" charset="-79"/>
              </a:rPr>
              <a:t>Negativity Bias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97233" y="518400"/>
            <a:ext cx="4771607" cy="5837949"/>
          </a:xfrm>
        </p:spPr>
        <p:txBody>
          <a:bodyPr anchor="ctr">
            <a:normAutofit lnSpcReduction="10000"/>
          </a:bodyPr>
          <a:lstStyle/>
          <a:p>
            <a:r>
              <a:rPr lang="en-US" dirty="0">
                <a:solidFill>
                  <a:schemeClr val="tx1">
                    <a:alpha val="80000"/>
                  </a:schemeClr>
                </a:solidFill>
              </a:rPr>
              <a:t>We humans are more likely to take note of, focus on, and remember the negative than the positive.</a:t>
            </a:r>
          </a:p>
          <a:p>
            <a:r>
              <a:rPr lang="en-US" dirty="0">
                <a:solidFill>
                  <a:schemeClr val="tx1">
                    <a:alpha val="80000"/>
                  </a:schemeClr>
                </a:solidFill>
              </a:rPr>
              <a:t>This likely aids in threat and risk reduction.  But, in our modern world, most negatively valanced stimuli do not actually constitute a threat.</a:t>
            </a:r>
          </a:p>
          <a:p>
            <a:r>
              <a:rPr lang="en-US" dirty="0">
                <a:solidFill>
                  <a:schemeClr val="tx1">
                    <a:alpha val="80000"/>
                  </a:schemeClr>
                </a:solidFill>
              </a:rPr>
              <a:t>It is even active in our sleep!  A bad night’s sleep tends to wipe out our positive memories while leaving negative ones intact.</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302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CCC3C-7C15-4E21-95F1-93CBB88407DC}"/>
              </a:ext>
            </a:extLst>
          </p:cNvPr>
          <p:cNvSpPr>
            <a:spLocks noGrp="1"/>
          </p:cNvSpPr>
          <p:nvPr>
            <p:ph type="title"/>
          </p:nvPr>
        </p:nvSpPr>
        <p:spPr/>
        <p:txBody>
          <a:bodyPr>
            <a:normAutofit/>
          </a:bodyPr>
          <a:lstStyle/>
          <a:p>
            <a:pPr algn="ctr"/>
            <a:r>
              <a:rPr lang="en-US" sz="6000" dirty="0">
                <a:latin typeface="Abadi" panose="020B0604020104020204" pitchFamily="34" charset="0"/>
              </a:rPr>
              <a:t>6. Thought-Feeling Connection</a:t>
            </a:r>
          </a:p>
        </p:txBody>
      </p:sp>
      <p:sp>
        <p:nvSpPr>
          <p:cNvPr id="3" name="Content Placeholder 2">
            <a:extLst>
              <a:ext uri="{FF2B5EF4-FFF2-40B4-BE49-F238E27FC236}">
                <a16:creationId xmlns:a16="http://schemas.microsoft.com/office/drawing/2014/main" id="{12C35583-AF38-47E2-A2DF-D0A7DC5D5AC9}"/>
              </a:ext>
            </a:extLst>
          </p:cNvPr>
          <p:cNvSpPr>
            <a:spLocks noGrp="1"/>
          </p:cNvSpPr>
          <p:nvPr>
            <p:ph idx="1"/>
          </p:nvPr>
        </p:nvSpPr>
        <p:spPr/>
        <p:txBody>
          <a:bodyPr>
            <a:normAutofit/>
          </a:bodyPr>
          <a:lstStyle/>
          <a:p>
            <a:pPr marL="0" indent="0">
              <a:buNone/>
            </a:pPr>
            <a:r>
              <a:rPr lang="en-US" sz="4000" dirty="0"/>
              <a:t>Ask yourself, </a:t>
            </a:r>
          </a:p>
        </p:txBody>
      </p:sp>
      <p:sp>
        <p:nvSpPr>
          <p:cNvPr id="8" name="Speech Bubble: Oval 7">
            <a:extLst>
              <a:ext uri="{FF2B5EF4-FFF2-40B4-BE49-F238E27FC236}">
                <a16:creationId xmlns:a16="http://schemas.microsoft.com/office/drawing/2014/main" id="{6193790E-A6E1-4801-A685-BBD01D4F35E4}"/>
              </a:ext>
            </a:extLst>
          </p:cNvPr>
          <p:cNvSpPr/>
          <p:nvPr/>
        </p:nvSpPr>
        <p:spPr>
          <a:xfrm>
            <a:off x="6925732" y="1690688"/>
            <a:ext cx="3183467" cy="27479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Does </a:t>
            </a:r>
            <a:r>
              <a:rPr lang="en-US" sz="2800">
                <a:ln w="0"/>
                <a:solidFill>
                  <a:schemeClr val="tx1"/>
                </a:solidFill>
                <a:effectLst>
                  <a:outerShdw blurRad="38100" dist="19050" dir="2700000" algn="tl" rotWithShape="0">
                    <a:schemeClr val="dk1">
                      <a:alpha val="40000"/>
                    </a:schemeClr>
                  </a:outerShdw>
                </a:effectLst>
              </a:rPr>
              <a:t>this thought  </a:t>
            </a:r>
            <a:r>
              <a:rPr lang="en-US" sz="2800" dirty="0">
                <a:ln w="0"/>
                <a:solidFill>
                  <a:schemeClr val="tx1"/>
                </a:solidFill>
                <a:effectLst>
                  <a:outerShdw blurRad="38100" dist="19050" dir="2700000" algn="tl" rotWithShape="0">
                    <a:schemeClr val="dk1">
                      <a:alpha val="40000"/>
                    </a:schemeClr>
                  </a:outerShdw>
                </a:effectLst>
              </a:rPr>
              <a:t>energize me or paralyze me?</a:t>
            </a:r>
          </a:p>
        </p:txBody>
      </p:sp>
      <p:pic>
        <p:nvPicPr>
          <p:cNvPr id="5" name="Picture 4" descr="A close up of a logo&#10;&#10;Description automatically generated">
            <a:extLst>
              <a:ext uri="{FF2B5EF4-FFF2-40B4-BE49-F238E27FC236}">
                <a16:creationId xmlns:a16="http://schemas.microsoft.com/office/drawing/2014/main" id="{3D7A2786-3C39-4F17-A181-5A4FCAA593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96050" y="4438651"/>
            <a:ext cx="1209675" cy="2419349"/>
          </a:xfrm>
          <a:prstGeom prst="rect">
            <a:avLst/>
          </a:prstGeom>
        </p:spPr>
      </p:pic>
    </p:spTree>
    <p:extLst>
      <p:ext uri="{BB962C8B-B14F-4D97-AF65-F5344CB8AC3E}">
        <p14:creationId xmlns:p14="http://schemas.microsoft.com/office/powerpoint/2010/main" val="14771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3D02-100D-42E3-BFA2-7E7E32295C77}"/>
              </a:ext>
            </a:extLst>
          </p:cNvPr>
          <p:cNvSpPr>
            <a:spLocks noGrp="1"/>
          </p:cNvSpPr>
          <p:nvPr>
            <p:ph type="title"/>
          </p:nvPr>
        </p:nvSpPr>
        <p:spPr>
          <a:xfrm>
            <a:off x="838200" y="365125"/>
            <a:ext cx="10515600" cy="1641475"/>
          </a:xfrm>
          <a:solidFill>
            <a:srgbClr val="0000FF"/>
          </a:solidFill>
        </p:spPr>
        <p:txBody>
          <a:bodyPr>
            <a:normAutofit/>
          </a:bodyPr>
          <a:lstStyle/>
          <a:p>
            <a:r>
              <a:rPr lang="en-US" sz="3600" dirty="0">
                <a:solidFill>
                  <a:schemeClr val="bg1"/>
                </a:solidFill>
                <a:latin typeface="Abadi" panose="020B0604020104020204" pitchFamily="34" charset="0"/>
              </a:rPr>
              <a:t>If it paralyzes you, chances are you will just avoid it (but that doesn’t make it go away).  </a:t>
            </a:r>
            <a:br>
              <a:rPr lang="en-US" sz="3600" dirty="0">
                <a:solidFill>
                  <a:schemeClr val="bg1"/>
                </a:solidFill>
                <a:latin typeface="Abadi" panose="020B0604020104020204" pitchFamily="34" charset="0"/>
              </a:rPr>
            </a:br>
            <a:r>
              <a:rPr lang="en-US" sz="3600" dirty="0">
                <a:solidFill>
                  <a:schemeClr val="bg1"/>
                </a:solidFill>
                <a:latin typeface="Abadi" panose="020B0604020104020204" pitchFamily="34" charset="0"/>
              </a:rPr>
              <a:t>Instead, think about a coping strategy!</a:t>
            </a:r>
          </a:p>
        </p:txBody>
      </p:sp>
      <p:sp>
        <p:nvSpPr>
          <p:cNvPr id="3" name="Content Placeholder 2">
            <a:extLst>
              <a:ext uri="{FF2B5EF4-FFF2-40B4-BE49-F238E27FC236}">
                <a16:creationId xmlns:a16="http://schemas.microsoft.com/office/drawing/2014/main" id="{E9AF0EEB-BCFA-41AA-AF62-D6FDE79857FF}"/>
              </a:ext>
            </a:extLst>
          </p:cNvPr>
          <p:cNvSpPr>
            <a:spLocks noGrp="1"/>
          </p:cNvSpPr>
          <p:nvPr>
            <p:ph idx="1"/>
          </p:nvPr>
        </p:nvSpPr>
        <p:spPr>
          <a:xfrm>
            <a:off x="838200" y="2167467"/>
            <a:ext cx="10515600" cy="4009496"/>
          </a:xfrm>
        </p:spPr>
        <p:txBody>
          <a:bodyPr>
            <a:normAutofit fontScale="92500"/>
          </a:bodyPr>
          <a:lstStyle/>
          <a:p>
            <a:pPr marL="0" indent="0">
              <a:buNone/>
            </a:pPr>
            <a:r>
              <a:rPr lang="en-US" sz="3600" dirty="0">
                <a:latin typeface="Arial Rounded MT Bold" panose="020F0704030504030204" pitchFamily="34" charset="0"/>
              </a:rPr>
              <a:t>If you feel paralyzed, chances are your Dorsal raphe nucleus (DRN) is involved.  It has extensive connectivity with the amygdala.  DRN activation leads to helplessness and panic.</a:t>
            </a:r>
          </a:p>
          <a:p>
            <a:pPr marL="0" indent="0">
              <a:buNone/>
            </a:pPr>
            <a:r>
              <a:rPr lang="en-US" sz="3600" dirty="0">
                <a:latin typeface="Arial Rounded MT Bold" panose="020F0704030504030204" pitchFamily="34" charset="0"/>
              </a:rPr>
              <a:t>Learning coping strategies turns on the ventral medial prefrontal cortex which blocks the DRN!</a:t>
            </a:r>
          </a:p>
          <a:p>
            <a:pPr marL="0" indent="0">
              <a:buNone/>
            </a:pPr>
            <a:r>
              <a:rPr lang="en-US" sz="1800" dirty="0" err="1">
                <a:latin typeface="Arial Rounded MT Bold" panose="020F0704030504030204" pitchFamily="34" charset="0"/>
              </a:rPr>
              <a:t>Amat</a:t>
            </a:r>
            <a:r>
              <a:rPr lang="en-US" sz="1800" dirty="0">
                <a:latin typeface="Arial Rounded MT Bold" panose="020F0704030504030204" pitchFamily="34" charset="0"/>
              </a:rPr>
              <a:t>, J., et al., (2006).  The Journal of Neuroscience, 26(51): 13264-13272.</a:t>
            </a:r>
          </a:p>
          <a:p>
            <a:pPr marL="0" indent="0">
              <a:buNone/>
            </a:pPr>
            <a:r>
              <a:rPr lang="en-US" sz="1800" dirty="0" err="1">
                <a:latin typeface="Arial Rounded MT Bold" panose="020F0704030504030204" pitchFamily="34" charset="0"/>
              </a:rPr>
              <a:t>Amat</a:t>
            </a:r>
            <a:r>
              <a:rPr lang="en-US" sz="1800" dirty="0">
                <a:latin typeface="Arial Rounded MT Bold" panose="020F0704030504030204" pitchFamily="34" charset="0"/>
              </a:rPr>
              <a:t>, J., et al., (2008).  Neuroscience, 154(4): 1178-1186.</a:t>
            </a:r>
            <a:endParaRPr lang="en-US" dirty="0"/>
          </a:p>
        </p:txBody>
      </p:sp>
    </p:spTree>
    <p:extLst>
      <p:ext uri="{BB962C8B-B14F-4D97-AF65-F5344CB8AC3E}">
        <p14:creationId xmlns:p14="http://schemas.microsoft.com/office/powerpoint/2010/main" val="348367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44F79-4A4A-4C57-B8A4-73372DC20E6E}"/>
              </a:ext>
            </a:extLst>
          </p:cNvPr>
          <p:cNvSpPr>
            <a:spLocks noGrp="1"/>
          </p:cNvSpPr>
          <p:nvPr>
            <p:ph type="title"/>
          </p:nvPr>
        </p:nvSpPr>
        <p:spPr/>
        <p:txBody>
          <a:bodyPr>
            <a:normAutofit/>
          </a:bodyPr>
          <a:lstStyle/>
          <a:p>
            <a:pPr algn="ctr"/>
            <a:r>
              <a:rPr lang="en-US" sz="6000" dirty="0">
                <a:latin typeface="Abadi" panose="020B0604020104020204" pitchFamily="34" charset="0"/>
              </a:rPr>
              <a:t>7. Exercise Compassion</a:t>
            </a:r>
          </a:p>
        </p:txBody>
      </p:sp>
      <p:sp>
        <p:nvSpPr>
          <p:cNvPr id="3" name="Content Placeholder 2">
            <a:extLst>
              <a:ext uri="{FF2B5EF4-FFF2-40B4-BE49-F238E27FC236}">
                <a16:creationId xmlns:a16="http://schemas.microsoft.com/office/drawing/2014/main" id="{1494029B-D3D2-4087-8EA7-485CC03F966B}"/>
              </a:ext>
            </a:extLst>
          </p:cNvPr>
          <p:cNvSpPr>
            <a:spLocks noGrp="1"/>
          </p:cNvSpPr>
          <p:nvPr>
            <p:ph idx="1"/>
          </p:nvPr>
        </p:nvSpPr>
        <p:spPr>
          <a:xfrm>
            <a:off x="1505243" y="1690688"/>
            <a:ext cx="9848557" cy="4486275"/>
          </a:xfrm>
        </p:spPr>
        <p:txBody>
          <a:bodyPr>
            <a:normAutofit/>
          </a:bodyPr>
          <a:lstStyle/>
          <a:p>
            <a:pPr marL="0" indent="0" algn="ctr">
              <a:buNone/>
            </a:pPr>
            <a:r>
              <a:rPr lang="en-US" sz="3200" dirty="0">
                <a:latin typeface="Arial Rounded MT Bold" panose="020F0704030504030204" pitchFamily="34" charset="0"/>
              </a:rPr>
              <a:t>Even imagining oneself behaving compassionately toward others improves mood.</a:t>
            </a: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r>
              <a:rPr lang="en-US" sz="1800" dirty="0" err="1">
                <a:latin typeface="Arial Rounded MT Bold" panose="020F0704030504030204" pitchFamily="34" charset="0"/>
              </a:rPr>
              <a:t>Quordbach</a:t>
            </a:r>
            <a:r>
              <a:rPr lang="en-US" sz="1800" dirty="0">
                <a:latin typeface="Arial Rounded MT Bold" panose="020F0704030504030204" pitchFamily="34" charset="0"/>
              </a:rPr>
              <a:t> et al. (2015).  Positive emotions:  An emotion regulation perspective.  Psychological Bulletin. doi.10.1037/a0038648</a:t>
            </a: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buNone/>
            </a:pPr>
            <a:endParaRPr lang="en-US" sz="3200" dirty="0">
              <a:latin typeface="Arial Rounded MT Bold" panose="020F0704030504030204" pitchFamily="34" charset="0"/>
            </a:endParaRPr>
          </a:p>
          <a:p>
            <a:pPr marL="0" indent="0" algn="ctr">
              <a:buNone/>
            </a:pPr>
            <a:endParaRPr lang="en-US" sz="3200" dirty="0">
              <a:latin typeface="Arial Rounded MT Bold" panose="020F0704030504030204" pitchFamily="34" charset="0"/>
            </a:endParaRPr>
          </a:p>
          <a:p>
            <a:pPr marL="0" indent="0" algn="ctr">
              <a:buNone/>
            </a:pPr>
            <a:endParaRPr lang="en-US" sz="3200" dirty="0">
              <a:latin typeface="Arial Rounded MT Bold" panose="020F0704030504030204" pitchFamily="34" charset="0"/>
            </a:endParaRPr>
          </a:p>
          <a:p>
            <a:pPr marL="0" indent="0" algn="ctr">
              <a:buNone/>
            </a:pPr>
            <a:endParaRPr lang="en-US" sz="3200" dirty="0">
              <a:latin typeface="Arial Rounded MT Bold" panose="020F0704030504030204" pitchFamily="34" charset="0"/>
            </a:endParaRPr>
          </a:p>
        </p:txBody>
      </p:sp>
      <p:pic>
        <p:nvPicPr>
          <p:cNvPr id="3076" name="Picture 4" descr="When thinking brings pleasure. When thinking brings pleasure? Does ...">
            <a:extLst>
              <a:ext uri="{FF2B5EF4-FFF2-40B4-BE49-F238E27FC236}">
                <a16:creationId xmlns:a16="http://schemas.microsoft.com/office/drawing/2014/main" id="{C65868B4-9C5F-48E1-9C77-32D1579AD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1656" y="2854132"/>
            <a:ext cx="3547302" cy="2667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24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gital art of brain">
            <a:extLst>
              <a:ext uri="{FF2B5EF4-FFF2-40B4-BE49-F238E27FC236}">
                <a16:creationId xmlns:a16="http://schemas.microsoft.com/office/drawing/2014/main" id="{126E7049-3578-C177-2BDC-FFC443887DA2}"/>
              </a:ext>
            </a:extLst>
          </p:cNvPr>
          <p:cNvPicPr>
            <a:picLocks noChangeAspect="1"/>
          </p:cNvPicPr>
          <p:nvPr/>
        </p:nvPicPr>
        <p:blipFill rotWithShape="1">
          <a:blip r:embed="rId2"/>
          <a:src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A98BF-2B86-439D-815B-C4686ADCD80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Compassion Brain</a:t>
            </a:r>
          </a:p>
        </p:txBody>
      </p:sp>
      <p:sp>
        <p:nvSpPr>
          <p:cNvPr id="3" name="Content Placeholder 2">
            <a:extLst>
              <a:ext uri="{FF2B5EF4-FFF2-40B4-BE49-F238E27FC236}">
                <a16:creationId xmlns:a16="http://schemas.microsoft.com/office/drawing/2014/main" id="{DB121943-405B-421B-B812-62BE317DBCCC}"/>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lnSpcReduction="10000"/>
          </a:bodyPr>
          <a:lstStyle/>
          <a:p>
            <a:pPr marL="0" indent="0" algn="ctr">
              <a:buNone/>
            </a:pPr>
            <a:r>
              <a:rPr lang="en-US" sz="3200" dirty="0">
                <a:solidFill>
                  <a:srgbClr val="FFFFFF"/>
                </a:solidFill>
              </a:rPr>
              <a:t>Individual acts of kindness release endorphins and oxytocin.</a:t>
            </a:r>
          </a:p>
          <a:p>
            <a:pPr marL="0" indent="0">
              <a:buNone/>
            </a:pPr>
            <a:r>
              <a:rPr lang="en-US" sz="2000" dirty="0">
                <a:solidFill>
                  <a:srgbClr val="FFFFFF"/>
                </a:solidFill>
              </a:rPr>
              <a:t>Mathers (2016).  British Journal of General Practice, 66, 525-527.</a:t>
            </a:r>
          </a:p>
        </p:txBody>
      </p:sp>
    </p:spTree>
    <p:extLst>
      <p:ext uri="{BB962C8B-B14F-4D97-AF65-F5344CB8AC3E}">
        <p14:creationId xmlns:p14="http://schemas.microsoft.com/office/powerpoint/2010/main" val="518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475F-FC2E-4273-A80F-9611BD389819}"/>
              </a:ext>
            </a:extLst>
          </p:cNvPr>
          <p:cNvSpPr>
            <a:spLocks noGrp="1"/>
          </p:cNvSpPr>
          <p:nvPr>
            <p:ph type="title"/>
          </p:nvPr>
        </p:nvSpPr>
        <p:spPr/>
        <p:txBody>
          <a:bodyPr>
            <a:normAutofit fontScale="90000"/>
          </a:bodyPr>
          <a:lstStyle/>
          <a:p>
            <a:pPr algn="ctr"/>
            <a:r>
              <a:rPr lang="en-US" sz="6000" dirty="0">
                <a:latin typeface="Abadi" panose="020B0604020104020204" pitchFamily="34" charset="0"/>
              </a:rPr>
              <a:t>8. Take time for awe and savoring</a:t>
            </a:r>
          </a:p>
        </p:txBody>
      </p:sp>
      <p:sp>
        <p:nvSpPr>
          <p:cNvPr id="3" name="Content Placeholder 2">
            <a:extLst>
              <a:ext uri="{FF2B5EF4-FFF2-40B4-BE49-F238E27FC236}">
                <a16:creationId xmlns:a16="http://schemas.microsoft.com/office/drawing/2014/main" id="{415BA0EF-45CF-4C44-94C8-B2904DB40C7F}"/>
              </a:ext>
            </a:extLst>
          </p:cNvPr>
          <p:cNvSpPr>
            <a:spLocks noGrp="1"/>
          </p:cNvSpPr>
          <p:nvPr>
            <p:ph idx="1"/>
          </p:nvPr>
        </p:nvSpPr>
        <p:spPr>
          <a:xfrm>
            <a:off x="838200" y="1804377"/>
            <a:ext cx="10515600" cy="4688498"/>
          </a:xfrm>
        </p:spPr>
        <p:txBody>
          <a:bodyPr>
            <a:normAutofit lnSpcReduction="10000"/>
          </a:bodyPr>
          <a:lstStyle/>
          <a:p>
            <a:pPr marL="0" indent="0" algn="ctr">
              <a:buNone/>
            </a:pPr>
            <a:r>
              <a:rPr lang="en-US" sz="3600" dirty="0">
                <a:latin typeface="Arial Rounded MT Bold" panose="020F0704030504030204" pitchFamily="34" charset="0"/>
              </a:rPr>
              <a:t>Savoring the present moment is related to higher levels of positive emotion.</a:t>
            </a:r>
          </a:p>
          <a:p>
            <a:pPr marL="0" indent="0" algn="ctr">
              <a:buNone/>
            </a:pPr>
            <a:endParaRPr lang="en-US" sz="3600" dirty="0">
              <a:latin typeface="Arial Rounded MT Bold" panose="020F0704030504030204" pitchFamily="34" charset="0"/>
            </a:endParaRPr>
          </a:p>
          <a:p>
            <a:pPr marL="0" indent="0" algn="ctr">
              <a:buNone/>
            </a:pPr>
            <a:endParaRPr lang="en-US" sz="3600" dirty="0">
              <a:latin typeface="Arial Rounded MT Bold" panose="020F0704030504030204" pitchFamily="34" charset="0"/>
            </a:endParaRPr>
          </a:p>
          <a:p>
            <a:pPr marL="0" indent="0" algn="ctr">
              <a:buNone/>
            </a:pPr>
            <a:endParaRPr lang="en-US" sz="3600" dirty="0">
              <a:latin typeface="Arial Rounded MT Bold" panose="020F0704030504030204" pitchFamily="34" charset="0"/>
            </a:endParaRPr>
          </a:p>
          <a:p>
            <a:pPr marL="0" indent="0" algn="ctr">
              <a:buNone/>
            </a:pPr>
            <a:endParaRPr lang="en-US" sz="3600" dirty="0">
              <a:latin typeface="Arial Rounded MT Bold" panose="020F0704030504030204" pitchFamily="34" charset="0"/>
            </a:endParaRPr>
          </a:p>
          <a:p>
            <a:pPr marL="0" indent="0" algn="ctr">
              <a:buNone/>
            </a:pPr>
            <a:endParaRPr lang="en-US" sz="3600" dirty="0">
              <a:latin typeface="Arial Rounded MT Bold" panose="020F0704030504030204" pitchFamily="34" charset="0"/>
            </a:endParaRPr>
          </a:p>
          <a:p>
            <a:pPr marL="0" indent="0">
              <a:buNone/>
            </a:pPr>
            <a:r>
              <a:rPr lang="en-US" sz="1800" dirty="0" err="1">
                <a:latin typeface="Arial Rounded MT Bold" panose="020F0704030504030204" pitchFamily="34" charset="0"/>
              </a:rPr>
              <a:t>Quordbach</a:t>
            </a:r>
            <a:r>
              <a:rPr lang="en-US" sz="1800" dirty="0">
                <a:latin typeface="Arial Rounded MT Bold" panose="020F0704030504030204" pitchFamily="34" charset="0"/>
              </a:rPr>
              <a:t> et al. (2015).  Positive emotions:  An emotion regulation perspective.  </a:t>
            </a:r>
            <a:r>
              <a:rPr lang="en-US" sz="1800" dirty="0" err="1">
                <a:latin typeface="Arial Rounded MT Bold" panose="020F0704030504030204" pitchFamily="34" charset="0"/>
              </a:rPr>
              <a:t>Psycholgical</a:t>
            </a:r>
            <a:r>
              <a:rPr lang="en-US" sz="1800" dirty="0">
                <a:latin typeface="Arial Rounded MT Bold" panose="020F0704030504030204" pitchFamily="34" charset="0"/>
              </a:rPr>
              <a:t> Bulletin.  doi.10.1037/a0038648</a:t>
            </a:r>
          </a:p>
          <a:p>
            <a:pPr marL="0" indent="0">
              <a:buNone/>
            </a:pPr>
            <a:endParaRPr lang="en-US" sz="1800" dirty="0">
              <a:latin typeface="Arial Rounded MT Bold" panose="020F0704030504030204" pitchFamily="34" charset="0"/>
            </a:endParaRPr>
          </a:p>
          <a:p>
            <a:pPr marL="0" indent="0" algn="ctr">
              <a:buNone/>
            </a:pPr>
            <a:endParaRPr lang="en-US" sz="3600" dirty="0">
              <a:latin typeface="Arial Rounded MT Bold" panose="020F0704030504030204" pitchFamily="34" charset="0"/>
            </a:endParaRPr>
          </a:p>
          <a:p>
            <a:pPr marL="0" indent="0" algn="ctr">
              <a:buNone/>
            </a:pPr>
            <a:endParaRPr lang="en-US" sz="3600" dirty="0">
              <a:latin typeface="Arial Rounded MT Bold" panose="020F0704030504030204" pitchFamily="34" charset="0"/>
            </a:endParaRPr>
          </a:p>
        </p:txBody>
      </p:sp>
      <p:pic>
        <p:nvPicPr>
          <p:cNvPr id="4098" name="Picture 2" descr="The Science of Savoring | Live Happy Magazine">
            <a:extLst>
              <a:ext uri="{FF2B5EF4-FFF2-40B4-BE49-F238E27FC236}">
                <a16:creationId xmlns:a16="http://schemas.microsoft.com/office/drawing/2014/main" id="{32066DF2-4C2D-4F9C-A319-B4D743207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495" y="2776628"/>
            <a:ext cx="4625009" cy="261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723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633C-1C43-4929-872B-2FECFE2C3D65}"/>
              </a:ext>
            </a:extLst>
          </p:cNvPr>
          <p:cNvSpPr>
            <a:spLocks noGrp="1"/>
          </p:cNvSpPr>
          <p:nvPr>
            <p:ph type="title"/>
          </p:nvPr>
        </p:nvSpPr>
        <p:spPr/>
        <p:txBody>
          <a:bodyPr/>
          <a:lstStyle/>
          <a:p>
            <a:pPr algn="ctr"/>
            <a:r>
              <a:rPr lang="en-US" dirty="0">
                <a:latin typeface="Abadi" panose="020B0604020104020204" pitchFamily="34" charset="0"/>
              </a:rPr>
              <a:t>Build your savoring muscle!</a:t>
            </a:r>
          </a:p>
        </p:txBody>
      </p:sp>
      <p:sp>
        <p:nvSpPr>
          <p:cNvPr id="3" name="Content Placeholder 2">
            <a:extLst>
              <a:ext uri="{FF2B5EF4-FFF2-40B4-BE49-F238E27FC236}">
                <a16:creationId xmlns:a16="http://schemas.microsoft.com/office/drawing/2014/main" id="{3863A914-DD1F-4DE3-964A-194AE51FEB4A}"/>
              </a:ext>
            </a:extLst>
          </p:cNvPr>
          <p:cNvSpPr>
            <a:spLocks noGrp="1"/>
          </p:cNvSpPr>
          <p:nvPr>
            <p:ph idx="1"/>
          </p:nvPr>
        </p:nvSpPr>
        <p:spPr/>
        <p:txBody>
          <a:bodyPr>
            <a:normAutofit fontScale="92500" lnSpcReduction="20000"/>
          </a:bodyPr>
          <a:lstStyle/>
          <a:p>
            <a:r>
              <a:rPr lang="en-US" dirty="0"/>
              <a:t>Stay for a moment</a:t>
            </a:r>
          </a:p>
          <a:p>
            <a:r>
              <a:rPr lang="en-US" dirty="0"/>
              <a:t>Focus on the details: color, line, pattern, sound, melody, harmony, smell (Familiar? What does it remind you of?), the tactile experience, taste.</a:t>
            </a:r>
          </a:p>
          <a:p>
            <a:r>
              <a:rPr lang="en-US" dirty="0"/>
              <a:t>Focus on the sensations you are experiencing: literally – what sensory receptors are being triggered right now?  How bright is that yellow? Does the sand feel warm or cool?  Does that slightly sour taste remind you of anything?</a:t>
            </a:r>
          </a:p>
          <a:p>
            <a:r>
              <a:rPr lang="en-US" dirty="0"/>
              <a:t>If you want to sharpen the experience, tune out the other senses.  If you are focusing on the sound of the waves, close your eyes.  If you are struck by the sight of a flower, turn off your air pods for a minute. </a:t>
            </a:r>
          </a:p>
          <a:p>
            <a:r>
              <a:rPr lang="en-US" dirty="0"/>
              <a:t>Express gratitude for the experience.</a:t>
            </a:r>
          </a:p>
          <a:p>
            <a:r>
              <a:rPr lang="en-US" dirty="0"/>
              <a:t>Congratulate yourself for staying in the moment.</a:t>
            </a:r>
          </a:p>
        </p:txBody>
      </p:sp>
    </p:spTree>
    <p:extLst>
      <p:ext uri="{BB962C8B-B14F-4D97-AF65-F5344CB8AC3E}">
        <p14:creationId xmlns:p14="http://schemas.microsoft.com/office/powerpoint/2010/main" val="1989607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00AAE98-6FE3-4E62-BCF3-A97C0090C3D2}"/>
              </a:ext>
            </a:extLst>
          </p:cNvPr>
          <p:cNvPicPr>
            <a:picLocks noChangeAspect="1"/>
          </p:cNvPicPr>
          <p:nvPr/>
        </p:nvPicPr>
        <p:blipFill rotWithShape="1">
          <a:blip r:embed="rId2">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C078D8E6-46B7-4236-BA77-0FBECB2AEA18}"/>
              </a:ext>
            </a:extLst>
          </p:cNvPr>
          <p:cNvSpPr>
            <a:spLocks noGrp="1"/>
          </p:cNvSpPr>
          <p:nvPr>
            <p:ph type="title"/>
          </p:nvPr>
        </p:nvSpPr>
        <p:spPr>
          <a:xfrm>
            <a:off x="838199" y="1671570"/>
            <a:ext cx="5155261" cy="4072044"/>
          </a:xfrm>
        </p:spPr>
        <p:txBody>
          <a:bodyPr anchor="t">
            <a:normAutofit/>
          </a:bodyPr>
          <a:lstStyle/>
          <a:p>
            <a:r>
              <a:rPr lang="en-US">
                <a:solidFill>
                  <a:srgbClr val="FFFFFF"/>
                </a:solidFill>
                <a:latin typeface="Abadi" panose="020B0604020104020204" pitchFamily="34" charset="0"/>
              </a:rPr>
              <a:t>Other benefits of awe and savoring</a:t>
            </a:r>
          </a:p>
        </p:txBody>
      </p:sp>
      <p:sp>
        <p:nvSpPr>
          <p:cNvPr id="3" name="Content Placeholder 2">
            <a:extLst>
              <a:ext uri="{FF2B5EF4-FFF2-40B4-BE49-F238E27FC236}">
                <a16:creationId xmlns:a16="http://schemas.microsoft.com/office/drawing/2014/main" id="{8A433626-8C0F-47D7-B86D-466E6BC32464}"/>
              </a:ext>
            </a:extLst>
          </p:cNvPr>
          <p:cNvSpPr>
            <a:spLocks noGrp="1"/>
          </p:cNvSpPr>
          <p:nvPr>
            <p:ph idx="1"/>
          </p:nvPr>
        </p:nvSpPr>
        <p:spPr>
          <a:xfrm>
            <a:off x="6185986" y="1671566"/>
            <a:ext cx="5170861" cy="4072043"/>
          </a:xfrm>
        </p:spPr>
        <p:txBody>
          <a:bodyPr>
            <a:normAutofit/>
          </a:bodyPr>
          <a:lstStyle/>
          <a:p>
            <a:r>
              <a:rPr lang="en-US" dirty="0">
                <a:solidFill>
                  <a:srgbClr val="FFFFFF"/>
                </a:solidFill>
              </a:rPr>
              <a:t>Lower levels of sympathetic nervous system arousal</a:t>
            </a:r>
          </a:p>
          <a:p>
            <a:r>
              <a:rPr lang="en-US" dirty="0">
                <a:solidFill>
                  <a:srgbClr val="FFFFFF"/>
                </a:solidFill>
              </a:rPr>
              <a:t>Lower levels of interleukin-6 (a biomarker of inflammation)</a:t>
            </a:r>
          </a:p>
          <a:p>
            <a:r>
              <a:rPr lang="en-US" dirty="0">
                <a:solidFill>
                  <a:srgbClr val="FFFFFF"/>
                </a:solidFill>
              </a:rPr>
              <a:t>Increased sense of time-plentifulness as opposed to time-starvation</a:t>
            </a:r>
          </a:p>
          <a:p>
            <a:pPr marL="0" indent="0">
              <a:buNone/>
            </a:pPr>
            <a:r>
              <a:rPr lang="en-US" sz="2000" dirty="0">
                <a:solidFill>
                  <a:srgbClr val="FFFFFF"/>
                </a:solidFill>
              </a:rPr>
              <a:t>Bai et al. (2021).  J. Pers. Soc. Psychology, 120(4), 837-860.</a:t>
            </a:r>
          </a:p>
        </p:txBody>
      </p:sp>
    </p:spTree>
    <p:extLst>
      <p:ext uri="{BB962C8B-B14F-4D97-AF65-F5344CB8AC3E}">
        <p14:creationId xmlns:p14="http://schemas.microsoft.com/office/powerpoint/2010/main" val="2167553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14D13-3F18-4F15-A255-C38425404B57}"/>
              </a:ext>
            </a:extLst>
          </p:cNvPr>
          <p:cNvSpPr>
            <a:spLocks noGrp="1"/>
          </p:cNvSpPr>
          <p:nvPr>
            <p:ph type="title"/>
          </p:nvPr>
        </p:nvSpPr>
        <p:spPr/>
        <p:txBody>
          <a:bodyPr>
            <a:normAutofit/>
          </a:bodyPr>
          <a:lstStyle/>
          <a:p>
            <a:pPr algn="ctr"/>
            <a:r>
              <a:rPr lang="en-US" sz="6000" dirty="0">
                <a:latin typeface="Abadi" panose="020B0604020104020204" pitchFamily="34" charset="0"/>
              </a:rPr>
              <a:t>9. Bring up happy memories</a:t>
            </a:r>
          </a:p>
        </p:txBody>
      </p:sp>
      <p:sp>
        <p:nvSpPr>
          <p:cNvPr id="3" name="Content Placeholder 2">
            <a:extLst>
              <a:ext uri="{FF2B5EF4-FFF2-40B4-BE49-F238E27FC236}">
                <a16:creationId xmlns:a16="http://schemas.microsoft.com/office/drawing/2014/main" id="{9473D609-3A9B-488A-8783-0F91C74AF01E}"/>
              </a:ext>
            </a:extLst>
          </p:cNvPr>
          <p:cNvSpPr>
            <a:spLocks noGrp="1"/>
          </p:cNvSpPr>
          <p:nvPr>
            <p:ph idx="1"/>
          </p:nvPr>
        </p:nvSpPr>
        <p:spPr>
          <a:xfrm>
            <a:off x="1420836" y="1690689"/>
            <a:ext cx="9932963" cy="4802186"/>
          </a:xfrm>
        </p:spPr>
        <p:txBody>
          <a:bodyPr>
            <a:normAutofit/>
          </a:bodyPr>
          <a:lstStyle/>
          <a:p>
            <a:pPr marL="0" indent="0">
              <a:buNone/>
            </a:pPr>
            <a:r>
              <a:rPr lang="en-US" dirty="0"/>
              <a:t>Happy autobiographical memories are associated with activation in the left ventrolateral prefrontal cortex (there’s that left PFC again = positive mood!).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800" dirty="0" err="1"/>
              <a:t>Foland</a:t>
            </a:r>
            <a:r>
              <a:rPr lang="en-US" sz="1800" dirty="0"/>
              <a:t>-Ross et al. (2014).  Recalling happy memories in remitted depression:  A neuroimaging investigation of the repair of sad mood.  Cognitive, Affective and Behavioral Neuroscience, 14(2): 818-826.</a:t>
            </a:r>
          </a:p>
        </p:txBody>
      </p:sp>
      <p:pic>
        <p:nvPicPr>
          <p:cNvPr id="5122" name="Picture 2" descr="Happy Memories Clipart">
            <a:extLst>
              <a:ext uri="{FF2B5EF4-FFF2-40B4-BE49-F238E27FC236}">
                <a16:creationId xmlns:a16="http://schemas.microsoft.com/office/drawing/2014/main" id="{D0DC4F7F-1C08-4508-BB8C-CB5EB82A75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734" y="2607447"/>
            <a:ext cx="4241408" cy="286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987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D38B-A2A2-490C-A033-72AFE8DBC9B0}"/>
              </a:ext>
            </a:extLst>
          </p:cNvPr>
          <p:cNvSpPr>
            <a:spLocks noGrp="1"/>
          </p:cNvSpPr>
          <p:nvPr>
            <p:ph type="title"/>
          </p:nvPr>
        </p:nvSpPr>
        <p:spPr>
          <a:xfrm>
            <a:off x="762001" y="803325"/>
            <a:ext cx="5314536" cy="1325563"/>
          </a:xfrm>
        </p:spPr>
        <p:txBody>
          <a:bodyPr>
            <a:normAutofit/>
          </a:bodyPr>
          <a:lstStyle/>
          <a:p>
            <a:r>
              <a:rPr lang="en-US">
                <a:latin typeface="Abadi" panose="020B0604020104020204" pitchFamily="34" charset="0"/>
              </a:rPr>
              <a:t>10.  Identify Silver Linings</a:t>
            </a:r>
          </a:p>
        </p:txBody>
      </p:sp>
      <p:sp>
        <p:nvSpPr>
          <p:cNvPr id="3" name="Content Placeholder 2">
            <a:extLst>
              <a:ext uri="{FF2B5EF4-FFF2-40B4-BE49-F238E27FC236}">
                <a16:creationId xmlns:a16="http://schemas.microsoft.com/office/drawing/2014/main" id="{3D8BD923-B178-41A0-A102-6A2C1600833E}"/>
              </a:ext>
            </a:extLst>
          </p:cNvPr>
          <p:cNvSpPr>
            <a:spLocks noGrp="1"/>
          </p:cNvSpPr>
          <p:nvPr>
            <p:ph idx="1"/>
          </p:nvPr>
        </p:nvSpPr>
        <p:spPr>
          <a:xfrm>
            <a:off x="762000" y="2279018"/>
            <a:ext cx="5314543" cy="3375920"/>
          </a:xfrm>
        </p:spPr>
        <p:txBody>
          <a:bodyPr anchor="t">
            <a:normAutofit lnSpcReduction="10000"/>
          </a:bodyPr>
          <a:lstStyle/>
          <a:p>
            <a:pPr marL="0" indent="0" algn="ctr">
              <a:buNone/>
            </a:pPr>
            <a:r>
              <a:rPr lang="en-US" sz="3600" dirty="0">
                <a:latin typeface="Arial Rounded MT Bold" panose="020F0704030504030204" pitchFamily="34" charset="0"/>
              </a:rPr>
              <a:t>Optimism is mediated in the frontal cortex and dopamine enhances this effect.</a:t>
            </a:r>
          </a:p>
          <a:p>
            <a:pPr marL="0" indent="0">
              <a:buNone/>
            </a:pPr>
            <a:endParaRPr lang="en-US" sz="1800" dirty="0">
              <a:latin typeface="Arial Rounded MT Bold" panose="020F0704030504030204" pitchFamily="34" charset="0"/>
            </a:endParaRPr>
          </a:p>
          <a:p>
            <a:pPr marL="0" indent="0">
              <a:buNone/>
            </a:pPr>
            <a:endParaRPr lang="en-US" sz="1800" dirty="0">
              <a:latin typeface="Arial Rounded MT Bold" panose="020F0704030504030204" pitchFamily="34" charset="0"/>
            </a:endParaRPr>
          </a:p>
          <a:p>
            <a:pPr marL="0" indent="0">
              <a:buNone/>
            </a:pPr>
            <a:r>
              <a:rPr lang="en-US" sz="1800" dirty="0" err="1"/>
              <a:t>Sharot</a:t>
            </a:r>
            <a:r>
              <a:rPr lang="en-US" sz="1800" dirty="0"/>
              <a:t>, T., et al. (2012).  How dopamine enhances an optimism bias in humans.  Current Biology, 22(16): 1477-1481.</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clouds in the sky&#10;&#10;Description automatically generated">
            <a:extLst>
              <a:ext uri="{FF2B5EF4-FFF2-40B4-BE49-F238E27FC236}">
                <a16:creationId xmlns:a16="http://schemas.microsoft.com/office/drawing/2014/main" id="{F5477745-EFB1-4D96-92DB-6A8E43363A8C}"/>
              </a:ext>
            </a:extLst>
          </p:cNvPr>
          <p:cNvPicPr>
            <a:picLocks noChangeAspect="1"/>
          </p:cNvPicPr>
          <p:nvPr/>
        </p:nvPicPr>
        <p:blipFill rotWithShape="1">
          <a:blip r:embed="rId2"/>
          <a:srcRect l="33781" r="20989"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69604288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6E33-EC90-4C14-871B-8CFDA88BC83D}"/>
              </a:ext>
            </a:extLst>
          </p:cNvPr>
          <p:cNvSpPr>
            <a:spLocks noGrp="1"/>
          </p:cNvSpPr>
          <p:nvPr>
            <p:ph type="title"/>
          </p:nvPr>
        </p:nvSpPr>
        <p:spPr/>
        <p:txBody>
          <a:bodyPr>
            <a:normAutofit/>
          </a:bodyPr>
          <a:lstStyle/>
          <a:p>
            <a:r>
              <a:rPr lang="en-US" sz="6000" dirty="0">
                <a:latin typeface="Abadi" panose="020B0604020104020204" pitchFamily="34" charset="0"/>
              </a:rPr>
              <a:t>What not to do:</a:t>
            </a:r>
          </a:p>
        </p:txBody>
      </p:sp>
      <p:sp>
        <p:nvSpPr>
          <p:cNvPr id="3" name="Content Placeholder 2">
            <a:extLst>
              <a:ext uri="{FF2B5EF4-FFF2-40B4-BE49-F238E27FC236}">
                <a16:creationId xmlns:a16="http://schemas.microsoft.com/office/drawing/2014/main" id="{5D1D19AD-49EF-4A66-8D24-C853D984D240}"/>
              </a:ext>
            </a:extLst>
          </p:cNvPr>
          <p:cNvSpPr>
            <a:spLocks noGrp="1"/>
          </p:cNvSpPr>
          <p:nvPr>
            <p:ph idx="1"/>
          </p:nvPr>
        </p:nvSpPr>
        <p:spPr/>
        <p:txBody>
          <a:bodyPr>
            <a:noAutofit/>
          </a:bodyPr>
          <a:lstStyle/>
          <a:p>
            <a:r>
              <a:rPr lang="en-US" sz="3200" dirty="0">
                <a:latin typeface="Arial Rounded MT Bold" panose="020F0704030504030204" pitchFamily="34" charset="0"/>
              </a:rPr>
              <a:t>Don’t focus on how far you have to go – acknowledge how far you’ve come</a:t>
            </a:r>
          </a:p>
          <a:p>
            <a:r>
              <a:rPr lang="en-US" sz="3200" dirty="0">
                <a:latin typeface="Arial Rounded MT Bold" panose="020F0704030504030204" pitchFamily="34" charset="0"/>
              </a:rPr>
              <a:t>Don’t compare yourself to others</a:t>
            </a:r>
          </a:p>
          <a:p>
            <a:r>
              <a:rPr lang="en-US" sz="3200" dirty="0">
                <a:latin typeface="Arial Rounded MT Bold" panose="020F0704030504030204" pitchFamily="34" charset="0"/>
              </a:rPr>
              <a:t>Don’t hold grudges – practice forgiveness (remember, forgiveness is a gift for you, not necessarily for the other person)</a:t>
            </a:r>
          </a:p>
          <a:p>
            <a:r>
              <a:rPr lang="en-US" sz="3200" dirty="0">
                <a:latin typeface="Arial Rounded MT Bold" panose="020F0704030504030204" pitchFamily="34" charset="0"/>
              </a:rPr>
              <a:t>Don’t assume ill-intent on the part of others</a:t>
            </a:r>
          </a:p>
          <a:p>
            <a:r>
              <a:rPr lang="en-US" sz="3200" dirty="0">
                <a:latin typeface="Arial Rounded MT Bold" panose="020F0704030504030204" pitchFamily="34" charset="0"/>
              </a:rPr>
              <a:t>Don’t wait until you ‘feel like it’ – Motivation follows Action! (Fake it until you make it.)</a:t>
            </a:r>
          </a:p>
        </p:txBody>
      </p:sp>
    </p:spTree>
    <p:extLst>
      <p:ext uri="{BB962C8B-B14F-4D97-AF65-F5344CB8AC3E}">
        <p14:creationId xmlns:p14="http://schemas.microsoft.com/office/powerpoint/2010/main" val="2838764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Positive Emotions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97233" y="518400"/>
            <a:ext cx="4771607" cy="5837949"/>
          </a:xfrm>
        </p:spPr>
        <p:txBody>
          <a:bodyPr anchor="ctr">
            <a:normAutofit/>
          </a:bodyPr>
          <a:lstStyle/>
          <a:p>
            <a:pPr marL="0" indent="0">
              <a:buNone/>
            </a:pPr>
            <a:r>
              <a:rPr lang="en-US" dirty="0">
                <a:solidFill>
                  <a:schemeClr val="tx1">
                    <a:alpha val="80000"/>
                  </a:schemeClr>
                </a:solidFill>
              </a:rPr>
              <a:t>Dr. Barbara Fredrickson’s Work on Positive Emotions</a:t>
            </a:r>
          </a:p>
          <a:p>
            <a:r>
              <a:rPr lang="en-US" dirty="0">
                <a:solidFill>
                  <a:schemeClr val="tx1">
                    <a:alpha val="80000"/>
                  </a:schemeClr>
                </a:solidFill>
              </a:rPr>
              <a:t>Negative emotions narrow our focus (probably adaptive – it is a good survival strategy to focus on an impending danger).</a:t>
            </a:r>
          </a:p>
          <a:p>
            <a:r>
              <a:rPr lang="en-US" dirty="0">
                <a:solidFill>
                  <a:schemeClr val="tx1">
                    <a:alpha val="80000"/>
                  </a:schemeClr>
                </a:solidFill>
              </a:rPr>
              <a:t>Positive emotions produce novel thoughts and creative thinking as well as more flexible mindsets.</a:t>
            </a:r>
          </a:p>
          <a:p>
            <a:pPr marL="0" indent="0">
              <a:buNone/>
            </a:pPr>
            <a:r>
              <a:rPr lang="en-US" sz="2000" dirty="0">
                <a:solidFill>
                  <a:schemeClr val="tx1">
                    <a:alpha val="80000"/>
                  </a:schemeClr>
                </a:solidFill>
              </a:rPr>
              <a:t>Cohn, Fredrickson, et al. (2009).  Emotion, 9(3), 361-368.</a:t>
            </a:r>
          </a:p>
          <a:p>
            <a:pPr marL="0" indent="0">
              <a:buNone/>
            </a:pPr>
            <a:endParaRPr lang="en-US"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566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45720" indent="0">
              <a:buNone/>
            </a:pPr>
            <a:r>
              <a:rPr lang="en-US" sz="7200" b="1" dirty="0">
                <a:solidFill>
                  <a:srgbClr val="C00000"/>
                </a:solidFill>
                <a:latin typeface="Bradley Hand ITC" panose="03070402050302030203" pitchFamily="66" charset="0"/>
              </a:rPr>
              <a:t>“The negative screams at you, but the positive only whispers...”</a:t>
            </a:r>
          </a:p>
          <a:p>
            <a:pPr marL="45720" indent="0">
              <a:buNone/>
            </a:pPr>
            <a:endParaRPr lang="en-US" dirty="0"/>
          </a:p>
          <a:p>
            <a:pPr marL="45720" indent="0">
              <a:buNone/>
            </a:pPr>
            <a:r>
              <a:rPr lang="en-US" dirty="0"/>
              <a:t>Barbara Fredrickson, Ph.D., University of North Carolina at Chapel Hill</a:t>
            </a:r>
          </a:p>
        </p:txBody>
      </p:sp>
    </p:spTree>
    <p:extLst>
      <p:ext uri="{BB962C8B-B14F-4D97-AF65-F5344CB8AC3E}">
        <p14:creationId xmlns:p14="http://schemas.microsoft.com/office/powerpoint/2010/main" val="2083411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6BCD-D3CD-45DB-AC4F-4C11B918688C}"/>
              </a:ext>
            </a:extLst>
          </p:cNvPr>
          <p:cNvSpPr>
            <a:spLocks noGrp="1"/>
          </p:cNvSpPr>
          <p:nvPr>
            <p:ph type="title"/>
          </p:nvPr>
        </p:nvSpPr>
        <p:spPr>
          <a:xfrm>
            <a:off x="481013" y="3752849"/>
            <a:ext cx="3290887" cy="2452687"/>
          </a:xfrm>
        </p:spPr>
        <p:txBody>
          <a:bodyPr anchor="ctr">
            <a:normAutofit/>
          </a:bodyPr>
          <a:lstStyle/>
          <a:p>
            <a:r>
              <a:rPr lang="en-US" sz="3600" dirty="0" err="1"/>
              <a:t>Micropractices</a:t>
            </a:r>
            <a:endParaRPr lang="en-US" sz="3600" dirty="0"/>
          </a:p>
        </p:txBody>
      </p:sp>
      <p:pic>
        <p:nvPicPr>
          <p:cNvPr id="6" name="Picture 5">
            <a:extLst>
              <a:ext uri="{FF2B5EF4-FFF2-40B4-BE49-F238E27FC236}">
                <a16:creationId xmlns:a16="http://schemas.microsoft.com/office/drawing/2014/main" id="{7E78A69D-F098-4F52-8B1F-87F31155EFFC}"/>
              </a:ext>
            </a:extLst>
          </p:cNvPr>
          <p:cNvPicPr>
            <a:picLocks noChangeAspect="1"/>
          </p:cNvPicPr>
          <p:nvPr/>
        </p:nvPicPr>
        <p:blipFill rotWithShape="1">
          <a:blip r:embed="rId2"/>
          <a:srcRect t="8532" b="2806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666C51F-38D6-480B-9648-722E49D4E1EA}"/>
              </a:ext>
            </a:extLst>
          </p:cNvPr>
          <p:cNvSpPr>
            <a:spLocks noGrp="1"/>
          </p:cNvSpPr>
          <p:nvPr>
            <p:ph idx="1"/>
          </p:nvPr>
        </p:nvSpPr>
        <p:spPr>
          <a:xfrm>
            <a:off x="4223982" y="3752850"/>
            <a:ext cx="7485413" cy="2452687"/>
          </a:xfrm>
        </p:spPr>
        <p:txBody>
          <a:bodyPr anchor="ctr">
            <a:normAutofit fontScale="92500" lnSpcReduction="10000"/>
          </a:bodyPr>
          <a:lstStyle/>
          <a:p>
            <a:pPr marL="0" indent="0">
              <a:buNone/>
            </a:pPr>
            <a:r>
              <a:rPr lang="en-US" sz="3600" dirty="0"/>
              <a:t>When it comes to coping, physicians and other healthcare professionals appreciate “highly actionable tools that require minimal time to learn and implement”</a:t>
            </a:r>
          </a:p>
          <a:p>
            <a:pPr marL="0" indent="0">
              <a:buNone/>
            </a:pPr>
            <a:r>
              <a:rPr lang="en-US" sz="1700" dirty="0" err="1"/>
              <a:t>Fessell</a:t>
            </a:r>
            <a:r>
              <a:rPr lang="en-US" sz="1700" dirty="0"/>
              <a:t>, D. &amp; </a:t>
            </a:r>
            <a:r>
              <a:rPr lang="en-US" sz="1700" dirty="0" err="1"/>
              <a:t>Cherniss</a:t>
            </a:r>
            <a:r>
              <a:rPr lang="en-US" sz="1700" dirty="0"/>
              <a:t>, C. (2020).  </a:t>
            </a:r>
            <a:r>
              <a:rPr lang="en-US" sz="1700" dirty="0" err="1"/>
              <a:t>Cornoavirus</a:t>
            </a:r>
            <a:r>
              <a:rPr lang="en-US" sz="1700" dirty="0"/>
              <a:t> Disease 2019 (COVID-19) and beyond:  </a:t>
            </a:r>
            <a:r>
              <a:rPr lang="en-US" sz="1700" dirty="0" err="1"/>
              <a:t>Micropractices</a:t>
            </a:r>
            <a:r>
              <a:rPr lang="en-US" sz="1700" dirty="0"/>
              <a:t> for burnout prevention and emotional wellness.  Journal of the American College of Radiology.  </a:t>
            </a:r>
            <a:r>
              <a:rPr lang="en-US" sz="1700" dirty="0">
                <a:hlinkClick r:id="rId3"/>
              </a:rPr>
              <a:t>https://doi.org/10.1016/j.jacr.2020.03.013</a:t>
            </a:r>
            <a:r>
              <a:rPr lang="en-US" sz="1700" dirty="0"/>
              <a:t>  </a:t>
            </a:r>
          </a:p>
        </p:txBody>
      </p:sp>
    </p:spTree>
    <p:extLst>
      <p:ext uri="{BB962C8B-B14F-4D97-AF65-F5344CB8AC3E}">
        <p14:creationId xmlns:p14="http://schemas.microsoft.com/office/powerpoint/2010/main" val="3061242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1A057-7547-4630-90DD-15C797576602}"/>
              </a:ext>
            </a:extLst>
          </p:cNvPr>
          <p:cNvPicPr>
            <a:picLocks noChangeAspect="1"/>
          </p:cNvPicPr>
          <p:nvPr/>
        </p:nvPicPr>
        <p:blipFill rotWithShape="1">
          <a:blip r:embed="rId2"/>
          <a:srcRect t="1573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B0456DF-86B4-4DD5-BCFC-64D68CCA95CE}"/>
              </a:ext>
            </a:extLst>
          </p:cNvPr>
          <p:cNvSpPr>
            <a:spLocks noGrp="1"/>
          </p:cNvSpPr>
          <p:nvPr>
            <p:ph type="title"/>
          </p:nvPr>
        </p:nvSpPr>
        <p:spPr>
          <a:xfrm>
            <a:off x="709448" y="1913950"/>
            <a:ext cx="4204137" cy="1342754"/>
          </a:xfrm>
        </p:spPr>
        <p:txBody>
          <a:bodyPr>
            <a:normAutofit fontScale="90000"/>
          </a:bodyPr>
          <a:lstStyle/>
          <a:p>
            <a:pPr algn="ctr"/>
            <a:r>
              <a:rPr lang="en-US" sz="3600" dirty="0"/>
              <a:t>10 quick strategies to change and maintain positive mood</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E2249B-C050-4FA7-B63E-445407C6327D}"/>
              </a:ext>
            </a:extLst>
          </p:cNvPr>
          <p:cNvSpPr>
            <a:spLocks noGrp="1"/>
          </p:cNvSpPr>
          <p:nvPr>
            <p:ph idx="1"/>
          </p:nvPr>
        </p:nvSpPr>
        <p:spPr>
          <a:xfrm>
            <a:off x="525516" y="3417573"/>
            <a:ext cx="4593021" cy="2619839"/>
          </a:xfrm>
        </p:spPr>
        <p:txBody>
          <a:bodyPr anchor="ctr">
            <a:normAutofit fontScale="85000" lnSpcReduction="10000"/>
          </a:bodyPr>
          <a:lstStyle/>
          <a:p>
            <a:r>
              <a:rPr lang="en-US" dirty="0"/>
              <a:t>Positive mood is a powerful buffer against stress.</a:t>
            </a:r>
          </a:p>
          <a:p>
            <a:r>
              <a:rPr lang="en-US" sz="2600" dirty="0"/>
              <a:t>In-the-moment positive emotions, over and above general positive evaluations of one’s life, are a key link to wellbeing and resilience.</a:t>
            </a:r>
          </a:p>
          <a:p>
            <a:pPr marL="0" indent="0">
              <a:buNone/>
            </a:pPr>
            <a:r>
              <a:rPr lang="en-US" sz="1800" dirty="0"/>
              <a:t>Cohn, M.A. et al.(2009).  Happiness unpacked:  Positive emotions increase life satisfaction by building resilience.  Emotion, 9(3): 361-368.  </a:t>
            </a:r>
          </a:p>
        </p:txBody>
      </p:sp>
    </p:spTree>
    <p:extLst>
      <p:ext uri="{BB962C8B-B14F-4D97-AF65-F5344CB8AC3E}">
        <p14:creationId xmlns:p14="http://schemas.microsoft.com/office/powerpoint/2010/main" val="2652379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7A51-94A6-4432-9C83-024A9FD1712B}"/>
              </a:ext>
            </a:extLst>
          </p:cNvPr>
          <p:cNvSpPr>
            <a:spLocks noGrp="1"/>
          </p:cNvSpPr>
          <p:nvPr>
            <p:ph type="title"/>
          </p:nvPr>
        </p:nvSpPr>
        <p:spPr>
          <a:xfrm>
            <a:off x="838200" y="500062"/>
            <a:ext cx="10515600" cy="1325563"/>
          </a:xfrm>
        </p:spPr>
        <p:txBody>
          <a:bodyPr>
            <a:normAutofit/>
          </a:bodyPr>
          <a:lstStyle/>
          <a:p>
            <a:pPr algn="ctr"/>
            <a:r>
              <a:rPr lang="en-US" sz="6600" dirty="0">
                <a:latin typeface="Abadi" panose="020B0604020104020204" pitchFamily="34" charset="0"/>
              </a:rPr>
              <a:t>1. Minute Mindfulness</a:t>
            </a:r>
          </a:p>
        </p:txBody>
      </p:sp>
      <p:sp>
        <p:nvSpPr>
          <p:cNvPr id="3" name="Content Placeholder 2">
            <a:extLst>
              <a:ext uri="{FF2B5EF4-FFF2-40B4-BE49-F238E27FC236}">
                <a16:creationId xmlns:a16="http://schemas.microsoft.com/office/drawing/2014/main" id="{56A2175A-0109-42D2-8C9E-AF82A07211D4}"/>
              </a:ext>
            </a:extLst>
          </p:cNvPr>
          <p:cNvSpPr>
            <a:spLocks noGrp="1"/>
          </p:cNvSpPr>
          <p:nvPr>
            <p:ph idx="1"/>
          </p:nvPr>
        </p:nvSpPr>
        <p:spPr/>
        <p:txBody>
          <a:bodyPr>
            <a:normAutofit/>
          </a:bodyPr>
          <a:lstStyle/>
          <a:p>
            <a:pPr marL="0" indent="0">
              <a:buNone/>
            </a:pPr>
            <a:r>
              <a:rPr lang="en-US" dirty="0"/>
              <a:t>Any recurring event or mundane daily task:</a:t>
            </a:r>
          </a:p>
          <a:p>
            <a:r>
              <a:rPr lang="en-US" dirty="0"/>
              <a:t>Waiting to log on to the computer</a:t>
            </a:r>
          </a:p>
          <a:p>
            <a:r>
              <a:rPr lang="en-US" dirty="0"/>
              <a:t>Brushing your teeth</a:t>
            </a:r>
          </a:p>
          <a:p>
            <a:r>
              <a:rPr lang="en-US" dirty="0"/>
              <a:t>Waiting at a red light</a:t>
            </a:r>
          </a:p>
          <a:p>
            <a:r>
              <a:rPr lang="en-US" dirty="0"/>
              <a:t>Walking from your car to the building</a:t>
            </a:r>
          </a:p>
          <a:p>
            <a:pPr marL="0" indent="0" algn="ctr">
              <a:buNone/>
            </a:pPr>
            <a:r>
              <a:rPr lang="en-US" sz="3200" dirty="0"/>
              <a:t>With practice, these will become cues to take a mindful moment, breathe and do a wellbeing self-check.</a:t>
            </a:r>
          </a:p>
          <a:p>
            <a:pPr marL="0" indent="0">
              <a:buNone/>
            </a:pPr>
            <a:r>
              <a:rPr lang="en-US" sz="1800" dirty="0" err="1"/>
              <a:t>Fessell</a:t>
            </a:r>
            <a:r>
              <a:rPr lang="en-US" sz="1800" dirty="0"/>
              <a:t>, D.F. &amp; </a:t>
            </a:r>
            <a:r>
              <a:rPr lang="en-US" sz="1800" dirty="0" err="1"/>
              <a:t>Cherniss</a:t>
            </a:r>
            <a:r>
              <a:rPr lang="en-US" sz="1800" dirty="0"/>
              <a:t>, C. (2020).  Coronavirus Disease 2019 (COVID-19) and Beyond:  </a:t>
            </a:r>
            <a:r>
              <a:rPr lang="en-US" sz="1800" dirty="0" err="1"/>
              <a:t>Micropractices</a:t>
            </a:r>
            <a:r>
              <a:rPr lang="en-US" sz="1800" dirty="0"/>
              <a:t> for Burnout Prevention and Emotional Wellness.  Journal of the American College of Radiology, </a:t>
            </a:r>
          </a:p>
        </p:txBody>
      </p:sp>
      <p:pic>
        <p:nvPicPr>
          <p:cNvPr id="4" name="Picture 3">
            <a:extLst>
              <a:ext uri="{FF2B5EF4-FFF2-40B4-BE49-F238E27FC236}">
                <a16:creationId xmlns:a16="http://schemas.microsoft.com/office/drawing/2014/main" id="{EE68A5DE-F3DF-4190-B253-2821DB38FDC7}"/>
              </a:ext>
            </a:extLst>
          </p:cNvPr>
          <p:cNvPicPr>
            <a:picLocks noChangeAspect="1"/>
          </p:cNvPicPr>
          <p:nvPr/>
        </p:nvPicPr>
        <p:blipFill>
          <a:blip r:embed="rId2"/>
          <a:stretch>
            <a:fillRect/>
          </a:stretch>
        </p:blipFill>
        <p:spPr>
          <a:xfrm>
            <a:off x="7196206" y="1943652"/>
            <a:ext cx="4830142" cy="2415071"/>
          </a:xfrm>
          <a:prstGeom prst="rect">
            <a:avLst/>
          </a:prstGeom>
        </p:spPr>
      </p:pic>
    </p:spTree>
    <p:extLst>
      <p:ext uri="{BB962C8B-B14F-4D97-AF65-F5344CB8AC3E}">
        <p14:creationId xmlns:p14="http://schemas.microsoft.com/office/powerpoint/2010/main" val="22548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099" y="1396289"/>
            <a:ext cx="4906281" cy="1325563"/>
          </a:xfrm>
        </p:spPr>
        <p:txBody>
          <a:bodyPr>
            <a:normAutofit/>
          </a:bodyPr>
          <a:lstStyle/>
          <a:p>
            <a:pPr marL="0" indent="0"/>
            <a:r>
              <a:rPr lang="en-US" dirty="0">
                <a:latin typeface="Abadi" panose="020B0604020104020204" pitchFamily="34" charset="0"/>
              </a:rPr>
              <a:t> Mindfulness</a:t>
            </a:r>
          </a:p>
        </p:txBody>
      </p:sp>
      <p:sp>
        <p:nvSpPr>
          <p:cNvPr id="3" name="Content Placeholder 2"/>
          <p:cNvSpPr>
            <a:spLocks noGrp="1"/>
          </p:cNvSpPr>
          <p:nvPr>
            <p:ph idx="1"/>
          </p:nvPr>
        </p:nvSpPr>
        <p:spPr>
          <a:xfrm>
            <a:off x="805543" y="2871982"/>
            <a:ext cx="5006336" cy="3181684"/>
          </a:xfrm>
        </p:spPr>
        <p:txBody>
          <a:bodyPr anchor="t">
            <a:noAutofit/>
          </a:bodyPr>
          <a:lstStyle/>
          <a:p>
            <a:pPr marL="0" indent="0">
              <a:buNone/>
            </a:pPr>
            <a:r>
              <a:rPr lang="en-US" sz="3200" dirty="0">
                <a:latin typeface="Arial Rounded MT Bold" panose="020F0704030504030204" pitchFamily="34" charset="0"/>
              </a:rPr>
              <a:t>Opens up synapses between the left prefrontal cortex and the limbic system and between the left prefrontal cortex and the right prefrontal cortex.</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5B553DB-7DA9-4506-8F21-132B05C4786A}"/>
              </a:ext>
            </a:extLst>
          </p:cNvPr>
          <p:cNvPicPr>
            <a:picLocks noChangeAspect="1"/>
          </p:cNvPicPr>
          <p:nvPr/>
        </p:nvPicPr>
        <p:blipFill>
          <a:blip r:embed="rId2"/>
          <a:stretch>
            <a:fillRect/>
          </a:stretch>
        </p:blipFill>
        <p:spPr>
          <a:xfrm>
            <a:off x="7800975" y="1084784"/>
            <a:ext cx="4105275" cy="3222640"/>
          </a:xfrm>
          <a:prstGeom prst="rect">
            <a:avLst/>
          </a:prstGeom>
        </p:spPr>
      </p:pic>
    </p:spTree>
    <p:extLst>
      <p:ext uri="{BB962C8B-B14F-4D97-AF65-F5344CB8AC3E}">
        <p14:creationId xmlns:p14="http://schemas.microsoft.com/office/powerpoint/2010/main" val="126299379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6600" dirty="0">
                <a:latin typeface="Abadi" panose="020B0604020104020204" pitchFamily="34" charset="0"/>
              </a:rPr>
              <a:t>Why is this important?</a:t>
            </a:r>
          </a:p>
        </p:txBody>
      </p:sp>
      <p:sp>
        <p:nvSpPr>
          <p:cNvPr id="3" name="Content Placeholder 2"/>
          <p:cNvSpPr>
            <a:spLocks noGrp="1"/>
          </p:cNvSpPr>
          <p:nvPr>
            <p:ph idx="1"/>
          </p:nvPr>
        </p:nvSpPr>
        <p:spPr/>
        <p:txBody>
          <a:bodyPr>
            <a:normAutofit lnSpcReduction="10000"/>
          </a:bodyPr>
          <a:lstStyle/>
          <a:p>
            <a:pPr marL="0" indent="0">
              <a:buNone/>
            </a:pPr>
            <a:r>
              <a:rPr lang="en-US" sz="4800" dirty="0">
                <a:latin typeface="Arial Rounded MT Bold" panose="020F0704030504030204" pitchFamily="34" charset="0"/>
              </a:rPr>
              <a:t>Mindfulness practice has been shown to increase left prefrontal activation.  And, people with more left prefrontal activation report more positive affect and have reduced levels of cortisol.</a:t>
            </a:r>
          </a:p>
          <a:p>
            <a:pPr marL="0" indent="0">
              <a:buNone/>
            </a:pPr>
            <a:r>
              <a:rPr lang="en-US" sz="2000" dirty="0">
                <a:latin typeface="Arial Rounded MT Bold" panose="020F0704030504030204" pitchFamily="34" charset="0"/>
              </a:rPr>
              <a:t>Hall (2008).</a:t>
            </a:r>
          </a:p>
        </p:txBody>
      </p:sp>
    </p:spTree>
    <p:extLst>
      <p:ext uri="{BB962C8B-B14F-4D97-AF65-F5344CB8AC3E}">
        <p14:creationId xmlns:p14="http://schemas.microsoft.com/office/powerpoint/2010/main" val="1481627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TotalTime>
  <Words>1952</Words>
  <Application>Microsoft Office PowerPoint</Application>
  <PresentationFormat>Widescreen</PresentationFormat>
  <Paragraphs>158</Paragraphs>
  <Slides>29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Abadi</vt:lpstr>
      <vt:lpstr>Aharoni</vt:lpstr>
      <vt:lpstr>Arial</vt:lpstr>
      <vt:lpstr>Arial Rounded MT Bold</vt:lpstr>
      <vt:lpstr>Bradley Hand ITC</vt:lpstr>
      <vt:lpstr>Calibri</vt:lpstr>
      <vt:lpstr>Calibri Light</vt:lpstr>
      <vt:lpstr>Office Theme</vt:lpstr>
      <vt:lpstr>1_Office Theme</vt:lpstr>
      <vt:lpstr>Flip the Switch to Positive Mood:  10 Quick Ways to Buffer Stress</vt:lpstr>
      <vt:lpstr>Negativity Bias</vt:lpstr>
      <vt:lpstr>Positive Emotions</vt:lpstr>
      <vt:lpstr>PowerPoint Presentation</vt:lpstr>
      <vt:lpstr>Micropractices</vt:lpstr>
      <vt:lpstr>10 quick strategies to change and maintain positive mood</vt:lpstr>
      <vt:lpstr>1. Minute Mindfulness</vt:lpstr>
      <vt:lpstr> Mindfulness</vt:lpstr>
      <vt:lpstr>Why is this important?</vt:lpstr>
      <vt:lpstr>Outcomes of Meditation/Mindfulness </vt:lpstr>
      <vt:lpstr>2. Name it and Claim it</vt:lpstr>
      <vt:lpstr>Name it and Claim it</vt:lpstr>
      <vt:lpstr>3. Gratitude</vt:lpstr>
      <vt:lpstr>4. Futuring</vt:lpstr>
      <vt:lpstr>Futuring </vt:lpstr>
      <vt:lpstr>Futuring </vt:lpstr>
      <vt:lpstr>5. Control what you can and have the wisdom to know what you can’t</vt:lpstr>
      <vt:lpstr>Examples of Choice</vt:lpstr>
      <vt:lpstr>Control = Choice</vt:lpstr>
      <vt:lpstr>6. Thought-Feeling Connection</vt:lpstr>
      <vt:lpstr>If it paralyzes you, chances are you will just avoid it (but that doesn’t make it go away).   Instead, think about a coping strategy!</vt:lpstr>
      <vt:lpstr>7. Exercise Compassion</vt:lpstr>
      <vt:lpstr>Compassion Brain</vt:lpstr>
      <vt:lpstr>8. Take time for awe and savoring</vt:lpstr>
      <vt:lpstr>Build your savoring muscle!</vt:lpstr>
      <vt:lpstr>Other benefits of awe and savoring</vt:lpstr>
      <vt:lpstr>9. Bring up happy memories</vt:lpstr>
      <vt:lpstr>10.  Identify Silver Linings</vt:lpstr>
      <vt:lpstr>What not to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Flip the Switch to Positive Mood:  10 Quick Ways to Buffer Stress</dc:title>
  <dc:creator>mcipriano0330@outlook.com</dc:creator>
  <cp:lastModifiedBy>David Cipriano</cp:lastModifiedBy>
  <cp:revision>8</cp:revision>
  <dcterms:created xsi:type="dcterms:W3CDTF">2020-04-23T12:49:28Z</dcterms:created>
  <dcterms:modified xsi:type="dcterms:W3CDTF">2024-07-15T15:29:44Z</dcterms:modified>
</cp:coreProperties>
</file>