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5" r:id="rId5"/>
    <p:sldId id="271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32" d="100"/>
          <a:sy n="132" d="100"/>
        </p:scale>
        <p:origin x="106" y="3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083B9-F045-4B4C-A955-1D6CA92FC9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1C38C4-5640-40A4-B78A-2D505530A2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AF45A-8C7A-4DE6-ACC7-F5E6CB91E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5C3-C93A-4050-AAC5-72D0C4E822FA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06523-7B30-49DF-B0C6-38C54B0CF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39754C-05C6-4F75-8E83-197CEFAE6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28A17-9DDD-4682-8CC3-080D9C7AD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929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E2B3C-5B60-4AE2-99C9-D508DF37C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13A865-4595-46CE-8E05-A4342656BD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3A4EC-3B51-4D60-A038-42A608C0C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5C3-C93A-4050-AAC5-72D0C4E822FA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F8872-294D-4280-A671-23F510BFD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28B22-299F-464E-936F-0977AE04C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28A17-9DDD-4682-8CC3-080D9C7AD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206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7C4868-68E7-4FF7-8DE8-5C4292AD0B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69487A-FABE-48C7-AC7A-940C4D75F0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179D9-E6DA-401A-A757-4B3ACE656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5C3-C93A-4050-AAC5-72D0C4E822FA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23EF2-7F15-4962-B76F-23EFDF8CF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BCFBE-708D-4704-8311-71595EC79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28A17-9DDD-4682-8CC3-080D9C7AD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232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5064C-D226-4552-86D3-944210577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4CFF7-A294-42FE-9603-3E6FF7216C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E7F78-427F-46AA-A0EC-C84109E02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5C3-C93A-4050-AAC5-72D0C4E822FA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EA5D7-2FE1-47C7-B15D-C5EE7F433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13369-455E-4DEF-A8B2-AD039A4A0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28A17-9DDD-4682-8CC3-080D9C7AD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545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24FFB-EA1D-4F3E-95DD-0B69BAC61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9E75BE-535F-4FD2-9F4D-4EB49B3D7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630BB-3FAD-4445-BE42-A890FE7A4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5C3-C93A-4050-AAC5-72D0C4E822FA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FD201-1A81-41FA-9DEE-A69F16401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57139-71D2-43F6-A7EB-C9B72C219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28A17-9DDD-4682-8CC3-080D9C7AD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225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71A6-AA7E-4701-BEA8-D6F370E46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DE3AE-4658-42F6-991A-0A5FD39126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2CB53F-C2CA-4205-84E3-11A62D2F33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1B168E-9D2A-4C06-8621-AC5267992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5C3-C93A-4050-AAC5-72D0C4E822FA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2AA807-64FF-48D8-A3C4-593303BAC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2CA3A6-E803-4900-ACC1-B2274C59B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28A17-9DDD-4682-8CC3-080D9C7AD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046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2481C-D5F6-4947-810F-BAB749F54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F49667-917E-420B-A812-C11E43181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DD8152-9F3B-4436-A365-FDB50279AD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78786D-1427-49B4-AAD6-97D3D2CD3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2C9830-110B-4A37-AAA3-5E183F4EB1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387E8B-EE3E-40E2-8718-C49982F0A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5C3-C93A-4050-AAC5-72D0C4E822FA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4C87C6-8ECD-4488-80A1-3CF94CC2F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A07269-5EDE-4B1E-AACB-65477BC73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28A17-9DDD-4682-8CC3-080D9C7AD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238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EAB90-C4D6-4200-A341-79C38190C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A3B11B-E910-467C-9488-2F55E989C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5C3-C93A-4050-AAC5-72D0C4E822FA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DA1F50-6986-4E56-BC2A-E21DEC4B7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7D8A45-552C-4559-A355-D67889D6B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28A17-9DDD-4682-8CC3-080D9C7AD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985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BDD94E-0A81-4A2D-8F71-A04ACD873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5C3-C93A-4050-AAC5-72D0C4E822FA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A50DC4-084F-4167-BDF8-A6353176A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9BA5DA-3509-44C2-96A1-15BEF6E23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28A17-9DDD-4682-8CC3-080D9C7AD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40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A4E4D-EFF3-43D2-904A-FCC207B7A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2F960-DE21-403F-BF2C-C390E7F6A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0DC609-A28B-4492-9B57-3D4FC91C72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061F71-3ECF-4169-89E5-2B6A5BD7A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5C3-C93A-4050-AAC5-72D0C4E822FA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007A03-C984-478C-B2BF-909268251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A9080A-A39F-4CA1-A171-88AC51553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28A17-9DDD-4682-8CC3-080D9C7AD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51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A7783-10A6-454F-A163-490E75662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B8A34C-EB47-4B30-8DFB-D3078F4E10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274D30-B93C-40B1-9E87-244542F983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7FE6DB-63C5-46B6-BA69-9262EB3A9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95C3-C93A-4050-AAC5-72D0C4E822FA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36FDB6-EAA0-4974-9B3D-B6836594A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E65576-039D-4E49-9BEF-173977728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28A17-9DDD-4682-8CC3-080D9C7AD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9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F66349-5AA4-40CB-86E2-0EBE804BF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7C8AA4-3F77-484E-B2CF-04BB63E3E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2F776-0C68-4EDB-B6DA-220E04AAC5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495C3-C93A-4050-AAC5-72D0C4E822FA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814BC-AB79-45EB-9773-B298FA59D7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E138FB-EF98-4515-BBEB-7C63AA3F19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8A17-9DDD-4682-8CC3-080D9C7AD3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17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1" name="Rectangle 103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Episode 42: Optimism and Pessimism - Hotel Bar Podcast">
            <a:extLst>
              <a:ext uri="{FF2B5EF4-FFF2-40B4-BE49-F238E27FC236}">
                <a16:creationId xmlns:a16="http://schemas.microsoft.com/office/drawing/2014/main" id="{8F9A1A4A-1201-450B-83B9-C11831B9FC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" r="12295" b="-1"/>
          <a:stretch/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2" name="Rectangle 1032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2D7F70-1D40-4B40-9A3D-4EABE80C96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35402" y="743447"/>
            <a:ext cx="3445765" cy="3692028"/>
          </a:xfrm>
          <a:noFill/>
        </p:spPr>
        <p:txBody>
          <a:bodyPr>
            <a:normAutofit/>
          </a:bodyPr>
          <a:lstStyle/>
          <a:p>
            <a:pPr algn="l"/>
            <a:r>
              <a:rPr lang="en-US" sz="5200"/>
              <a:t>Optimistic Explanatory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A85561-59F6-4023-A495-9C7EE0567E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35403" y="4629234"/>
            <a:ext cx="3445766" cy="1485319"/>
          </a:xfrm>
          <a:noFill/>
        </p:spPr>
        <p:txBody>
          <a:bodyPr>
            <a:normAutofit/>
          </a:bodyPr>
          <a:lstStyle/>
          <a:p>
            <a:pPr algn="l"/>
            <a:r>
              <a:rPr lang="en-US" sz="2000"/>
              <a:t>David J. Cipriano, Ph.D.</a:t>
            </a:r>
          </a:p>
          <a:p>
            <a:pPr algn="l"/>
            <a:r>
              <a:rPr lang="en-US" sz="2000"/>
              <a:t>Director of Student and Resident Behavioral Health</a:t>
            </a:r>
          </a:p>
          <a:p>
            <a:pPr algn="l"/>
            <a:r>
              <a:rPr lang="en-US" sz="2000"/>
              <a:t>Medical College of Wisconsin</a:t>
            </a:r>
          </a:p>
        </p:txBody>
      </p:sp>
    </p:spTree>
    <p:extLst>
      <p:ext uri="{BB962C8B-B14F-4D97-AF65-F5344CB8AC3E}">
        <p14:creationId xmlns:p14="http://schemas.microsoft.com/office/powerpoint/2010/main" val="2603713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How do you handle negative feedback?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Autofit/>
          </a:bodyPr>
          <a:lstStyle/>
          <a:p>
            <a:r>
              <a:rPr lang="en-US" sz="3600" dirty="0"/>
              <a:t>Do you take it as a permanent mark on your record, one that you’ll never be able to live down?</a:t>
            </a:r>
          </a:p>
          <a:p>
            <a:r>
              <a:rPr lang="en-US" sz="3600" dirty="0"/>
              <a:t>Do you assume that this one episode is reflective of your overall incompetence?</a:t>
            </a:r>
          </a:p>
          <a:p>
            <a:r>
              <a:rPr lang="en-US" sz="3600" dirty="0"/>
              <a:t>Do you believe that this is a fixed ability and out of your control?</a:t>
            </a:r>
          </a:p>
        </p:txBody>
      </p:sp>
    </p:spTree>
    <p:extLst>
      <p:ext uri="{BB962C8B-B14F-4D97-AF65-F5344CB8AC3E}">
        <p14:creationId xmlns:p14="http://schemas.microsoft.com/office/powerpoint/2010/main" val="2391952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We refer to this as our 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9600" dirty="0">
                <a:solidFill>
                  <a:srgbClr val="C00000"/>
                </a:solidFill>
                <a:latin typeface="Harlow Solid Italic" panose="04030604020F02020D02" pitchFamily="82" charset="0"/>
              </a:rPr>
              <a:t>Explanatory Style</a:t>
            </a:r>
          </a:p>
        </p:txBody>
      </p:sp>
    </p:spTree>
    <p:extLst>
      <p:ext uri="{BB962C8B-B14F-4D97-AF65-F5344CB8AC3E}">
        <p14:creationId xmlns:p14="http://schemas.microsoft.com/office/powerpoint/2010/main" val="3176955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en-US" sz="6600" dirty="0">
                <a:solidFill>
                  <a:srgbClr val="C00000"/>
                </a:solidFill>
                <a:latin typeface="Forte" panose="03060902040502070203" pitchFamily="66" charset="0"/>
              </a:rPr>
              <a:t>Benefits of Optimism</a:t>
            </a:r>
            <a:endParaRPr lang="en-US" sz="6600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800" dirty="0"/>
              <a:t>Decreased rates of depression</a:t>
            </a:r>
          </a:p>
          <a:p>
            <a:r>
              <a:rPr lang="en-US" sz="4800" dirty="0"/>
              <a:t>Increased problem-focused coping</a:t>
            </a:r>
          </a:p>
          <a:p>
            <a:r>
              <a:rPr lang="en-US" sz="4800" dirty="0"/>
              <a:t>More likely to engage in healthy behaviors</a:t>
            </a:r>
          </a:p>
          <a:p>
            <a:r>
              <a:rPr lang="en-US" sz="4800" dirty="0"/>
              <a:t>Increased stress hardiness</a:t>
            </a:r>
          </a:p>
          <a:p>
            <a:r>
              <a:rPr lang="en-US" sz="4800" dirty="0"/>
              <a:t>More likely to have social support</a:t>
            </a:r>
          </a:p>
          <a:p>
            <a:pPr marL="0" indent="0">
              <a:buNone/>
            </a:pPr>
            <a:r>
              <a:rPr lang="en-US" sz="2400" dirty="0" err="1"/>
              <a:t>Tugade</a:t>
            </a:r>
            <a:r>
              <a:rPr lang="en-US" sz="2400" dirty="0"/>
              <a:t>, Shiota &amp; Kirby (2014).  Handbook of Positive Emotions. New York, NY: Guilford Press.</a:t>
            </a:r>
          </a:p>
        </p:txBody>
      </p:sp>
    </p:spTree>
    <p:extLst>
      <p:ext uri="{BB962C8B-B14F-4D97-AF65-F5344CB8AC3E}">
        <p14:creationId xmlns:p14="http://schemas.microsoft.com/office/powerpoint/2010/main" val="4057439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>
            <a:normAutofit/>
          </a:bodyPr>
          <a:lstStyle/>
          <a:p>
            <a:pPr algn="ctr"/>
            <a:r>
              <a:rPr lang="en-US" sz="6600" dirty="0">
                <a:latin typeface="Berlin Sans FB" panose="020E0602020502020306" pitchFamily="34" charset="0"/>
              </a:rPr>
              <a:t>What optimists do differently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They are more skillful at identifying problems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More likely to see a stressor as a challenge vs. a threat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Quickly identify what they can control or influence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Able to accept what they can not control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More likely to approach a problem rather than avoid it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More likely to seek out information</a:t>
            </a:r>
          </a:p>
          <a:p>
            <a:pPr marL="0" indent="0">
              <a:buNone/>
            </a:pPr>
            <a:r>
              <a:rPr lang="en-US" sz="2000" dirty="0" err="1"/>
              <a:t>Tugade</a:t>
            </a:r>
            <a:r>
              <a:rPr lang="en-US" sz="2000" dirty="0"/>
              <a:t>, Shiota &amp; Kirby (2014).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831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algn="ctr"/>
            <a:r>
              <a:rPr lang="en-US" sz="4800" dirty="0">
                <a:latin typeface="Aharoni" panose="02010803020104030203" pitchFamily="2" charset="-79"/>
                <a:cs typeface="Aharoni" panose="02010803020104030203" pitchFamily="2" charset="-79"/>
              </a:rPr>
              <a:t>The Optimistic explanatory style has to do with how we explain negative events in our lives.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dirty="0">
              <a:solidFill>
                <a:srgbClr val="00B050"/>
              </a:solidFill>
            </a:endParaRPr>
          </a:p>
          <a:p>
            <a:r>
              <a:rPr lang="en-US" sz="3600" dirty="0">
                <a:solidFill>
                  <a:srgbClr val="C00000"/>
                </a:solidFill>
              </a:rPr>
              <a:t>As temporary rather than permanent</a:t>
            </a:r>
          </a:p>
          <a:p>
            <a:r>
              <a:rPr lang="en-US" sz="3600" dirty="0">
                <a:solidFill>
                  <a:srgbClr val="C00000"/>
                </a:solidFill>
              </a:rPr>
              <a:t>Due to a specific thing we need to work on versus our general deficiency or incompetence</a:t>
            </a:r>
          </a:p>
          <a:p>
            <a:r>
              <a:rPr lang="en-US" sz="3600" dirty="0">
                <a:solidFill>
                  <a:srgbClr val="C00000"/>
                </a:solidFill>
              </a:rPr>
              <a:t>As controllable – with some effort we can fix this versus that it is out of our control (e.g., our ability or I.Q.)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860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Image result for students in laboratory">
            <a:extLst>
              <a:ext uri="{FF2B5EF4-FFF2-40B4-BE49-F238E27FC236}">
                <a16:creationId xmlns:a16="http://schemas.microsoft.com/office/drawing/2014/main" id="{5732BB4B-0634-4F79-A508-7D6F43C05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6657" y="2082148"/>
            <a:ext cx="6405757" cy="4265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Make optimistic attributions for set-backs or failures.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6286" y="1520891"/>
            <a:ext cx="8946501" cy="46434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Temporary vs. permanent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I am learning</a:t>
            </a:r>
            <a:r>
              <a:rPr lang="en-US" sz="4800" b="1" dirty="0">
                <a:latin typeface="Bradley Hand ITC" panose="03070402050302030203" pitchFamily="66" charset="0"/>
              </a:rPr>
              <a:t>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			</a:t>
            </a:r>
            <a:r>
              <a:rPr lang="en-US" sz="48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I will get better.</a:t>
            </a:r>
          </a:p>
        </p:txBody>
      </p:sp>
    </p:spTree>
    <p:extLst>
      <p:ext uri="{BB962C8B-B14F-4D97-AF65-F5344CB8AC3E}">
        <p14:creationId xmlns:p14="http://schemas.microsoft.com/office/powerpoint/2010/main" val="2680311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Make optimistic attributions for set-backs or failures.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110" y="1763486"/>
            <a:ext cx="10588690" cy="44134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Specific vs. Global</a:t>
            </a:r>
          </a:p>
          <a:p>
            <a:pPr marL="0" indent="0">
              <a:buNone/>
            </a:pPr>
            <a:r>
              <a:rPr lang="en-US" sz="3600" dirty="0"/>
              <a:t>Don’t generalize.  This is not reflective of your overall ability to be a good scientist/pharmacist/doctor. This is one specific skill set.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pic>
        <p:nvPicPr>
          <p:cNvPr id="3074" name="Picture 2" descr="Image result for students in laboratory">
            <a:extLst>
              <a:ext uri="{FF2B5EF4-FFF2-40B4-BE49-F238E27FC236}">
                <a16:creationId xmlns:a16="http://schemas.microsoft.com/office/drawing/2014/main" id="{46073EE6-39F3-4D0B-9CFB-46F95FC7F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5109" y="3506133"/>
            <a:ext cx="4834926" cy="3220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788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Make optimistic attributions for set-backs or failures.</a:t>
            </a:r>
          </a:p>
        </p:txBody>
      </p:sp>
      <p:pic>
        <p:nvPicPr>
          <p:cNvPr id="4098" name="Picture 2" descr="Image result for students in laboratory">
            <a:extLst>
              <a:ext uri="{FF2B5EF4-FFF2-40B4-BE49-F238E27FC236}">
                <a16:creationId xmlns:a16="http://schemas.microsoft.com/office/drawing/2014/main" id="{07289665-BC0D-4729-AB29-9B482EE822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863156"/>
            <a:ext cx="5343234" cy="346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448627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Controllable vs. Uncontrollable</a:t>
            </a:r>
          </a:p>
          <a:p>
            <a:pPr marL="0" indent="0">
              <a:buNone/>
            </a:pPr>
            <a:r>
              <a:rPr lang="en-US" sz="3200" dirty="0"/>
              <a:t>What’s controllable is your effort.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		</a:t>
            </a:r>
          </a:p>
          <a:p>
            <a:pPr marL="0" indent="0">
              <a:buNone/>
            </a:pPr>
            <a:r>
              <a:rPr lang="en-US" sz="3200" dirty="0"/>
              <a:t>				What can you do differently next time?</a:t>
            </a:r>
          </a:p>
        </p:txBody>
      </p:sp>
    </p:spTree>
    <p:extLst>
      <p:ext uri="{BB962C8B-B14F-4D97-AF65-F5344CB8AC3E}">
        <p14:creationId xmlns:p14="http://schemas.microsoft.com/office/powerpoint/2010/main" val="1361256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368</Words>
  <Application>Microsoft Office PowerPoint</Application>
  <PresentationFormat>Widescreen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Aharoni</vt:lpstr>
      <vt:lpstr>Arial</vt:lpstr>
      <vt:lpstr>Berlin Sans FB</vt:lpstr>
      <vt:lpstr>Bradley Hand ITC</vt:lpstr>
      <vt:lpstr>Calibri</vt:lpstr>
      <vt:lpstr>Calibri Light</vt:lpstr>
      <vt:lpstr>Forte</vt:lpstr>
      <vt:lpstr>Harlow Solid Italic</vt:lpstr>
      <vt:lpstr>Wingdings</vt:lpstr>
      <vt:lpstr>Office Theme</vt:lpstr>
      <vt:lpstr>Optimistic Explanatory Style</vt:lpstr>
      <vt:lpstr>How do you handle negative feedback?</vt:lpstr>
      <vt:lpstr>PowerPoint Presentation</vt:lpstr>
      <vt:lpstr>Benefits of Optimism</vt:lpstr>
      <vt:lpstr>What optimists do differently</vt:lpstr>
      <vt:lpstr>The Optimistic explanatory style has to do with how we explain negative events in our lives.</vt:lpstr>
      <vt:lpstr>Make optimistic attributions for set-backs or failures.</vt:lpstr>
      <vt:lpstr>Make optimistic attributions for set-backs or failures.</vt:lpstr>
      <vt:lpstr>Make optimistic attributions for set-backs or failures.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Optimistic Explanatory Style</dc:title>
  <dc:creator>Cipriano, David</dc:creator>
  <cp:lastModifiedBy>David Cipriano</cp:lastModifiedBy>
  <cp:revision>2</cp:revision>
  <dcterms:created xsi:type="dcterms:W3CDTF">2024-01-30T20:54:34Z</dcterms:created>
  <dcterms:modified xsi:type="dcterms:W3CDTF">2024-02-01T15:58:34Z</dcterms:modified>
</cp:coreProperties>
</file>