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71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6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83B9-F045-4B4C-A955-1D6CA92FC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C38C4-5640-40A4-B78A-2D505530A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AF45A-8C7A-4DE6-ACC7-F5E6CB91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06523-7B30-49DF-B0C6-38C54B0C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9754C-05C6-4F75-8E83-197CEFAE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2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E2B3C-5B60-4AE2-99C9-D508DF37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3A865-4595-46CE-8E05-A4342656B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3A4EC-3B51-4D60-A038-42A608C0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F8872-294D-4280-A671-23F510BF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28B22-299F-464E-936F-0977AE04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0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7C4868-68E7-4FF7-8DE8-5C4292AD0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9487A-FABE-48C7-AC7A-940C4D75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179D9-E6DA-401A-A757-4B3ACE65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23EF2-7F15-4962-B76F-23EFDF8C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BCFBE-708D-4704-8311-71595EC79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3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064C-D226-4552-86D3-94421057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CFF7-A294-42FE-9603-3E6FF7216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7F78-427F-46AA-A0EC-C84109E0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A5D7-2FE1-47C7-B15D-C5EE7F43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13369-455E-4DEF-A8B2-AD039A4A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4FFB-EA1D-4F3E-95DD-0B69BAC61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75BE-535F-4FD2-9F4D-4EB49B3D7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630BB-3FAD-4445-BE42-A890FE7A4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FD201-1A81-41FA-9DEE-A69F1640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57139-71D2-43F6-A7EB-C9B72C2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71A6-AA7E-4701-BEA8-D6F370E4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DE3AE-4658-42F6-991A-0A5FD3912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CB53F-C2CA-4205-84E3-11A62D2F3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B168E-9D2A-4C06-8621-AC526799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AA807-64FF-48D8-A3C4-593303BA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CA3A6-E803-4900-ACC1-B2274C59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4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481C-D5F6-4947-810F-BAB749F5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49667-917E-420B-A812-C11E4318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D8152-9F3B-4436-A365-FDB50279A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8786D-1427-49B4-AAD6-97D3D2CD3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C9830-110B-4A37-AAA3-5E183F4EB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87E8B-EE3E-40E2-8718-C49982F0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C87C6-8ECD-4488-80A1-3CF94CC2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07269-5EDE-4B1E-AACB-65477BC7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AB90-C4D6-4200-A341-79C38190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3B11B-E910-467C-9488-2F55E989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A1F50-6986-4E56-BC2A-E21DEC4B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D8A45-552C-4559-A355-D67889D6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DD94E-0A81-4A2D-8F71-A04ACD87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50DC4-084F-4167-BDF8-A6353176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BA5DA-3509-44C2-96A1-15BEF6E2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4E4D-EFF3-43D2-904A-FCC207B7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F960-DE21-403F-BF2C-C390E7F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DC609-A28B-4492-9B57-3D4FC91C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61F71-3ECF-4169-89E5-2B6A5BD7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07A03-C984-478C-B2BF-90926825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9080A-A39F-4CA1-A171-88AC5155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5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7783-10A6-454F-A163-490E75662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8A34C-EB47-4B30-8DFB-D3078F4E1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74D30-B93C-40B1-9E87-244542F98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E6DB-63C5-46B6-BA69-9262EB3A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6FDB6-EAA0-4974-9B3D-B6836594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65576-039D-4E49-9BEF-17397772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F66349-5AA4-40CB-86E2-0EBE804B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C8AA4-3F77-484E-B2CF-04BB63E3E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2F776-0C68-4EDB-B6DA-220E04AAC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95C3-C93A-4050-AAC5-72D0C4E822F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814BC-AB79-45EB-9773-B298FA59D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138FB-EF98-4515-BBEB-7C63AA3F1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8A17-9DDD-4682-8CC3-080D9C7AD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7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1" name="Rectangle 1030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pisode 42: Optimism and Pessimism - Hotel Bar Podcast">
            <a:extLst>
              <a:ext uri="{FF2B5EF4-FFF2-40B4-BE49-F238E27FC236}">
                <a16:creationId xmlns:a16="http://schemas.microsoft.com/office/drawing/2014/main" id="{8F9A1A4A-1201-450B-83B9-C11831B9F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" r="12295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Rectangle 1032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2D7F70-1D40-4B40-9A3D-4EABE80C9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/>
              <a:t>Optimistic Explanatory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85561-59F6-4023-A495-9C7EE0567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000"/>
              <a:t>David J. Cipriano, Ph.D.</a:t>
            </a:r>
          </a:p>
          <a:p>
            <a:pPr algn="l"/>
            <a:r>
              <a:rPr lang="en-US" sz="2000"/>
              <a:t>Director of Student and Resident Behavioral Health</a:t>
            </a:r>
          </a:p>
          <a:p>
            <a:pPr algn="l"/>
            <a:r>
              <a:rPr lang="en-US" sz="2000"/>
              <a:t>Medical College of Wisconsin</a:t>
            </a:r>
          </a:p>
        </p:txBody>
      </p:sp>
    </p:spTree>
    <p:extLst>
      <p:ext uri="{BB962C8B-B14F-4D97-AF65-F5344CB8AC3E}">
        <p14:creationId xmlns:p14="http://schemas.microsoft.com/office/powerpoint/2010/main" val="26037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do you handle negative feedback?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r>
              <a:rPr lang="en-US" sz="3600" dirty="0"/>
              <a:t>Do you take it as a permanent mark on your record, one that you’ll never be able to live down?</a:t>
            </a:r>
          </a:p>
          <a:p>
            <a:r>
              <a:rPr lang="en-US" sz="3600" dirty="0"/>
              <a:t>Do you assume that this one episode is reflective of your overall incompetence?</a:t>
            </a:r>
          </a:p>
          <a:p>
            <a:r>
              <a:rPr lang="en-US" sz="3600" dirty="0"/>
              <a:t>Do you believe that this is a fixed ability and out of your control?</a:t>
            </a:r>
          </a:p>
        </p:txBody>
      </p:sp>
    </p:spTree>
    <p:extLst>
      <p:ext uri="{BB962C8B-B14F-4D97-AF65-F5344CB8AC3E}">
        <p14:creationId xmlns:p14="http://schemas.microsoft.com/office/powerpoint/2010/main" val="239195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We refer to this as our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dirty="0">
                <a:solidFill>
                  <a:srgbClr val="C00000"/>
                </a:solidFill>
                <a:latin typeface="Harlow Solid Italic" panose="04030604020F02020D02" pitchFamily="82" charset="0"/>
              </a:rPr>
              <a:t>Explanatory Style</a:t>
            </a:r>
          </a:p>
        </p:txBody>
      </p:sp>
    </p:spTree>
    <p:extLst>
      <p:ext uri="{BB962C8B-B14F-4D97-AF65-F5344CB8AC3E}">
        <p14:creationId xmlns:p14="http://schemas.microsoft.com/office/powerpoint/2010/main" val="317695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C00000"/>
                </a:solidFill>
                <a:latin typeface="Forte" panose="03060902040502070203" pitchFamily="66" charset="0"/>
              </a:rPr>
              <a:t>Benefits of Optimism</a:t>
            </a:r>
            <a:endParaRPr lang="en-US" sz="66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/>
              <a:t>Decreased rates of depression</a:t>
            </a:r>
          </a:p>
          <a:p>
            <a:r>
              <a:rPr lang="en-US" sz="4800" dirty="0"/>
              <a:t>Increased problem-focused coping</a:t>
            </a:r>
          </a:p>
          <a:p>
            <a:r>
              <a:rPr lang="en-US" sz="4800" dirty="0"/>
              <a:t>More likely to engage in healthy behaviors</a:t>
            </a:r>
          </a:p>
          <a:p>
            <a:r>
              <a:rPr lang="en-US" sz="4800" dirty="0"/>
              <a:t>Increased stress hardiness</a:t>
            </a:r>
          </a:p>
          <a:p>
            <a:r>
              <a:rPr lang="en-US" sz="4800" dirty="0"/>
              <a:t>More likely to have social support</a:t>
            </a:r>
          </a:p>
          <a:p>
            <a:pPr marL="0" indent="0">
              <a:buNone/>
            </a:pPr>
            <a:r>
              <a:rPr lang="en-US" sz="2400" dirty="0" err="1"/>
              <a:t>Tugade</a:t>
            </a:r>
            <a:r>
              <a:rPr lang="en-US" sz="2400" dirty="0"/>
              <a:t>, Shiota &amp; Kirby (2014).  Handbook of Positive Emotions. New York, NY: Guilford Press.</a:t>
            </a:r>
          </a:p>
        </p:txBody>
      </p:sp>
    </p:spTree>
    <p:extLst>
      <p:ext uri="{BB962C8B-B14F-4D97-AF65-F5344CB8AC3E}">
        <p14:creationId xmlns:p14="http://schemas.microsoft.com/office/powerpoint/2010/main" val="405743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Berlin Sans FB" panose="020E0602020502020306" pitchFamily="34" charset="0"/>
              </a:rPr>
              <a:t>What optimists do differently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They are more skillful at identifying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More likely to see a stressor as a challenge vs. a threat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Quickly identify what they can control or influence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Able to accept what they can not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More likely to approach a problem rather than avoid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More likely to seek out information</a:t>
            </a:r>
          </a:p>
          <a:p>
            <a:pPr marL="0" indent="0">
              <a:buNone/>
            </a:pPr>
            <a:r>
              <a:rPr lang="en-US" sz="2000" dirty="0" err="1"/>
              <a:t>Tugade</a:t>
            </a:r>
            <a:r>
              <a:rPr lang="en-US" sz="2000" dirty="0"/>
              <a:t>, Shiota &amp; Kirby (2014).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3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The Optimistic explanatory style has to do with how we explain negative events in our lives.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As temporary rather than permanent</a:t>
            </a:r>
          </a:p>
          <a:p>
            <a:r>
              <a:rPr lang="en-US" sz="3600" dirty="0">
                <a:solidFill>
                  <a:srgbClr val="C00000"/>
                </a:solidFill>
              </a:rPr>
              <a:t>Due to a specific thing we need to work on versus our general deficiency or incompetence</a:t>
            </a:r>
          </a:p>
          <a:p>
            <a:r>
              <a:rPr lang="en-US" sz="3600" dirty="0">
                <a:solidFill>
                  <a:srgbClr val="C00000"/>
                </a:solidFill>
              </a:rPr>
              <a:t>As controllable – with some effort we can fix this versus that it is out of our control (e.g., our ability or I.Q.)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6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result for students in laboratory">
            <a:extLst>
              <a:ext uri="{FF2B5EF4-FFF2-40B4-BE49-F238E27FC236}">
                <a16:creationId xmlns:a16="http://schemas.microsoft.com/office/drawing/2014/main" id="{5732BB4B-0634-4F79-A508-7D6F43C05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657" y="2082148"/>
            <a:ext cx="6405757" cy="426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Make optimistic attributions for set-backs or failures.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6" y="1520891"/>
            <a:ext cx="8946501" cy="4643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Temporary vs. permanent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 am learning</a:t>
            </a:r>
            <a:r>
              <a:rPr lang="en-US" sz="4800" b="1" dirty="0">
                <a:latin typeface="Bradley Hand ITC" panose="03070402050302030203" pitchFamily="66" charset="0"/>
              </a:rPr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sz="4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 will get better.</a:t>
            </a:r>
          </a:p>
        </p:txBody>
      </p:sp>
    </p:spTree>
    <p:extLst>
      <p:ext uri="{BB962C8B-B14F-4D97-AF65-F5344CB8AC3E}">
        <p14:creationId xmlns:p14="http://schemas.microsoft.com/office/powerpoint/2010/main" val="268031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Make optimistic attributions for set-backs or failures.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10" y="1763486"/>
            <a:ext cx="10588690" cy="4413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Specific vs. Global</a:t>
            </a:r>
          </a:p>
          <a:p>
            <a:pPr marL="0" indent="0">
              <a:buNone/>
            </a:pPr>
            <a:r>
              <a:rPr lang="en-US" sz="3600" dirty="0"/>
              <a:t>Don’t generalize.  This is not reflective of your overall ability to be a good scientist/pharmacist/doctor. This is one specific skill set.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3074" name="Picture 2" descr="Image result for students in laboratory">
            <a:extLst>
              <a:ext uri="{FF2B5EF4-FFF2-40B4-BE49-F238E27FC236}">
                <a16:creationId xmlns:a16="http://schemas.microsoft.com/office/drawing/2014/main" id="{46073EE6-39F3-4D0B-9CFB-46F95FC7F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09" y="3506133"/>
            <a:ext cx="4834926" cy="322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Make optimistic attributions for set-backs or failures.</a:t>
            </a:r>
          </a:p>
        </p:txBody>
      </p:sp>
      <p:pic>
        <p:nvPicPr>
          <p:cNvPr id="4098" name="Picture 2" descr="Image result for students in laboratory">
            <a:extLst>
              <a:ext uri="{FF2B5EF4-FFF2-40B4-BE49-F238E27FC236}">
                <a16:creationId xmlns:a16="http://schemas.microsoft.com/office/drawing/2014/main" id="{07289665-BC0D-4729-AB29-9B482EE82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63156"/>
            <a:ext cx="5343234" cy="346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Controllable vs. Uncontrollable</a:t>
            </a:r>
          </a:p>
          <a:p>
            <a:pPr marL="0" indent="0">
              <a:buNone/>
            </a:pPr>
            <a:r>
              <a:rPr lang="en-US" sz="3200" dirty="0"/>
              <a:t>What’s controllable is your effort.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sz="3200" dirty="0"/>
              <a:t>				What can you do differently next time?</a:t>
            </a:r>
          </a:p>
        </p:txBody>
      </p:sp>
    </p:spTree>
    <p:extLst>
      <p:ext uri="{BB962C8B-B14F-4D97-AF65-F5344CB8AC3E}">
        <p14:creationId xmlns:p14="http://schemas.microsoft.com/office/powerpoint/2010/main" val="13612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368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Aharoni</vt:lpstr>
      <vt:lpstr>Arial</vt:lpstr>
      <vt:lpstr>Berlin Sans FB</vt:lpstr>
      <vt:lpstr>Bradley Hand ITC</vt:lpstr>
      <vt:lpstr>Calibri</vt:lpstr>
      <vt:lpstr>Calibri Light</vt:lpstr>
      <vt:lpstr>Forte</vt:lpstr>
      <vt:lpstr>Harlow Solid Italic</vt:lpstr>
      <vt:lpstr>Wingdings</vt:lpstr>
      <vt:lpstr>Office Theme</vt:lpstr>
      <vt:lpstr>Optimistic Explanatory Style</vt:lpstr>
      <vt:lpstr>How do you handle negative feedback?</vt:lpstr>
      <vt:lpstr>PowerPoint Presentation</vt:lpstr>
      <vt:lpstr>Benefits of Optimism</vt:lpstr>
      <vt:lpstr>What optimists do differently</vt:lpstr>
      <vt:lpstr>The Optimistic explanatory style has to do with how we explain negative events in our lives.</vt:lpstr>
      <vt:lpstr>Make optimistic attributions for set-backs or failures.</vt:lpstr>
      <vt:lpstr>Make optimistic attributions for set-backs or failures.</vt:lpstr>
      <vt:lpstr>Make optimistic attributions for set-backs or failures.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Optimistic Explanatory Style</dc:title>
  <dc:creator>Cipriano, David</dc:creator>
  <cp:lastModifiedBy>David Cipriano</cp:lastModifiedBy>
  <cp:revision>2</cp:revision>
  <dcterms:created xsi:type="dcterms:W3CDTF">2024-01-30T20:54:34Z</dcterms:created>
  <dcterms:modified xsi:type="dcterms:W3CDTF">2024-02-01T15:58:34Z</dcterms:modified>
</cp:coreProperties>
</file>