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26"/>
  </p:handoutMasterIdLst>
  <p:sldIdLst>
    <p:sldId id="313" r:id="rId2"/>
    <p:sldId id="323" r:id="rId3"/>
    <p:sldId id="258" r:id="rId4"/>
    <p:sldId id="259" r:id="rId5"/>
    <p:sldId id="260" r:id="rId6"/>
    <p:sldId id="314" r:id="rId7"/>
    <p:sldId id="261" r:id="rId8"/>
    <p:sldId id="262" r:id="rId9"/>
    <p:sldId id="266" r:id="rId10"/>
    <p:sldId id="315" r:id="rId11"/>
    <p:sldId id="316" r:id="rId12"/>
    <p:sldId id="318" r:id="rId13"/>
    <p:sldId id="317" r:id="rId14"/>
    <p:sldId id="267" r:id="rId15"/>
    <p:sldId id="268" r:id="rId16"/>
    <p:sldId id="269" r:id="rId17"/>
    <p:sldId id="322" r:id="rId18"/>
    <p:sldId id="272" r:id="rId19"/>
    <p:sldId id="273" r:id="rId20"/>
    <p:sldId id="274" r:id="rId21"/>
    <p:sldId id="275" r:id="rId22"/>
    <p:sldId id="321" r:id="rId23"/>
    <p:sldId id="276" r:id="rId24"/>
    <p:sldId id="3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ipriano" userId="e75313ac58eaa01c" providerId="LiveId" clId="{BACF3FD6-E63D-42B7-A773-15E169842761}"/>
    <pc:docChg chg="custSel modSld">
      <pc:chgData name="David Cipriano" userId="e75313ac58eaa01c" providerId="LiveId" clId="{BACF3FD6-E63D-42B7-A773-15E169842761}" dt="2021-06-16T15:53:37.003" v="70" actId="20577"/>
      <pc:docMkLst>
        <pc:docMk/>
      </pc:docMkLst>
      <pc:sldChg chg="modSp mod">
        <pc:chgData name="David Cipriano" userId="e75313ac58eaa01c" providerId="LiveId" clId="{BACF3FD6-E63D-42B7-A773-15E169842761}" dt="2021-06-16T15:53:37.003" v="70" actId="20577"/>
        <pc:sldMkLst>
          <pc:docMk/>
          <pc:sldMk cId="672520410" sldId="313"/>
        </pc:sldMkLst>
        <pc:spChg chg="mod">
          <ac:chgData name="David Cipriano" userId="e75313ac58eaa01c" providerId="LiveId" clId="{BACF3FD6-E63D-42B7-A773-15E169842761}" dt="2021-06-16T15:53:37.003" v="70" actId="20577"/>
          <ac:spMkLst>
            <pc:docMk/>
            <pc:sldMk cId="672520410" sldId="31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DA2B-F0AE-40C7-8287-9350E607684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CC1A-D717-44FF-BCAF-EE4E0DFA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8" y="362464"/>
            <a:ext cx="11197530" cy="6639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2866768"/>
            <a:ext cx="9966960" cy="2051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Sleep Loss </a:t>
            </a:r>
            <a:r>
              <a:rPr lang="en-US">
                <a:solidFill>
                  <a:srgbClr val="FFFF00"/>
                </a:solidFill>
              </a:rPr>
              <a:t>and what to do about 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082746"/>
            <a:ext cx="8767860" cy="1449859"/>
          </a:xfrm>
        </p:spPr>
        <p:txBody>
          <a:bodyPr/>
          <a:lstStyle/>
          <a:p>
            <a:r>
              <a:rPr lang="en-US" dirty="0"/>
              <a:t>David J. Cipriano, Ph.D.</a:t>
            </a:r>
          </a:p>
          <a:p>
            <a:r>
              <a:rPr lang="en-US" dirty="0"/>
              <a:t>Director of Student and Resident Behavioral Health</a:t>
            </a:r>
          </a:p>
          <a:p>
            <a:r>
              <a:rPr lang="en-US" dirty="0"/>
              <a:t>Medical College of Wisconsin</a:t>
            </a:r>
          </a:p>
        </p:txBody>
      </p:sp>
    </p:spTree>
    <p:extLst>
      <p:ext uri="{BB962C8B-B14F-4D97-AF65-F5344CB8AC3E}">
        <p14:creationId xmlns:p14="http://schemas.microsoft.com/office/powerpoint/2010/main" val="67252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Bernard MT Condensed" panose="02050806060905020404" pitchFamily="18" charset="0"/>
              </a:rPr>
              <a:t>Sleep Loss and 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45720" indent="0" algn="ctr">
              <a:buNone/>
            </a:pPr>
            <a:r>
              <a:rPr lang="en-US" dirty="0"/>
              <a:t>Sleep loss co-occurs frequently with mood disorders.</a:t>
            </a:r>
          </a:p>
          <a:p>
            <a:pPr marL="45720" indent="0" algn="ctr">
              <a:buNone/>
            </a:pPr>
            <a:r>
              <a:rPr lang="en-US" dirty="0"/>
              <a:t>Sleep loss disrupts emotion regulation:</a:t>
            </a:r>
          </a:p>
          <a:p>
            <a:r>
              <a:rPr lang="en-US" dirty="0"/>
              <a:t>Hyper-reaction in the amygdala to negative emotional stimuli has been observed with sleep loss.</a:t>
            </a:r>
          </a:p>
          <a:p>
            <a:r>
              <a:rPr lang="en-US" dirty="0"/>
              <a:t>Decreased functional connectivity with the prefrontal cortex also observed in sleep deprivation.</a:t>
            </a:r>
          </a:p>
          <a:p>
            <a:r>
              <a:rPr lang="en-US" dirty="0"/>
              <a:t>Thus, hyper-limbic reactivity combined with failure of top-down inhibition by the frontal lobe can lead to irritability and affective instability.</a:t>
            </a:r>
          </a:p>
          <a:p>
            <a:pPr marL="45720" indent="0">
              <a:buNone/>
            </a:pPr>
            <a:r>
              <a:rPr lang="en-US" dirty="0"/>
              <a:t>van der Helm &amp; Walker (2009)</a:t>
            </a:r>
          </a:p>
        </p:txBody>
      </p:sp>
    </p:spTree>
    <p:extLst>
      <p:ext uri="{BB962C8B-B14F-4D97-AF65-F5344CB8AC3E}">
        <p14:creationId xmlns:p14="http://schemas.microsoft.com/office/powerpoint/2010/main" val="390332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Bernard MT Condensed" panose="02050806060905020404" pitchFamily="18" charset="0"/>
              </a:rPr>
              <a:t>Sleep Loss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/>
              <a:t>Sleep loss impairs next-day learning.</a:t>
            </a:r>
          </a:p>
          <a:p>
            <a:pPr marL="45720" indent="0">
              <a:buNone/>
            </a:pPr>
            <a:r>
              <a:rPr lang="en-US" sz="2800" dirty="0"/>
              <a:t>van der Helm &amp; Walker (2009)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Sleep before learning is necessary for encoding of certain memories</a:t>
            </a:r>
          </a:p>
          <a:p>
            <a:r>
              <a:rPr lang="en-US" sz="2800" dirty="0"/>
              <a:t>Sleep after learning is necessary for consolidation of certain memories</a:t>
            </a:r>
          </a:p>
          <a:p>
            <a:pPr marL="45720" indent="0">
              <a:buNone/>
            </a:pPr>
            <a:r>
              <a:rPr lang="en-US" sz="2800" dirty="0"/>
              <a:t>Walker (2008)</a:t>
            </a:r>
          </a:p>
        </p:txBody>
      </p:sp>
    </p:spTree>
    <p:extLst>
      <p:ext uri="{BB962C8B-B14F-4D97-AF65-F5344CB8AC3E}">
        <p14:creationId xmlns:p14="http://schemas.microsoft.com/office/powerpoint/2010/main" val="177290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Bernard MT Condensed" panose="02050806060905020404" pitchFamily="18" charset="0"/>
              </a:rPr>
              <a:t>Sleep Loss and Emotional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45720" indent="0">
              <a:buNone/>
            </a:pPr>
            <a:r>
              <a:rPr lang="en-US" sz="2400" dirty="0"/>
              <a:t>Whereas emotional arousal has enhancing effects on memory formation, sleep loss affects this in unique ways:</a:t>
            </a:r>
          </a:p>
          <a:p>
            <a:r>
              <a:rPr lang="en-US" sz="2400" dirty="0"/>
              <a:t>Most profound impact is on positive emotional stimuli</a:t>
            </a:r>
          </a:p>
          <a:p>
            <a:r>
              <a:rPr lang="en-US" sz="2400" dirty="0"/>
              <a:t>A somewhat lesser impact on emotionally neutral stimuli</a:t>
            </a:r>
          </a:p>
          <a:p>
            <a:r>
              <a:rPr lang="en-US" sz="2400" dirty="0"/>
              <a:t>Negative emotional memories are more resistant to the effects of sleep loss</a:t>
            </a:r>
          </a:p>
          <a:p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Sleep deprivation reduces memories associated with positive emotions and leaves those tinged with negative emotions largely untouched.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5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5400" dirty="0"/>
              <a:t>Lack of sleep primes us for selective inclusion of negative experiences in our awareness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6600" dirty="0"/>
              <a:t>So, we wake up tired and grumpy!</a:t>
            </a:r>
          </a:p>
        </p:txBody>
      </p:sp>
    </p:spTree>
    <p:extLst>
      <p:ext uri="{BB962C8B-B14F-4D97-AF65-F5344CB8AC3E}">
        <p14:creationId xmlns:p14="http://schemas.microsoft.com/office/powerpoint/2010/main" val="339523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en-US" dirty="0"/>
            </a:br>
            <a:br>
              <a:rPr lang="en-US" dirty="0"/>
            </a:br>
            <a:r>
              <a:rPr lang="en-US" dirty="0"/>
              <a:t>What do they mean by sleep deprivation?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Restriction of sleep to 6 hours per night (or two hours less than normal) for just under 2 weeks.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Olson, </a:t>
            </a:r>
            <a:r>
              <a:rPr lang="en-US" dirty="0" err="1"/>
              <a:t>Drage</a:t>
            </a:r>
            <a:r>
              <a:rPr lang="en-US" dirty="0"/>
              <a:t> &amp; Auger (2009).  CHEST, 136(5).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Sleepiness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Irritability, moodiness</a:t>
            </a:r>
          </a:p>
          <a:p>
            <a:r>
              <a:rPr lang="en-US" sz="4000" dirty="0"/>
              <a:t>Disinhibition</a:t>
            </a:r>
          </a:p>
          <a:p>
            <a:r>
              <a:rPr lang="en-US" sz="4000" dirty="0"/>
              <a:t>Impaired memory retrieval</a:t>
            </a:r>
          </a:p>
          <a:p>
            <a:r>
              <a:rPr lang="en-US" sz="4000" dirty="0"/>
              <a:t>Inflexible thinking</a:t>
            </a:r>
          </a:p>
          <a:p>
            <a:r>
              <a:rPr lang="en-US" sz="4000" dirty="0"/>
              <a:t>Impaired planning skills</a:t>
            </a:r>
          </a:p>
          <a:p>
            <a:r>
              <a:rPr lang="en-US" sz="4000" dirty="0"/>
              <a:t>Intrusive sleepiness</a:t>
            </a:r>
          </a:p>
        </p:txBody>
      </p:sp>
    </p:spTree>
    <p:extLst>
      <p:ext uri="{BB962C8B-B14F-4D97-AF65-F5344CB8AC3E}">
        <p14:creationId xmlns:p14="http://schemas.microsoft.com/office/powerpoint/2010/main" val="374368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we at judging our own sleepiness?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/>
              <a:t>Not very!</a:t>
            </a:r>
          </a:p>
          <a:p>
            <a:pPr marL="0" indent="0">
              <a:buNone/>
            </a:pPr>
            <a:r>
              <a:rPr lang="en-US" sz="3800" dirty="0"/>
              <a:t>Even as performance measures decline, subjects’ ratings of sleepiness suggest that they believe they are acclimating to sleep loss.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Individuals may notice subjective feelings of sleepiness early on, but lose awareness of the progression of their fatigue and performance deficits as time goes on.</a:t>
            </a:r>
          </a:p>
          <a:p>
            <a:pPr marL="0" indent="0">
              <a:buNone/>
            </a:pPr>
            <a:r>
              <a:rPr lang="en-US" dirty="0"/>
              <a:t>Olson, </a:t>
            </a:r>
            <a:r>
              <a:rPr lang="en-US" dirty="0" err="1"/>
              <a:t>Drage</a:t>
            </a:r>
            <a:r>
              <a:rPr lang="en-US" dirty="0"/>
              <a:t> &amp; Auger (2009).  CHEST, 136(5).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</a:rPr>
              <a:t>Ask your colleagues to help you monitor your fatigue.</a:t>
            </a:r>
          </a:p>
        </p:txBody>
      </p:sp>
    </p:spTree>
    <p:extLst>
      <p:ext uri="{BB962C8B-B14F-4D97-AF65-F5344CB8AC3E}">
        <p14:creationId xmlns:p14="http://schemas.microsoft.com/office/powerpoint/2010/main" val="201155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Sleep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Try to go to bed and wake up at the about the same time on work days as well as non work days (keep it within an hour).</a:t>
            </a:r>
          </a:p>
          <a:p>
            <a:r>
              <a:rPr lang="en-US" sz="2800" dirty="0"/>
              <a:t>Turn off electronics, especially hand-held devices 30-60 minutes before going to sleep (the light can suppress melatonin).  </a:t>
            </a:r>
          </a:p>
          <a:p>
            <a:r>
              <a:rPr lang="en-US" sz="2800" dirty="0"/>
              <a:t>As part of your bedtime routine, do something relaxing in the hour or so leading up to sleep such as reading or listening to music or a relaxation script.  </a:t>
            </a:r>
          </a:p>
        </p:txBody>
      </p:sp>
    </p:spTree>
    <p:extLst>
      <p:ext uri="{BB962C8B-B14F-4D97-AF65-F5344CB8AC3E}">
        <p14:creationId xmlns:p14="http://schemas.microsoft.com/office/powerpoint/2010/main" val="101507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Establish a bedtime routine as on the previous slide.  This should include no caffeine within 4-6 hours of bedtime, no alcohol 2 hours before bedtime, no heavy meals within 3 hours of sleep and avoid exercise within 3 hours of going to bed.</a:t>
            </a:r>
          </a:p>
          <a:p>
            <a:r>
              <a:rPr lang="en-US" sz="2400" dirty="0"/>
              <a:t>Use the bed only for sleep and sex.</a:t>
            </a:r>
          </a:p>
          <a:p>
            <a:r>
              <a:rPr lang="en-US" sz="2400" dirty="0"/>
              <a:t>Avoid naps if you are having trouble sleeping at night.</a:t>
            </a:r>
          </a:p>
          <a:p>
            <a:r>
              <a:rPr lang="en-US" sz="2400" dirty="0"/>
              <a:t>If you are not asleep within 20-30 minutes, get out of bed and go do something relaxing in another room (read, mundane tasks, sedate television).  Only return to bed once you feel sleepy.</a:t>
            </a:r>
          </a:p>
          <a:p>
            <a:r>
              <a:rPr lang="en-US" sz="2400" dirty="0"/>
              <a:t>Don’t watch the clock</a:t>
            </a:r>
          </a:p>
        </p:txBody>
      </p:sp>
    </p:spTree>
    <p:extLst>
      <p:ext uri="{BB962C8B-B14F-4D97-AF65-F5344CB8AC3E}">
        <p14:creationId xmlns:p14="http://schemas.microsoft.com/office/powerpoint/2010/main" val="410592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dirty="0"/>
              <a:t>Increase awareness of signs of fatigue</a:t>
            </a:r>
          </a:p>
          <a:p>
            <a:r>
              <a:rPr lang="en-US" sz="4800" dirty="0"/>
              <a:t>Understand the impact of fatigue on performance</a:t>
            </a:r>
          </a:p>
          <a:p>
            <a:r>
              <a:rPr lang="en-US" sz="4800" dirty="0"/>
              <a:t>List fatigue mitigation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16189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Regular exercise</a:t>
            </a:r>
          </a:p>
          <a:p>
            <a:r>
              <a:rPr lang="en-US" sz="5400" dirty="0"/>
              <a:t>Daily exposure to sunlight</a:t>
            </a:r>
          </a:p>
          <a:p>
            <a:r>
              <a:rPr lang="en-US" sz="5400" dirty="0"/>
              <a:t>Healthy diet </a:t>
            </a:r>
          </a:p>
          <a:p>
            <a:r>
              <a:rPr lang="en-US" sz="5400" dirty="0"/>
              <a:t>Judicious use of caffeine</a:t>
            </a:r>
          </a:p>
        </p:txBody>
      </p:sp>
    </p:spTree>
    <p:extLst>
      <p:ext uri="{BB962C8B-B14F-4D97-AF65-F5344CB8AC3E}">
        <p14:creationId xmlns:p14="http://schemas.microsoft.com/office/powerpoint/2010/main" val="399907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Extended Duration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Take a nap before starting the first night shift.</a:t>
            </a:r>
          </a:p>
          <a:p>
            <a:r>
              <a:rPr lang="en-US" sz="4000" dirty="0"/>
              <a:t>Try to increase hours of sleep on nights leading up to extended duration shifts.</a:t>
            </a:r>
          </a:p>
          <a:p>
            <a:r>
              <a:rPr lang="en-US" sz="4000" dirty="0"/>
              <a:t>Programs offer a full 24 hours off after working a night shift.</a:t>
            </a:r>
          </a:p>
          <a:p>
            <a:pPr marL="0" indent="0">
              <a:buNone/>
            </a:pPr>
            <a:r>
              <a:rPr lang="en-US" dirty="0" err="1"/>
              <a:t>Rosenbluth</a:t>
            </a:r>
            <a:r>
              <a:rPr lang="en-US" dirty="0"/>
              <a:t> &amp; </a:t>
            </a:r>
            <a:r>
              <a:rPr lang="en-US" dirty="0" err="1"/>
              <a:t>Landrigan</a:t>
            </a:r>
            <a:r>
              <a:rPr lang="en-US" dirty="0"/>
              <a:t> (2012).  Ped </a:t>
            </a:r>
            <a:r>
              <a:rPr lang="en-US" dirty="0" err="1"/>
              <a:t>Clin</a:t>
            </a:r>
            <a:r>
              <a:rPr lang="en-US" dirty="0"/>
              <a:t> No </a:t>
            </a:r>
            <a:r>
              <a:rPr lang="en-US" dirty="0" err="1"/>
              <a:t>Amer</a:t>
            </a:r>
            <a:r>
              <a:rPr lang="en-US" dirty="0"/>
              <a:t>, 59(6): 1317-1328.</a:t>
            </a:r>
          </a:p>
        </p:txBody>
      </p:sp>
    </p:spTree>
    <p:extLst>
      <p:ext uri="{BB962C8B-B14F-4D97-AF65-F5344CB8AC3E}">
        <p14:creationId xmlns:p14="http://schemas.microsoft.com/office/powerpoint/2010/main" val="317236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Post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>
                <a:latin typeface="Berlin Sans FB Demi" panose="020E0802020502020306" pitchFamily="34" charset="0"/>
              </a:rPr>
              <a:t>Make time for sleep!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>
              <a:latin typeface="Bernard MT Condensed" panose="02050806060905020404" pitchFamily="18" charset="0"/>
            </a:endParaRPr>
          </a:p>
          <a:p>
            <a:pPr marL="45720" indent="0">
              <a:buNone/>
            </a:pPr>
            <a:endParaRPr lang="en-US" dirty="0">
              <a:latin typeface="Bernard MT Condensed" panose="02050806060905020404" pitchFamily="18" charset="0"/>
            </a:endParaRPr>
          </a:p>
          <a:p>
            <a:pPr marL="45720" indent="0">
              <a:buNone/>
            </a:pPr>
            <a:endParaRPr lang="en-US" dirty="0">
              <a:latin typeface="Bernard MT Condensed" panose="02050806060905020404" pitchFamily="18" charset="0"/>
            </a:endParaRPr>
          </a:p>
          <a:p>
            <a:pPr marL="45720" indent="0">
              <a:buNone/>
            </a:pPr>
            <a:endParaRPr lang="en-US" dirty="0">
              <a:latin typeface="Bernard MT Condensed" panose="02050806060905020404" pitchFamily="18" charset="0"/>
            </a:endParaRPr>
          </a:p>
          <a:p>
            <a:pPr marL="45720" indent="0">
              <a:buNone/>
            </a:pPr>
            <a:endParaRPr lang="en-US" dirty="0">
              <a:latin typeface="Bernard MT Condensed" panose="02050806060905020404" pitchFamily="18" charset="0"/>
            </a:endParaRPr>
          </a:p>
          <a:p>
            <a:pPr marL="4572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Among many competing demands (work, family, community), it may be tempting to keep going the day after an over-night shift.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67" y="2000499"/>
            <a:ext cx="4396259" cy="32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take if you recognize fatigue: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3200" dirty="0"/>
              <a:t>Contact your Program Director or program leadership so that appropriate steps can be taken including:</a:t>
            </a:r>
          </a:p>
          <a:p>
            <a:r>
              <a:rPr lang="en-US" sz="3200" dirty="0"/>
              <a:t>Provide coverage so you can sleep.  Each MCWAH program has a contingency plan for continuity of care when </a:t>
            </a:r>
            <a:r>
              <a:rPr lang="en-US" sz="3200" dirty="0" err="1"/>
              <a:t>housestaff</a:t>
            </a:r>
            <a:r>
              <a:rPr lang="en-US" sz="3200" dirty="0"/>
              <a:t> is unable to perform their duties due to fatigue.</a:t>
            </a:r>
          </a:p>
          <a:p>
            <a:r>
              <a:rPr lang="en-US" sz="3200" dirty="0"/>
              <a:t>Arrange safe transportation.  All programs will reimburse for rides home if the resident is too tired.</a:t>
            </a:r>
          </a:p>
          <a:p>
            <a:r>
              <a:rPr lang="en-US" sz="3200" dirty="0"/>
              <a:t>Identify available sleep rooms in the hospital.</a:t>
            </a:r>
          </a:p>
        </p:txBody>
      </p:sp>
    </p:spTree>
    <p:extLst>
      <p:ext uri="{BB962C8B-B14F-4D97-AF65-F5344CB8AC3E}">
        <p14:creationId xmlns:p14="http://schemas.microsoft.com/office/powerpoint/2010/main" val="144861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Behavioral Health Services for Residents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705232"/>
            <a:ext cx="7467600" cy="461619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/>
              <a:t>Intake Coordinator:  Carolyn Bischel, MS, LPC: </a:t>
            </a:r>
          </a:p>
          <a:p>
            <a:pPr lvl="1"/>
            <a:r>
              <a:rPr lang="en-US" altLang="en-US" sz="3200" dirty="0"/>
              <a:t>414-955-8933 </a:t>
            </a:r>
          </a:p>
          <a:p>
            <a:pPr lvl="1"/>
            <a:r>
              <a:rPr lang="en-US" altLang="en-US" sz="3200" dirty="0"/>
              <a:t>cbischel@mcw.edu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/>
              <a:t>	Messages are </a:t>
            </a:r>
            <a:r>
              <a:rPr lang="en-US" altLang="en-US" sz="3200" b="1" dirty="0"/>
              <a:t>confidential</a:t>
            </a:r>
          </a:p>
          <a:p>
            <a:pPr lvl="1" eaLnBrk="1" hangingPunct="1"/>
            <a:r>
              <a:rPr lang="en-US" altLang="en-US" sz="3200" dirty="0"/>
              <a:t>We maintain confidentiality from moment the phone call is made</a:t>
            </a:r>
          </a:p>
          <a:p>
            <a:pPr eaLnBrk="1" hangingPunct="1"/>
            <a:r>
              <a:rPr lang="en-US" altLang="en-US" sz="3200" dirty="0"/>
              <a:t>Messages returned within 1 work day</a:t>
            </a:r>
          </a:p>
          <a:p>
            <a:pPr eaLnBrk="1" hangingPunct="1"/>
            <a:r>
              <a:rPr lang="en-US" altLang="en-US" sz="3200" dirty="0"/>
              <a:t>Messages left after hours returned next day</a:t>
            </a:r>
          </a:p>
          <a:p>
            <a:pPr eaLnBrk="1" hangingPunct="1"/>
            <a:r>
              <a:rPr lang="en-US" altLang="en-US" sz="3200" dirty="0"/>
              <a:t>For emergencies, call 414-955-8900 and ask to have the clinician on call paged.</a:t>
            </a:r>
          </a:p>
          <a:p>
            <a:pPr eaLnBrk="1" hangingPunct="1"/>
            <a:endParaRPr lang="en-US" altLang="en-US" sz="3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9" name="~PP809.WAV">
            <a:hlinkClick r:id="" action="ppaction://media"/>
          </p:cNvPr>
          <p:cNvPicPr>
            <a:picLocks noRot="1" noChangeAspect="1"/>
          </p:cNvPicPr>
          <p:nvPr>
            <a:wavAudioFile r:embed="rId1" name="~PP80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5"/>
    </mc:Choice>
    <mc:Fallback xmlns="">
      <p:transition spd="slow" advTm="3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Sleep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Impairment in mood, cognitive performance and motor skills are noted as one approaches 30 hours of wakefulness.</a:t>
            </a:r>
          </a:p>
          <a:p>
            <a:r>
              <a:rPr lang="en-US" dirty="0"/>
              <a:t>After 10 hours of wakefulness, hourly declines in psychomotor performance are seen.</a:t>
            </a:r>
          </a:p>
          <a:p>
            <a:r>
              <a:rPr lang="en-US" dirty="0"/>
              <a:t>By 17 hours of wakefulness, psychomotor performance is equivalent to that seen in alcohol intoxication.  </a:t>
            </a:r>
          </a:p>
          <a:p>
            <a:r>
              <a:rPr lang="en-US" dirty="0"/>
              <a:t>Tasks that require sustained vigilance are most vulnerable to sleep loss.  Accuracy can be maintained, but at the expense of efficiency.</a:t>
            </a:r>
          </a:p>
          <a:p>
            <a:pPr marL="0" indent="0">
              <a:buNone/>
            </a:pPr>
            <a:r>
              <a:rPr lang="en-US" dirty="0"/>
              <a:t>Olson, </a:t>
            </a:r>
            <a:r>
              <a:rPr lang="en-US" dirty="0" err="1"/>
              <a:t>Drage</a:t>
            </a:r>
            <a:r>
              <a:rPr lang="en-US" dirty="0"/>
              <a:t> &amp; Auger (2009).  CHEST, 136(5).</a:t>
            </a:r>
          </a:p>
        </p:txBody>
      </p:sp>
    </p:spTree>
    <p:extLst>
      <p:ext uri="{BB962C8B-B14F-4D97-AF65-F5344CB8AC3E}">
        <p14:creationId xmlns:p14="http://schemas.microsoft.com/office/powerpoint/2010/main" val="409243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Sleep Loss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70" y="1864646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Medical errors</a:t>
            </a:r>
          </a:p>
          <a:p>
            <a:r>
              <a:rPr lang="en-US" sz="4400" dirty="0"/>
              <a:t>Increased risk of sharps injuries</a:t>
            </a:r>
          </a:p>
          <a:p>
            <a:r>
              <a:rPr lang="en-US" sz="4400" dirty="0"/>
              <a:t>Less participation in educational activities</a:t>
            </a:r>
          </a:p>
          <a:p>
            <a:pPr marL="45720" indent="0">
              <a:buNone/>
            </a:pPr>
            <a:r>
              <a:rPr lang="en-US" dirty="0"/>
              <a:t>                                                                                                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Durning</a:t>
            </a:r>
            <a:r>
              <a:rPr lang="en-US" dirty="0"/>
              <a:t> et al. (2015), Military Medicine, 180(4): 129-135.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898" y="4065308"/>
            <a:ext cx="2965622" cy="21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Sleep Loss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Day-time somnolence</a:t>
            </a:r>
          </a:p>
          <a:p>
            <a:r>
              <a:rPr lang="en-US" sz="4000" dirty="0"/>
              <a:t>Falling asleep while driving                     </a:t>
            </a:r>
          </a:p>
          <a:p>
            <a:r>
              <a:rPr lang="en-US" sz="4000" dirty="0"/>
              <a:t>The effects are dose-dependent:  percentage of medical errors goes up as the number of extended-duration shifts increases.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Rosenbluth</a:t>
            </a:r>
            <a:r>
              <a:rPr lang="en-US" dirty="0"/>
              <a:t> &amp; </a:t>
            </a:r>
            <a:r>
              <a:rPr lang="en-US" dirty="0" err="1"/>
              <a:t>Landrigan</a:t>
            </a:r>
            <a:r>
              <a:rPr lang="en-US" dirty="0"/>
              <a:t> (2012).  Ped </a:t>
            </a:r>
            <a:r>
              <a:rPr lang="en-US" dirty="0" err="1"/>
              <a:t>Clin</a:t>
            </a:r>
            <a:r>
              <a:rPr lang="en-US" dirty="0"/>
              <a:t> No </a:t>
            </a:r>
            <a:r>
              <a:rPr lang="en-US" dirty="0" err="1"/>
              <a:t>Amer</a:t>
            </a:r>
            <a:r>
              <a:rPr lang="en-US" dirty="0"/>
              <a:t>, 59(6): 1317-1328.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21" y="609600"/>
            <a:ext cx="4465212" cy="26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2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In addition, there are dose-dependent changes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Attention lapses</a:t>
            </a:r>
          </a:p>
          <a:p>
            <a:r>
              <a:rPr lang="en-US" sz="5400" dirty="0"/>
              <a:t>Depressed mood</a:t>
            </a:r>
          </a:p>
          <a:p>
            <a:r>
              <a:rPr lang="en-US" sz="5400" dirty="0"/>
              <a:t>Reduced Cognitive Performance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Olson, </a:t>
            </a:r>
            <a:r>
              <a:rPr lang="en-US" dirty="0" err="1"/>
              <a:t>Drage</a:t>
            </a:r>
            <a:r>
              <a:rPr lang="en-US" dirty="0"/>
              <a:t> &amp; Auger (2009) CHEST, 136(5)</a:t>
            </a:r>
          </a:p>
        </p:txBody>
      </p:sp>
    </p:spTree>
    <p:extLst>
      <p:ext uri="{BB962C8B-B14F-4D97-AF65-F5344CB8AC3E}">
        <p14:creationId xmlns:p14="http://schemas.microsoft.com/office/powerpoint/2010/main" val="338887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Neuropsychological Effects of Sleep Loss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Impaired episodic memory encoding</a:t>
            </a:r>
          </a:p>
          <a:p>
            <a:r>
              <a:rPr lang="en-US" sz="3600" dirty="0"/>
              <a:t>Decision making</a:t>
            </a:r>
          </a:p>
          <a:p>
            <a:r>
              <a:rPr lang="en-US" sz="3600" dirty="0"/>
              <a:t>Divergent thinking</a:t>
            </a:r>
          </a:p>
          <a:p>
            <a:r>
              <a:rPr lang="en-US" sz="3600" dirty="0"/>
              <a:t>fMRI shows decreased activation in prefrontal cortex.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Durning</a:t>
            </a:r>
            <a:r>
              <a:rPr lang="en-US" dirty="0"/>
              <a:t> et al. (2015).  Military Medicine, 180(4):  129-135</a:t>
            </a:r>
          </a:p>
        </p:txBody>
      </p:sp>
    </p:spTree>
    <p:extLst>
      <p:ext uri="{BB962C8B-B14F-4D97-AF65-F5344CB8AC3E}">
        <p14:creationId xmlns:p14="http://schemas.microsoft.com/office/powerpoint/2010/main" val="93494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vs. Simple Tasks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Degradations in performance are seen in both and are dose-dependent.</a:t>
            </a:r>
          </a:p>
          <a:p>
            <a:r>
              <a:rPr lang="en-US" sz="4000" dirty="0"/>
              <a:t>Impact of sleep deprivation on complex tasks is less severe than on simple tasks.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Wickens</a:t>
            </a:r>
            <a:r>
              <a:rPr lang="en-US" dirty="0"/>
              <a:t> et al. (2015). Human Factors, 57(6): 930-946.</a:t>
            </a:r>
          </a:p>
        </p:txBody>
      </p:sp>
    </p:spTree>
    <p:extLst>
      <p:ext uri="{BB962C8B-B14F-4D97-AF65-F5344CB8AC3E}">
        <p14:creationId xmlns:p14="http://schemas.microsoft.com/office/powerpoint/2010/main" val="274288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On the tail end of a long-call shift, residents reported less empathy toward their patients, which seems to have led to less patient-centered communication.</a:t>
            </a:r>
          </a:p>
          <a:p>
            <a:pPr marL="0" indent="0">
              <a:buNone/>
            </a:pPr>
            <a:r>
              <a:rPr lang="en-US" dirty="0" err="1"/>
              <a:t>Passalacqua</a:t>
            </a:r>
            <a:r>
              <a:rPr lang="en-US" dirty="0"/>
              <a:t> &amp; </a:t>
            </a:r>
            <a:r>
              <a:rPr lang="en-US" dirty="0" err="1"/>
              <a:t>Segrin</a:t>
            </a:r>
            <a:r>
              <a:rPr lang="en-US" dirty="0"/>
              <a:t> (2012).  Health Communication, 27(5).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Sleep-deprived pediatric residents were less patient –centered in their communication</a:t>
            </a:r>
          </a:p>
          <a:p>
            <a:pPr marL="0" indent="0">
              <a:buNone/>
            </a:pPr>
            <a:r>
              <a:rPr lang="en-US" dirty="0" err="1"/>
              <a:t>Philibert</a:t>
            </a:r>
            <a:r>
              <a:rPr lang="en-US" dirty="0"/>
              <a:t> et al. (2013).  </a:t>
            </a:r>
            <a:r>
              <a:rPr lang="en-US" dirty="0" err="1"/>
              <a:t>Annu</a:t>
            </a:r>
            <a:r>
              <a:rPr lang="en-US" dirty="0"/>
              <a:t>. Rev. Med., 64:  467-83.</a:t>
            </a:r>
          </a:p>
        </p:txBody>
      </p:sp>
    </p:spTree>
    <p:extLst>
      <p:ext uri="{BB962C8B-B14F-4D97-AF65-F5344CB8AC3E}">
        <p14:creationId xmlns:p14="http://schemas.microsoft.com/office/powerpoint/2010/main" val="26239275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429</TotalTime>
  <Words>1195</Words>
  <Application>Microsoft Office PowerPoint</Application>
  <PresentationFormat>Widescreen</PresentationFormat>
  <Paragraphs>141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Berlin Sans FB Demi</vt:lpstr>
      <vt:lpstr>Bernard MT Condensed</vt:lpstr>
      <vt:lpstr>Calibri</vt:lpstr>
      <vt:lpstr>Corbel</vt:lpstr>
      <vt:lpstr>Franklin Gothic Heavy</vt:lpstr>
      <vt:lpstr>Wingdings</vt:lpstr>
      <vt:lpstr>Basis</vt:lpstr>
      <vt:lpstr>Sleep Loss and what to do about it</vt:lpstr>
      <vt:lpstr>Learning Objectives</vt:lpstr>
      <vt:lpstr>Effects of Sleep Loss</vt:lpstr>
      <vt:lpstr>Effects of Sleep Loss </vt:lpstr>
      <vt:lpstr>Effects of Sleep Loss </vt:lpstr>
      <vt:lpstr>In addition, there are dose-dependent changes in:</vt:lpstr>
      <vt:lpstr>Neuropsychological Effects of Sleep Loss </vt:lpstr>
      <vt:lpstr>Complex vs. Simple Tasks </vt:lpstr>
      <vt:lpstr>Other effects</vt:lpstr>
      <vt:lpstr>Sleep Loss and Mood</vt:lpstr>
      <vt:lpstr>Sleep Loss and Memory</vt:lpstr>
      <vt:lpstr>Sleep Loss and Emotional Memory</vt:lpstr>
      <vt:lpstr>PowerPoint Presentation</vt:lpstr>
      <vt:lpstr>  What do they mean by sleep deprivation?  </vt:lpstr>
      <vt:lpstr>Signs of Sleepiness </vt:lpstr>
      <vt:lpstr>How good are we at judging our own sleepiness?</vt:lpstr>
      <vt:lpstr>So…..</vt:lpstr>
      <vt:lpstr>Healthy Sleep Habits</vt:lpstr>
      <vt:lpstr>Sleep Hygiene</vt:lpstr>
      <vt:lpstr>Other tips</vt:lpstr>
      <vt:lpstr>Strategies for Extended Duration Shifts</vt:lpstr>
      <vt:lpstr>Post Call</vt:lpstr>
      <vt:lpstr>Steps to take if you recognize fatigue: </vt:lpstr>
      <vt:lpstr>Behavioral Health Services for Residents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Fatigue</dc:title>
  <dc:creator>Cipriano, David</dc:creator>
  <cp:lastModifiedBy>David Cipriano</cp:lastModifiedBy>
  <cp:revision>21</cp:revision>
  <cp:lastPrinted>2019-03-04T21:47:26Z</cp:lastPrinted>
  <dcterms:created xsi:type="dcterms:W3CDTF">2017-07-12T17:01:59Z</dcterms:created>
  <dcterms:modified xsi:type="dcterms:W3CDTF">2021-06-16T15:53:42Z</dcterms:modified>
</cp:coreProperties>
</file>