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68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Cover_23Sept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Title 37"/>
          <p:cNvSpPr>
            <a:spLocks noGrp="1"/>
          </p:cNvSpPr>
          <p:nvPr>
            <p:ph type="title" hasCustomPrompt="1"/>
          </p:nvPr>
        </p:nvSpPr>
        <p:spPr>
          <a:xfrm>
            <a:off x="2648327" y="374577"/>
            <a:ext cx="5997148" cy="1157236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2900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9916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48327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26094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003862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MCW-tag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526500"/>
            <a:ext cx="2091383" cy="9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1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5637" y="1014711"/>
            <a:ext cx="6841833" cy="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31428" y="1846169"/>
            <a:ext cx="2743200" cy="4203047"/>
          </a:xfrm>
          <a:solidFill>
            <a:schemeClr val="bg2"/>
          </a:solidFill>
        </p:spPr>
        <p:txBody>
          <a:bodyPr lIns="147705" tIns="147705" rIns="147705" bIns="147705"/>
          <a:lstStyle>
            <a:lvl1pPr marL="0" indent="4273" algn="ctr">
              <a:defRPr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3477203" y="1846168"/>
            <a:ext cx="5237018" cy="4205008"/>
          </a:xfrm>
        </p:spPr>
        <p:txBody>
          <a:bodyPr/>
          <a:lstStyle>
            <a:lvl1pPr marL="0" indent="4273"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5397-FF0D-46E7-8A60-7A4DF7BA3ECC}" type="slidenum">
              <a:rPr lang="en-US">
                <a:solidFill>
                  <a:srgbClr val="888B8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Cover_23Sept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40"/>
            <a:ext cx="9144000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275202" y="2140598"/>
            <a:ext cx="3841240" cy="2125753"/>
          </a:xfrm>
        </p:spPr>
        <p:txBody>
          <a:bodyPr anchor="t"/>
          <a:lstStyle>
            <a:lvl1pPr>
              <a:spcAft>
                <a:spcPts val="538"/>
              </a:spcAft>
              <a:defRPr sz="360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275202" y="1485000"/>
            <a:ext cx="3841240" cy="4050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800">
                <a:solidFill>
                  <a:srgbClr val="FFFFFF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MCW-tag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" y="5131588"/>
            <a:ext cx="2000086" cy="9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Cover_23Sept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275202" y="2140598"/>
            <a:ext cx="3841240" cy="2125753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275202" y="1485000"/>
            <a:ext cx="3841240" cy="4050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800">
                <a:solidFill>
                  <a:srgbClr val="FFFFFF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MCW-tag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" y="5131588"/>
            <a:ext cx="2000086" cy="9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Edit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0278" y="235924"/>
            <a:ext cx="8645236" cy="6373906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45445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275202" y="2140598"/>
            <a:ext cx="3841240" cy="2125753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275202" y="1485000"/>
            <a:ext cx="3841240" cy="4050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MCW-tag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" y="5131588"/>
            <a:ext cx="2000086" cy="902912"/>
          </a:xfrm>
          <a:prstGeom prst="rect">
            <a:avLst/>
          </a:prstGeom>
        </p:spPr>
      </p:pic>
      <p:pic>
        <p:nvPicPr>
          <p:cNvPr id="9" name="Picture 8" descr="MCW_Icon-6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67" y="1710303"/>
            <a:ext cx="3320502" cy="32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DBC4-F889-4FF5-BA51-01D13A2BF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BEA06-88B6-4750-82D5-5BE7486D0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06216-5D06-4249-91D4-FD8D066C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0E-8765-45B8-A76C-25092DBF0F5E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89974-BD17-4EE2-993A-82B1B30C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A1231-4B4B-4D6B-A50E-B7893DD4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9C7A-625B-462D-A8E0-7BF75B3B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1D8D-1069-4FC6-A3DF-F4853E9E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B61FE-F2E8-46C0-9113-3E19DD622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50A5-CFFA-460A-B79C-4A272FB2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0E-8765-45B8-A76C-25092DBF0F5E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0B2D-4B64-4B93-BEFA-A82331F7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04DA7-C436-4876-87C0-678B593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9C7A-625B-462D-A8E0-7BF75B3B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Ed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60625" cy="687004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45445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8126" y="1902216"/>
            <a:ext cx="8658246" cy="4680049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45445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Title 37"/>
          <p:cNvSpPr>
            <a:spLocks noGrp="1"/>
          </p:cNvSpPr>
          <p:nvPr>
            <p:ph type="title" hasCustomPrompt="1"/>
          </p:nvPr>
        </p:nvSpPr>
        <p:spPr>
          <a:xfrm>
            <a:off x="2685596" y="374577"/>
            <a:ext cx="5959879" cy="1157236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2900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9916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48327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26094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003862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MCW-tag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" y="526500"/>
            <a:ext cx="2091383" cy="944126"/>
          </a:xfrm>
          <a:prstGeom prst="rect">
            <a:avLst/>
          </a:prstGeom>
        </p:spPr>
      </p:pic>
      <p:cxnSp>
        <p:nvCxnSpPr>
          <p:cNvPr id="13" name="Straight Connector 7"/>
          <p:cNvCxnSpPr>
            <a:cxnSpLocks/>
          </p:cNvCxnSpPr>
          <p:nvPr userDrawn="1"/>
        </p:nvCxnSpPr>
        <p:spPr bwMode="auto">
          <a:xfrm>
            <a:off x="485609" y="2369561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4" name="Straight Connector 7"/>
          <p:cNvCxnSpPr>
            <a:cxnSpLocks/>
          </p:cNvCxnSpPr>
          <p:nvPr userDrawn="1"/>
        </p:nvCxnSpPr>
        <p:spPr bwMode="auto">
          <a:xfrm>
            <a:off x="2685596" y="2369561"/>
            <a:ext cx="1683059" cy="0"/>
          </a:xfrm>
          <a:prstGeom prst="line">
            <a:avLst/>
          </a:prstGeom>
          <a:noFill/>
          <a:ln w="6350">
            <a:solidFill>
              <a:srgbClr val="7F56C5"/>
            </a:solidFill>
            <a:prstDash val="dash"/>
            <a:round/>
            <a:headEnd/>
            <a:tailEnd/>
          </a:ln>
        </p:spPr>
      </p:cxnSp>
      <p:cxnSp>
        <p:nvCxnSpPr>
          <p:cNvPr id="15" name="Straight Connector 7"/>
          <p:cNvCxnSpPr>
            <a:cxnSpLocks/>
          </p:cNvCxnSpPr>
          <p:nvPr userDrawn="1"/>
        </p:nvCxnSpPr>
        <p:spPr bwMode="auto">
          <a:xfrm>
            <a:off x="4838248" y="2369561"/>
            <a:ext cx="1683059" cy="0"/>
          </a:xfrm>
          <a:prstGeom prst="line">
            <a:avLst/>
          </a:prstGeom>
          <a:noFill/>
          <a:ln w="6350">
            <a:solidFill>
              <a:srgbClr val="C3D500"/>
            </a:solidFill>
            <a:prstDash val="dash"/>
            <a:round/>
            <a:headEnd/>
            <a:tailEnd/>
          </a:ln>
        </p:spPr>
      </p:cxnSp>
      <p:cxnSp>
        <p:nvCxnSpPr>
          <p:cNvPr id="16" name="Straight Connector 7"/>
          <p:cNvCxnSpPr>
            <a:cxnSpLocks/>
          </p:cNvCxnSpPr>
          <p:nvPr userDrawn="1"/>
        </p:nvCxnSpPr>
        <p:spPr bwMode="auto">
          <a:xfrm>
            <a:off x="6974570" y="2369561"/>
            <a:ext cx="1683059" cy="0"/>
          </a:xfrm>
          <a:prstGeom prst="line">
            <a:avLst/>
          </a:prstGeom>
          <a:noFill/>
          <a:ln w="6350">
            <a:solidFill>
              <a:srgbClr val="FF6B35"/>
            </a:solidFill>
            <a:prstDash val="dash"/>
            <a:round/>
            <a:headEnd/>
            <a:tailEnd/>
          </a:ln>
        </p:spPr>
      </p:cxnSp>
      <p:cxnSp>
        <p:nvCxnSpPr>
          <p:cNvPr id="17" name="Straight Connector 7"/>
          <p:cNvCxnSpPr>
            <a:cxnSpLocks/>
          </p:cNvCxnSpPr>
          <p:nvPr userDrawn="1"/>
        </p:nvCxnSpPr>
        <p:spPr bwMode="auto">
          <a:xfrm>
            <a:off x="6974570" y="5353993"/>
            <a:ext cx="1683059" cy="0"/>
          </a:xfrm>
          <a:prstGeom prst="line">
            <a:avLst/>
          </a:prstGeom>
          <a:noFill/>
          <a:ln w="6350">
            <a:solidFill>
              <a:srgbClr val="FF6B35"/>
            </a:solidFill>
            <a:prstDash val="dash"/>
            <a:round/>
            <a:headEnd/>
            <a:tailEnd/>
          </a:ln>
        </p:spPr>
      </p:cxnSp>
      <p:cxnSp>
        <p:nvCxnSpPr>
          <p:cNvPr id="18" name="Straight Connector 7"/>
          <p:cNvCxnSpPr>
            <a:cxnSpLocks/>
          </p:cNvCxnSpPr>
          <p:nvPr userDrawn="1"/>
        </p:nvCxnSpPr>
        <p:spPr bwMode="auto">
          <a:xfrm>
            <a:off x="485609" y="5353993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9" name="Straight Connector 7"/>
          <p:cNvCxnSpPr>
            <a:cxnSpLocks/>
          </p:cNvCxnSpPr>
          <p:nvPr userDrawn="1"/>
        </p:nvCxnSpPr>
        <p:spPr bwMode="auto">
          <a:xfrm>
            <a:off x="2685596" y="5353993"/>
            <a:ext cx="1683059" cy="0"/>
          </a:xfrm>
          <a:prstGeom prst="line">
            <a:avLst/>
          </a:prstGeom>
          <a:noFill/>
          <a:ln w="6350">
            <a:solidFill>
              <a:srgbClr val="7F56C5"/>
            </a:solidFill>
            <a:prstDash val="dash"/>
            <a:round/>
            <a:headEnd/>
            <a:tailEnd/>
          </a:ln>
        </p:spPr>
      </p:cxnSp>
      <p:cxnSp>
        <p:nvCxnSpPr>
          <p:cNvPr id="20" name="Straight Connector 7"/>
          <p:cNvCxnSpPr>
            <a:cxnSpLocks/>
          </p:cNvCxnSpPr>
          <p:nvPr userDrawn="1"/>
        </p:nvCxnSpPr>
        <p:spPr bwMode="auto">
          <a:xfrm>
            <a:off x="4838248" y="5353993"/>
            <a:ext cx="1683059" cy="0"/>
          </a:xfrm>
          <a:prstGeom prst="line">
            <a:avLst/>
          </a:prstGeom>
          <a:noFill/>
          <a:ln w="6350">
            <a:solidFill>
              <a:srgbClr val="C3D500"/>
            </a:solidFill>
            <a:prstDash val="dash"/>
            <a:round/>
            <a:headEnd/>
            <a:tailEnd/>
          </a:ln>
        </p:spPr>
      </p:cxnSp>
      <p:pic>
        <p:nvPicPr>
          <p:cNvPr id="5" name="Picture 4" descr="MCW_Milwaukee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63" y="2838193"/>
            <a:ext cx="2078182" cy="2017059"/>
          </a:xfrm>
          <a:prstGeom prst="rect">
            <a:avLst/>
          </a:prstGeom>
        </p:spPr>
      </p:pic>
      <p:pic>
        <p:nvPicPr>
          <p:cNvPr id="6" name="Picture 5" descr="MCW_GreenBay-1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00" y="2838193"/>
            <a:ext cx="2078182" cy="2017059"/>
          </a:xfrm>
          <a:prstGeom prst="rect">
            <a:avLst/>
          </a:prstGeom>
        </p:spPr>
      </p:pic>
      <p:pic>
        <p:nvPicPr>
          <p:cNvPr id="21" name="Picture 20" descr="MCW_CentralWI-1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37" y="2838193"/>
            <a:ext cx="2078182" cy="2017059"/>
          </a:xfrm>
          <a:prstGeom prst="rect">
            <a:avLst/>
          </a:prstGeom>
        </p:spPr>
      </p:pic>
      <p:pic>
        <p:nvPicPr>
          <p:cNvPr id="23" name="Picture 22" descr="MCW_Icon-4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838193"/>
            <a:ext cx="2078182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C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60625" cy="687004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45445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8126" y="1902216"/>
            <a:ext cx="8658246" cy="4680049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45445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Title 37"/>
          <p:cNvSpPr>
            <a:spLocks noGrp="1"/>
          </p:cNvSpPr>
          <p:nvPr>
            <p:ph type="title" hasCustomPrompt="1"/>
          </p:nvPr>
        </p:nvSpPr>
        <p:spPr>
          <a:xfrm>
            <a:off x="2685596" y="374577"/>
            <a:ext cx="5959879" cy="1157236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2900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9916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48327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26094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003862" y="5592439"/>
            <a:ext cx="1720328" cy="38242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buNone/>
              <a:defRPr sz="1300" i="0">
                <a:solidFill>
                  <a:schemeClr val="accent2"/>
                </a:solidFill>
                <a:latin typeface="+mn-lt"/>
                <a:cs typeface="Helvetica"/>
              </a:defRPr>
            </a:lvl1pPr>
            <a:lvl2pPr marL="410195" indent="0">
              <a:buNone/>
              <a:defRPr sz="1100">
                <a:solidFill>
                  <a:schemeClr val="bg1"/>
                </a:solidFill>
              </a:defRPr>
            </a:lvl2pPr>
            <a:lvl3pPr marL="820391" indent="0">
              <a:buNone/>
              <a:defRPr sz="1100">
                <a:solidFill>
                  <a:schemeClr val="bg1"/>
                </a:solidFill>
              </a:defRPr>
            </a:lvl3pPr>
            <a:lvl4pPr marL="1230586" indent="0">
              <a:buNone/>
              <a:defRPr sz="1100">
                <a:solidFill>
                  <a:schemeClr val="bg1"/>
                </a:solidFill>
              </a:defRPr>
            </a:lvl4pPr>
            <a:lvl5pPr marL="1640781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MCW-tag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" y="526500"/>
            <a:ext cx="2091383" cy="944126"/>
          </a:xfrm>
          <a:prstGeom prst="rect">
            <a:avLst/>
          </a:prstGeom>
        </p:spPr>
      </p:pic>
      <p:cxnSp>
        <p:nvCxnSpPr>
          <p:cNvPr id="13" name="Straight Connector 7"/>
          <p:cNvCxnSpPr>
            <a:cxnSpLocks/>
          </p:cNvCxnSpPr>
          <p:nvPr userDrawn="1"/>
        </p:nvCxnSpPr>
        <p:spPr bwMode="auto">
          <a:xfrm>
            <a:off x="485609" y="2369561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4" name="Straight Connector 7"/>
          <p:cNvCxnSpPr>
            <a:cxnSpLocks/>
          </p:cNvCxnSpPr>
          <p:nvPr userDrawn="1"/>
        </p:nvCxnSpPr>
        <p:spPr bwMode="auto">
          <a:xfrm>
            <a:off x="2685596" y="2369561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5" name="Straight Connector 7"/>
          <p:cNvCxnSpPr>
            <a:cxnSpLocks/>
          </p:cNvCxnSpPr>
          <p:nvPr userDrawn="1"/>
        </p:nvCxnSpPr>
        <p:spPr bwMode="auto">
          <a:xfrm>
            <a:off x="4838248" y="2369561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6" name="Straight Connector 7"/>
          <p:cNvCxnSpPr>
            <a:cxnSpLocks/>
          </p:cNvCxnSpPr>
          <p:nvPr userDrawn="1"/>
        </p:nvCxnSpPr>
        <p:spPr bwMode="auto">
          <a:xfrm>
            <a:off x="6974570" y="2369561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7" name="Straight Connector 7"/>
          <p:cNvCxnSpPr>
            <a:cxnSpLocks/>
          </p:cNvCxnSpPr>
          <p:nvPr userDrawn="1"/>
        </p:nvCxnSpPr>
        <p:spPr bwMode="auto">
          <a:xfrm>
            <a:off x="6974570" y="5353993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8" name="Straight Connector 7"/>
          <p:cNvCxnSpPr>
            <a:cxnSpLocks/>
          </p:cNvCxnSpPr>
          <p:nvPr userDrawn="1"/>
        </p:nvCxnSpPr>
        <p:spPr bwMode="auto">
          <a:xfrm>
            <a:off x="485609" y="5353993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19" name="Straight Connector 7"/>
          <p:cNvCxnSpPr>
            <a:cxnSpLocks/>
          </p:cNvCxnSpPr>
          <p:nvPr userDrawn="1"/>
        </p:nvCxnSpPr>
        <p:spPr bwMode="auto">
          <a:xfrm>
            <a:off x="2685596" y="5353993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20" name="Straight Connector 7"/>
          <p:cNvCxnSpPr>
            <a:cxnSpLocks/>
          </p:cNvCxnSpPr>
          <p:nvPr userDrawn="1"/>
        </p:nvCxnSpPr>
        <p:spPr bwMode="auto">
          <a:xfrm>
            <a:off x="4838248" y="5353993"/>
            <a:ext cx="1683059" cy="0"/>
          </a:xfrm>
          <a:prstGeom prst="line">
            <a:avLst/>
          </a:prstGeom>
          <a:noFill/>
          <a:ln w="6350">
            <a:solidFill>
              <a:schemeClr val="accent3"/>
            </a:solidFill>
            <a:prstDash val="dash"/>
            <a:round/>
            <a:headEnd/>
            <a:tailEnd/>
          </a:ln>
        </p:spPr>
      </p:cxnSp>
      <p:pic>
        <p:nvPicPr>
          <p:cNvPr id="3" name="Picture 2" descr="MCW_Icon-6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14" y="2839365"/>
            <a:ext cx="2078182" cy="2017059"/>
          </a:xfrm>
          <a:prstGeom prst="rect">
            <a:avLst/>
          </a:prstGeom>
        </p:spPr>
      </p:pic>
      <p:pic>
        <p:nvPicPr>
          <p:cNvPr id="4" name="Picture 3" descr="MCW_Icon-6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2" y="2839365"/>
            <a:ext cx="2078182" cy="2017059"/>
          </a:xfrm>
          <a:prstGeom prst="rect">
            <a:avLst/>
          </a:prstGeom>
        </p:spPr>
      </p:pic>
      <p:pic>
        <p:nvPicPr>
          <p:cNvPr id="22" name="Picture 21" descr="MCW_Icon-66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90" y="2839365"/>
            <a:ext cx="2078182" cy="2017059"/>
          </a:xfrm>
          <a:prstGeom prst="rect">
            <a:avLst/>
          </a:prstGeom>
        </p:spPr>
      </p:pic>
      <p:pic>
        <p:nvPicPr>
          <p:cNvPr id="26" name="Picture 25" descr="MCW_Icon-6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" y="2839365"/>
            <a:ext cx="2078182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637" y="903477"/>
            <a:ext cx="6858328" cy="694477"/>
          </a:xfrm>
        </p:spPr>
        <p:txBody>
          <a:bodyPr/>
          <a:lstStyle>
            <a:lvl1pPr>
              <a:defRPr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5636" y="1883989"/>
            <a:ext cx="8309822" cy="4167186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0"/>
              </a:spcAft>
              <a:defRPr sz="2500">
                <a:solidFill>
                  <a:srgbClr val="646464"/>
                </a:solidFill>
                <a:latin typeface="+mj-lt"/>
                <a:cs typeface="Helvetica"/>
              </a:defRPr>
            </a:lvl1pPr>
            <a:lvl2pPr marL="155911" indent="-155911">
              <a:lnSpc>
                <a:spcPct val="110000"/>
              </a:lnSpc>
              <a:spcAft>
                <a:spcPts val="0"/>
              </a:spcAft>
              <a:buSzPct val="80000"/>
              <a:buFont typeface="Wingdings" pitchFamily="2" charset="2"/>
              <a:buChar char="§"/>
              <a:defRPr>
                <a:solidFill>
                  <a:srgbClr val="646464"/>
                </a:solidFill>
                <a:latin typeface="+mn-lt"/>
                <a:cs typeface="Helvetica"/>
              </a:defRPr>
            </a:lvl2pPr>
            <a:lvl3pPr marL="310568" indent="-155284">
              <a:lnSpc>
                <a:spcPct val="110000"/>
              </a:lnSpc>
              <a:spcAft>
                <a:spcPts val="0"/>
              </a:spcAft>
              <a:buSzPct val="80000"/>
              <a:defRPr>
                <a:solidFill>
                  <a:srgbClr val="646464"/>
                </a:solidFill>
                <a:latin typeface="+mn-lt"/>
                <a:cs typeface="Helvetica"/>
              </a:defRPr>
            </a:lvl3pPr>
            <a:lvl4pPr marL="464427" indent="-153859">
              <a:lnSpc>
                <a:spcPct val="110000"/>
              </a:lnSpc>
              <a:spcAft>
                <a:spcPts val="0"/>
              </a:spcAft>
              <a:defRPr>
                <a:solidFill>
                  <a:srgbClr val="646464"/>
                </a:solidFill>
                <a:latin typeface="+mn-lt"/>
                <a:cs typeface="Helvetica"/>
              </a:defRPr>
            </a:lvl4pPr>
            <a:lvl5pPr marL="619711" indent="-155284">
              <a:lnSpc>
                <a:spcPct val="110000"/>
              </a:lnSpc>
              <a:spcAft>
                <a:spcPts val="0"/>
              </a:spcAft>
              <a:tabLst/>
              <a:defRPr>
                <a:solidFill>
                  <a:srgbClr val="646464"/>
                </a:solidFill>
                <a:latin typeface="+mn-lt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43D-06A2-4E0E-8490-A3EC23263527}" type="slidenum">
              <a:rPr lang="en-US">
                <a:solidFill>
                  <a:srgbClr val="888B8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  <p:cxnSp>
        <p:nvCxnSpPr>
          <p:cNvPr id="17" name="Straight Connector 7"/>
          <p:cNvCxnSpPr>
            <a:cxnSpLocks/>
          </p:cNvCxnSpPr>
          <p:nvPr userDrawn="1"/>
        </p:nvCxnSpPr>
        <p:spPr bwMode="auto">
          <a:xfrm>
            <a:off x="275500" y="1708976"/>
            <a:ext cx="8645236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2863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5637" y="1014711"/>
            <a:ext cx="8312727" cy="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20"/>
          </p:nvPr>
        </p:nvSpPr>
        <p:spPr>
          <a:xfrm>
            <a:off x="415637" y="1846169"/>
            <a:ext cx="8312727" cy="4205007"/>
          </a:xfrm>
        </p:spPr>
        <p:txBody>
          <a:bodyPr/>
          <a:lstStyle>
            <a:lvl1pPr marL="156708" indent="-156708">
              <a:spcBef>
                <a:spcPts val="808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rgbClr val="787878"/>
                </a:solidFill>
              </a:defRPr>
            </a:lvl1pPr>
            <a:lvl2pPr marL="310568" indent="-155284">
              <a:spcBef>
                <a:spcPts val="538"/>
              </a:spcBef>
              <a:spcAft>
                <a:spcPts val="0"/>
              </a:spcAft>
              <a:buFont typeface="Arial" pitchFamily="34" charset="0"/>
              <a:buChar char="–"/>
              <a:defRPr>
                <a:solidFill>
                  <a:srgbClr val="787878"/>
                </a:solidFill>
              </a:defRPr>
            </a:lvl2pPr>
            <a:lvl3pPr marL="464427" indent="-153859">
              <a:spcBef>
                <a:spcPts val="538"/>
              </a:spcBef>
              <a:spcAft>
                <a:spcPts val="0"/>
              </a:spcAft>
              <a:buSzPct val="70000"/>
              <a:buFont typeface="Wingdings" pitchFamily="2" charset="2"/>
              <a:buChar char="§"/>
              <a:tabLst/>
              <a:defRPr>
                <a:solidFill>
                  <a:srgbClr val="787878"/>
                </a:solidFill>
              </a:defRPr>
            </a:lvl3pPr>
            <a:lvl4pPr marL="619711" indent="-155284">
              <a:spcBef>
                <a:spcPts val="538"/>
              </a:spcBef>
              <a:spcAft>
                <a:spcPts val="0"/>
              </a:spcAft>
              <a:buFont typeface="Arial" pitchFamily="34" charset="0"/>
              <a:buChar char="–"/>
              <a:defRPr>
                <a:solidFill>
                  <a:srgbClr val="787878"/>
                </a:solidFill>
              </a:defRPr>
            </a:lvl4pPr>
            <a:lvl5pPr marL="766447" indent="-146737">
              <a:spcBef>
                <a:spcPts val="538"/>
              </a:spcBef>
              <a:spcAft>
                <a:spcPts val="0"/>
              </a:spcAft>
              <a:buSzPct val="70000"/>
              <a:buFont typeface="Wingdings" pitchFamily="2" charset="2"/>
              <a:buChar char="§"/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F176-6AB6-432B-9828-79F7625E628A}" type="slidenum">
              <a:rPr lang="en-US">
                <a:solidFill>
                  <a:srgbClr val="888B8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5637" y="981900"/>
            <a:ext cx="6891316" cy="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15637" y="1782132"/>
            <a:ext cx="8312727" cy="475184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20"/>
          </p:nvPr>
        </p:nvSpPr>
        <p:spPr>
          <a:xfrm>
            <a:off x="415637" y="2321354"/>
            <a:ext cx="8312727" cy="3740817"/>
          </a:xfrm>
        </p:spPr>
        <p:txBody>
          <a:bodyPr/>
          <a:lstStyle>
            <a:lvl1pPr marL="155284" indent="-155284">
              <a:buClr>
                <a:schemeClr val="accent2"/>
              </a:buClr>
              <a:buSzPct val="80000"/>
              <a:buFont typeface="Wingdings" pitchFamily="2" charset="2"/>
              <a:buChar char="§"/>
              <a:defRPr b="0">
                <a:solidFill>
                  <a:srgbClr val="787878"/>
                </a:solidFill>
              </a:defRPr>
            </a:lvl1pPr>
            <a:lvl2pPr marL="310568" indent="-155284">
              <a:spcBef>
                <a:spcPts val="538"/>
              </a:spcBef>
              <a:buFont typeface="Arial" pitchFamily="34" charset="0"/>
              <a:buChar char="–"/>
              <a:defRPr>
                <a:solidFill>
                  <a:srgbClr val="787878"/>
                </a:solidFill>
              </a:defRPr>
            </a:lvl2pPr>
            <a:lvl3pPr marL="464427" indent="-153859">
              <a:spcBef>
                <a:spcPts val="538"/>
              </a:spcBef>
              <a:buSzPct val="70000"/>
              <a:buFont typeface="Wingdings" pitchFamily="2" charset="2"/>
              <a:buChar char="§"/>
              <a:defRPr>
                <a:solidFill>
                  <a:srgbClr val="787878"/>
                </a:solidFill>
              </a:defRPr>
            </a:lvl3pPr>
            <a:lvl4pPr marL="619711" indent="-155284">
              <a:spcBef>
                <a:spcPts val="538"/>
              </a:spcBef>
              <a:buFont typeface="Arial" pitchFamily="34" charset="0"/>
              <a:buChar char="–"/>
              <a:defRPr>
                <a:solidFill>
                  <a:srgbClr val="787878"/>
                </a:solidFill>
              </a:defRPr>
            </a:lvl4pPr>
            <a:lvl5pPr marL="766447" indent="-146737">
              <a:spcBef>
                <a:spcPts val="538"/>
              </a:spcBef>
              <a:buFont typeface="Wingdings" pitchFamily="2" charset="2"/>
              <a:buChar char="§"/>
              <a:defRPr>
                <a:solidFill>
                  <a:srgbClr val="78787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10CF-07B9-4BED-9508-66E324F07249}" type="slidenum">
              <a:rPr lang="en-US">
                <a:solidFill>
                  <a:srgbClr val="888B8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0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5637" y="941281"/>
            <a:ext cx="6858327" cy="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FF43-5353-42D9-9C6B-58055910F933}" type="slidenum">
              <a:rPr lang="en-US">
                <a:solidFill>
                  <a:srgbClr val="888B8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157225" y="3847500"/>
            <a:ext cx="831273" cy="8068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4455" fontAlgn="base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7749"/>
              </a:solidFill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66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5638" y="1014710"/>
            <a:ext cx="6874821" cy="5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5971021" y="1846168"/>
            <a:ext cx="2743200" cy="4203048"/>
          </a:xfrm>
          <a:solidFill>
            <a:schemeClr val="bg2"/>
          </a:solidFill>
        </p:spPr>
        <p:txBody>
          <a:bodyPr lIns="147705" tIns="147705" rIns="147705" bIns="147705"/>
          <a:lstStyle>
            <a:lvl1pPr marL="0" indent="4273"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412749" y="1846169"/>
            <a:ext cx="5237018" cy="4205007"/>
          </a:xfrm>
        </p:spPr>
        <p:txBody>
          <a:bodyPr/>
          <a:lstStyle>
            <a:lvl1pPr marL="0" indent="427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5397-FF0D-46E7-8A60-7A4DF7BA3ECC}" type="slidenum">
              <a:rPr lang="en-US">
                <a:solidFill>
                  <a:srgbClr val="888B8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3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_Cover_23Sept13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MCW-tag-rgb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94" y="903477"/>
            <a:ext cx="1483578" cy="669741"/>
          </a:xfrm>
          <a:prstGeom prst="rect">
            <a:avLst/>
          </a:prstGeom>
        </p:spPr>
      </p:pic>
      <p:cxnSp>
        <p:nvCxnSpPr>
          <p:cNvPr id="1026" name="Straight Connector 10"/>
          <p:cNvCxnSpPr>
            <a:cxnSpLocks/>
          </p:cNvCxnSpPr>
          <p:nvPr/>
        </p:nvCxnSpPr>
        <p:spPr bwMode="auto">
          <a:xfrm>
            <a:off x="238125" y="6349534"/>
            <a:ext cx="868261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15637" y="903477"/>
            <a:ext cx="6858328" cy="6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49670" y="6404162"/>
            <a:ext cx="331932" cy="1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5772">
              <a:defRPr sz="900" smtClean="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F417C-CA05-41C3-92EB-A7D8819E2111}" type="slidenum">
              <a:rPr lang="en-US">
                <a:solidFill>
                  <a:srgbClr val="888B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883989"/>
            <a:ext cx="8309822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32" name="Straight Connector 7"/>
          <p:cNvCxnSpPr>
            <a:cxnSpLocks/>
          </p:cNvCxnSpPr>
          <p:nvPr/>
        </p:nvCxnSpPr>
        <p:spPr bwMode="auto">
          <a:xfrm>
            <a:off x="275500" y="1708976"/>
            <a:ext cx="8645236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318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454455" rtl="0" eaLnBrk="1" fontAlgn="base" hangingPunct="1">
        <a:spcBef>
          <a:spcPct val="0"/>
        </a:spcBef>
        <a:spcAft>
          <a:spcPct val="0"/>
        </a:spcAft>
        <a:defRPr sz="2900" b="1" kern="1200">
          <a:solidFill>
            <a:schemeClr val="accent1"/>
          </a:solidFill>
          <a:latin typeface="+mj-lt"/>
          <a:ea typeface="MS PGothic"/>
          <a:cs typeface="Arial Black"/>
        </a:defRPr>
      </a:lvl1pPr>
      <a:lvl2pPr algn="l" defTabSz="454455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/>
          <a:cs typeface="Arial" charset="0"/>
        </a:defRPr>
      </a:lvl2pPr>
      <a:lvl3pPr algn="l" defTabSz="454455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/>
          <a:cs typeface="Arial" charset="0"/>
        </a:defRPr>
      </a:lvl3pPr>
      <a:lvl4pPr algn="l" defTabSz="454455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/>
          <a:cs typeface="Arial" charset="0"/>
        </a:defRPr>
      </a:lvl4pPr>
      <a:lvl5pPr algn="l" defTabSz="454455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  <a:ea typeface="MS PGothic"/>
          <a:cs typeface="Arial" charset="0"/>
        </a:defRPr>
      </a:lvl5pPr>
      <a:lvl6pPr marL="457039" algn="l" defTabSz="457039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  <a:cs typeface="Arial" charset="0"/>
        </a:defRPr>
      </a:lvl6pPr>
      <a:lvl7pPr marL="914079" algn="l" defTabSz="457039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  <a:cs typeface="Arial" charset="0"/>
        </a:defRPr>
      </a:lvl7pPr>
      <a:lvl8pPr marL="1371119" algn="l" defTabSz="457039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  <a:cs typeface="Arial" charset="0"/>
        </a:defRPr>
      </a:lvl8pPr>
      <a:lvl9pPr marL="1828159" algn="l" defTabSz="457039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  <a:cs typeface="Arial" charset="0"/>
        </a:defRPr>
      </a:lvl9pPr>
    </p:titleStyle>
    <p:bodyStyle>
      <a:lvl1pPr algn="l" defTabSz="454455" rtl="0" eaLnBrk="1" fontAlgn="base" hangingPunct="1">
        <a:lnSpc>
          <a:spcPct val="110000"/>
        </a:lnSpc>
        <a:spcBef>
          <a:spcPts val="808"/>
        </a:spcBef>
        <a:spcAft>
          <a:spcPct val="0"/>
        </a:spcAft>
        <a:buFont typeface="Arial" pitchFamily="34" charset="0"/>
        <a:defRPr sz="2500" kern="1200">
          <a:solidFill>
            <a:srgbClr val="646464"/>
          </a:solidFill>
          <a:latin typeface="+mj-lt"/>
          <a:ea typeface="MS PGothic"/>
          <a:cs typeface="Helvetica"/>
        </a:defRPr>
      </a:lvl1pPr>
      <a:lvl2pPr marL="155284" indent="-155284" algn="l" defTabSz="454455" rtl="0" eaLnBrk="1" fontAlgn="base" hangingPunct="1">
        <a:lnSpc>
          <a:spcPct val="110000"/>
        </a:lnSpc>
        <a:spcBef>
          <a:spcPts val="808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200" kern="1200">
          <a:solidFill>
            <a:srgbClr val="646464"/>
          </a:solidFill>
          <a:latin typeface="+mn-lt"/>
          <a:ea typeface="MS PGothic"/>
          <a:cs typeface="Helvetica"/>
        </a:defRPr>
      </a:lvl2pPr>
      <a:lvl3pPr marL="310568" indent="-155284" algn="l" defTabSz="454455" rtl="0" eaLnBrk="1" fontAlgn="base" hangingPunct="1">
        <a:lnSpc>
          <a:spcPct val="110000"/>
        </a:lnSpc>
        <a:spcBef>
          <a:spcPts val="538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–"/>
        <a:defRPr sz="1800" kern="1200">
          <a:solidFill>
            <a:srgbClr val="646464"/>
          </a:solidFill>
          <a:latin typeface="+mn-lt"/>
          <a:ea typeface="MS PGothic"/>
          <a:cs typeface="Helvetica"/>
        </a:defRPr>
      </a:lvl3pPr>
      <a:lvl4pPr marL="464427" indent="-153859" algn="l" defTabSz="454455" rtl="0" eaLnBrk="1" fontAlgn="base" hangingPunct="1">
        <a:lnSpc>
          <a:spcPct val="110000"/>
        </a:lnSpc>
        <a:spcBef>
          <a:spcPts val="538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1600" kern="1200">
          <a:solidFill>
            <a:srgbClr val="646464"/>
          </a:solidFill>
          <a:latin typeface="+mn-lt"/>
          <a:ea typeface="MS PGothic"/>
          <a:cs typeface="Helvetica"/>
        </a:defRPr>
      </a:lvl4pPr>
      <a:lvl5pPr marL="619711" indent="-155284" algn="l" defTabSz="454455" rtl="0" eaLnBrk="1" fontAlgn="base" hangingPunct="1">
        <a:lnSpc>
          <a:spcPct val="110000"/>
        </a:lnSpc>
        <a:spcBef>
          <a:spcPts val="538"/>
        </a:spcBef>
        <a:spcAft>
          <a:spcPct val="0"/>
        </a:spcAft>
        <a:buClr>
          <a:schemeClr val="tx1"/>
        </a:buClr>
        <a:buSzPct val="70000"/>
        <a:buFont typeface="Arial" pitchFamily="34" charset="0"/>
        <a:buChar char="–"/>
        <a:defRPr sz="1400" kern="1200">
          <a:solidFill>
            <a:srgbClr val="646464"/>
          </a:solidFill>
          <a:latin typeface="+mn-lt"/>
          <a:ea typeface="MS PGothic"/>
          <a:cs typeface="Helvetica"/>
        </a:defRPr>
      </a:lvl5pPr>
      <a:lvl6pPr marL="251371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w.biginterview.com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aifensu@mc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D8F8-1619-4C4A-B743-310C08177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MCW Big Interview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887B5-5D12-42E1-A8FB-0080F6353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383" y="4343400"/>
            <a:ext cx="7369233" cy="933212"/>
          </a:xfrm>
        </p:spPr>
        <p:txBody>
          <a:bodyPr/>
          <a:lstStyle/>
          <a:p>
            <a:r>
              <a:rPr lang="en-US" sz="4500" dirty="0" smtClean="0">
                <a:hlinkClick r:id="rId2"/>
              </a:rPr>
              <a:t>https://</a:t>
            </a:r>
            <a:r>
              <a:rPr lang="en-US" sz="4500" dirty="0">
                <a:hlinkClick r:id="rId2"/>
              </a:rPr>
              <a:t>mcw.biginterview.com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42916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43105-8924-4E95-9D85-085AE0E9B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807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A481A-8C5A-4D15-92FB-F684972F5128}"/>
              </a:ext>
            </a:extLst>
          </p:cNvPr>
          <p:cNvSpPr txBox="1"/>
          <p:nvPr/>
        </p:nvSpPr>
        <p:spPr>
          <a:xfrm>
            <a:off x="5458253" y="2171036"/>
            <a:ext cx="36798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Step 1: Click Register</a:t>
            </a:r>
          </a:p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Step 2: Complete registration process</a:t>
            </a:r>
          </a:p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Step 3: You will receive a confirmation email </a:t>
            </a:r>
          </a:p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at your MCW email address. Click “Verify” in</a:t>
            </a:r>
          </a:p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the email, and you’ll be able to start using Big Interview.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44476-42B9-4C4E-9A74-5F41B3BABE59}"/>
              </a:ext>
            </a:extLst>
          </p:cNvPr>
          <p:cNvSpPr/>
          <p:nvPr/>
        </p:nvSpPr>
        <p:spPr>
          <a:xfrm>
            <a:off x="8555248" y="1676400"/>
            <a:ext cx="588752" cy="491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267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19CCD-B4F2-48A4-ABDE-0465C685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" y="1676400"/>
            <a:ext cx="9144000" cy="489142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211285-2674-41C5-A40E-5212041F8042}"/>
              </a:ext>
            </a:extLst>
          </p:cNvPr>
          <p:cNvSpPr/>
          <p:nvPr/>
        </p:nvSpPr>
        <p:spPr>
          <a:xfrm>
            <a:off x="1090246" y="2091088"/>
            <a:ext cx="481379" cy="2439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C25DBB-3E13-435C-8D00-9BAD8F98E6C0}"/>
              </a:ext>
            </a:extLst>
          </p:cNvPr>
          <p:cNvSpPr/>
          <p:nvPr/>
        </p:nvSpPr>
        <p:spPr>
          <a:xfrm>
            <a:off x="1178169" y="2335075"/>
            <a:ext cx="907806" cy="6330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5F83A-17EE-4242-AA26-EC8AAE8C5298}"/>
              </a:ext>
            </a:extLst>
          </p:cNvPr>
          <p:cNvSpPr txBox="1"/>
          <p:nvPr/>
        </p:nvSpPr>
        <p:spPr>
          <a:xfrm>
            <a:off x="3777783" y="4419600"/>
            <a:ext cx="53369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Big Interview provides self-learning online modules. It includes “Fast Track”, “Mastery Track”, “Written Curriculum”, and “Negotiation Curriculum”.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 Fast Track is a short online training, including 3 modules.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Mastery Track is a long online training, including 10 modules.</a:t>
            </a:r>
          </a:p>
        </p:txBody>
      </p:sp>
    </p:spTree>
    <p:extLst>
      <p:ext uri="{BB962C8B-B14F-4D97-AF65-F5344CB8AC3E}">
        <p14:creationId xmlns:p14="http://schemas.microsoft.com/office/powerpoint/2010/main" val="415101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420CAED-4D71-4696-AFFF-81013984F2E6}"/>
              </a:ext>
            </a:extLst>
          </p:cNvPr>
          <p:cNvGrpSpPr/>
          <p:nvPr/>
        </p:nvGrpSpPr>
        <p:grpSpPr>
          <a:xfrm>
            <a:off x="0" y="1752600"/>
            <a:ext cx="9144000" cy="4936901"/>
            <a:chOff x="0" y="960550"/>
            <a:chExt cx="9144000" cy="49369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AB1DB0-61B0-4FE3-A58B-AB6AEFE72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60550"/>
              <a:ext cx="9144000" cy="49369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17A7A-BB17-4AF4-81E0-F627785C92B2}"/>
                </a:ext>
              </a:extLst>
            </p:cNvPr>
            <p:cNvSpPr txBox="1"/>
            <p:nvPr/>
          </p:nvSpPr>
          <p:spPr>
            <a:xfrm>
              <a:off x="3733800" y="3733800"/>
              <a:ext cx="493248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accent4">
                      <a:lumMod val="50000"/>
                    </a:schemeClr>
                  </a:solidFill>
                </a:rPr>
                <a:t>The practice session includes Practice Interviews, Answer Builder, Interview Roulette, and Questions Library.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accent4">
                      <a:lumMod val="50000"/>
                    </a:schemeClr>
                  </a:solidFill>
                </a:rPr>
                <a:t>Please click “Practice Interview” to practice interview questions and record it.</a:t>
              </a:r>
            </a:p>
            <a:p>
              <a:endParaRPr lang="en-US" sz="13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315291-8D34-4309-B87A-41496E3809DA}"/>
              </a:ext>
            </a:extLst>
          </p:cNvPr>
          <p:cNvSpPr/>
          <p:nvPr/>
        </p:nvSpPr>
        <p:spPr>
          <a:xfrm>
            <a:off x="1524001" y="2154848"/>
            <a:ext cx="494567" cy="2835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2BE53-A763-4FFE-A931-25C01855F20D}"/>
              </a:ext>
            </a:extLst>
          </p:cNvPr>
          <p:cNvSpPr/>
          <p:nvPr/>
        </p:nvSpPr>
        <p:spPr>
          <a:xfrm>
            <a:off x="1524000" y="2438400"/>
            <a:ext cx="817685" cy="2242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735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794C23-1247-4304-90C3-063DB733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2" y="1864339"/>
            <a:ext cx="9144000" cy="49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5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794C23-1247-4304-90C3-063DB733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174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261048F-054D-41D5-93FE-021C3C2D0005}"/>
              </a:ext>
            </a:extLst>
          </p:cNvPr>
          <p:cNvSpPr/>
          <p:nvPr/>
        </p:nvSpPr>
        <p:spPr>
          <a:xfrm>
            <a:off x="3734532" y="2629448"/>
            <a:ext cx="1674935" cy="6792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7BECCE3-0940-4F30-B114-AA207E78C28A}"/>
              </a:ext>
            </a:extLst>
          </p:cNvPr>
          <p:cNvSpPr/>
          <p:nvPr/>
        </p:nvSpPr>
        <p:spPr>
          <a:xfrm>
            <a:off x="7162800" y="2945605"/>
            <a:ext cx="1820008" cy="1641964"/>
          </a:xfrm>
          <a:prstGeom prst="wedgeEllipseCallout">
            <a:avLst>
              <a:gd name="adj1" fmla="val -159843"/>
              <a:gd name="adj2" fmla="val -361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Click Admissions Interview, then you will find </a:t>
            </a:r>
            <a:r>
              <a:rPr lang="en-US" sz="1350" dirty="0">
                <a:solidFill>
                  <a:srgbClr val="C00000"/>
                </a:solidFill>
              </a:rPr>
              <a:t>Health Care Industry</a:t>
            </a:r>
          </a:p>
        </p:txBody>
      </p:sp>
    </p:spTree>
    <p:extLst>
      <p:ext uri="{BB962C8B-B14F-4D97-AF65-F5344CB8AC3E}">
        <p14:creationId xmlns:p14="http://schemas.microsoft.com/office/powerpoint/2010/main" val="222500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D4DC89-3219-41DD-93AD-C9022D0C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9251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4940F6-8B1F-45F2-92EF-F4ACAD16BEF6}"/>
              </a:ext>
            </a:extLst>
          </p:cNvPr>
          <p:cNvSpPr/>
          <p:nvPr/>
        </p:nvSpPr>
        <p:spPr>
          <a:xfrm>
            <a:off x="5867400" y="4800600"/>
            <a:ext cx="1371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4940F6-8B1F-45F2-92EF-F4ACAD16BEF6}"/>
              </a:ext>
            </a:extLst>
          </p:cNvPr>
          <p:cNvSpPr/>
          <p:nvPr/>
        </p:nvSpPr>
        <p:spPr>
          <a:xfrm>
            <a:off x="3505200" y="3843988"/>
            <a:ext cx="1371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4940F6-8B1F-45F2-92EF-F4ACAD16BEF6}"/>
              </a:ext>
            </a:extLst>
          </p:cNvPr>
          <p:cNvSpPr/>
          <p:nvPr/>
        </p:nvSpPr>
        <p:spPr>
          <a:xfrm>
            <a:off x="4724400" y="5715000"/>
            <a:ext cx="1371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4940F6-8B1F-45F2-92EF-F4ACAD16BEF6}"/>
              </a:ext>
            </a:extLst>
          </p:cNvPr>
          <p:cNvSpPr/>
          <p:nvPr/>
        </p:nvSpPr>
        <p:spPr>
          <a:xfrm>
            <a:off x="5963970" y="6288462"/>
            <a:ext cx="1371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847936"/>
            <a:ext cx="35814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There are 33 categories</a:t>
            </a:r>
          </a:p>
          <a:p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44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96B570-55AD-435F-96DD-F8F763BC5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2514600"/>
            <a:ext cx="6858000" cy="1092200"/>
          </a:xfrm>
        </p:spPr>
        <p:txBody>
          <a:bodyPr>
            <a:normAutofit/>
          </a:bodyPr>
          <a:lstStyle/>
          <a:p>
            <a:r>
              <a:rPr lang="en-US" sz="3200" dirty="0"/>
              <a:t>If you have any questions, please contact MCW Career Counselor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9B17BF-F409-4D41-9B51-13B5C873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858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Dr. Nai-Fen Su</a:t>
            </a:r>
          </a:p>
          <a:p>
            <a:r>
              <a:rPr lang="en-US" sz="2800" dirty="0">
                <a:hlinkClick r:id="rId2"/>
              </a:rPr>
              <a:t>naifensu@mcw.edu</a:t>
            </a:r>
            <a:r>
              <a:rPr lang="en-US" sz="2800" dirty="0"/>
              <a:t> | 414-955-4977</a:t>
            </a:r>
          </a:p>
        </p:txBody>
      </p:sp>
    </p:spTree>
    <p:extLst>
      <p:ext uri="{BB962C8B-B14F-4D97-AF65-F5344CB8AC3E}">
        <p14:creationId xmlns:p14="http://schemas.microsoft.com/office/powerpoint/2010/main" val="111424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W_Circles Template-1">
  <a:themeElements>
    <a:clrScheme name="MCW_ColorPalette_FINAL">
      <a:dk1>
        <a:srgbClr val="888B8D"/>
      </a:dk1>
      <a:lt1>
        <a:srgbClr val="FFFFFF"/>
      </a:lt1>
      <a:dk2>
        <a:srgbClr val="000000"/>
      </a:dk2>
      <a:lt2>
        <a:srgbClr val="E1E1E1"/>
      </a:lt2>
      <a:accent1>
        <a:srgbClr val="007749"/>
      </a:accent1>
      <a:accent2>
        <a:srgbClr val="326295"/>
      </a:accent2>
      <a:accent3>
        <a:srgbClr val="418FDE"/>
      </a:accent3>
      <a:accent4>
        <a:srgbClr val="6CACFF"/>
      </a:accent4>
      <a:accent5>
        <a:srgbClr val="00BF6F"/>
      </a:accent5>
      <a:accent6>
        <a:srgbClr val="9BE3BF"/>
      </a:accent6>
      <a:hlink>
        <a:srgbClr val="488BC9"/>
      </a:hlink>
      <a:folHlink>
        <a:srgbClr val="488BC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3284F"/>
        </a:solidFill>
        <a:ln w="635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000" b="1" dirty="0" smtClean="0"/>
        </a:defPPr>
      </a:lstStyle>
    </a:txDef>
  </a:objectDefaults>
  <a:extraClrSchemeLst>
    <a:extraClrScheme>
      <a:clrScheme name="0050_1000_01_Template_v1 1">
        <a:dk1>
          <a:srgbClr val="5F6062"/>
        </a:dk1>
        <a:lt1>
          <a:srgbClr val="FFFFFF"/>
        </a:lt1>
        <a:dk2>
          <a:srgbClr val="5D87A1"/>
        </a:dk2>
        <a:lt2>
          <a:srgbClr val="DDDEDD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2">
        <a:dk1>
          <a:srgbClr val="5F6062"/>
        </a:dk1>
        <a:lt1>
          <a:srgbClr val="FFFFFF"/>
        </a:lt1>
        <a:dk2>
          <a:srgbClr val="56004E"/>
        </a:dk2>
        <a:lt2>
          <a:srgbClr val="5D87A1"/>
        </a:lt2>
        <a:accent1>
          <a:srgbClr val="DDDEDD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EBECEB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3">
        <a:dk1>
          <a:srgbClr val="5F6062"/>
        </a:dk1>
        <a:lt1>
          <a:srgbClr val="FFFFFF"/>
        </a:lt1>
        <a:dk2>
          <a:srgbClr val="83AFB4"/>
        </a:dk2>
        <a:lt2>
          <a:srgbClr val="D5D6D2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1">
        <a:dk1>
          <a:srgbClr val="565A5C"/>
        </a:dk1>
        <a:lt1>
          <a:srgbClr val="FFFFFF"/>
        </a:lt1>
        <a:dk2>
          <a:srgbClr val="83AFB4"/>
        </a:dk2>
        <a:lt2>
          <a:srgbClr val="D5D6D2"/>
        </a:lt2>
        <a:accent1>
          <a:srgbClr val="53284F"/>
        </a:accent1>
        <a:accent2>
          <a:srgbClr val="004250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3B48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1">
        <a:dk1>
          <a:srgbClr val="5F6062"/>
        </a:dk1>
        <a:lt1>
          <a:srgbClr val="FFFFFF"/>
        </a:lt1>
        <a:dk2>
          <a:srgbClr val="5D87A1"/>
        </a:dk2>
        <a:lt2>
          <a:srgbClr val="DDDEDD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2">
        <a:dk1>
          <a:srgbClr val="5F6062"/>
        </a:dk1>
        <a:lt1>
          <a:srgbClr val="FFFFFF"/>
        </a:lt1>
        <a:dk2>
          <a:srgbClr val="56004E"/>
        </a:dk2>
        <a:lt2>
          <a:srgbClr val="5D87A1"/>
        </a:lt2>
        <a:accent1>
          <a:srgbClr val="DDDEDD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EBECEB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3">
        <a:dk1>
          <a:srgbClr val="5F6062"/>
        </a:dk1>
        <a:lt1>
          <a:srgbClr val="FFFFFF"/>
        </a:lt1>
        <a:dk2>
          <a:srgbClr val="83AFB4"/>
        </a:dk2>
        <a:lt2>
          <a:srgbClr val="D5D6D2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4">
        <a:dk1>
          <a:srgbClr val="565A5C"/>
        </a:dk1>
        <a:lt1>
          <a:srgbClr val="FFFFFF"/>
        </a:lt1>
        <a:dk2>
          <a:srgbClr val="83AFB4"/>
        </a:dk2>
        <a:lt2>
          <a:srgbClr val="D5D6D2"/>
        </a:lt2>
        <a:accent1>
          <a:srgbClr val="53284F"/>
        </a:accent1>
        <a:accent2>
          <a:srgbClr val="004250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3B48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5">
        <a:dk1>
          <a:srgbClr val="4B452C"/>
        </a:dk1>
        <a:lt1>
          <a:srgbClr val="C3D9D7"/>
        </a:lt1>
        <a:dk2>
          <a:srgbClr val="879637"/>
        </a:dk2>
        <a:lt2>
          <a:srgbClr val="D7D3C7"/>
        </a:lt2>
        <a:accent1>
          <a:srgbClr val="AF94A3"/>
        </a:accent1>
        <a:accent2>
          <a:srgbClr val="B88B00"/>
        </a:accent2>
        <a:accent3>
          <a:srgbClr val="DEE9E8"/>
        </a:accent3>
        <a:accent4>
          <a:srgbClr val="3F3A24"/>
        </a:accent4>
        <a:accent5>
          <a:srgbClr val="D4C8CE"/>
        </a:accent5>
        <a:accent6>
          <a:srgbClr val="A67D00"/>
        </a:accent6>
        <a:hlink>
          <a:srgbClr val="CBD9D1"/>
        </a:hlink>
        <a:folHlink>
          <a:srgbClr val="D1BB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6">
        <a:dk1>
          <a:srgbClr val="565A5C"/>
        </a:dk1>
        <a:lt1>
          <a:srgbClr val="FFFFFF"/>
        </a:lt1>
        <a:dk2>
          <a:srgbClr val="83AFB4"/>
        </a:dk2>
        <a:lt2>
          <a:srgbClr val="D5D6D2"/>
        </a:lt2>
        <a:accent1>
          <a:srgbClr val="53284F"/>
        </a:accent1>
        <a:accent2>
          <a:srgbClr val="003359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2D50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1">
        <a:dk1>
          <a:srgbClr val="5F6062"/>
        </a:dk1>
        <a:lt1>
          <a:srgbClr val="FFFFFF"/>
        </a:lt1>
        <a:dk2>
          <a:srgbClr val="5D87A1"/>
        </a:dk2>
        <a:lt2>
          <a:srgbClr val="DDDEDD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2">
        <a:dk1>
          <a:srgbClr val="5F6062"/>
        </a:dk1>
        <a:lt1>
          <a:srgbClr val="FFFFFF"/>
        </a:lt1>
        <a:dk2>
          <a:srgbClr val="56004E"/>
        </a:dk2>
        <a:lt2>
          <a:srgbClr val="5D87A1"/>
        </a:lt2>
        <a:accent1>
          <a:srgbClr val="DDDEDD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EBECEB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3">
        <a:dk1>
          <a:srgbClr val="5F6062"/>
        </a:dk1>
        <a:lt1>
          <a:srgbClr val="FFFFFF"/>
        </a:lt1>
        <a:dk2>
          <a:srgbClr val="83AFB4"/>
        </a:dk2>
        <a:lt2>
          <a:srgbClr val="D5D6D2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4">
        <a:dk1>
          <a:srgbClr val="565A5C"/>
        </a:dk1>
        <a:lt1>
          <a:srgbClr val="FFFFFF"/>
        </a:lt1>
        <a:dk2>
          <a:srgbClr val="83AFB4"/>
        </a:dk2>
        <a:lt2>
          <a:srgbClr val="D5D6D2"/>
        </a:lt2>
        <a:accent1>
          <a:srgbClr val="53284F"/>
        </a:accent1>
        <a:accent2>
          <a:srgbClr val="004250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3B48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5">
        <a:dk1>
          <a:srgbClr val="5F6062"/>
        </a:dk1>
        <a:lt1>
          <a:srgbClr val="FFFFFF"/>
        </a:lt1>
        <a:dk2>
          <a:srgbClr val="5D87A1"/>
        </a:dk2>
        <a:lt2>
          <a:srgbClr val="DDDEDD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6">
        <a:dk1>
          <a:srgbClr val="5F6062"/>
        </a:dk1>
        <a:lt1>
          <a:srgbClr val="FFFFFF"/>
        </a:lt1>
        <a:dk2>
          <a:srgbClr val="56004E"/>
        </a:dk2>
        <a:lt2>
          <a:srgbClr val="5D87A1"/>
        </a:lt2>
        <a:accent1>
          <a:srgbClr val="DDDEDD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EBECEB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7">
        <a:dk1>
          <a:srgbClr val="5F6062"/>
        </a:dk1>
        <a:lt1>
          <a:srgbClr val="FFFFFF"/>
        </a:lt1>
        <a:dk2>
          <a:srgbClr val="83AFB4"/>
        </a:dk2>
        <a:lt2>
          <a:srgbClr val="D5D6D2"/>
        </a:lt2>
        <a:accent1>
          <a:srgbClr val="56004E"/>
        </a:accent1>
        <a:accent2>
          <a:srgbClr val="00446A"/>
        </a:accent2>
        <a:accent3>
          <a:srgbClr val="FFFFFF"/>
        </a:accent3>
        <a:accent4>
          <a:srgbClr val="505153"/>
        </a:accent4>
        <a:accent5>
          <a:srgbClr val="B4AAB2"/>
        </a:accent5>
        <a:accent6>
          <a:srgbClr val="003D5F"/>
        </a:accent6>
        <a:hlink>
          <a:srgbClr val="A9C398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8">
        <a:dk1>
          <a:srgbClr val="565A5C"/>
        </a:dk1>
        <a:lt1>
          <a:srgbClr val="FFFFFF"/>
        </a:lt1>
        <a:dk2>
          <a:srgbClr val="83AFB4"/>
        </a:dk2>
        <a:lt2>
          <a:srgbClr val="D5D6D2"/>
        </a:lt2>
        <a:accent1>
          <a:srgbClr val="53284F"/>
        </a:accent1>
        <a:accent2>
          <a:srgbClr val="004250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3B48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9">
        <a:dk1>
          <a:srgbClr val="4B452C"/>
        </a:dk1>
        <a:lt1>
          <a:srgbClr val="C3D9D7"/>
        </a:lt1>
        <a:dk2>
          <a:srgbClr val="879637"/>
        </a:dk2>
        <a:lt2>
          <a:srgbClr val="D7D3C7"/>
        </a:lt2>
        <a:accent1>
          <a:srgbClr val="AF94A3"/>
        </a:accent1>
        <a:accent2>
          <a:srgbClr val="B88B00"/>
        </a:accent2>
        <a:accent3>
          <a:srgbClr val="DEE9E8"/>
        </a:accent3>
        <a:accent4>
          <a:srgbClr val="3F3A24"/>
        </a:accent4>
        <a:accent5>
          <a:srgbClr val="D4C8CE"/>
        </a:accent5>
        <a:accent6>
          <a:srgbClr val="A67D00"/>
        </a:accent6>
        <a:hlink>
          <a:srgbClr val="CBD9D1"/>
        </a:hlink>
        <a:folHlink>
          <a:srgbClr val="D1BB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10">
        <a:dk1>
          <a:srgbClr val="565A5C"/>
        </a:dk1>
        <a:lt1>
          <a:srgbClr val="FFFFFF"/>
        </a:lt1>
        <a:dk2>
          <a:srgbClr val="83AFB4"/>
        </a:dk2>
        <a:lt2>
          <a:srgbClr val="D5D6D2"/>
        </a:lt2>
        <a:accent1>
          <a:srgbClr val="53284F"/>
        </a:accent1>
        <a:accent2>
          <a:srgbClr val="003359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2D50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11">
        <a:dk1>
          <a:srgbClr val="565A5C"/>
        </a:dk1>
        <a:lt1>
          <a:srgbClr val="FFFFFF"/>
        </a:lt1>
        <a:dk2>
          <a:srgbClr val="5C7F92"/>
        </a:dk2>
        <a:lt2>
          <a:srgbClr val="D5D6D2"/>
        </a:lt2>
        <a:accent1>
          <a:srgbClr val="53284F"/>
        </a:accent1>
        <a:accent2>
          <a:srgbClr val="003359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2D50"/>
        </a:accent6>
        <a:hlink>
          <a:srgbClr val="8A9E7B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0_1000_01_Template_v1 1">
        <a:dk1>
          <a:srgbClr val="565A5C"/>
        </a:dk1>
        <a:lt1>
          <a:srgbClr val="FFFFFF"/>
        </a:lt1>
        <a:dk2>
          <a:srgbClr val="5C7F92"/>
        </a:dk2>
        <a:lt2>
          <a:srgbClr val="E0E1DD"/>
        </a:lt2>
        <a:accent1>
          <a:srgbClr val="53284F"/>
        </a:accent1>
        <a:accent2>
          <a:srgbClr val="003359"/>
        </a:accent2>
        <a:accent3>
          <a:srgbClr val="FFFFFF"/>
        </a:accent3>
        <a:accent4>
          <a:srgbClr val="484C4D"/>
        </a:accent4>
        <a:accent5>
          <a:srgbClr val="B3ACB2"/>
        </a:accent5>
        <a:accent6>
          <a:srgbClr val="002D50"/>
        </a:accent6>
        <a:hlink>
          <a:srgbClr val="9EB28F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ggenheim Horizontal Template - TEXT 1">
        <a:dk1>
          <a:srgbClr val="565A5C"/>
        </a:dk1>
        <a:lt1>
          <a:srgbClr val="FFFFFF"/>
        </a:lt1>
        <a:dk2>
          <a:srgbClr val="53284F"/>
        </a:dk2>
        <a:lt2>
          <a:srgbClr val="5C7F92"/>
        </a:lt2>
        <a:accent1>
          <a:srgbClr val="E0E1DD"/>
        </a:accent1>
        <a:accent2>
          <a:srgbClr val="003359"/>
        </a:accent2>
        <a:accent3>
          <a:srgbClr val="FFFFFF"/>
        </a:accent3>
        <a:accent4>
          <a:srgbClr val="484C4D"/>
        </a:accent4>
        <a:accent5>
          <a:srgbClr val="EDEEEB"/>
        </a:accent5>
        <a:accent6>
          <a:srgbClr val="002D50"/>
        </a:accent6>
        <a:hlink>
          <a:srgbClr val="94AA7E"/>
        </a:hlink>
        <a:folHlink>
          <a:srgbClr val="8B8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167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MS PGothic</vt:lpstr>
      <vt:lpstr>Arial</vt:lpstr>
      <vt:lpstr>Arial Black</vt:lpstr>
      <vt:lpstr>Calibri</vt:lpstr>
      <vt:lpstr>Helvetica</vt:lpstr>
      <vt:lpstr>Wingdings</vt:lpstr>
      <vt:lpstr>MCW_Circles Template-1</vt:lpstr>
      <vt:lpstr>Welcome to MCW Big Interview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questions, please contact MCW Career Counselor</vt:lpstr>
    </vt:vector>
  </TitlesOfParts>
  <Company>Medical College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ALL CAPS or Upper/Lower</dc:title>
  <dc:creator>Allen, Philip</dc:creator>
  <cp:lastModifiedBy>Devine, Alverno</cp:lastModifiedBy>
  <cp:revision>7</cp:revision>
  <dcterms:created xsi:type="dcterms:W3CDTF">2015-04-20T15:58:16Z</dcterms:created>
  <dcterms:modified xsi:type="dcterms:W3CDTF">2018-05-16T21:03:24Z</dcterms:modified>
</cp:coreProperties>
</file>