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82" r:id="rId2"/>
    <p:sldId id="266" r:id="rId3"/>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showGuides="1">
      <p:cViewPr varScale="1">
        <p:scale>
          <a:sx n="109" d="100"/>
          <a:sy n="109" d="100"/>
        </p:scale>
        <p:origin x="1272" y="108"/>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CBDE10-4929-854E-AF4B-5B9C1E0D034A}" type="doc">
      <dgm:prSet loTypeId="urn:microsoft.com/office/officeart/2005/8/layout/cycle6" loCatId="" qsTypeId="urn:microsoft.com/office/officeart/2005/8/quickstyle/simple4" qsCatId="simple" csTypeId="urn:microsoft.com/office/officeart/2005/8/colors/accent1_2" csCatId="accent1" phldr="1"/>
      <dgm:spPr/>
      <dgm:t>
        <a:bodyPr/>
        <a:lstStyle/>
        <a:p>
          <a:endParaRPr lang="en-US"/>
        </a:p>
      </dgm:t>
    </dgm:pt>
    <dgm:pt modelId="{DDF199FE-145A-5F47-B838-25F0C7AF7302}">
      <dgm:prSet phldrT="[Text]" custT="1"/>
      <dgm:spPr>
        <a:solidFill>
          <a:schemeClr val="accent6">
            <a:lumMod val="60000"/>
            <a:lumOff val="40000"/>
          </a:schemeClr>
        </a:solidFill>
      </dgm:spPr>
      <dgm:t>
        <a:bodyPr anchor="ctr" anchorCtr="0"/>
        <a:lstStyle/>
        <a:p>
          <a:r>
            <a:rPr lang="en-US" sz="880" dirty="0">
              <a:solidFill>
                <a:schemeClr val="tx1"/>
              </a:solidFill>
              <a:latin typeface="Corbel" panose="020B0503020204020204" pitchFamily="34" charset="0"/>
              <a:ea typeface="Cambria Math" charset="0"/>
              <a:cs typeface="Cambria Math" charset="0"/>
            </a:rPr>
            <a:t>Recommended </a:t>
          </a:r>
          <a:r>
            <a:rPr lang="en-US" sz="880" b="1" dirty="0">
              <a:solidFill>
                <a:schemeClr val="tx1"/>
              </a:solidFill>
              <a:latin typeface="Corbel" panose="020B0503020204020204" pitchFamily="34" charset="0"/>
              <a:ea typeface="Cambria Math" charset="0"/>
              <a:cs typeface="Cambria Math" charset="0"/>
            </a:rPr>
            <a:t>screening timeline:</a:t>
          </a:r>
        </a:p>
      </dgm:t>
    </dgm:pt>
    <dgm:pt modelId="{3146ADAF-3A49-7F45-82E1-0E550DA58E1B}" type="parTrans" cxnId="{0F0BC271-0E6F-EA43-A92D-F43037EB8A78}">
      <dgm:prSet/>
      <dgm:spPr/>
      <dgm:t>
        <a:bodyPr/>
        <a:lstStyle/>
        <a:p>
          <a:endParaRPr lang="en-US">
            <a:latin typeface="Corbel" panose="020B0503020204020204" pitchFamily="34" charset="0"/>
            <a:ea typeface="Cambria Math" charset="0"/>
            <a:cs typeface="Cambria Math" charset="0"/>
          </a:endParaRPr>
        </a:p>
      </dgm:t>
    </dgm:pt>
    <dgm:pt modelId="{C02538DC-17E8-0440-992B-DC9236C99733}" type="sibTrans" cxnId="{0F0BC271-0E6F-EA43-A92D-F43037EB8A78}">
      <dgm:prSet/>
      <dgm:spPr>
        <a:ln>
          <a:solidFill>
            <a:srgbClr val="CEA2DD"/>
          </a:solidFill>
        </a:ln>
      </dgm:spPr>
      <dgm:t>
        <a:bodyPr/>
        <a:lstStyle/>
        <a:p>
          <a:endParaRPr lang="en-US">
            <a:latin typeface="Corbel" panose="020B0503020204020204" pitchFamily="34" charset="0"/>
            <a:ea typeface="Cambria Math" charset="0"/>
            <a:cs typeface="Cambria Math" charset="0"/>
          </a:endParaRPr>
        </a:p>
      </dgm:t>
    </dgm:pt>
    <dgm:pt modelId="{B6105E79-3A7A-E548-B96B-0BA6B39D9542}">
      <dgm:prSet phldrT="[Text]" custT="1"/>
      <dgm:spPr>
        <a:solidFill>
          <a:schemeClr val="accent6">
            <a:lumMod val="60000"/>
            <a:lumOff val="40000"/>
          </a:schemeClr>
        </a:solidFill>
      </dgm:spPr>
      <dgm:t>
        <a:bodyPr anchor="ctr" anchorCtr="0"/>
        <a:lstStyle/>
        <a:p>
          <a:r>
            <a:rPr lang="en-US" sz="880" dirty="0">
              <a:solidFill>
                <a:schemeClr val="tx1"/>
              </a:solidFill>
              <a:latin typeface="Corbel" panose="020B0503020204020204" pitchFamily="34" charset="0"/>
              <a:ea typeface="Cambria Math" charset="0"/>
              <a:cs typeface="Cambria Math" charset="0"/>
            </a:rPr>
            <a:t>Utilize a </a:t>
          </a:r>
          <a:r>
            <a:rPr lang="en-US" sz="880" b="1" dirty="0">
              <a:solidFill>
                <a:schemeClr val="tx1"/>
              </a:solidFill>
              <a:latin typeface="Corbel" panose="020B0503020204020204" pitchFamily="34" charset="0"/>
              <a:ea typeface="Cambria Math" charset="0"/>
              <a:cs typeface="Cambria Math" charset="0"/>
            </a:rPr>
            <a:t>valid screening tool</a:t>
          </a:r>
          <a:r>
            <a:rPr lang="en-US" sz="880" dirty="0">
              <a:solidFill>
                <a:schemeClr val="tx1"/>
              </a:solidFill>
              <a:latin typeface="Corbel" panose="020B0503020204020204" pitchFamily="34" charset="0"/>
              <a:ea typeface="Cambria Math" charset="0"/>
              <a:cs typeface="Cambria Math" charset="0"/>
            </a:rPr>
            <a:t>.</a:t>
          </a:r>
        </a:p>
      </dgm:t>
    </dgm:pt>
    <dgm:pt modelId="{7B927BE4-2F50-564F-A81A-C29968631B65}" type="parTrans" cxnId="{1F6004B1-3837-144A-B94F-5AC3C7B01772}">
      <dgm:prSet/>
      <dgm:spPr/>
      <dgm:t>
        <a:bodyPr/>
        <a:lstStyle/>
        <a:p>
          <a:endParaRPr lang="en-US">
            <a:latin typeface="Corbel" panose="020B0503020204020204" pitchFamily="34" charset="0"/>
            <a:ea typeface="Cambria Math" charset="0"/>
            <a:cs typeface="Cambria Math" charset="0"/>
          </a:endParaRPr>
        </a:p>
      </dgm:t>
    </dgm:pt>
    <dgm:pt modelId="{D7C0D484-23D1-B249-9819-EB6C4D6EC48C}" type="sibTrans" cxnId="{1F6004B1-3837-144A-B94F-5AC3C7B01772}">
      <dgm:prSet/>
      <dgm:spPr>
        <a:ln>
          <a:solidFill>
            <a:srgbClr val="CEA2DD"/>
          </a:solidFill>
        </a:ln>
      </dgm:spPr>
      <dgm:t>
        <a:bodyPr/>
        <a:lstStyle/>
        <a:p>
          <a:endParaRPr lang="en-US">
            <a:latin typeface="Corbel" panose="020B0503020204020204" pitchFamily="34" charset="0"/>
            <a:ea typeface="Cambria Math" charset="0"/>
            <a:cs typeface="Cambria Math" charset="0"/>
          </a:endParaRPr>
        </a:p>
      </dgm:t>
    </dgm:pt>
    <dgm:pt modelId="{AE3136CE-361F-8240-8361-3A7EAF23C65B}">
      <dgm:prSet phldrT="[Text]" custT="1"/>
      <dgm:spPr>
        <a:solidFill>
          <a:schemeClr val="accent6">
            <a:lumMod val="60000"/>
            <a:lumOff val="40000"/>
          </a:schemeClr>
        </a:solidFill>
      </dgm:spPr>
      <dgm:t>
        <a:bodyPr anchor="ctr" anchorCtr="0"/>
        <a:lstStyle/>
        <a:p>
          <a:r>
            <a:rPr lang="en-US" sz="875" dirty="0">
              <a:solidFill>
                <a:schemeClr val="tx1"/>
              </a:solidFill>
              <a:latin typeface="Corbel" panose="020B0503020204020204" pitchFamily="34" charset="0"/>
              <a:ea typeface="Cambria Math" charset="0"/>
              <a:cs typeface="Cambria Math" charset="0"/>
            </a:rPr>
            <a:t>Have </a:t>
          </a:r>
          <a:r>
            <a:rPr lang="en-US" sz="875" b="1" dirty="0">
              <a:solidFill>
                <a:schemeClr val="tx1"/>
              </a:solidFill>
              <a:latin typeface="Corbel" panose="020B0503020204020204" pitchFamily="34" charset="0"/>
              <a:ea typeface="Cambria Math" charset="0"/>
              <a:cs typeface="Cambria Math" charset="0"/>
            </a:rPr>
            <a:t>protocols</a:t>
          </a:r>
          <a:r>
            <a:rPr lang="en-US" sz="875" dirty="0">
              <a:solidFill>
                <a:schemeClr val="tx1"/>
              </a:solidFill>
              <a:latin typeface="Corbel" panose="020B0503020204020204" pitchFamily="34" charset="0"/>
              <a:ea typeface="Cambria Math" charset="0"/>
              <a:cs typeface="Cambria Math" charset="0"/>
            </a:rPr>
            <a:t> in place to address:</a:t>
          </a:r>
        </a:p>
      </dgm:t>
    </dgm:pt>
    <dgm:pt modelId="{D0DF035F-36FC-8C4F-862B-148893CCEDCC}" type="parTrans" cxnId="{76836773-89D5-1840-86E8-7966E075BD82}">
      <dgm:prSet/>
      <dgm:spPr/>
      <dgm:t>
        <a:bodyPr/>
        <a:lstStyle/>
        <a:p>
          <a:endParaRPr lang="en-US">
            <a:latin typeface="Corbel" panose="020B0503020204020204" pitchFamily="34" charset="0"/>
            <a:ea typeface="Cambria Math" charset="0"/>
            <a:cs typeface="Cambria Math" charset="0"/>
          </a:endParaRPr>
        </a:p>
      </dgm:t>
    </dgm:pt>
    <dgm:pt modelId="{6DBDC86E-EDA2-814F-BA37-568388390119}" type="sibTrans" cxnId="{76836773-89D5-1840-86E8-7966E075BD82}">
      <dgm:prSet/>
      <dgm:spPr>
        <a:ln>
          <a:solidFill>
            <a:srgbClr val="CEA2DD"/>
          </a:solidFill>
        </a:ln>
      </dgm:spPr>
      <dgm:t>
        <a:bodyPr/>
        <a:lstStyle/>
        <a:p>
          <a:endParaRPr lang="en-US">
            <a:latin typeface="Corbel" panose="020B0503020204020204" pitchFamily="34" charset="0"/>
            <a:ea typeface="Cambria Math" charset="0"/>
            <a:cs typeface="Cambria Math" charset="0"/>
          </a:endParaRPr>
        </a:p>
      </dgm:t>
    </dgm:pt>
    <dgm:pt modelId="{76EC273A-FF37-A44A-8158-170325DC3821}">
      <dgm:prSet phldrT="[Text]" custT="1"/>
      <dgm:spPr>
        <a:solidFill>
          <a:schemeClr val="accent6">
            <a:lumMod val="60000"/>
            <a:lumOff val="40000"/>
          </a:schemeClr>
        </a:solidFill>
      </dgm:spPr>
      <dgm:t>
        <a:bodyPr anchor="ctr" anchorCtr="0"/>
        <a:lstStyle/>
        <a:p>
          <a:r>
            <a:rPr lang="en-US" sz="880" b="1" dirty="0">
              <a:solidFill>
                <a:schemeClr val="tx1"/>
              </a:solidFill>
              <a:latin typeface="Corbel" panose="020B0503020204020204" pitchFamily="34" charset="0"/>
              <a:ea typeface="Cambria Math" charset="0"/>
              <a:cs typeface="Cambria Math" charset="0"/>
            </a:rPr>
            <a:t>Normalize</a:t>
          </a:r>
          <a:r>
            <a:rPr lang="en-US" sz="880" dirty="0">
              <a:solidFill>
                <a:schemeClr val="tx1"/>
              </a:solidFill>
              <a:latin typeface="Corbel" panose="020B0503020204020204" pitchFamily="34" charset="0"/>
              <a:ea typeface="Cambria Math" charset="0"/>
              <a:cs typeface="Cambria Math" charset="0"/>
            </a:rPr>
            <a:t> process.</a:t>
          </a:r>
        </a:p>
      </dgm:t>
    </dgm:pt>
    <dgm:pt modelId="{FCDAF20C-FE8E-A045-A1BF-E9B2386AE15A}" type="parTrans" cxnId="{92817005-0C72-A746-83D7-1B9D3892D3F8}">
      <dgm:prSet/>
      <dgm:spPr/>
      <dgm:t>
        <a:bodyPr/>
        <a:lstStyle/>
        <a:p>
          <a:endParaRPr lang="en-US">
            <a:latin typeface="Corbel" panose="020B0503020204020204" pitchFamily="34" charset="0"/>
            <a:ea typeface="Cambria Math" charset="0"/>
            <a:cs typeface="Cambria Math" charset="0"/>
          </a:endParaRPr>
        </a:p>
      </dgm:t>
    </dgm:pt>
    <dgm:pt modelId="{28D2336A-5988-504F-AF68-5E693884A4A6}" type="sibTrans" cxnId="{92817005-0C72-A746-83D7-1B9D3892D3F8}">
      <dgm:prSet/>
      <dgm:spPr>
        <a:ln>
          <a:solidFill>
            <a:srgbClr val="CEA2DD"/>
          </a:solidFill>
        </a:ln>
      </dgm:spPr>
      <dgm:t>
        <a:bodyPr/>
        <a:lstStyle/>
        <a:p>
          <a:endParaRPr lang="en-US">
            <a:latin typeface="Corbel" panose="020B0503020204020204" pitchFamily="34" charset="0"/>
            <a:ea typeface="Cambria Math" charset="0"/>
            <a:cs typeface="Cambria Math" charset="0"/>
          </a:endParaRPr>
        </a:p>
      </dgm:t>
    </dgm:pt>
    <dgm:pt modelId="{76590CBA-456E-9C4E-86C9-A0C069D817AF}">
      <dgm:prSet phldrT="[Text]" custT="1"/>
      <dgm:spPr>
        <a:solidFill>
          <a:schemeClr val="accent6">
            <a:lumMod val="60000"/>
            <a:lumOff val="40000"/>
          </a:schemeClr>
        </a:solidFill>
      </dgm:spPr>
      <dgm:t>
        <a:bodyPr/>
        <a:lstStyle/>
        <a:p>
          <a:r>
            <a:rPr lang="en-US" sz="880" b="1" dirty="0">
              <a:solidFill>
                <a:schemeClr val="tx1"/>
              </a:solidFill>
              <a:latin typeface="Corbel" panose="020B0503020204020204" pitchFamily="34" charset="0"/>
              <a:ea typeface="Cambria Math" charset="0"/>
              <a:cs typeface="Cambria Math" charset="0"/>
            </a:rPr>
            <a:t>Document</a:t>
          </a:r>
          <a:r>
            <a:rPr lang="en-US" sz="880" dirty="0">
              <a:solidFill>
                <a:schemeClr val="tx1"/>
              </a:solidFill>
              <a:latin typeface="Corbel" panose="020B0503020204020204" pitchFamily="34" charset="0"/>
              <a:ea typeface="Cambria Math" charset="0"/>
              <a:cs typeface="Cambria Math" charset="0"/>
            </a:rPr>
            <a:t> as part of OB visit.</a:t>
          </a:r>
        </a:p>
      </dgm:t>
    </dgm:pt>
    <dgm:pt modelId="{3C0C3CF1-E28E-B642-861D-0F4A0EC63601}" type="parTrans" cxnId="{89725C97-9B4F-A245-A428-8221C73D7F29}">
      <dgm:prSet/>
      <dgm:spPr/>
      <dgm:t>
        <a:bodyPr/>
        <a:lstStyle/>
        <a:p>
          <a:endParaRPr lang="en-US">
            <a:latin typeface="Corbel" panose="020B0503020204020204" pitchFamily="34" charset="0"/>
            <a:ea typeface="Cambria Math" charset="0"/>
            <a:cs typeface="Cambria Math" charset="0"/>
          </a:endParaRPr>
        </a:p>
      </dgm:t>
    </dgm:pt>
    <dgm:pt modelId="{FF53EEF5-43CF-C845-80F3-FFACFC3A9B2C}" type="sibTrans" cxnId="{89725C97-9B4F-A245-A428-8221C73D7F29}">
      <dgm:prSet/>
      <dgm:spPr>
        <a:ln>
          <a:solidFill>
            <a:srgbClr val="CEA2DD"/>
          </a:solidFill>
        </a:ln>
      </dgm:spPr>
      <dgm:t>
        <a:bodyPr/>
        <a:lstStyle/>
        <a:p>
          <a:endParaRPr lang="en-US">
            <a:latin typeface="Corbel" panose="020B0503020204020204" pitchFamily="34" charset="0"/>
            <a:ea typeface="Cambria Math" charset="0"/>
            <a:cs typeface="Cambria Math" charset="0"/>
          </a:endParaRPr>
        </a:p>
      </dgm:t>
    </dgm:pt>
    <dgm:pt modelId="{E8334AE9-CC92-B24F-B493-09B2F956616F}">
      <dgm:prSet phldrT="[Text]" custT="1"/>
      <dgm:spPr>
        <a:solidFill>
          <a:schemeClr val="accent6">
            <a:lumMod val="60000"/>
            <a:lumOff val="40000"/>
          </a:schemeClr>
        </a:solidFill>
      </dgm:spPr>
      <dgm:t>
        <a:bodyPr anchor="ctr" anchorCtr="0"/>
        <a:lstStyle/>
        <a:p>
          <a:r>
            <a:rPr lang="en-US" sz="880" dirty="0">
              <a:solidFill>
                <a:schemeClr val="tx1"/>
              </a:solidFill>
              <a:latin typeface="Corbel" panose="020B0503020204020204" pitchFamily="34" charset="0"/>
              <a:ea typeface="Cambria Math" charset="0"/>
              <a:cs typeface="Cambria Math" charset="0"/>
            </a:rPr>
            <a:t>Initial prenatal visit</a:t>
          </a:r>
        </a:p>
      </dgm:t>
    </dgm:pt>
    <dgm:pt modelId="{D9F505E6-A0A2-254B-A194-763E3CDFC649}" type="parTrans" cxnId="{F339DAA6-CD0D-044E-A049-62488DDBAC6D}">
      <dgm:prSet/>
      <dgm:spPr/>
      <dgm:t>
        <a:bodyPr/>
        <a:lstStyle/>
        <a:p>
          <a:endParaRPr lang="en-US">
            <a:latin typeface="Corbel" panose="020B0503020204020204" pitchFamily="34" charset="0"/>
            <a:ea typeface="Cambria Math" charset="0"/>
            <a:cs typeface="Cambria Math" charset="0"/>
          </a:endParaRPr>
        </a:p>
      </dgm:t>
    </dgm:pt>
    <dgm:pt modelId="{804B6A34-0A70-0A46-860F-648143AFCCF0}" type="sibTrans" cxnId="{F339DAA6-CD0D-044E-A049-62488DDBAC6D}">
      <dgm:prSet/>
      <dgm:spPr/>
      <dgm:t>
        <a:bodyPr/>
        <a:lstStyle/>
        <a:p>
          <a:endParaRPr lang="en-US">
            <a:latin typeface="Corbel" panose="020B0503020204020204" pitchFamily="34" charset="0"/>
            <a:ea typeface="Cambria Math" charset="0"/>
            <a:cs typeface="Cambria Math" charset="0"/>
          </a:endParaRPr>
        </a:p>
      </dgm:t>
    </dgm:pt>
    <dgm:pt modelId="{74C2F351-6DAD-2D46-84A3-24E7A2A3A9AE}">
      <dgm:prSet phldrT="[Text]" custT="1"/>
      <dgm:spPr>
        <a:solidFill>
          <a:schemeClr val="accent6">
            <a:lumMod val="60000"/>
            <a:lumOff val="40000"/>
          </a:schemeClr>
        </a:solidFill>
      </dgm:spPr>
      <dgm:t>
        <a:bodyPr anchor="ctr" anchorCtr="0"/>
        <a:lstStyle/>
        <a:p>
          <a:r>
            <a:rPr lang="en-US" sz="880" dirty="0">
              <a:solidFill>
                <a:schemeClr val="tx1"/>
              </a:solidFill>
              <a:latin typeface="Corbel" panose="020B0503020204020204" pitchFamily="34" charset="0"/>
              <a:ea typeface="Cambria Math" charset="0"/>
              <a:cs typeface="Cambria Math" charset="0"/>
            </a:rPr>
            <a:t>28 weeks gestation</a:t>
          </a:r>
        </a:p>
      </dgm:t>
    </dgm:pt>
    <dgm:pt modelId="{0FFBFEC4-E30F-B445-9D07-69EC2B187532}" type="parTrans" cxnId="{88898BEA-2AC7-1941-AAAC-4DFDF16453D5}">
      <dgm:prSet/>
      <dgm:spPr/>
      <dgm:t>
        <a:bodyPr/>
        <a:lstStyle/>
        <a:p>
          <a:endParaRPr lang="en-US">
            <a:latin typeface="Corbel" panose="020B0503020204020204" pitchFamily="34" charset="0"/>
            <a:ea typeface="Cambria Math" charset="0"/>
            <a:cs typeface="Cambria Math" charset="0"/>
          </a:endParaRPr>
        </a:p>
      </dgm:t>
    </dgm:pt>
    <dgm:pt modelId="{21A3E3A2-F5A6-0841-96AA-AA4D8A0BA5FD}" type="sibTrans" cxnId="{88898BEA-2AC7-1941-AAAC-4DFDF16453D5}">
      <dgm:prSet/>
      <dgm:spPr/>
      <dgm:t>
        <a:bodyPr/>
        <a:lstStyle/>
        <a:p>
          <a:endParaRPr lang="en-US">
            <a:latin typeface="Corbel" panose="020B0503020204020204" pitchFamily="34" charset="0"/>
            <a:ea typeface="Cambria Math" charset="0"/>
            <a:cs typeface="Cambria Math" charset="0"/>
          </a:endParaRPr>
        </a:p>
      </dgm:t>
    </dgm:pt>
    <dgm:pt modelId="{6EBF434F-6E73-3E49-A597-F9267A71CBFC}">
      <dgm:prSet phldrT="[Text]" custT="1"/>
      <dgm:spPr>
        <a:solidFill>
          <a:schemeClr val="accent6">
            <a:lumMod val="60000"/>
            <a:lumOff val="40000"/>
          </a:schemeClr>
        </a:solidFill>
      </dgm:spPr>
      <dgm:t>
        <a:bodyPr anchor="ctr" anchorCtr="0"/>
        <a:lstStyle/>
        <a:p>
          <a:r>
            <a:rPr lang="en-US" sz="880" dirty="0">
              <a:solidFill>
                <a:schemeClr val="tx1"/>
              </a:solidFill>
              <a:latin typeface="Corbel" panose="020B0503020204020204" pitchFamily="34" charset="0"/>
              <a:ea typeface="Cambria Math" charset="0"/>
              <a:cs typeface="Cambria Math" charset="0"/>
            </a:rPr>
            <a:t>2-4 weeks postpartum</a:t>
          </a:r>
        </a:p>
      </dgm:t>
    </dgm:pt>
    <dgm:pt modelId="{B6C557B4-8481-0643-8478-A14F107DD724}" type="parTrans" cxnId="{96B99ECC-AB61-424C-BD24-6D777EFEE30A}">
      <dgm:prSet/>
      <dgm:spPr/>
      <dgm:t>
        <a:bodyPr/>
        <a:lstStyle/>
        <a:p>
          <a:endParaRPr lang="en-US">
            <a:latin typeface="Corbel" panose="020B0503020204020204" pitchFamily="34" charset="0"/>
            <a:ea typeface="Cambria Math" charset="0"/>
            <a:cs typeface="Cambria Math" charset="0"/>
          </a:endParaRPr>
        </a:p>
      </dgm:t>
    </dgm:pt>
    <dgm:pt modelId="{C93A8747-B9E6-0941-89C6-321DBDB41CC9}" type="sibTrans" cxnId="{96B99ECC-AB61-424C-BD24-6D777EFEE30A}">
      <dgm:prSet/>
      <dgm:spPr/>
      <dgm:t>
        <a:bodyPr/>
        <a:lstStyle/>
        <a:p>
          <a:endParaRPr lang="en-US">
            <a:latin typeface="Corbel" panose="020B0503020204020204" pitchFamily="34" charset="0"/>
            <a:ea typeface="Cambria Math" charset="0"/>
            <a:cs typeface="Cambria Math" charset="0"/>
          </a:endParaRPr>
        </a:p>
      </dgm:t>
    </dgm:pt>
    <dgm:pt modelId="{EAF93107-8DA6-0340-9A2A-6DFC227120AD}">
      <dgm:prSet phldrT="[Text]" custT="1"/>
      <dgm:spPr>
        <a:solidFill>
          <a:schemeClr val="accent6">
            <a:lumMod val="60000"/>
            <a:lumOff val="40000"/>
          </a:schemeClr>
        </a:solidFill>
      </dgm:spPr>
      <dgm:t>
        <a:bodyPr anchor="ctr" anchorCtr="0"/>
        <a:lstStyle/>
        <a:p>
          <a:r>
            <a:rPr lang="en-US" sz="880" dirty="0">
              <a:solidFill>
                <a:schemeClr val="tx1"/>
              </a:solidFill>
              <a:latin typeface="Corbel" panose="020B0503020204020204" pitchFamily="34" charset="0"/>
              <a:ea typeface="Cambria Math" charset="0"/>
              <a:cs typeface="Cambria Math" charset="0"/>
            </a:rPr>
            <a:t>Most commonly utilized in pregnancy: EPDS and PHQ-9 </a:t>
          </a:r>
          <a:r>
            <a:rPr lang="en-US" sz="880" i="1" dirty="0">
              <a:solidFill>
                <a:schemeClr val="tx1"/>
              </a:solidFill>
              <a:latin typeface="Corbel" panose="020B0503020204020204" pitchFamily="34" charset="0"/>
              <a:ea typeface="Cambria Math" charset="0"/>
              <a:cs typeface="Cambria Math" charset="0"/>
            </a:rPr>
            <a:t>(both included in this toolkit).</a:t>
          </a:r>
        </a:p>
      </dgm:t>
    </dgm:pt>
    <dgm:pt modelId="{CC331A5F-7ABB-EC42-B73B-38E0DDC16280}" type="parTrans" cxnId="{88F3D6D6-109E-BF43-9BF9-195780CD80DC}">
      <dgm:prSet/>
      <dgm:spPr/>
      <dgm:t>
        <a:bodyPr/>
        <a:lstStyle/>
        <a:p>
          <a:endParaRPr lang="en-US">
            <a:latin typeface="Corbel" panose="020B0503020204020204" pitchFamily="34" charset="0"/>
            <a:ea typeface="Cambria Math" charset="0"/>
            <a:cs typeface="Cambria Math" charset="0"/>
          </a:endParaRPr>
        </a:p>
      </dgm:t>
    </dgm:pt>
    <dgm:pt modelId="{C1CF7F61-AA16-D04F-9607-75476B8669C8}" type="sibTrans" cxnId="{88F3D6D6-109E-BF43-9BF9-195780CD80DC}">
      <dgm:prSet/>
      <dgm:spPr/>
      <dgm:t>
        <a:bodyPr/>
        <a:lstStyle/>
        <a:p>
          <a:endParaRPr lang="en-US">
            <a:latin typeface="Corbel" panose="020B0503020204020204" pitchFamily="34" charset="0"/>
            <a:ea typeface="Cambria Math" charset="0"/>
            <a:cs typeface="Cambria Math" charset="0"/>
          </a:endParaRPr>
        </a:p>
      </dgm:t>
    </dgm:pt>
    <dgm:pt modelId="{554D847A-1ABA-F542-9606-87385735EC79}">
      <dgm:prSet phldrT="[Text]" custT="1"/>
      <dgm:spPr>
        <a:solidFill>
          <a:schemeClr val="accent6">
            <a:lumMod val="60000"/>
            <a:lumOff val="40000"/>
          </a:schemeClr>
        </a:solidFill>
      </dgm:spPr>
      <dgm:t>
        <a:bodyPr anchor="ctr" anchorCtr="0"/>
        <a:lstStyle/>
        <a:p>
          <a:r>
            <a:rPr lang="en-US" sz="875" dirty="0">
              <a:solidFill>
                <a:schemeClr val="tx1"/>
              </a:solidFill>
              <a:latin typeface="Corbel" panose="020B0503020204020204" pitchFamily="34" charset="0"/>
              <a:ea typeface="Cambria Math" charset="0"/>
              <a:cs typeface="Cambria Math" charset="0"/>
            </a:rPr>
            <a:t>Score above cut-off OR acknowledgement of self-harm (or harm to baby).</a:t>
          </a:r>
        </a:p>
      </dgm:t>
    </dgm:pt>
    <dgm:pt modelId="{F98B69BD-4D12-B24D-AF7B-5BB620CD4CE9}" type="parTrans" cxnId="{644B0120-A8CA-864C-B0D5-4CFE268EBCCD}">
      <dgm:prSet/>
      <dgm:spPr/>
      <dgm:t>
        <a:bodyPr/>
        <a:lstStyle/>
        <a:p>
          <a:endParaRPr lang="en-US">
            <a:latin typeface="Corbel" panose="020B0503020204020204" pitchFamily="34" charset="0"/>
            <a:ea typeface="Cambria Math" charset="0"/>
            <a:cs typeface="Cambria Math" charset="0"/>
          </a:endParaRPr>
        </a:p>
      </dgm:t>
    </dgm:pt>
    <dgm:pt modelId="{1A6FFA69-6785-014B-874F-BCF1CCD7BC2A}" type="sibTrans" cxnId="{644B0120-A8CA-864C-B0D5-4CFE268EBCCD}">
      <dgm:prSet/>
      <dgm:spPr/>
      <dgm:t>
        <a:bodyPr/>
        <a:lstStyle/>
        <a:p>
          <a:endParaRPr lang="en-US">
            <a:latin typeface="Corbel" panose="020B0503020204020204" pitchFamily="34" charset="0"/>
            <a:ea typeface="Cambria Math" charset="0"/>
            <a:cs typeface="Cambria Math" charset="0"/>
          </a:endParaRPr>
        </a:p>
      </dgm:t>
    </dgm:pt>
    <dgm:pt modelId="{C4970821-3699-6B4A-B589-EC2B12A332A4}">
      <dgm:prSet phldrT="[Text]" custT="1"/>
      <dgm:spPr>
        <a:solidFill>
          <a:schemeClr val="accent6">
            <a:lumMod val="60000"/>
            <a:lumOff val="40000"/>
          </a:schemeClr>
        </a:solidFill>
      </dgm:spPr>
      <dgm:t>
        <a:bodyPr anchor="ctr" anchorCtr="0"/>
        <a:lstStyle/>
        <a:p>
          <a:r>
            <a:rPr lang="en-US" sz="875" dirty="0">
              <a:solidFill>
                <a:schemeClr val="tx1"/>
              </a:solidFill>
              <a:latin typeface="Corbel" panose="020B0503020204020204" pitchFamily="34" charset="0"/>
              <a:ea typeface="Cambria Math" charset="0"/>
              <a:cs typeface="Cambria Math" charset="0"/>
            </a:rPr>
            <a:t>Local mental health resources.</a:t>
          </a:r>
        </a:p>
      </dgm:t>
    </dgm:pt>
    <dgm:pt modelId="{52163325-C552-554D-A858-83A9690F328B}" type="parTrans" cxnId="{B1B6E68F-36B3-4941-B1C0-7EBB121650C1}">
      <dgm:prSet/>
      <dgm:spPr/>
      <dgm:t>
        <a:bodyPr/>
        <a:lstStyle/>
        <a:p>
          <a:endParaRPr lang="en-US">
            <a:latin typeface="Corbel" panose="020B0503020204020204" pitchFamily="34" charset="0"/>
            <a:ea typeface="Cambria Math" charset="0"/>
            <a:cs typeface="Cambria Math" charset="0"/>
          </a:endParaRPr>
        </a:p>
      </dgm:t>
    </dgm:pt>
    <dgm:pt modelId="{A47B2E63-C305-554F-8BC6-99E48E9B8C63}" type="sibTrans" cxnId="{B1B6E68F-36B3-4941-B1C0-7EBB121650C1}">
      <dgm:prSet/>
      <dgm:spPr/>
      <dgm:t>
        <a:bodyPr/>
        <a:lstStyle/>
        <a:p>
          <a:endParaRPr lang="en-US">
            <a:latin typeface="Corbel" panose="020B0503020204020204" pitchFamily="34" charset="0"/>
            <a:ea typeface="Cambria Math" charset="0"/>
            <a:cs typeface="Cambria Math" charset="0"/>
          </a:endParaRPr>
        </a:p>
      </dgm:t>
    </dgm:pt>
    <dgm:pt modelId="{BB0730ED-1AFF-384E-86AC-1165864376F1}">
      <dgm:prSet phldrT="[Text]" custT="1"/>
      <dgm:spPr>
        <a:solidFill>
          <a:schemeClr val="accent6">
            <a:lumMod val="60000"/>
            <a:lumOff val="40000"/>
          </a:schemeClr>
        </a:solidFill>
      </dgm:spPr>
      <dgm:t>
        <a:bodyPr anchor="ctr" anchorCtr="0"/>
        <a:lstStyle/>
        <a:p>
          <a:r>
            <a:rPr lang="en-US" sz="875" dirty="0">
              <a:solidFill>
                <a:schemeClr val="tx1"/>
              </a:solidFill>
              <a:latin typeface="Corbel" panose="020B0503020204020204" pitchFamily="34" charset="0"/>
              <a:ea typeface="Cambria Math" charset="0"/>
              <a:cs typeface="Cambria Math" charset="0"/>
            </a:rPr>
            <a:t>Emergent resources (if patient is at imminent risk).</a:t>
          </a:r>
        </a:p>
      </dgm:t>
    </dgm:pt>
    <dgm:pt modelId="{2C19E5C8-119E-2340-8BC0-F5604063EDB7}" type="parTrans" cxnId="{CBE55733-A508-C442-BABC-D25CB0F12760}">
      <dgm:prSet/>
      <dgm:spPr/>
      <dgm:t>
        <a:bodyPr/>
        <a:lstStyle/>
        <a:p>
          <a:endParaRPr lang="en-US">
            <a:latin typeface="Corbel" panose="020B0503020204020204" pitchFamily="34" charset="0"/>
            <a:ea typeface="Cambria Math" charset="0"/>
            <a:cs typeface="Cambria Math" charset="0"/>
          </a:endParaRPr>
        </a:p>
      </dgm:t>
    </dgm:pt>
    <dgm:pt modelId="{2A6FBD69-6C85-2145-9710-0E694A2144FE}" type="sibTrans" cxnId="{CBE55733-A508-C442-BABC-D25CB0F12760}">
      <dgm:prSet/>
      <dgm:spPr/>
      <dgm:t>
        <a:bodyPr/>
        <a:lstStyle/>
        <a:p>
          <a:endParaRPr lang="en-US">
            <a:latin typeface="Corbel" panose="020B0503020204020204" pitchFamily="34" charset="0"/>
            <a:ea typeface="Cambria Math" charset="0"/>
            <a:cs typeface="Cambria Math" charset="0"/>
          </a:endParaRPr>
        </a:p>
      </dgm:t>
    </dgm:pt>
    <dgm:pt modelId="{62AD1663-3C4A-A743-A4FB-EA6AD91B082D}">
      <dgm:prSet phldrT="[Text]" custT="1"/>
      <dgm:spPr>
        <a:solidFill>
          <a:schemeClr val="accent6">
            <a:lumMod val="60000"/>
            <a:lumOff val="40000"/>
          </a:schemeClr>
        </a:solidFill>
      </dgm:spPr>
      <dgm:t>
        <a:bodyPr anchor="ctr" anchorCtr="0"/>
        <a:lstStyle/>
        <a:p>
          <a:r>
            <a:rPr lang="en-US" sz="880" dirty="0">
              <a:solidFill>
                <a:schemeClr val="tx1"/>
              </a:solidFill>
              <a:latin typeface="Corbel" panose="020B0503020204020204" pitchFamily="34" charset="0"/>
              <a:ea typeface="Cambria Math" charset="0"/>
              <a:cs typeface="Cambria Math" charset="0"/>
            </a:rPr>
            <a:t>Acknowledge that you (or your practice) screens all patients for mood and anxiety disorders during pregnancy and postpartum periods.</a:t>
          </a:r>
        </a:p>
      </dgm:t>
    </dgm:pt>
    <dgm:pt modelId="{FCE21D52-099E-0B4A-9351-915950BA433A}" type="parTrans" cxnId="{69A588C6-6359-924A-90A4-149D6101949F}">
      <dgm:prSet/>
      <dgm:spPr/>
      <dgm:t>
        <a:bodyPr/>
        <a:lstStyle/>
        <a:p>
          <a:endParaRPr lang="en-US">
            <a:latin typeface="Corbel" panose="020B0503020204020204" pitchFamily="34" charset="0"/>
            <a:ea typeface="Cambria Math" charset="0"/>
            <a:cs typeface="Cambria Math" charset="0"/>
          </a:endParaRPr>
        </a:p>
      </dgm:t>
    </dgm:pt>
    <dgm:pt modelId="{FA3F3259-E646-B144-8ED7-5977A5D9DF7F}" type="sibTrans" cxnId="{69A588C6-6359-924A-90A4-149D6101949F}">
      <dgm:prSet/>
      <dgm:spPr/>
      <dgm:t>
        <a:bodyPr/>
        <a:lstStyle/>
        <a:p>
          <a:endParaRPr lang="en-US">
            <a:latin typeface="Corbel" panose="020B0503020204020204" pitchFamily="34" charset="0"/>
            <a:ea typeface="Cambria Math" charset="0"/>
            <a:cs typeface="Cambria Math" charset="0"/>
          </a:endParaRPr>
        </a:p>
      </dgm:t>
    </dgm:pt>
    <dgm:pt modelId="{9A2B7EA6-D6EC-5B49-8139-28758F169AF9}">
      <dgm:prSet phldrT="[Text]" custT="1"/>
      <dgm:spPr>
        <a:solidFill>
          <a:schemeClr val="accent6">
            <a:lumMod val="60000"/>
            <a:lumOff val="40000"/>
          </a:schemeClr>
        </a:solidFill>
      </dgm:spPr>
      <dgm:t>
        <a:bodyPr/>
        <a:lstStyle/>
        <a:p>
          <a:r>
            <a:rPr lang="en-US" sz="880" dirty="0">
              <a:solidFill>
                <a:schemeClr val="tx1"/>
              </a:solidFill>
              <a:latin typeface="Corbel" panose="020B0503020204020204" pitchFamily="34" charset="0"/>
              <a:ea typeface="Cambria Math" charset="0"/>
              <a:cs typeface="Cambria Math" charset="0"/>
            </a:rPr>
            <a:t>Acknowledge and thank the patient for completing. Review the score with them. Ask why they chose the answers they did about certain questions.</a:t>
          </a:r>
          <a:endParaRPr lang="en-US" sz="880" i="1" dirty="0">
            <a:solidFill>
              <a:schemeClr val="tx1"/>
            </a:solidFill>
            <a:latin typeface="Corbel" panose="020B0503020204020204" pitchFamily="34" charset="0"/>
            <a:ea typeface="Cambria Math" charset="0"/>
            <a:cs typeface="Cambria Math" charset="0"/>
          </a:endParaRPr>
        </a:p>
      </dgm:t>
    </dgm:pt>
    <dgm:pt modelId="{1B912C44-5CCC-9E44-A18E-40062C316D55}" type="parTrans" cxnId="{47FD8C42-62B1-044D-B1A5-B777202B4A14}">
      <dgm:prSet/>
      <dgm:spPr/>
      <dgm:t>
        <a:bodyPr/>
        <a:lstStyle/>
        <a:p>
          <a:endParaRPr lang="en-US">
            <a:latin typeface="Corbel" panose="020B0503020204020204" pitchFamily="34" charset="0"/>
          </a:endParaRPr>
        </a:p>
      </dgm:t>
    </dgm:pt>
    <dgm:pt modelId="{EE5D9DFE-361D-D045-B5AC-DA252676D589}" type="sibTrans" cxnId="{47FD8C42-62B1-044D-B1A5-B777202B4A14}">
      <dgm:prSet/>
      <dgm:spPr/>
      <dgm:t>
        <a:bodyPr/>
        <a:lstStyle/>
        <a:p>
          <a:endParaRPr lang="en-US">
            <a:latin typeface="Corbel" panose="020B0503020204020204" pitchFamily="34" charset="0"/>
          </a:endParaRPr>
        </a:p>
      </dgm:t>
    </dgm:pt>
    <dgm:pt modelId="{46BF407D-628C-7349-9EE5-0DB0B3781F07}">
      <dgm:prSet phldrT="[Text]" custT="1"/>
      <dgm:spPr>
        <a:solidFill>
          <a:schemeClr val="accent6">
            <a:lumMod val="60000"/>
            <a:lumOff val="40000"/>
          </a:schemeClr>
        </a:solidFill>
      </dgm:spPr>
      <dgm:t>
        <a:bodyPr anchor="ctr" anchorCtr="0"/>
        <a:lstStyle/>
        <a:p>
          <a:r>
            <a:rPr lang="en-US" sz="880" dirty="0">
              <a:solidFill>
                <a:schemeClr val="tx1"/>
              </a:solidFill>
              <a:latin typeface="Corbel" panose="020B0503020204020204" pitchFamily="34" charset="0"/>
              <a:ea typeface="Cambria Math" charset="0"/>
              <a:cs typeface="Cambria Math" charset="0"/>
            </a:rPr>
            <a:t>8-12 weeks postpartum</a:t>
          </a:r>
        </a:p>
      </dgm:t>
    </dgm:pt>
    <dgm:pt modelId="{54DB2645-CCB3-E14C-A199-016206991E76}" type="parTrans" cxnId="{1619D9BC-6BEB-7B4B-86F3-8CDD15A646B7}">
      <dgm:prSet/>
      <dgm:spPr/>
      <dgm:t>
        <a:bodyPr/>
        <a:lstStyle/>
        <a:p>
          <a:endParaRPr lang="en-US"/>
        </a:p>
      </dgm:t>
    </dgm:pt>
    <dgm:pt modelId="{A74FB4DB-9A5A-E741-B56C-81B27B59471C}" type="sibTrans" cxnId="{1619D9BC-6BEB-7B4B-86F3-8CDD15A646B7}">
      <dgm:prSet/>
      <dgm:spPr/>
      <dgm:t>
        <a:bodyPr/>
        <a:lstStyle/>
        <a:p>
          <a:endParaRPr lang="en-US"/>
        </a:p>
      </dgm:t>
    </dgm:pt>
    <dgm:pt modelId="{FFA48669-8019-EC45-B406-E735B76D9654}">
      <dgm:prSet phldrT="[Text]" custT="1"/>
      <dgm:spPr>
        <a:solidFill>
          <a:schemeClr val="accent6">
            <a:lumMod val="60000"/>
            <a:lumOff val="40000"/>
          </a:schemeClr>
        </a:solidFill>
      </dgm:spPr>
      <dgm:t>
        <a:bodyPr anchor="ctr" anchorCtr="0"/>
        <a:lstStyle/>
        <a:p>
          <a:r>
            <a:rPr lang="en-US" sz="880" dirty="0">
              <a:solidFill>
                <a:schemeClr val="tx1"/>
              </a:solidFill>
              <a:latin typeface="Corbel" panose="020B0503020204020204" pitchFamily="34" charset="0"/>
              <a:ea typeface="Cambria Math" charset="0"/>
              <a:cs typeface="Cambria Math" charset="0"/>
            </a:rPr>
            <a:t>9-12 months postpartum</a:t>
          </a:r>
        </a:p>
      </dgm:t>
    </dgm:pt>
    <dgm:pt modelId="{A0E51D1B-24C3-A842-8C6E-E6C14C9777E7}" type="parTrans" cxnId="{DB943FAD-CF6B-CD4F-BBC7-227FE8DF890C}">
      <dgm:prSet/>
      <dgm:spPr/>
      <dgm:t>
        <a:bodyPr/>
        <a:lstStyle/>
        <a:p>
          <a:endParaRPr lang="en-US"/>
        </a:p>
      </dgm:t>
    </dgm:pt>
    <dgm:pt modelId="{50D08273-5265-0A43-A391-D54E21995DEC}" type="sibTrans" cxnId="{DB943FAD-CF6B-CD4F-BBC7-227FE8DF890C}">
      <dgm:prSet/>
      <dgm:spPr/>
      <dgm:t>
        <a:bodyPr/>
        <a:lstStyle/>
        <a:p>
          <a:endParaRPr lang="en-US"/>
        </a:p>
      </dgm:t>
    </dgm:pt>
    <dgm:pt modelId="{5CAD3053-DCB4-E94F-A1D5-711221F4B5B4}" type="pres">
      <dgm:prSet presAssocID="{F9CBDE10-4929-854E-AF4B-5B9C1E0D034A}" presName="cycle" presStyleCnt="0">
        <dgm:presLayoutVars>
          <dgm:dir/>
          <dgm:resizeHandles val="exact"/>
        </dgm:presLayoutVars>
      </dgm:prSet>
      <dgm:spPr/>
    </dgm:pt>
    <dgm:pt modelId="{406B2703-45F1-6B40-873E-ED99053976E4}" type="pres">
      <dgm:prSet presAssocID="{DDF199FE-145A-5F47-B838-25F0C7AF7302}" presName="node" presStyleLbl="node1" presStyleIdx="0" presStyleCnt="5" custScaleY="143732">
        <dgm:presLayoutVars>
          <dgm:bulletEnabled val="1"/>
        </dgm:presLayoutVars>
      </dgm:prSet>
      <dgm:spPr/>
    </dgm:pt>
    <dgm:pt modelId="{7788389F-51A2-D340-B252-C026665A12F1}" type="pres">
      <dgm:prSet presAssocID="{DDF199FE-145A-5F47-B838-25F0C7AF7302}" presName="spNode" presStyleCnt="0"/>
      <dgm:spPr/>
    </dgm:pt>
    <dgm:pt modelId="{FC6F4F68-5970-CB49-8171-B1ED2D4A0772}" type="pres">
      <dgm:prSet presAssocID="{C02538DC-17E8-0440-992B-DC9236C99733}" presName="sibTrans" presStyleLbl="sibTrans1D1" presStyleIdx="0" presStyleCnt="5"/>
      <dgm:spPr/>
    </dgm:pt>
    <dgm:pt modelId="{FBDBFE72-83FB-F143-9B38-77683B1BA1F3}" type="pres">
      <dgm:prSet presAssocID="{B6105E79-3A7A-E548-B96B-0BA6B39D9542}" presName="node" presStyleLbl="node1" presStyleIdx="1" presStyleCnt="5" custScaleY="143458">
        <dgm:presLayoutVars>
          <dgm:bulletEnabled val="1"/>
        </dgm:presLayoutVars>
      </dgm:prSet>
      <dgm:spPr/>
    </dgm:pt>
    <dgm:pt modelId="{30AAC69B-1B23-3943-B0E3-AD9BFF91BC63}" type="pres">
      <dgm:prSet presAssocID="{B6105E79-3A7A-E548-B96B-0BA6B39D9542}" presName="spNode" presStyleCnt="0"/>
      <dgm:spPr/>
    </dgm:pt>
    <dgm:pt modelId="{076C615E-955E-1844-8046-8CBA7E81F294}" type="pres">
      <dgm:prSet presAssocID="{D7C0D484-23D1-B249-9819-EB6C4D6EC48C}" presName="sibTrans" presStyleLbl="sibTrans1D1" presStyleIdx="1" presStyleCnt="5"/>
      <dgm:spPr/>
    </dgm:pt>
    <dgm:pt modelId="{70B48F52-C299-AA46-90AB-9271DCCDCBB0}" type="pres">
      <dgm:prSet presAssocID="{AE3136CE-361F-8240-8361-3A7EAF23C65B}" presName="node" presStyleLbl="node1" presStyleIdx="2" presStyleCnt="5" custScaleX="99830" custScaleY="143732">
        <dgm:presLayoutVars>
          <dgm:bulletEnabled val="1"/>
        </dgm:presLayoutVars>
      </dgm:prSet>
      <dgm:spPr/>
    </dgm:pt>
    <dgm:pt modelId="{E86CE0AB-FF6F-B540-842B-7E87F1F2A7EB}" type="pres">
      <dgm:prSet presAssocID="{AE3136CE-361F-8240-8361-3A7EAF23C65B}" presName="spNode" presStyleCnt="0"/>
      <dgm:spPr/>
    </dgm:pt>
    <dgm:pt modelId="{2A8B9480-1082-A849-ADA0-B15B9FFAC8C0}" type="pres">
      <dgm:prSet presAssocID="{6DBDC86E-EDA2-814F-BA37-568388390119}" presName="sibTrans" presStyleLbl="sibTrans1D1" presStyleIdx="2" presStyleCnt="5"/>
      <dgm:spPr/>
    </dgm:pt>
    <dgm:pt modelId="{1B4733C1-29D2-C04C-BC98-BF8499B5E040}" type="pres">
      <dgm:prSet presAssocID="{76EC273A-FF37-A44A-8158-170325DC3821}" presName="node" presStyleLbl="node1" presStyleIdx="3" presStyleCnt="5" custScaleX="99830" custScaleY="143458">
        <dgm:presLayoutVars>
          <dgm:bulletEnabled val="1"/>
        </dgm:presLayoutVars>
      </dgm:prSet>
      <dgm:spPr/>
    </dgm:pt>
    <dgm:pt modelId="{6C42BC24-3B9D-F64C-A09F-E981818ABB38}" type="pres">
      <dgm:prSet presAssocID="{76EC273A-FF37-A44A-8158-170325DC3821}" presName="spNode" presStyleCnt="0"/>
      <dgm:spPr/>
    </dgm:pt>
    <dgm:pt modelId="{B61A8B5B-3594-B641-B64E-224F8F5C974A}" type="pres">
      <dgm:prSet presAssocID="{28D2336A-5988-504F-AF68-5E693884A4A6}" presName="sibTrans" presStyleLbl="sibTrans1D1" presStyleIdx="3" presStyleCnt="5"/>
      <dgm:spPr/>
    </dgm:pt>
    <dgm:pt modelId="{41274479-5AB7-5547-822D-17DA9565D094}" type="pres">
      <dgm:prSet presAssocID="{76590CBA-456E-9C4E-86C9-A0C069D817AF}" presName="node" presStyleLbl="node1" presStyleIdx="4" presStyleCnt="5" custScaleY="143458">
        <dgm:presLayoutVars>
          <dgm:bulletEnabled val="1"/>
        </dgm:presLayoutVars>
      </dgm:prSet>
      <dgm:spPr/>
    </dgm:pt>
    <dgm:pt modelId="{A6023E00-1A5C-5244-B9CA-801FCDB5F3B3}" type="pres">
      <dgm:prSet presAssocID="{76590CBA-456E-9C4E-86C9-A0C069D817AF}" presName="spNode" presStyleCnt="0"/>
      <dgm:spPr/>
    </dgm:pt>
    <dgm:pt modelId="{8C42C9C3-B839-FC4B-97A8-483EABA99CC7}" type="pres">
      <dgm:prSet presAssocID="{FF53EEF5-43CF-C845-80F3-FFACFC3A9B2C}" presName="sibTrans" presStyleLbl="sibTrans1D1" presStyleIdx="4" presStyleCnt="5"/>
      <dgm:spPr/>
    </dgm:pt>
  </dgm:ptLst>
  <dgm:cxnLst>
    <dgm:cxn modelId="{92817005-0C72-A746-83D7-1B9D3892D3F8}" srcId="{F9CBDE10-4929-854E-AF4B-5B9C1E0D034A}" destId="{76EC273A-FF37-A44A-8158-170325DC3821}" srcOrd="3" destOrd="0" parTransId="{FCDAF20C-FE8E-A045-A1BF-E9B2386AE15A}" sibTransId="{28D2336A-5988-504F-AF68-5E693884A4A6}"/>
    <dgm:cxn modelId="{FBD52107-671E-1E45-8227-9368D2638701}" type="presOf" srcId="{9A2B7EA6-D6EC-5B49-8139-28758F169AF9}" destId="{FBDBFE72-83FB-F143-9B38-77683B1BA1F3}" srcOrd="0" destOrd="2" presId="urn:microsoft.com/office/officeart/2005/8/layout/cycle6"/>
    <dgm:cxn modelId="{644B0120-A8CA-864C-B0D5-4CFE268EBCCD}" srcId="{AE3136CE-361F-8240-8361-3A7EAF23C65B}" destId="{554D847A-1ABA-F542-9606-87385735EC79}" srcOrd="0" destOrd="0" parTransId="{F98B69BD-4D12-B24D-AF7B-5BB620CD4CE9}" sibTransId="{1A6FFA69-6785-014B-874F-BCF1CCD7BC2A}"/>
    <dgm:cxn modelId="{59117321-2C07-D444-99A1-F650A85F59DF}" type="presOf" srcId="{EAF93107-8DA6-0340-9A2A-6DFC227120AD}" destId="{FBDBFE72-83FB-F143-9B38-77683B1BA1F3}" srcOrd="0" destOrd="1" presId="urn:microsoft.com/office/officeart/2005/8/layout/cycle6"/>
    <dgm:cxn modelId="{79E3C322-63EB-674F-8C75-C86F5282CD12}" type="presOf" srcId="{C02538DC-17E8-0440-992B-DC9236C99733}" destId="{FC6F4F68-5970-CB49-8171-B1ED2D4A0772}" srcOrd="0" destOrd="0" presId="urn:microsoft.com/office/officeart/2005/8/layout/cycle6"/>
    <dgm:cxn modelId="{733EC72F-57ED-BF48-8A3F-EEC5105E9DD8}" type="presOf" srcId="{76590CBA-456E-9C4E-86C9-A0C069D817AF}" destId="{41274479-5AB7-5547-822D-17DA9565D094}" srcOrd="0" destOrd="0" presId="urn:microsoft.com/office/officeart/2005/8/layout/cycle6"/>
    <dgm:cxn modelId="{CBE55733-A508-C442-BABC-D25CB0F12760}" srcId="{AE3136CE-361F-8240-8361-3A7EAF23C65B}" destId="{BB0730ED-1AFF-384E-86AC-1165864376F1}" srcOrd="2" destOrd="0" parTransId="{2C19E5C8-119E-2340-8BC0-F5604063EDB7}" sibTransId="{2A6FBD69-6C85-2145-9710-0E694A2144FE}"/>
    <dgm:cxn modelId="{882C7C38-978A-174F-A27F-B2DE394E406A}" type="presOf" srcId="{46BF407D-628C-7349-9EE5-0DB0B3781F07}" destId="{406B2703-45F1-6B40-873E-ED99053976E4}" srcOrd="0" destOrd="4" presId="urn:microsoft.com/office/officeart/2005/8/layout/cycle6"/>
    <dgm:cxn modelId="{BE7F015B-DC45-0C4A-A87E-283AF742164D}" type="presOf" srcId="{76EC273A-FF37-A44A-8158-170325DC3821}" destId="{1B4733C1-29D2-C04C-BC98-BF8499B5E040}" srcOrd="0" destOrd="0" presId="urn:microsoft.com/office/officeart/2005/8/layout/cycle6"/>
    <dgm:cxn modelId="{6DA1CF5B-6A9D-4640-AE18-315D7E82FCD1}" type="presOf" srcId="{6DBDC86E-EDA2-814F-BA37-568388390119}" destId="{2A8B9480-1082-A849-ADA0-B15B9FFAC8C0}" srcOrd="0" destOrd="0" presId="urn:microsoft.com/office/officeart/2005/8/layout/cycle6"/>
    <dgm:cxn modelId="{0A38DB61-3A6C-6848-8764-87F67B17AF1A}" type="presOf" srcId="{62AD1663-3C4A-A743-A4FB-EA6AD91B082D}" destId="{1B4733C1-29D2-C04C-BC98-BF8499B5E040}" srcOrd="0" destOrd="1" presId="urn:microsoft.com/office/officeart/2005/8/layout/cycle6"/>
    <dgm:cxn modelId="{47FD8C42-62B1-044D-B1A5-B777202B4A14}" srcId="{B6105E79-3A7A-E548-B96B-0BA6B39D9542}" destId="{9A2B7EA6-D6EC-5B49-8139-28758F169AF9}" srcOrd="1" destOrd="0" parTransId="{1B912C44-5CCC-9E44-A18E-40062C316D55}" sibTransId="{EE5D9DFE-361D-D045-B5AC-DA252676D589}"/>
    <dgm:cxn modelId="{34360D46-65C2-8E4A-80D7-D8FB9BB53CB7}" type="presOf" srcId="{F9CBDE10-4929-854E-AF4B-5B9C1E0D034A}" destId="{5CAD3053-DCB4-E94F-A1D5-711221F4B5B4}" srcOrd="0" destOrd="0" presId="urn:microsoft.com/office/officeart/2005/8/layout/cycle6"/>
    <dgm:cxn modelId="{388B0549-7BA7-DD4A-845E-DF8047E8F807}" type="presOf" srcId="{6EBF434F-6E73-3E49-A597-F9267A71CBFC}" destId="{406B2703-45F1-6B40-873E-ED99053976E4}" srcOrd="0" destOrd="3" presId="urn:microsoft.com/office/officeart/2005/8/layout/cycle6"/>
    <dgm:cxn modelId="{A89F4649-08FF-FF44-AD24-8898EEBE7EB6}" type="presOf" srcId="{BB0730ED-1AFF-384E-86AC-1165864376F1}" destId="{70B48F52-C299-AA46-90AB-9271DCCDCBB0}" srcOrd="0" destOrd="3" presId="urn:microsoft.com/office/officeart/2005/8/layout/cycle6"/>
    <dgm:cxn modelId="{C1297C69-B73D-9247-8C8E-32C01487EFF4}" type="presOf" srcId="{74C2F351-6DAD-2D46-84A3-24E7A2A3A9AE}" destId="{406B2703-45F1-6B40-873E-ED99053976E4}" srcOrd="0" destOrd="2" presId="urn:microsoft.com/office/officeart/2005/8/layout/cycle6"/>
    <dgm:cxn modelId="{0F0BC271-0E6F-EA43-A92D-F43037EB8A78}" srcId="{F9CBDE10-4929-854E-AF4B-5B9C1E0D034A}" destId="{DDF199FE-145A-5F47-B838-25F0C7AF7302}" srcOrd="0" destOrd="0" parTransId="{3146ADAF-3A49-7F45-82E1-0E550DA58E1B}" sibTransId="{C02538DC-17E8-0440-992B-DC9236C99733}"/>
    <dgm:cxn modelId="{76836773-89D5-1840-86E8-7966E075BD82}" srcId="{F9CBDE10-4929-854E-AF4B-5B9C1E0D034A}" destId="{AE3136CE-361F-8240-8361-3A7EAF23C65B}" srcOrd="2" destOrd="0" parTransId="{D0DF035F-36FC-8C4F-862B-148893CCEDCC}" sibTransId="{6DBDC86E-EDA2-814F-BA37-568388390119}"/>
    <dgm:cxn modelId="{846EDB59-E465-5846-ABE0-A5E78586767E}" type="presOf" srcId="{FFA48669-8019-EC45-B406-E735B76D9654}" destId="{406B2703-45F1-6B40-873E-ED99053976E4}" srcOrd="0" destOrd="5" presId="urn:microsoft.com/office/officeart/2005/8/layout/cycle6"/>
    <dgm:cxn modelId="{7F2E3A7A-BCCA-9145-BA65-725D4EDE7A79}" type="presOf" srcId="{D7C0D484-23D1-B249-9819-EB6C4D6EC48C}" destId="{076C615E-955E-1844-8046-8CBA7E81F294}" srcOrd="0" destOrd="0" presId="urn:microsoft.com/office/officeart/2005/8/layout/cycle6"/>
    <dgm:cxn modelId="{B1B6E68F-36B3-4941-B1C0-7EBB121650C1}" srcId="{AE3136CE-361F-8240-8361-3A7EAF23C65B}" destId="{C4970821-3699-6B4A-B589-EC2B12A332A4}" srcOrd="1" destOrd="0" parTransId="{52163325-C552-554D-A858-83A9690F328B}" sibTransId="{A47B2E63-C305-554F-8BC6-99E48E9B8C63}"/>
    <dgm:cxn modelId="{C9C1CA90-9342-0E4C-BD3C-16B254B48D41}" type="presOf" srcId="{DDF199FE-145A-5F47-B838-25F0C7AF7302}" destId="{406B2703-45F1-6B40-873E-ED99053976E4}" srcOrd="0" destOrd="0" presId="urn:microsoft.com/office/officeart/2005/8/layout/cycle6"/>
    <dgm:cxn modelId="{89725C97-9B4F-A245-A428-8221C73D7F29}" srcId="{F9CBDE10-4929-854E-AF4B-5B9C1E0D034A}" destId="{76590CBA-456E-9C4E-86C9-A0C069D817AF}" srcOrd="4" destOrd="0" parTransId="{3C0C3CF1-E28E-B642-861D-0F4A0EC63601}" sibTransId="{FF53EEF5-43CF-C845-80F3-FFACFC3A9B2C}"/>
    <dgm:cxn modelId="{8C8110A6-E22A-C244-AF48-4ACB1095606B}" type="presOf" srcId="{AE3136CE-361F-8240-8361-3A7EAF23C65B}" destId="{70B48F52-C299-AA46-90AB-9271DCCDCBB0}" srcOrd="0" destOrd="0" presId="urn:microsoft.com/office/officeart/2005/8/layout/cycle6"/>
    <dgm:cxn modelId="{F339DAA6-CD0D-044E-A049-62488DDBAC6D}" srcId="{DDF199FE-145A-5F47-B838-25F0C7AF7302}" destId="{E8334AE9-CC92-B24F-B493-09B2F956616F}" srcOrd="0" destOrd="0" parTransId="{D9F505E6-A0A2-254B-A194-763E3CDFC649}" sibTransId="{804B6A34-0A70-0A46-860F-648143AFCCF0}"/>
    <dgm:cxn modelId="{7DF3B0A9-7E34-9D4F-9ECD-AA631DBF0FB3}" type="presOf" srcId="{28D2336A-5988-504F-AF68-5E693884A4A6}" destId="{B61A8B5B-3594-B641-B64E-224F8F5C974A}" srcOrd="0" destOrd="0" presId="urn:microsoft.com/office/officeart/2005/8/layout/cycle6"/>
    <dgm:cxn modelId="{DB943FAD-CF6B-CD4F-BBC7-227FE8DF890C}" srcId="{DDF199FE-145A-5F47-B838-25F0C7AF7302}" destId="{FFA48669-8019-EC45-B406-E735B76D9654}" srcOrd="4" destOrd="0" parTransId="{A0E51D1B-24C3-A842-8C6E-E6C14C9777E7}" sibTransId="{50D08273-5265-0A43-A391-D54E21995DEC}"/>
    <dgm:cxn modelId="{1F6004B1-3837-144A-B94F-5AC3C7B01772}" srcId="{F9CBDE10-4929-854E-AF4B-5B9C1E0D034A}" destId="{B6105E79-3A7A-E548-B96B-0BA6B39D9542}" srcOrd="1" destOrd="0" parTransId="{7B927BE4-2F50-564F-A81A-C29968631B65}" sibTransId="{D7C0D484-23D1-B249-9819-EB6C4D6EC48C}"/>
    <dgm:cxn modelId="{6841F1B8-0BF4-7E4A-8A53-DDA569257F41}" type="presOf" srcId="{C4970821-3699-6B4A-B589-EC2B12A332A4}" destId="{70B48F52-C299-AA46-90AB-9271DCCDCBB0}" srcOrd="0" destOrd="2" presId="urn:microsoft.com/office/officeart/2005/8/layout/cycle6"/>
    <dgm:cxn modelId="{1619D9BC-6BEB-7B4B-86F3-8CDD15A646B7}" srcId="{DDF199FE-145A-5F47-B838-25F0C7AF7302}" destId="{46BF407D-628C-7349-9EE5-0DB0B3781F07}" srcOrd="3" destOrd="0" parTransId="{54DB2645-CCB3-E14C-A199-016206991E76}" sibTransId="{A74FB4DB-9A5A-E741-B56C-81B27B59471C}"/>
    <dgm:cxn modelId="{69A588C6-6359-924A-90A4-149D6101949F}" srcId="{76EC273A-FF37-A44A-8158-170325DC3821}" destId="{62AD1663-3C4A-A743-A4FB-EA6AD91B082D}" srcOrd="0" destOrd="0" parTransId="{FCE21D52-099E-0B4A-9351-915950BA433A}" sibTransId="{FA3F3259-E646-B144-8ED7-5977A5D9DF7F}"/>
    <dgm:cxn modelId="{96B99ECC-AB61-424C-BD24-6D777EFEE30A}" srcId="{DDF199FE-145A-5F47-B838-25F0C7AF7302}" destId="{6EBF434F-6E73-3E49-A597-F9267A71CBFC}" srcOrd="2" destOrd="0" parTransId="{B6C557B4-8481-0643-8478-A14F107DD724}" sibTransId="{C93A8747-B9E6-0941-89C6-321DBDB41CC9}"/>
    <dgm:cxn modelId="{7894C4D6-3E1E-A944-9CA5-5948E40C2058}" type="presOf" srcId="{554D847A-1ABA-F542-9606-87385735EC79}" destId="{70B48F52-C299-AA46-90AB-9271DCCDCBB0}" srcOrd="0" destOrd="1" presId="urn:microsoft.com/office/officeart/2005/8/layout/cycle6"/>
    <dgm:cxn modelId="{88F3D6D6-109E-BF43-9BF9-195780CD80DC}" srcId="{B6105E79-3A7A-E548-B96B-0BA6B39D9542}" destId="{EAF93107-8DA6-0340-9A2A-6DFC227120AD}" srcOrd="0" destOrd="0" parTransId="{CC331A5F-7ABB-EC42-B73B-38E0DDC16280}" sibTransId="{C1CF7F61-AA16-D04F-9607-75476B8669C8}"/>
    <dgm:cxn modelId="{D070DCE3-A9DD-A644-BB9A-15CDC91148A8}" type="presOf" srcId="{B6105E79-3A7A-E548-B96B-0BA6B39D9542}" destId="{FBDBFE72-83FB-F143-9B38-77683B1BA1F3}" srcOrd="0" destOrd="0" presId="urn:microsoft.com/office/officeart/2005/8/layout/cycle6"/>
    <dgm:cxn modelId="{0EED6AE7-0A01-C648-A93D-EE2FC0B3F7B4}" type="presOf" srcId="{E8334AE9-CC92-B24F-B493-09B2F956616F}" destId="{406B2703-45F1-6B40-873E-ED99053976E4}" srcOrd="0" destOrd="1" presId="urn:microsoft.com/office/officeart/2005/8/layout/cycle6"/>
    <dgm:cxn modelId="{7F2E09E9-2904-E549-8C80-964A9875F282}" type="presOf" srcId="{FF53EEF5-43CF-C845-80F3-FFACFC3A9B2C}" destId="{8C42C9C3-B839-FC4B-97A8-483EABA99CC7}" srcOrd="0" destOrd="0" presId="urn:microsoft.com/office/officeart/2005/8/layout/cycle6"/>
    <dgm:cxn modelId="{88898BEA-2AC7-1941-AAAC-4DFDF16453D5}" srcId="{DDF199FE-145A-5F47-B838-25F0C7AF7302}" destId="{74C2F351-6DAD-2D46-84A3-24E7A2A3A9AE}" srcOrd="1" destOrd="0" parTransId="{0FFBFEC4-E30F-B445-9D07-69EC2B187532}" sibTransId="{21A3E3A2-F5A6-0841-96AA-AA4D8A0BA5FD}"/>
    <dgm:cxn modelId="{AB1B6634-A063-FD48-95C7-93AC70D60EF8}" type="presParOf" srcId="{5CAD3053-DCB4-E94F-A1D5-711221F4B5B4}" destId="{406B2703-45F1-6B40-873E-ED99053976E4}" srcOrd="0" destOrd="0" presId="urn:microsoft.com/office/officeart/2005/8/layout/cycle6"/>
    <dgm:cxn modelId="{704A6E3A-7D9C-DF4F-B32A-835907DFA5DA}" type="presParOf" srcId="{5CAD3053-DCB4-E94F-A1D5-711221F4B5B4}" destId="{7788389F-51A2-D340-B252-C026665A12F1}" srcOrd="1" destOrd="0" presId="urn:microsoft.com/office/officeart/2005/8/layout/cycle6"/>
    <dgm:cxn modelId="{C03B6D0E-6A55-5142-AE4E-1534009BB69F}" type="presParOf" srcId="{5CAD3053-DCB4-E94F-A1D5-711221F4B5B4}" destId="{FC6F4F68-5970-CB49-8171-B1ED2D4A0772}" srcOrd="2" destOrd="0" presId="urn:microsoft.com/office/officeart/2005/8/layout/cycle6"/>
    <dgm:cxn modelId="{E0803F6D-5185-3F42-9D38-2A38FF09F9DA}" type="presParOf" srcId="{5CAD3053-DCB4-E94F-A1D5-711221F4B5B4}" destId="{FBDBFE72-83FB-F143-9B38-77683B1BA1F3}" srcOrd="3" destOrd="0" presId="urn:microsoft.com/office/officeart/2005/8/layout/cycle6"/>
    <dgm:cxn modelId="{22C210B0-8C3A-124E-AC38-C0D66D6F4A51}" type="presParOf" srcId="{5CAD3053-DCB4-E94F-A1D5-711221F4B5B4}" destId="{30AAC69B-1B23-3943-B0E3-AD9BFF91BC63}" srcOrd="4" destOrd="0" presId="urn:microsoft.com/office/officeart/2005/8/layout/cycle6"/>
    <dgm:cxn modelId="{0FECD252-9AC1-A54F-8C86-DCFEC5E2C8B4}" type="presParOf" srcId="{5CAD3053-DCB4-E94F-A1D5-711221F4B5B4}" destId="{076C615E-955E-1844-8046-8CBA7E81F294}" srcOrd="5" destOrd="0" presId="urn:microsoft.com/office/officeart/2005/8/layout/cycle6"/>
    <dgm:cxn modelId="{49BB7065-D631-824F-AD0A-D251AC77BE48}" type="presParOf" srcId="{5CAD3053-DCB4-E94F-A1D5-711221F4B5B4}" destId="{70B48F52-C299-AA46-90AB-9271DCCDCBB0}" srcOrd="6" destOrd="0" presId="urn:microsoft.com/office/officeart/2005/8/layout/cycle6"/>
    <dgm:cxn modelId="{BFFAF262-4C6D-C345-B15D-4D3F07681D4C}" type="presParOf" srcId="{5CAD3053-DCB4-E94F-A1D5-711221F4B5B4}" destId="{E86CE0AB-FF6F-B540-842B-7E87F1F2A7EB}" srcOrd="7" destOrd="0" presId="urn:microsoft.com/office/officeart/2005/8/layout/cycle6"/>
    <dgm:cxn modelId="{6EBFF63D-1C80-9749-98C5-F4CC1D48F302}" type="presParOf" srcId="{5CAD3053-DCB4-E94F-A1D5-711221F4B5B4}" destId="{2A8B9480-1082-A849-ADA0-B15B9FFAC8C0}" srcOrd="8" destOrd="0" presId="urn:microsoft.com/office/officeart/2005/8/layout/cycle6"/>
    <dgm:cxn modelId="{8D025FD8-B3AA-A145-8B44-BD1587624E2F}" type="presParOf" srcId="{5CAD3053-DCB4-E94F-A1D5-711221F4B5B4}" destId="{1B4733C1-29D2-C04C-BC98-BF8499B5E040}" srcOrd="9" destOrd="0" presId="urn:microsoft.com/office/officeart/2005/8/layout/cycle6"/>
    <dgm:cxn modelId="{49B01FC4-F157-4C48-A15F-1724708C2D4D}" type="presParOf" srcId="{5CAD3053-DCB4-E94F-A1D5-711221F4B5B4}" destId="{6C42BC24-3B9D-F64C-A09F-E981818ABB38}" srcOrd="10" destOrd="0" presId="urn:microsoft.com/office/officeart/2005/8/layout/cycle6"/>
    <dgm:cxn modelId="{CF4DEFA0-1068-7E4F-B771-A36B460DC0B6}" type="presParOf" srcId="{5CAD3053-DCB4-E94F-A1D5-711221F4B5B4}" destId="{B61A8B5B-3594-B641-B64E-224F8F5C974A}" srcOrd="11" destOrd="0" presId="urn:microsoft.com/office/officeart/2005/8/layout/cycle6"/>
    <dgm:cxn modelId="{5CF7C4DF-CF61-864C-BEAE-2583E71092A9}" type="presParOf" srcId="{5CAD3053-DCB4-E94F-A1D5-711221F4B5B4}" destId="{41274479-5AB7-5547-822D-17DA9565D094}" srcOrd="12" destOrd="0" presId="urn:microsoft.com/office/officeart/2005/8/layout/cycle6"/>
    <dgm:cxn modelId="{56F704B1-DA41-5446-9E41-155611B1EA98}" type="presParOf" srcId="{5CAD3053-DCB4-E94F-A1D5-711221F4B5B4}" destId="{A6023E00-1A5C-5244-B9CA-801FCDB5F3B3}" srcOrd="13" destOrd="0" presId="urn:microsoft.com/office/officeart/2005/8/layout/cycle6"/>
    <dgm:cxn modelId="{1E3EEDBF-F2E8-444E-B73F-71171A3F78EF}" type="presParOf" srcId="{5CAD3053-DCB4-E94F-A1D5-711221F4B5B4}" destId="{8C42C9C3-B839-FC4B-97A8-483EABA99CC7}" srcOrd="14"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6B2703-45F1-6B40-873E-ED99053976E4}">
      <dsp:nvSpPr>
        <dsp:cNvPr id="0" name=""/>
        <dsp:cNvSpPr/>
      </dsp:nvSpPr>
      <dsp:spPr>
        <a:xfrm>
          <a:off x="2424215" y="-199517"/>
          <a:ext cx="1667045" cy="1557450"/>
        </a:xfrm>
        <a:prstGeom prst="roundRect">
          <a:avLst/>
        </a:prstGeom>
        <a:solidFill>
          <a:schemeClr val="accent6">
            <a:lumMod val="60000"/>
            <a:lumOff val="4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l" defTabSz="391160">
            <a:lnSpc>
              <a:spcPct val="90000"/>
            </a:lnSpc>
            <a:spcBef>
              <a:spcPct val="0"/>
            </a:spcBef>
            <a:spcAft>
              <a:spcPct val="35000"/>
            </a:spcAft>
            <a:buNone/>
          </a:pPr>
          <a:r>
            <a:rPr lang="en-US" sz="880" kern="1200" dirty="0">
              <a:solidFill>
                <a:schemeClr val="tx1"/>
              </a:solidFill>
              <a:latin typeface="Corbel" panose="020B0503020204020204" pitchFamily="34" charset="0"/>
              <a:ea typeface="Cambria Math" charset="0"/>
              <a:cs typeface="Cambria Math" charset="0"/>
            </a:rPr>
            <a:t>Recommended </a:t>
          </a:r>
          <a:r>
            <a:rPr lang="en-US" sz="880" b="1" kern="1200" dirty="0">
              <a:solidFill>
                <a:schemeClr val="tx1"/>
              </a:solidFill>
              <a:latin typeface="Corbel" panose="020B0503020204020204" pitchFamily="34" charset="0"/>
              <a:ea typeface="Cambria Math" charset="0"/>
              <a:cs typeface="Cambria Math" charset="0"/>
            </a:rPr>
            <a:t>screening timeline:</a:t>
          </a:r>
        </a:p>
        <a:p>
          <a:pPr marL="57150" lvl="1" indent="-57150" algn="l" defTabSz="391160">
            <a:lnSpc>
              <a:spcPct val="90000"/>
            </a:lnSpc>
            <a:spcBef>
              <a:spcPct val="0"/>
            </a:spcBef>
            <a:spcAft>
              <a:spcPct val="15000"/>
            </a:spcAft>
            <a:buChar char="•"/>
          </a:pPr>
          <a:r>
            <a:rPr lang="en-US" sz="880" kern="1200" dirty="0">
              <a:solidFill>
                <a:schemeClr val="tx1"/>
              </a:solidFill>
              <a:latin typeface="Corbel" panose="020B0503020204020204" pitchFamily="34" charset="0"/>
              <a:ea typeface="Cambria Math" charset="0"/>
              <a:cs typeface="Cambria Math" charset="0"/>
            </a:rPr>
            <a:t>Initial prenatal visit</a:t>
          </a:r>
        </a:p>
        <a:p>
          <a:pPr marL="57150" lvl="1" indent="-57150" algn="l" defTabSz="391160">
            <a:lnSpc>
              <a:spcPct val="90000"/>
            </a:lnSpc>
            <a:spcBef>
              <a:spcPct val="0"/>
            </a:spcBef>
            <a:spcAft>
              <a:spcPct val="15000"/>
            </a:spcAft>
            <a:buChar char="•"/>
          </a:pPr>
          <a:r>
            <a:rPr lang="en-US" sz="880" kern="1200" dirty="0">
              <a:solidFill>
                <a:schemeClr val="tx1"/>
              </a:solidFill>
              <a:latin typeface="Corbel" panose="020B0503020204020204" pitchFamily="34" charset="0"/>
              <a:ea typeface="Cambria Math" charset="0"/>
              <a:cs typeface="Cambria Math" charset="0"/>
            </a:rPr>
            <a:t>28 weeks gestation</a:t>
          </a:r>
        </a:p>
        <a:p>
          <a:pPr marL="57150" lvl="1" indent="-57150" algn="l" defTabSz="391160">
            <a:lnSpc>
              <a:spcPct val="90000"/>
            </a:lnSpc>
            <a:spcBef>
              <a:spcPct val="0"/>
            </a:spcBef>
            <a:spcAft>
              <a:spcPct val="15000"/>
            </a:spcAft>
            <a:buChar char="•"/>
          </a:pPr>
          <a:r>
            <a:rPr lang="en-US" sz="880" kern="1200" dirty="0">
              <a:solidFill>
                <a:schemeClr val="tx1"/>
              </a:solidFill>
              <a:latin typeface="Corbel" panose="020B0503020204020204" pitchFamily="34" charset="0"/>
              <a:ea typeface="Cambria Math" charset="0"/>
              <a:cs typeface="Cambria Math" charset="0"/>
            </a:rPr>
            <a:t>2-4 weeks postpartum</a:t>
          </a:r>
        </a:p>
        <a:p>
          <a:pPr marL="57150" lvl="1" indent="-57150" algn="l" defTabSz="391160">
            <a:lnSpc>
              <a:spcPct val="90000"/>
            </a:lnSpc>
            <a:spcBef>
              <a:spcPct val="0"/>
            </a:spcBef>
            <a:spcAft>
              <a:spcPct val="15000"/>
            </a:spcAft>
            <a:buChar char="•"/>
          </a:pPr>
          <a:r>
            <a:rPr lang="en-US" sz="880" kern="1200" dirty="0">
              <a:solidFill>
                <a:schemeClr val="tx1"/>
              </a:solidFill>
              <a:latin typeface="Corbel" panose="020B0503020204020204" pitchFamily="34" charset="0"/>
              <a:ea typeface="Cambria Math" charset="0"/>
              <a:cs typeface="Cambria Math" charset="0"/>
            </a:rPr>
            <a:t>8-12 weeks postpartum</a:t>
          </a:r>
        </a:p>
        <a:p>
          <a:pPr marL="57150" lvl="1" indent="-57150" algn="l" defTabSz="391160">
            <a:lnSpc>
              <a:spcPct val="90000"/>
            </a:lnSpc>
            <a:spcBef>
              <a:spcPct val="0"/>
            </a:spcBef>
            <a:spcAft>
              <a:spcPct val="15000"/>
            </a:spcAft>
            <a:buChar char="•"/>
          </a:pPr>
          <a:r>
            <a:rPr lang="en-US" sz="880" kern="1200" dirty="0">
              <a:solidFill>
                <a:schemeClr val="tx1"/>
              </a:solidFill>
              <a:latin typeface="Corbel" panose="020B0503020204020204" pitchFamily="34" charset="0"/>
              <a:ea typeface="Cambria Math" charset="0"/>
              <a:cs typeface="Cambria Math" charset="0"/>
            </a:rPr>
            <a:t>9-12 months postpartum</a:t>
          </a:r>
        </a:p>
      </dsp:txBody>
      <dsp:txXfrm>
        <a:off x="2500243" y="-123489"/>
        <a:ext cx="1514989" cy="1405394"/>
      </dsp:txXfrm>
    </dsp:sp>
    <dsp:sp modelId="{FC6F4F68-5970-CB49-8171-B1ED2D4A0772}">
      <dsp:nvSpPr>
        <dsp:cNvPr id="0" name=""/>
        <dsp:cNvSpPr/>
      </dsp:nvSpPr>
      <dsp:spPr>
        <a:xfrm>
          <a:off x="1093952" y="579208"/>
          <a:ext cx="4327571" cy="4327571"/>
        </a:xfrm>
        <a:custGeom>
          <a:avLst/>
          <a:gdLst/>
          <a:ahLst/>
          <a:cxnLst/>
          <a:rect l="0" t="0" r="0" b="0"/>
          <a:pathLst>
            <a:path>
              <a:moveTo>
                <a:pt x="3006084" y="170672"/>
              </a:moveTo>
              <a:arcTo wR="2163785" hR="2163785" stAng="17574548" swAng="1494533"/>
            </a:path>
          </a:pathLst>
        </a:custGeom>
        <a:noFill/>
        <a:ln w="6350" cap="flat" cmpd="sng" algn="ctr">
          <a:solidFill>
            <a:srgbClr val="CEA2DD"/>
          </a:solidFill>
          <a:prstDash val="solid"/>
          <a:miter lim="800000"/>
        </a:ln>
        <a:effectLst/>
      </dsp:spPr>
      <dsp:style>
        <a:lnRef idx="1">
          <a:scrgbClr r="0" g="0" b="0"/>
        </a:lnRef>
        <a:fillRef idx="0">
          <a:scrgbClr r="0" g="0" b="0"/>
        </a:fillRef>
        <a:effectRef idx="0">
          <a:scrgbClr r="0" g="0" b="0"/>
        </a:effectRef>
        <a:fontRef idx="minor"/>
      </dsp:style>
    </dsp:sp>
    <dsp:sp modelId="{FBDBFE72-83FB-F143-9B38-77683B1BA1F3}">
      <dsp:nvSpPr>
        <dsp:cNvPr id="0" name=""/>
        <dsp:cNvSpPr/>
      </dsp:nvSpPr>
      <dsp:spPr>
        <a:xfrm>
          <a:off x="4482097" y="1297106"/>
          <a:ext cx="1667045" cy="1554481"/>
        </a:xfrm>
        <a:prstGeom prst="roundRect">
          <a:avLst/>
        </a:prstGeom>
        <a:solidFill>
          <a:schemeClr val="accent6">
            <a:lumMod val="60000"/>
            <a:lumOff val="4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l" defTabSz="391160">
            <a:lnSpc>
              <a:spcPct val="90000"/>
            </a:lnSpc>
            <a:spcBef>
              <a:spcPct val="0"/>
            </a:spcBef>
            <a:spcAft>
              <a:spcPct val="35000"/>
            </a:spcAft>
            <a:buNone/>
          </a:pPr>
          <a:r>
            <a:rPr lang="en-US" sz="880" kern="1200" dirty="0">
              <a:solidFill>
                <a:schemeClr val="tx1"/>
              </a:solidFill>
              <a:latin typeface="Corbel" panose="020B0503020204020204" pitchFamily="34" charset="0"/>
              <a:ea typeface="Cambria Math" charset="0"/>
              <a:cs typeface="Cambria Math" charset="0"/>
            </a:rPr>
            <a:t>Utilize a </a:t>
          </a:r>
          <a:r>
            <a:rPr lang="en-US" sz="880" b="1" kern="1200" dirty="0">
              <a:solidFill>
                <a:schemeClr val="tx1"/>
              </a:solidFill>
              <a:latin typeface="Corbel" panose="020B0503020204020204" pitchFamily="34" charset="0"/>
              <a:ea typeface="Cambria Math" charset="0"/>
              <a:cs typeface="Cambria Math" charset="0"/>
            </a:rPr>
            <a:t>valid screening tool</a:t>
          </a:r>
          <a:r>
            <a:rPr lang="en-US" sz="880" kern="1200" dirty="0">
              <a:solidFill>
                <a:schemeClr val="tx1"/>
              </a:solidFill>
              <a:latin typeface="Corbel" panose="020B0503020204020204" pitchFamily="34" charset="0"/>
              <a:ea typeface="Cambria Math" charset="0"/>
              <a:cs typeface="Cambria Math" charset="0"/>
            </a:rPr>
            <a:t>.</a:t>
          </a:r>
        </a:p>
        <a:p>
          <a:pPr marL="57150" lvl="1" indent="-57150" algn="l" defTabSz="391160">
            <a:lnSpc>
              <a:spcPct val="90000"/>
            </a:lnSpc>
            <a:spcBef>
              <a:spcPct val="0"/>
            </a:spcBef>
            <a:spcAft>
              <a:spcPct val="15000"/>
            </a:spcAft>
            <a:buChar char="•"/>
          </a:pPr>
          <a:r>
            <a:rPr lang="en-US" sz="880" kern="1200" dirty="0">
              <a:solidFill>
                <a:schemeClr val="tx1"/>
              </a:solidFill>
              <a:latin typeface="Corbel" panose="020B0503020204020204" pitchFamily="34" charset="0"/>
              <a:ea typeface="Cambria Math" charset="0"/>
              <a:cs typeface="Cambria Math" charset="0"/>
            </a:rPr>
            <a:t>Most commonly utilized in pregnancy: EPDS and PHQ-9 </a:t>
          </a:r>
          <a:r>
            <a:rPr lang="en-US" sz="880" i="1" kern="1200" dirty="0">
              <a:solidFill>
                <a:schemeClr val="tx1"/>
              </a:solidFill>
              <a:latin typeface="Corbel" panose="020B0503020204020204" pitchFamily="34" charset="0"/>
              <a:ea typeface="Cambria Math" charset="0"/>
              <a:cs typeface="Cambria Math" charset="0"/>
            </a:rPr>
            <a:t>(both included in this toolkit).</a:t>
          </a:r>
        </a:p>
        <a:p>
          <a:pPr marL="57150" lvl="1" indent="-57150" algn="l" defTabSz="391160">
            <a:lnSpc>
              <a:spcPct val="90000"/>
            </a:lnSpc>
            <a:spcBef>
              <a:spcPct val="0"/>
            </a:spcBef>
            <a:spcAft>
              <a:spcPct val="15000"/>
            </a:spcAft>
            <a:buChar char="•"/>
          </a:pPr>
          <a:r>
            <a:rPr lang="en-US" sz="880" kern="1200" dirty="0">
              <a:solidFill>
                <a:schemeClr val="tx1"/>
              </a:solidFill>
              <a:latin typeface="Corbel" panose="020B0503020204020204" pitchFamily="34" charset="0"/>
              <a:ea typeface="Cambria Math" charset="0"/>
              <a:cs typeface="Cambria Math" charset="0"/>
            </a:rPr>
            <a:t>Acknowledge and thank the patient for completing. Review the score with them. Ask why they chose the answers they did about certain questions.</a:t>
          </a:r>
          <a:endParaRPr lang="en-US" sz="880" i="1" kern="1200" dirty="0">
            <a:solidFill>
              <a:schemeClr val="tx1"/>
            </a:solidFill>
            <a:latin typeface="Corbel" panose="020B0503020204020204" pitchFamily="34" charset="0"/>
            <a:ea typeface="Cambria Math" charset="0"/>
            <a:cs typeface="Cambria Math" charset="0"/>
          </a:endParaRPr>
        </a:p>
      </dsp:txBody>
      <dsp:txXfrm>
        <a:off x="4557981" y="1372990"/>
        <a:ext cx="1515277" cy="1402713"/>
      </dsp:txXfrm>
    </dsp:sp>
    <dsp:sp modelId="{076C615E-955E-1844-8046-8CBA7E81F294}">
      <dsp:nvSpPr>
        <dsp:cNvPr id="0" name=""/>
        <dsp:cNvSpPr/>
      </dsp:nvSpPr>
      <dsp:spPr>
        <a:xfrm>
          <a:off x="1093952" y="579208"/>
          <a:ext cx="4327571" cy="4327571"/>
        </a:xfrm>
        <a:custGeom>
          <a:avLst/>
          <a:gdLst/>
          <a:ahLst/>
          <a:cxnLst/>
          <a:rect l="0" t="0" r="0" b="0"/>
          <a:pathLst>
            <a:path>
              <a:moveTo>
                <a:pt x="4324378" y="2281295"/>
              </a:moveTo>
              <a:arcTo wR="2163785" hR="2163785" stAng="186787" swAng="1400289"/>
            </a:path>
          </a:pathLst>
        </a:custGeom>
        <a:noFill/>
        <a:ln w="6350" cap="flat" cmpd="sng" algn="ctr">
          <a:solidFill>
            <a:srgbClr val="CEA2DD"/>
          </a:solidFill>
          <a:prstDash val="solid"/>
          <a:miter lim="800000"/>
        </a:ln>
        <a:effectLst/>
      </dsp:spPr>
      <dsp:style>
        <a:lnRef idx="1">
          <a:scrgbClr r="0" g="0" b="0"/>
        </a:lnRef>
        <a:fillRef idx="0">
          <a:scrgbClr r="0" g="0" b="0"/>
        </a:fillRef>
        <a:effectRef idx="0">
          <a:scrgbClr r="0" g="0" b="0"/>
        </a:effectRef>
        <a:fontRef idx="minor"/>
      </dsp:style>
    </dsp:sp>
    <dsp:sp modelId="{70B48F52-C299-AA46-90AB-9271DCCDCBB0}">
      <dsp:nvSpPr>
        <dsp:cNvPr id="0" name=""/>
        <dsp:cNvSpPr/>
      </dsp:nvSpPr>
      <dsp:spPr>
        <a:xfrm>
          <a:off x="3697473" y="3714808"/>
          <a:ext cx="1664211" cy="1557450"/>
        </a:xfrm>
        <a:prstGeom prst="roundRect">
          <a:avLst/>
        </a:prstGeom>
        <a:solidFill>
          <a:schemeClr val="accent6">
            <a:lumMod val="60000"/>
            <a:lumOff val="4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l" defTabSz="388937">
            <a:lnSpc>
              <a:spcPct val="90000"/>
            </a:lnSpc>
            <a:spcBef>
              <a:spcPct val="0"/>
            </a:spcBef>
            <a:spcAft>
              <a:spcPct val="35000"/>
            </a:spcAft>
            <a:buNone/>
          </a:pPr>
          <a:r>
            <a:rPr lang="en-US" sz="875" kern="1200" dirty="0">
              <a:solidFill>
                <a:schemeClr val="tx1"/>
              </a:solidFill>
              <a:latin typeface="Corbel" panose="020B0503020204020204" pitchFamily="34" charset="0"/>
              <a:ea typeface="Cambria Math" charset="0"/>
              <a:cs typeface="Cambria Math" charset="0"/>
            </a:rPr>
            <a:t>Have </a:t>
          </a:r>
          <a:r>
            <a:rPr lang="en-US" sz="875" b="1" kern="1200" dirty="0">
              <a:solidFill>
                <a:schemeClr val="tx1"/>
              </a:solidFill>
              <a:latin typeface="Corbel" panose="020B0503020204020204" pitchFamily="34" charset="0"/>
              <a:ea typeface="Cambria Math" charset="0"/>
              <a:cs typeface="Cambria Math" charset="0"/>
            </a:rPr>
            <a:t>protocols</a:t>
          </a:r>
          <a:r>
            <a:rPr lang="en-US" sz="875" kern="1200" dirty="0">
              <a:solidFill>
                <a:schemeClr val="tx1"/>
              </a:solidFill>
              <a:latin typeface="Corbel" panose="020B0503020204020204" pitchFamily="34" charset="0"/>
              <a:ea typeface="Cambria Math" charset="0"/>
              <a:cs typeface="Cambria Math" charset="0"/>
            </a:rPr>
            <a:t> in place to address:</a:t>
          </a:r>
        </a:p>
        <a:p>
          <a:pPr marL="57150" lvl="1" indent="-57150" algn="l" defTabSz="388937">
            <a:lnSpc>
              <a:spcPct val="90000"/>
            </a:lnSpc>
            <a:spcBef>
              <a:spcPct val="0"/>
            </a:spcBef>
            <a:spcAft>
              <a:spcPct val="15000"/>
            </a:spcAft>
            <a:buChar char="•"/>
          </a:pPr>
          <a:r>
            <a:rPr lang="en-US" sz="875" kern="1200" dirty="0">
              <a:solidFill>
                <a:schemeClr val="tx1"/>
              </a:solidFill>
              <a:latin typeface="Corbel" panose="020B0503020204020204" pitchFamily="34" charset="0"/>
              <a:ea typeface="Cambria Math" charset="0"/>
              <a:cs typeface="Cambria Math" charset="0"/>
            </a:rPr>
            <a:t>Score above cut-off OR acknowledgement of self-harm (or harm to baby).</a:t>
          </a:r>
        </a:p>
        <a:p>
          <a:pPr marL="57150" lvl="1" indent="-57150" algn="l" defTabSz="388937">
            <a:lnSpc>
              <a:spcPct val="90000"/>
            </a:lnSpc>
            <a:spcBef>
              <a:spcPct val="0"/>
            </a:spcBef>
            <a:spcAft>
              <a:spcPct val="15000"/>
            </a:spcAft>
            <a:buChar char="•"/>
          </a:pPr>
          <a:r>
            <a:rPr lang="en-US" sz="875" kern="1200" dirty="0">
              <a:solidFill>
                <a:schemeClr val="tx1"/>
              </a:solidFill>
              <a:latin typeface="Corbel" panose="020B0503020204020204" pitchFamily="34" charset="0"/>
              <a:ea typeface="Cambria Math" charset="0"/>
              <a:cs typeface="Cambria Math" charset="0"/>
            </a:rPr>
            <a:t>Local mental health resources.</a:t>
          </a:r>
        </a:p>
        <a:p>
          <a:pPr marL="57150" lvl="1" indent="-57150" algn="l" defTabSz="388937">
            <a:lnSpc>
              <a:spcPct val="90000"/>
            </a:lnSpc>
            <a:spcBef>
              <a:spcPct val="0"/>
            </a:spcBef>
            <a:spcAft>
              <a:spcPct val="15000"/>
            </a:spcAft>
            <a:buChar char="•"/>
          </a:pPr>
          <a:r>
            <a:rPr lang="en-US" sz="875" kern="1200" dirty="0">
              <a:solidFill>
                <a:schemeClr val="tx1"/>
              </a:solidFill>
              <a:latin typeface="Corbel" panose="020B0503020204020204" pitchFamily="34" charset="0"/>
              <a:ea typeface="Cambria Math" charset="0"/>
              <a:cs typeface="Cambria Math" charset="0"/>
            </a:rPr>
            <a:t>Emergent resources (if patient is at imminent risk).</a:t>
          </a:r>
        </a:p>
      </dsp:txBody>
      <dsp:txXfrm>
        <a:off x="3773501" y="3790836"/>
        <a:ext cx="1512155" cy="1405394"/>
      </dsp:txXfrm>
    </dsp:sp>
    <dsp:sp modelId="{2A8B9480-1082-A849-ADA0-B15B9FFAC8C0}">
      <dsp:nvSpPr>
        <dsp:cNvPr id="0" name=""/>
        <dsp:cNvSpPr/>
      </dsp:nvSpPr>
      <dsp:spPr>
        <a:xfrm>
          <a:off x="1093952" y="579208"/>
          <a:ext cx="4327571" cy="4327571"/>
        </a:xfrm>
        <a:custGeom>
          <a:avLst/>
          <a:gdLst/>
          <a:ahLst/>
          <a:cxnLst/>
          <a:rect l="0" t="0" r="0" b="0"/>
          <a:pathLst>
            <a:path>
              <a:moveTo>
                <a:pt x="2594906" y="4284187"/>
              </a:moveTo>
              <a:arcTo wR="2163785" hR="2163785" stAng="4710436" swAng="1379129"/>
            </a:path>
          </a:pathLst>
        </a:custGeom>
        <a:noFill/>
        <a:ln w="6350" cap="flat" cmpd="sng" algn="ctr">
          <a:solidFill>
            <a:srgbClr val="CEA2DD"/>
          </a:solidFill>
          <a:prstDash val="solid"/>
          <a:miter lim="800000"/>
        </a:ln>
        <a:effectLst/>
      </dsp:spPr>
      <dsp:style>
        <a:lnRef idx="1">
          <a:scrgbClr r="0" g="0" b="0"/>
        </a:lnRef>
        <a:fillRef idx="0">
          <a:scrgbClr r="0" g="0" b="0"/>
        </a:fillRef>
        <a:effectRef idx="0">
          <a:scrgbClr r="0" g="0" b="0"/>
        </a:effectRef>
        <a:fontRef idx="minor"/>
      </dsp:style>
    </dsp:sp>
    <dsp:sp modelId="{1B4733C1-29D2-C04C-BC98-BF8499B5E040}">
      <dsp:nvSpPr>
        <dsp:cNvPr id="0" name=""/>
        <dsp:cNvSpPr/>
      </dsp:nvSpPr>
      <dsp:spPr>
        <a:xfrm>
          <a:off x="1153790" y="3716292"/>
          <a:ext cx="1664211" cy="1554481"/>
        </a:xfrm>
        <a:prstGeom prst="roundRect">
          <a:avLst/>
        </a:prstGeom>
        <a:solidFill>
          <a:schemeClr val="accent6">
            <a:lumMod val="60000"/>
            <a:lumOff val="4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l" defTabSz="391160">
            <a:lnSpc>
              <a:spcPct val="90000"/>
            </a:lnSpc>
            <a:spcBef>
              <a:spcPct val="0"/>
            </a:spcBef>
            <a:spcAft>
              <a:spcPct val="35000"/>
            </a:spcAft>
            <a:buNone/>
          </a:pPr>
          <a:r>
            <a:rPr lang="en-US" sz="880" b="1" kern="1200" dirty="0">
              <a:solidFill>
                <a:schemeClr val="tx1"/>
              </a:solidFill>
              <a:latin typeface="Corbel" panose="020B0503020204020204" pitchFamily="34" charset="0"/>
              <a:ea typeface="Cambria Math" charset="0"/>
              <a:cs typeface="Cambria Math" charset="0"/>
            </a:rPr>
            <a:t>Normalize</a:t>
          </a:r>
          <a:r>
            <a:rPr lang="en-US" sz="880" kern="1200" dirty="0">
              <a:solidFill>
                <a:schemeClr val="tx1"/>
              </a:solidFill>
              <a:latin typeface="Corbel" panose="020B0503020204020204" pitchFamily="34" charset="0"/>
              <a:ea typeface="Cambria Math" charset="0"/>
              <a:cs typeface="Cambria Math" charset="0"/>
            </a:rPr>
            <a:t> process.</a:t>
          </a:r>
        </a:p>
        <a:p>
          <a:pPr marL="57150" lvl="1" indent="-57150" algn="l" defTabSz="391160">
            <a:lnSpc>
              <a:spcPct val="90000"/>
            </a:lnSpc>
            <a:spcBef>
              <a:spcPct val="0"/>
            </a:spcBef>
            <a:spcAft>
              <a:spcPct val="15000"/>
            </a:spcAft>
            <a:buChar char="•"/>
          </a:pPr>
          <a:r>
            <a:rPr lang="en-US" sz="880" kern="1200" dirty="0">
              <a:solidFill>
                <a:schemeClr val="tx1"/>
              </a:solidFill>
              <a:latin typeface="Corbel" panose="020B0503020204020204" pitchFamily="34" charset="0"/>
              <a:ea typeface="Cambria Math" charset="0"/>
              <a:cs typeface="Cambria Math" charset="0"/>
            </a:rPr>
            <a:t>Acknowledge that you (or your practice) screens all patients for mood and anxiety disorders during pregnancy and postpartum periods.</a:t>
          </a:r>
        </a:p>
      </dsp:txBody>
      <dsp:txXfrm>
        <a:off x="1229674" y="3792176"/>
        <a:ext cx="1512443" cy="1402713"/>
      </dsp:txXfrm>
    </dsp:sp>
    <dsp:sp modelId="{B61A8B5B-3594-B641-B64E-224F8F5C974A}">
      <dsp:nvSpPr>
        <dsp:cNvPr id="0" name=""/>
        <dsp:cNvSpPr/>
      </dsp:nvSpPr>
      <dsp:spPr>
        <a:xfrm>
          <a:off x="1093952" y="579208"/>
          <a:ext cx="4327571" cy="4327571"/>
        </a:xfrm>
        <a:custGeom>
          <a:avLst/>
          <a:gdLst/>
          <a:ahLst/>
          <a:cxnLst/>
          <a:rect l="0" t="0" r="0" b="0"/>
          <a:pathLst>
            <a:path>
              <a:moveTo>
                <a:pt x="227252" y="3129088"/>
              </a:moveTo>
              <a:arcTo wR="2163785" hR="2163785" stAng="9210309" swAng="1402878"/>
            </a:path>
          </a:pathLst>
        </a:custGeom>
        <a:noFill/>
        <a:ln w="6350" cap="flat" cmpd="sng" algn="ctr">
          <a:solidFill>
            <a:srgbClr val="CEA2DD"/>
          </a:solidFill>
          <a:prstDash val="solid"/>
          <a:miter lim="800000"/>
        </a:ln>
        <a:effectLst/>
      </dsp:spPr>
      <dsp:style>
        <a:lnRef idx="1">
          <a:scrgbClr r="0" g="0" b="0"/>
        </a:lnRef>
        <a:fillRef idx="0">
          <a:scrgbClr r="0" g="0" b="0"/>
        </a:fillRef>
        <a:effectRef idx="0">
          <a:scrgbClr r="0" g="0" b="0"/>
        </a:effectRef>
        <a:fontRef idx="minor"/>
      </dsp:style>
    </dsp:sp>
    <dsp:sp modelId="{41274479-5AB7-5547-822D-17DA9565D094}">
      <dsp:nvSpPr>
        <dsp:cNvPr id="0" name=""/>
        <dsp:cNvSpPr/>
      </dsp:nvSpPr>
      <dsp:spPr>
        <a:xfrm>
          <a:off x="366332" y="1297106"/>
          <a:ext cx="1667045" cy="1554481"/>
        </a:xfrm>
        <a:prstGeom prst="roundRect">
          <a:avLst/>
        </a:prstGeom>
        <a:solidFill>
          <a:schemeClr val="accent6">
            <a:lumMod val="60000"/>
            <a:lumOff val="4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391160">
            <a:lnSpc>
              <a:spcPct val="90000"/>
            </a:lnSpc>
            <a:spcBef>
              <a:spcPct val="0"/>
            </a:spcBef>
            <a:spcAft>
              <a:spcPct val="35000"/>
            </a:spcAft>
            <a:buNone/>
          </a:pPr>
          <a:r>
            <a:rPr lang="en-US" sz="880" b="1" kern="1200" dirty="0">
              <a:solidFill>
                <a:schemeClr val="tx1"/>
              </a:solidFill>
              <a:latin typeface="Corbel" panose="020B0503020204020204" pitchFamily="34" charset="0"/>
              <a:ea typeface="Cambria Math" charset="0"/>
              <a:cs typeface="Cambria Math" charset="0"/>
            </a:rPr>
            <a:t>Document</a:t>
          </a:r>
          <a:r>
            <a:rPr lang="en-US" sz="880" kern="1200" dirty="0">
              <a:solidFill>
                <a:schemeClr val="tx1"/>
              </a:solidFill>
              <a:latin typeface="Corbel" panose="020B0503020204020204" pitchFamily="34" charset="0"/>
              <a:ea typeface="Cambria Math" charset="0"/>
              <a:cs typeface="Cambria Math" charset="0"/>
            </a:rPr>
            <a:t> as part of OB visit.</a:t>
          </a:r>
        </a:p>
      </dsp:txBody>
      <dsp:txXfrm>
        <a:off x="442216" y="1372990"/>
        <a:ext cx="1515277" cy="1402713"/>
      </dsp:txXfrm>
    </dsp:sp>
    <dsp:sp modelId="{8C42C9C3-B839-FC4B-97A8-483EABA99CC7}">
      <dsp:nvSpPr>
        <dsp:cNvPr id="0" name=""/>
        <dsp:cNvSpPr/>
      </dsp:nvSpPr>
      <dsp:spPr>
        <a:xfrm>
          <a:off x="1093952" y="579208"/>
          <a:ext cx="4327571" cy="4327571"/>
        </a:xfrm>
        <a:custGeom>
          <a:avLst/>
          <a:gdLst/>
          <a:ahLst/>
          <a:cxnLst/>
          <a:rect l="0" t="0" r="0" b="0"/>
          <a:pathLst>
            <a:path>
              <a:moveTo>
                <a:pt x="560386" y="710830"/>
              </a:moveTo>
              <a:arcTo wR="2163785" hR="2163785" stAng="13330918" swAng="1494533"/>
            </a:path>
          </a:pathLst>
        </a:custGeom>
        <a:noFill/>
        <a:ln w="6350" cap="flat" cmpd="sng" algn="ctr">
          <a:solidFill>
            <a:srgbClr val="CEA2DD"/>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7F6797-5880-47CB-B645-A52E21A103DD}" type="datetimeFigureOut">
              <a:rPr lang="en-US" smtClean="0"/>
              <a:t>6/13/2023</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2EF0F8-E543-439F-BD93-76C32AABAD3F}" type="slidenum">
              <a:rPr lang="en-US" smtClean="0"/>
              <a:t>‹#›</a:t>
            </a:fld>
            <a:endParaRPr lang="en-US"/>
          </a:p>
        </p:txBody>
      </p:sp>
    </p:spTree>
    <p:extLst>
      <p:ext uri="{BB962C8B-B14F-4D97-AF65-F5344CB8AC3E}">
        <p14:creationId xmlns:p14="http://schemas.microsoft.com/office/powerpoint/2010/main" val="1846405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Header Placeholder 4"/>
          <p:cNvSpPr>
            <a:spLocks noGrp="1"/>
          </p:cNvSpPr>
          <p:nvPr>
            <p:ph type="hd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18454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0855BAC-5E4E-4F44-9954-08459ECE341E}" type="datetime1">
              <a:rPr lang="en-US" smtClean="0"/>
              <a:t>6/13/2023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D5CC26-E251-C348-AB77-A007EB253AE2}" type="slidenum">
              <a:rPr lang="en-US" smtClean="0"/>
              <a:t>‹#›</a:t>
            </a:fld>
            <a:endParaRPr lang="en-US" dirty="0"/>
          </a:p>
        </p:txBody>
      </p:sp>
    </p:spTree>
    <p:extLst>
      <p:ext uri="{BB962C8B-B14F-4D97-AF65-F5344CB8AC3E}">
        <p14:creationId xmlns:p14="http://schemas.microsoft.com/office/powerpoint/2010/main" val="2633832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AEAACF-21B6-40D8-84EF-B99280AFE3C4}" type="datetime1">
              <a:rPr lang="en-US" smtClean="0"/>
              <a:t>6/13/2023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D5CC26-E251-C348-AB77-A007EB253AE2}" type="slidenum">
              <a:rPr lang="en-US" smtClean="0"/>
              <a:t>‹#›</a:t>
            </a:fld>
            <a:endParaRPr lang="en-US" dirty="0"/>
          </a:p>
        </p:txBody>
      </p:sp>
    </p:spTree>
    <p:extLst>
      <p:ext uri="{BB962C8B-B14F-4D97-AF65-F5344CB8AC3E}">
        <p14:creationId xmlns:p14="http://schemas.microsoft.com/office/powerpoint/2010/main" val="1297081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0AF3D2-7077-48EA-8C28-11DF9D333457}" type="datetime1">
              <a:rPr lang="en-US" smtClean="0"/>
              <a:t>6/13/2023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D5CC26-E251-C348-AB77-A007EB253AE2}" type="slidenum">
              <a:rPr lang="en-US" smtClean="0"/>
              <a:t>‹#›</a:t>
            </a:fld>
            <a:endParaRPr lang="en-US" dirty="0"/>
          </a:p>
        </p:txBody>
      </p:sp>
    </p:spTree>
    <p:extLst>
      <p:ext uri="{BB962C8B-B14F-4D97-AF65-F5344CB8AC3E}">
        <p14:creationId xmlns:p14="http://schemas.microsoft.com/office/powerpoint/2010/main" val="711872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540B03-4230-4CDD-AB89-5E6698AA6517}" type="datetime1">
              <a:rPr lang="en-US" smtClean="0"/>
              <a:t>6/13/2023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D5CC26-E251-C348-AB77-A007EB253AE2}" type="slidenum">
              <a:rPr lang="en-US" smtClean="0"/>
              <a:t>‹#›</a:t>
            </a:fld>
            <a:endParaRPr lang="en-US" dirty="0"/>
          </a:p>
        </p:txBody>
      </p:sp>
    </p:spTree>
    <p:extLst>
      <p:ext uri="{BB962C8B-B14F-4D97-AF65-F5344CB8AC3E}">
        <p14:creationId xmlns:p14="http://schemas.microsoft.com/office/powerpoint/2010/main" val="3258352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F75A900-6C7F-4778-B2FA-497FB28BE724}" type="datetime1">
              <a:rPr lang="en-US" smtClean="0"/>
              <a:t>6/13/2023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D5CC26-E251-C348-AB77-A007EB253AE2}" type="slidenum">
              <a:rPr lang="en-US" smtClean="0"/>
              <a:t>‹#›</a:t>
            </a:fld>
            <a:endParaRPr lang="en-US" dirty="0"/>
          </a:p>
        </p:txBody>
      </p:sp>
    </p:spTree>
    <p:extLst>
      <p:ext uri="{BB962C8B-B14F-4D97-AF65-F5344CB8AC3E}">
        <p14:creationId xmlns:p14="http://schemas.microsoft.com/office/powerpoint/2010/main" val="1282976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E3A9D91-7458-45DC-9871-98EDB9445B32}" type="datetime1">
              <a:rPr lang="en-US" smtClean="0"/>
              <a:t>6/13/2023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D5CC26-E251-C348-AB77-A007EB253AE2}" type="slidenum">
              <a:rPr lang="en-US" smtClean="0"/>
              <a:t>‹#›</a:t>
            </a:fld>
            <a:endParaRPr lang="en-US" dirty="0"/>
          </a:p>
        </p:txBody>
      </p:sp>
    </p:spTree>
    <p:extLst>
      <p:ext uri="{BB962C8B-B14F-4D97-AF65-F5344CB8AC3E}">
        <p14:creationId xmlns:p14="http://schemas.microsoft.com/office/powerpoint/2010/main" val="328090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F1EB814-D748-468A-B8A5-D138D2AC2B6B}" type="datetime1">
              <a:rPr lang="en-US" smtClean="0"/>
              <a:t>6/13/2023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7D5CC26-E251-C348-AB77-A007EB253AE2}" type="slidenum">
              <a:rPr lang="en-US" smtClean="0"/>
              <a:t>‹#›</a:t>
            </a:fld>
            <a:endParaRPr lang="en-US" dirty="0"/>
          </a:p>
        </p:txBody>
      </p:sp>
    </p:spTree>
    <p:extLst>
      <p:ext uri="{BB962C8B-B14F-4D97-AF65-F5344CB8AC3E}">
        <p14:creationId xmlns:p14="http://schemas.microsoft.com/office/powerpoint/2010/main" val="2261722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AED5ED0-1553-456E-A919-5540A4A7FBEA}" type="datetime1">
              <a:rPr lang="en-US" smtClean="0"/>
              <a:t>6/13/2023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7D5CC26-E251-C348-AB77-A007EB253AE2}" type="slidenum">
              <a:rPr lang="en-US" smtClean="0"/>
              <a:t>‹#›</a:t>
            </a:fld>
            <a:endParaRPr lang="en-US" dirty="0"/>
          </a:p>
        </p:txBody>
      </p:sp>
    </p:spTree>
    <p:extLst>
      <p:ext uri="{BB962C8B-B14F-4D97-AF65-F5344CB8AC3E}">
        <p14:creationId xmlns:p14="http://schemas.microsoft.com/office/powerpoint/2010/main" val="1313271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789FDC-D017-45A3-9EB5-1368D4A191BF}" type="datetime1">
              <a:rPr lang="en-US" smtClean="0"/>
              <a:t>6/13/2023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7D5CC26-E251-C348-AB77-A007EB253AE2}" type="slidenum">
              <a:rPr lang="en-US" smtClean="0"/>
              <a:t>‹#›</a:t>
            </a:fld>
            <a:endParaRPr lang="en-US" dirty="0"/>
          </a:p>
        </p:txBody>
      </p:sp>
    </p:spTree>
    <p:extLst>
      <p:ext uri="{BB962C8B-B14F-4D97-AF65-F5344CB8AC3E}">
        <p14:creationId xmlns:p14="http://schemas.microsoft.com/office/powerpoint/2010/main" val="2634813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EF32413-F029-44D5-BA85-4A18A5A06A3E}" type="datetime1">
              <a:rPr lang="en-US" smtClean="0"/>
              <a:t>6/13/2023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D5CC26-E251-C348-AB77-A007EB253AE2}" type="slidenum">
              <a:rPr lang="en-US" smtClean="0"/>
              <a:t>‹#›</a:t>
            </a:fld>
            <a:endParaRPr lang="en-US" dirty="0"/>
          </a:p>
        </p:txBody>
      </p:sp>
    </p:spTree>
    <p:extLst>
      <p:ext uri="{BB962C8B-B14F-4D97-AF65-F5344CB8AC3E}">
        <p14:creationId xmlns:p14="http://schemas.microsoft.com/office/powerpoint/2010/main" val="3703958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Drag picture to placeholder or click icon to add</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B888765-C3B3-4370-A034-D0C2EDA4108B}" type="datetime1">
              <a:rPr lang="en-US" smtClean="0"/>
              <a:t>6/13/2023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D5CC26-E251-C348-AB77-A007EB253AE2}" type="slidenum">
              <a:rPr lang="en-US" smtClean="0"/>
              <a:t>‹#›</a:t>
            </a:fld>
            <a:endParaRPr lang="en-US" dirty="0"/>
          </a:p>
        </p:txBody>
      </p:sp>
    </p:spTree>
    <p:extLst>
      <p:ext uri="{BB962C8B-B14F-4D97-AF65-F5344CB8AC3E}">
        <p14:creationId xmlns:p14="http://schemas.microsoft.com/office/powerpoint/2010/main" val="2197914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1AC4A15B-A3AB-4E16-9EDF-F01FF421EE97}" type="datetime1">
              <a:rPr lang="en-US" smtClean="0"/>
              <a:t>6/13/2023</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C7D5CC26-E251-C348-AB77-A007EB253AE2}" type="slidenum">
              <a:rPr lang="en-US" smtClean="0"/>
              <a:t>‹#›</a:t>
            </a:fld>
            <a:endParaRPr lang="en-US" dirty="0"/>
          </a:p>
        </p:txBody>
      </p:sp>
    </p:spTree>
    <p:extLst>
      <p:ext uri="{BB962C8B-B14F-4D97-AF65-F5344CB8AC3E}">
        <p14:creationId xmlns:p14="http://schemas.microsoft.com/office/powerpoint/2010/main" val="231795229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ThePeriscopeProject@mcw.edu" TargetMode="External"/><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5D9A40CA-BF91-2105-BE78-6A473D4E32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672" y="2544211"/>
            <a:ext cx="6100655" cy="1623055"/>
          </a:xfrm>
          <a:prstGeom prst="rect">
            <a:avLst/>
          </a:prstGeom>
        </p:spPr>
      </p:pic>
      <p:sp>
        <p:nvSpPr>
          <p:cNvPr id="11" name="TextBox 10">
            <a:extLst>
              <a:ext uri="{FF2B5EF4-FFF2-40B4-BE49-F238E27FC236}">
                <a16:creationId xmlns:a16="http://schemas.microsoft.com/office/drawing/2014/main" id="{C0C3FB5F-507A-6F98-82E6-ECACC4FE2FD4}"/>
              </a:ext>
            </a:extLst>
          </p:cNvPr>
          <p:cNvSpPr txBox="1"/>
          <p:nvPr/>
        </p:nvSpPr>
        <p:spPr>
          <a:xfrm>
            <a:off x="378672" y="4631961"/>
            <a:ext cx="6100655" cy="2269852"/>
          </a:xfrm>
          <a:prstGeom prst="rect">
            <a:avLst/>
          </a:prstGeom>
          <a:noFill/>
          <a:ln>
            <a:solidFill>
              <a:srgbClr val="7D55C7"/>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orbel" panose="020B0503020204020204" pitchFamily="34" charset="0"/>
                <a:ea typeface="Cambria Math" charset="0"/>
                <a:cs typeface="Cambria Math" charset="0"/>
              </a:rPr>
              <a:t>This toolkit was produced by the Medical College of Wisconsin and is provided to health care providers through The Periscope Project. The goal of this toolkit is to provide practitioners with an up-to-date, reliable, and easy to use source of information for mental health conditions during the perinatal period. The content is based on the latest available evidence-based guidelines and research whenever possible. If you are aware of new guidelines or research or if you have suggestions that can help improve this toolkit, please contact </a:t>
            </a:r>
            <a:r>
              <a:rPr kumimoji="0" lang="en-US" sz="1200" b="0" i="0" u="none" strike="noStrike" kern="1200" cap="none" spc="0" normalizeH="0" baseline="0" noProof="0" dirty="0">
                <a:ln>
                  <a:noFill/>
                </a:ln>
                <a:solidFill>
                  <a:prstClr val="black"/>
                </a:solidFill>
                <a:effectLst/>
                <a:uLnTx/>
                <a:uFillTx/>
                <a:latin typeface="Corbel" panose="020B0503020204020204" pitchFamily="34" charset="0"/>
                <a:ea typeface="Cambria Math" charset="0"/>
                <a:cs typeface="Cambria Math" charset="0"/>
                <a:hlinkClick r:id="rId3"/>
              </a:rPr>
              <a:t>ThePeriscopeProject@mcw.edu</a:t>
            </a:r>
            <a:r>
              <a:rPr kumimoji="0" lang="en-US" sz="1200" b="0" i="0" u="none" strike="noStrike" kern="1200" cap="none" spc="0" normalizeH="0" baseline="0" noProof="0" dirty="0">
                <a:ln>
                  <a:noFill/>
                </a:ln>
                <a:solidFill>
                  <a:prstClr val="black"/>
                </a:solidFill>
                <a:effectLst/>
                <a:uLnTx/>
                <a:uFillTx/>
                <a:latin typeface="Corbel" panose="020B0503020204020204" pitchFamily="34" charset="0"/>
                <a:ea typeface="Cambria Math" charset="0"/>
                <a:cs typeface="Cambria Math" charset="0"/>
              </a:rPr>
              <a:t>. Please read our disclaimer before using our toolkit.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50" b="0" i="0" u="none" strike="noStrike" kern="1200" cap="none" spc="0" normalizeH="0" baseline="0" noProof="0" dirty="0">
              <a:ln>
                <a:noFill/>
              </a:ln>
              <a:solidFill>
                <a:prstClr val="black"/>
              </a:solidFill>
              <a:effectLst/>
              <a:uLnTx/>
              <a:uFillTx/>
              <a:latin typeface="Corbel" panose="020B0503020204020204" pitchFamily="34" charset="0"/>
              <a:ea typeface="Cambria Math" charset="0"/>
              <a:cs typeface="Cambria Math"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50" b="1" i="0" u="none" strike="noStrike" kern="1200" cap="none" spc="0" normalizeH="0" baseline="0" noProof="0" dirty="0">
                <a:ln>
                  <a:noFill/>
                </a:ln>
                <a:solidFill>
                  <a:prstClr val="black"/>
                </a:solidFill>
                <a:effectLst/>
                <a:uLnTx/>
                <a:uFillTx/>
                <a:latin typeface="Corbel" panose="020B0503020204020204" pitchFamily="34" charset="0"/>
                <a:ea typeface="Cambria Math" charset="0"/>
                <a:cs typeface="Cambria Math" charset="0"/>
              </a:rPr>
              <a:t>This toolkit is for educational purposes only and does not constitute medical advice. The toolkit is not a replacement for careful medical judgments by qualified medical personnel. There may be information in the toolkit that does not apply to or may be inappropriate for the medical situation at hand.</a:t>
            </a:r>
            <a:endParaRPr kumimoji="0" lang="en-US" sz="1150" b="0" i="0" u="none" strike="noStrike" kern="1200" cap="none" spc="0" normalizeH="0" baseline="0" noProof="0" dirty="0">
              <a:ln>
                <a:noFill/>
              </a:ln>
              <a:solidFill>
                <a:prstClr val="black"/>
              </a:solidFill>
              <a:effectLst/>
              <a:uLnTx/>
              <a:uFillTx/>
              <a:latin typeface="Corbel" panose="020B0503020204020204" pitchFamily="34" charset="0"/>
              <a:ea typeface="Cambria Math" charset="0"/>
              <a:cs typeface="Cambria Math" charset="0"/>
            </a:endParaRPr>
          </a:p>
        </p:txBody>
      </p:sp>
      <p:sp>
        <p:nvSpPr>
          <p:cNvPr id="14" name="TextBox 13">
            <a:extLst>
              <a:ext uri="{FF2B5EF4-FFF2-40B4-BE49-F238E27FC236}">
                <a16:creationId xmlns:a16="http://schemas.microsoft.com/office/drawing/2014/main" id="{8903F9BB-AD53-2D17-6CB5-B838276F76BF}"/>
              </a:ext>
            </a:extLst>
          </p:cNvPr>
          <p:cNvSpPr txBox="1"/>
          <p:nvPr/>
        </p:nvSpPr>
        <p:spPr>
          <a:xfrm>
            <a:off x="-2" y="8805446"/>
            <a:ext cx="6858000" cy="20774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5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©2017-2023. Medical College of Wisconsin. All rights reserved. May not be used or reproduced without written permission from the Medical College of Wisconsin.</a:t>
            </a:r>
          </a:p>
        </p:txBody>
      </p:sp>
    </p:spTree>
    <p:extLst>
      <p:ext uri="{BB962C8B-B14F-4D97-AF65-F5344CB8AC3E}">
        <p14:creationId xmlns:p14="http://schemas.microsoft.com/office/powerpoint/2010/main" val="697680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978" y="515033"/>
            <a:ext cx="6858000" cy="3231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small" spc="10" normalizeH="0" baseline="0" noProof="0" dirty="0">
                <a:ln w="0"/>
                <a:solidFill>
                  <a:prstClr val="black"/>
                </a:solidFill>
                <a:effectLst>
                  <a:outerShdw blurRad="38100" dist="19050" dir="2700000" algn="tl" rotWithShape="0">
                    <a:prstClr val="black">
                      <a:alpha val="40000"/>
                    </a:prstClr>
                  </a:outerShdw>
                </a:effectLst>
                <a:uLnTx/>
                <a:uFillTx/>
                <a:latin typeface="Corbel" panose="020B0503020204020204" pitchFamily="34" charset="0"/>
                <a:ea typeface="Cambria Math" charset="0"/>
                <a:cs typeface="Cambria Math" charset="0"/>
              </a:rPr>
              <a:t>Clinical Considerations When Assessing the Mental Health of Perinatal Patients</a:t>
            </a:r>
            <a:endParaRPr kumimoji="0" lang="en-US" sz="1500" b="0" i="0" u="none" strike="noStrike" kern="1200" cap="small" spc="10" normalizeH="0" baseline="0" noProof="0" dirty="0">
              <a:ln w="0"/>
              <a:solidFill>
                <a:prstClr val="black"/>
              </a:solidFill>
              <a:effectLst>
                <a:outerShdw blurRad="38100" dist="19050" dir="2700000" algn="tl" rotWithShape="0">
                  <a:prstClr val="black">
                    <a:alpha val="40000"/>
                  </a:prstClr>
                </a:outerShdw>
              </a:effectLst>
              <a:uLnTx/>
              <a:uFillTx/>
              <a:latin typeface="Corbel" panose="020B0503020204020204" pitchFamily="34" charset="0"/>
              <a:ea typeface="+mn-ea"/>
              <a:cs typeface="+mn-cs"/>
            </a:endParaRPr>
          </a:p>
        </p:txBody>
      </p:sp>
      <p:graphicFrame>
        <p:nvGraphicFramePr>
          <p:cNvPr id="9" name="Table 8"/>
          <p:cNvGraphicFramePr>
            <a:graphicFrameLocks noGrp="1"/>
          </p:cNvGraphicFramePr>
          <p:nvPr/>
        </p:nvGraphicFramePr>
        <p:xfrm>
          <a:off x="273630" y="6716486"/>
          <a:ext cx="3072384" cy="2180386"/>
        </p:xfrm>
        <a:graphic>
          <a:graphicData uri="http://schemas.openxmlformats.org/drawingml/2006/table">
            <a:tbl>
              <a:tblPr firstRow="1" bandRow="1">
                <a:tableStyleId>{5C22544A-7EE6-4342-B048-85BDC9FD1C3A}</a:tableStyleId>
              </a:tblPr>
              <a:tblGrid>
                <a:gridCol w="1536192">
                  <a:extLst>
                    <a:ext uri="{9D8B030D-6E8A-4147-A177-3AD203B41FA5}">
                      <a16:colId xmlns:a16="http://schemas.microsoft.com/office/drawing/2014/main" val="20000"/>
                    </a:ext>
                  </a:extLst>
                </a:gridCol>
                <a:gridCol w="1536192">
                  <a:extLst>
                    <a:ext uri="{9D8B030D-6E8A-4147-A177-3AD203B41FA5}">
                      <a16:colId xmlns:a16="http://schemas.microsoft.com/office/drawing/2014/main" val="20001"/>
                    </a:ext>
                  </a:extLst>
                </a:gridCol>
              </a:tblGrid>
              <a:tr h="395249">
                <a:tc gridSpan="2">
                  <a:txBody>
                    <a:bodyPr/>
                    <a:lstStyle/>
                    <a:p>
                      <a:pPr algn="ctr"/>
                      <a:r>
                        <a:rPr lang="en-US" cap="small" baseline="0" dirty="0">
                          <a:solidFill>
                            <a:schemeClr val="tx1"/>
                          </a:solidFill>
                          <a:latin typeface="Corbel" panose="020B0503020204020204" pitchFamily="34" charset="0"/>
                        </a:rPr>
                        <a:t>Assessing Suicidal Ideation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EA2DD"/>
                    </a:solidFill>
                  </a:tcPr>
                </a:tc>
                <a:tc hMerge="1">
                  <a:txBody>
                    <a:bodyPr/>
                    <a:lstStyle/>
                    <a:p>
                      <a:endParaRPr lang="en-US" dirty="0"/>
                    </a:p>
                  </a:txBody>
                  <a:tcPr/>
                </a:tc>
                <a:extLst>
                  <a:ext uri="{0D108BD9-81ED-4DB2-BD59-A6C34878D82A}">
                    <a16:rowId xmlns:a16="http://schemas.microsoft.com/office/drawing/2014/main" val="10000"/>
                  </a:ext>
                </a:extLst>
              </a:tr>
              <a:tr h="395249">
                <a:tc>
                  <a:txBody>
                    <a:bodyPr/>
                    <a:lstStyle/>
                    <a:p>
                      <a:pPr algn="ctr"/>
                      <a:r>
                        <a:rPr lang="en-US" sz="850" b="1" dirty="0">
                          <a:latin typeface="Corbel" panose="020B0503020204020204" pitchFamily="34" charset="0"/>
                          <a:ea typeface="Cambria Math" charset="0"/>
                          <a:cs typeface="Cambria Math" charset="0"/>
                        </a:rPr>
                        <a:t>Lower Risk</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EA2DD">
                        <a:alpha val="30000"/>
                      </a:srgbClr>
                    </a:solidFill>
                  </a:tcPr>
                </a:tc>
                <a:tc>
                  <a:txBody>
                    <a:bodyPr/>
                    <a:lstStyle/>
                    <a:p>
                      <a:pPr algn="ctr"/>
                      <a:r>
                        <a:rPr lang="en-US" sz="850" b="1" dirty="0">
                          <a:latin typeface="Corbel" panose="020B0503020204020204" pitchFamily="34" charset="0"/>
                          <a:ea typeface="Cambria Math" charset="0"/>
                          <a:cs typeface="Cambria Math" charset="0"/>
                        </a:rPr>
                        <a:t>Higher Risk</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EA2DD">
                        <a:alpha val="30000"/>
                      </a:srgbClr>
                    </a:solidFill>
                  </a:tcPr>
                </a:tc>
                <a:extLst>
                  <a:ext uri="{0D108BD9-81ED-4DB2-BD59-A6C34878D82A}">
                    <a16:rowId xmlns:a16="http://schemas.microsoft.com/office/drawing/2014/main" val="10001"/>
                  </a:ext>
                </a:extLst>
              </a:tr>
              <a:tr h="1389888">
                <a:tc>
                  <a:txBody>
                    <a:bodyPr/>
                    <a:lstStyle/>
                    <a:p>
                      <a:pPr marL="171450" indent="-171450">
                        <a:buFont typeface="Arial" charset="0"/>
                        <a:buChar char="•"/>
                      </a:pPr>
                      <a:r>
                        <a:rPr lang="en-US" sz="850" dirty="0">
                          <a:latin typeface="Corbel" panose="020B0503020204020204" pitchFamily="34" charset="0"/>
                          <a:ea typeface="Cambria Math" charset="0"/>
                          <a:cs typeface="Cambria Math" charset="0"/>
                        </a:rPr>
                        <a:t>No prior attempts</a:t>
                      </a:r>
                    </a:p>
                    <a:p>
                      <a:pPr marL="171450" indent="-171450">
                        <a:buFont typeface="Arial" charset="0"/>
                        <a:buChar char="•"/>
                      </a:pPr>
                      <a:r>
                        <a:rPr lang="en-US" sz="850" dirty="0">
                          <a:latin typeface="Corbel" panose="020B0503020204020204" pitchFamily="34" charset="0"/>
                          <a:ea typeface="Cambria Math" charset="0"/>
                          <a:cs typeface="Cambria Math" charset="0"/>
                        </a:rPr>
                        <a:t>No plan</a:t>
                      </a:r>
                    </a:p>
                    <a:p>
                      <a:pPr marL="171450" indent="-171450">
                        <a:buFont typeface="Arial" charset="0"/>
                        <a:buChar char="•"/>
                      </a:pPr>
                      <a:r>
                        <a:rPr lang="en-US" sz="850" dirty="0">
                          <a:latin typeface="Corbel" panose="020B0503020204020204" pitchFamily="34" charset="0"/>
                          <a:ea typeface="Cambria Math" charset="0"/>
                          <a:cs typeface="Cambria Math" charset="0"/>
                        </a:rPr>
                        <a:t>No intent</a:t>
                      </a:r>
                    </a:p>
                    <a:p>
                      <a:pPr marL="171450" indent="-171450">
                        <a:buFont typeface="Arial" charset="0"/>
                        <a:buChar char="•"/>
                      </a:pPr>
                      <a:r>
                        <a:rPr lang="en-US" sz="850" dirty="0">
                          <a:latin typeface="Corbel" panose="020B0503020204020204" pitchFamily="34" charset="0"/>
                          <a:ea typeface="Cambria Math" charset="0"/>
                          <a:cs typeface="Cambria Math" charset="0"/>
                        </a:rPr>
                        <a:t>No substance use</a:t>
                      </a:r>
                    </a:p>
                    <a:p>
                      <a:pPr marL="171450" indent="-171450">
                        <a:buFont typeface="Arial" charset="0"/>
                        <a:buChar char="•"/>
                      </a:pPr>
                      <a:r>
                        <a:rPr lang="en-US" sz="850" dirty="0">
                          <a:latin typeface="Corbel" panose="020B0503020204020204" pitchFamily="34" charset="0"/>
                          <a:ea typeface="Cambria Math" charset="0"/>
                          <a:cs typeface="Cambria Math" charset="0"/>
                        </a:rPr>
                        <a:t>Protective factors </a:t>
                      </a:r>
                      <a:r>
                        <a:rPr lang="en-US" sz="850" i="1" dirty="0">
                          <a:latin typeface="Corbel" panose="020B0503020204020204" pitchFamily="34" charset="0"/>
                          <a:ea typeface="Cambria Math" charset="0"/>
                          <a:cs typeface="Cambria Math" charset="0"/>
                        </a:rPr>
                        <a:t>(what prevents you from acting?)</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171450" indent="-171450">
                        <a:buFont typeface="Arial" charset="0"/>
                        <a:buChar char="•"/>
                      </a:pPr>
                      <a:r>
                        <a:rPr lang="en-US" sz="850" dirty="0">
                          <a:latin typeface="Corbel" panose="020B0503020204020204" pitchFamily="34" charset="0"/>
                          <a:ea typeface="Cambria Math" charset="0"/>
                          <a:cs typeface="Cambria Math" charset="0"/>
                        </a:rPr>
                        <a:t>History of suicide attempt(s)</a:t>
                      </a:r>
                    </a:p>
                    <a:p>
                      <a:pPr marL="171450" indent="-171450">
                        <a:buFont typeface="Arial" charset="0"/>
                        <a:buChar char="•"/>
                      </a:pPr>
                      <a:r>
                        <a:rPr lang="en-US" sz="850" dirty="0">
                          <a:latin typeface="Corbel" panose="020B0503020204020204" pitchFamily="34" charset="0"/>
                          <a:ea typeface="Cambria Math" charset="0"/>
                          <a:cs typeface="Cambria Math" charset="0"/>
                        </a:rPr>
                        <a:t>High lethality</a:t>
                      </a:r>
                      <a:r>
                        <a:rPr lang="en-US" sz="850" baseline="0" dirty="0">
                          <a:latin typeface="Corbel" panose="020B0503020204020204" pitchFamily="34" charset="0"/>
                          <a:ea typeface="Cambria Math" charset="0"/>
                          <a:cs typeface="Cambria Math" charset="0"/>
                        </a:rPr>
                        <a:t> of previous attempt(s)</a:t>
                      </a:r>
                    </a:p>
                    <a:p>
                      <a:pPr marL="171450" indent="-171450">
                        <a:buFont typeface="Arial" charset="0"/>
                        <a:buChar char="•"/>
                      </a:pPr>
                      <a:r>
                        <a:rPr lang="en-US" sz="850" baseline="0" dirty="0">
                          <a:latin typeface="Corbel" panose="020B0503020204020204" pitchFamily="34" charset="0"/>
                          <a:ea typeface="Cambria Math" charset="0"/>
                          <a:cs typeface="Cambria Math" charset="0"/>
                        </a:rPr>
                        <a:t>Current plan</a:t>
                      </a:r>
                    </a:p>
                    <a:p>
                      <a:pPr marL="171450" indent="-171450">
                        <a:buFont typeface="Arial" charset="0"/>
                        <a:buChar char="•"/>
                      </a:pPr>
                      <a:r>
                        <a:rPr lang="en-US" sz="850" baseline="0" dirty="0">
                          <a:latin typeface="Corbel" panose="020B0503020204020204" pitchFamily="34" charset="0"/>
                          <a:ea typeface="Cambria Math" charset="0"/>
                          <a:cs typeface="Cambria Math" charset="0"/>
                        </a:rPr>
                        <a:t>Current intent</a:t>
                      </a:r>
                    </a:p>
                    <a:p>
                      <a:pPr marL="171450" indent="-171450">
                        <a:buFont typeface="Arial" charset="0"/>
                        <a:buChar char="•"/>
                      </a:pPr>
                      <a:r>
                        <a:rPr lang="en-US" sz="850" baseline="0" dirty="0">
                          <a:latin typeface="Corbel" panose="020B0503020204020204" pitchFamily="34" charset="0"/>
                          <a:ea typeface="Cambria Math" charset="0"/>
                          <a:cs typeface="Cambria Math" charset="0"/>
                        </a:rPr>
                        <a:t>Substance use</a:t>
                      </a:r>
                    </a:p>
                    <a:p>
                      <a:pPr marL="171450" indent="-171450">
                        <a:buFont typeface="Arial" charset="0"/>
                        <a:buChar char="•"/>
                      </a:pPr>
                      <a:r>
                        <a:rPr lang="en-US" sz="850" baseline="0" dirty="0">
                          <a:latin typeface="Corbel" panose="020B0503020204020204" pitchFamily="34" charset="0"/>
                          <a:ea typeface="Cambria Math" charset="0"/>
                          <a:cs typeface="Cambria Math" charset="0"/>
                        </a:rPr>
                        <a:t>Lack of protective factors </a:t>
                      </a:r>
                      <a:r>
                        <a:rPr lang="en-US" sz="850" i="1" baseline="0" dirty="0">
                          <a:latin typeface="Corbel" panose="020B0503020204020204" pitchFamily="34" charset="0"/>
                          <a:ea typeface="Cambria Math" charset="0"/>
                          <a:cs typeface="Cambria Math" charset="0"/>
                        </a:rPr>
                        <a:t>(including social support)</a:t>
                      </a:r>
                      <a:endParaRPr lang="en-US" sz="850" i="1" dirty="0">
                        <a:latin typeface="Corbel" panose="020B0503020204020204" pitchFamily="34" charset="0"/>
                        <a:ea typeface="Cambria Math" charset="0"/>
                        <a:cs typeface="Cambria Math"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2"/>
                  </a:ext>
                </a:extLst>
              </a:tr>
            </a:tbl>
          </a:graphicData>
        </a:graphic>
      </p:graphicFrame>
      <p:graphicFrame>
        <p:nvGraphicFramePr>
          <p:cNvPr id="10" name="Table 9"/>
          <p:cNvGraphicFramePr>
            <a:graphicFrameLocks noGrp="1"/>
          </p:cNvGraphicFramePr>
          <p:nvPr/>
        </p:nvGraphicFramePr>
        <p:xfrm>
          <a:off x="3511988" y="6716486"/>
          <a:ext cx="3072384" cy="2173224"/>
        </p:xfrm>
        <a:graphic>
          <a:graphicData uri="http://schemas.openxmlformats.org/drawingml/2006/table">
            <a:tbl>
              <a:tblPr firstRow="1" bandRow="1">
                <a:tableStyleId>{5C22544A-7EE6-4342-B048-85BDC9FD1C3A}</a:tableStyleId>
              </a:tblPr>
              <a:tblGrid>
                <a:gridCol w="1536192">
                  <a:extLst>
                    <a:ext uri="{9D8B030D-6E8A-4147-A177-3AD203B41FA5}">
                      <a16:colId xmlns:a16="http://schemas.microsoft.com/office/drawing/2014/main" val="20000"/>
                    </a:ext>
                  </a:extLst>
                </a:gridCol>
                <a:gridCol w="1536192">
                  <a:extLst>
                    <a:ext uri="{9D8B030D-6E8A-4147-A177-3AD203B41FA5}">
                      <a16:colId xmlns:a16="http://schemas.microsoft.com/office/drawing/2014/main" val="20001"/>
                    </a:ext>
                  </a:extLst>
                </a:gridCol>
              </a:tblGrid>
              <a:tr h="393192">
                <a:tc gridSpan="2">
                  <a:txBody>
                    <a:bodyPr/>
                    <a:lstStyle/>
                    <a:p>
                      <a:pPr algn="ctr"/>
                      <a:r>
                        <a:rPr lang="en-US" cap="small" baseline="0" dirty="0">
                          <a:solidFill>
                            <a:schemeClr val="tx1"/>
                          </a:solidFill>
                          <a:latin typeface="Corbel" panose="020B0503020204020204" pitchFamily="34" charset="0"/>
                        </a:rPr>
                        <a:t>Assessing Thoughts of Harming Baby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EA2DD"/>
                    </a:solidFill>
                  </a:tcPr>
                </a:tc>
                <a:tc hMerge="1">
                  <a:txBody>
                    <a:bodyPr/>
                    <a:lstStyle/>
                    <a:p>
                      <a:endParaRPr lang="en-US" dirty="0"/>
                    </a:p>
                  </a:txBody>
                  <a:tcPr/>
                </a:tc>
                <a:extLst>
                  <a:ext uri="{0D108BD9-81ED-4DB2-BD59-A6C34878D82A}">
                    <a16:rowId xmlns:a16="http://schemas.microsoft.com/office/drawing/2014/main" val="10000"/>
                  </a:ext>
                </a:extLst>
              </a:tr>
              <a:tr h="393192">
                <a:tc>
                  <a:txBody>
                    <a:bodyPr/>
                    <a:lstStyle/>
                    <a:p>
                      <a:pPr algn="ctr"/>
                      <a:r>
                        <a:rPr lang="en-US" sz="850" b="1" dirty="0">
                          <a:latin typeface="Corbel" panose="020B0503020204020204" pitchFamily="34" charset="0"/>
                          <a:ea typeface="Cambria Math" charset="0"/>
                          <a:cs typeface="Cambria Math" charset="0"/>
                        </a:rPr>
                        <a:t>Occurring Secondary to Obsessions/Anxiety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EA2DD">
                        <a:alpha val="30000"/>
                      </a:srgbClr>
                    </a:solidFill>
                  </a:tcPr>
                </a:tc>
                <a:tc>
                  <a:txBody>
                    <a:bodyPr/>
                    <a:lstStyle/>
                    <a:p>
                      <a:pPr algn="ctr"/>
                      <a:r>
                        <a:rPr lang="en-US" sz="850" b="1" dirty="0">
                          <a:latin typeface="Corbel" panose="020B0503020204020204" pitchFamily="34" charset="0"/>
                          <a:ea typeface="Cambria Math" charset="0"/>
                          <a:cs typeface="Cambria Math" charset="0"/>
                        </a:rPr>
                        <a:t>Occurring Secondary to Postpartum</a:t>
                      </a:r>
                      <a:r>
                        <a:rPr lang="en-US" sz="850" b="1" baseline="0" dirty="0">
                          <a:latin typeface="Corbel" panose="020B0503020204020204" pitchFamily="34" charset="0"/>
                          <a:ea typeface="Cambria Math" charset="0"/>
                          <a:cs typeface="Cambria Math" charset="0"/>
                        </a:rPr>
                        <a:t> Psychosis</a:t>
                      </a:r>
                      <a:endParaRPr lang="en-US" sz="850" b="1" dirty="0">
                        <a:latin typeface="Corbel" panose="020B0503020204020204" pitchFamily="34" charset="0"/>
                        <a:ea typeface="Cambria Math" charset="0"/>
                        <a:cs typeface="Cambria Math"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EA2DD">
                        <a:alpha val="30000"/>
                      </a:srgbClr>
                    </a:solidFill>
                  </a:tcPr>
                </a:tc>
                <a:extLst>
                  <a:ext uri="{0D108BD9-81ED-4DB2-BD59-A6C34878D82A}">
                    <a16:rowId xmlns:a16="http://schemas.microsoft.com/office/drawing/2014/main" val="10001"/>
                  </a:ext>
                </a:extLst>
              </a:tr>
              <a:tr h="370840">
                <a:tc>
                  <a:txBody>
                    <a:bodyPr/>
                    <a:lstStyle/>
                    <a:p>
                      <a:pPr algn="ctr"/>
                      <a:r>
                        <a:rPr lang="en-US" sz="850" dirty="0">
                          <a:latin typeface="Corbel" panose="020B0503020204020204" pitchFamily="34" charset="0"/>
                          <a:ea typeface="Cambria Math" charset="0"/>
                          <a:cs typeface="Cambria Math" charset="0"/>
                        </a:rPr>
                        <a:t>Good insight</a:t>
                      </a:r>
                    </a:p>
                    <a:p>
                      <a:pPr algn="ctr"/>
                      <a:r>
                        <a:rPr lang="en-US" sz="850" dirty="0">
                          <a:latin typeface="Corbel" panose="020B0503020204020204" pitchFamily="34" charset="0"/>
                          <a:ea typeface="Cambria Math" charset="0"/>
                          <a:cs typeface="Cambria Math" charset="0"/>
                        </a:rPr>
                        <a:t>Thoughts are intrusive</a:t>
                      </a:r>
                      <a:r>
                        <a:rPr lang="en-US" sz="850" baseline="0" dirty="0">
                          <a:latin typeface="Corbel" panose="020B0503020204020204" pitchFamily="34" charset="0"/>
                          <a:ea typeface="Cambria Math" charset="0"/>
                          <a:cs typeface="Cambria Math" charset="0"/>
                        </a:rPr>
                        <a:t>, scary</a:t>
                      </a:r>
                    </a:p>
                    <a:p>
                      <a:pPr algn="ctr"/>
                      <a:r>
                        <a:rPr lang="en-US" sz="850" baseline="0" dirty="0">
                          <a:latin typeface="Corbel" panose="020B0503020204020204" pitchFamily="34" charset="0"/>
                          <a:ea typeface="Cambria Math" charset="0"/>
                          <a:cs typeface="Cambria Math" charset="0"/>
                        </a:rPr>
                        <a:t>No psychotic symptoms</a:t>
                      </a:r>
                    </a:p>
                    <a:p>
                      <a:pPr algn="ctr"/>
                      <a:r>
                        <a:rPr lang="en-US" sz="850" baseline="0" dirty="0">
                          <a:latin typeface="Corbel" panose="020B0503020204020204" pitchFamily="34" charset="0"/>
                          <a:ea typeface="Cambria Math" charset="0"/>
                          <a:cs typeface="Cambria Math" charset="0"/>
                        </a:rPr>
                        <a:t>Thoughts cause anxiety</a:t>
                      </a:r>
                    </a:p>
                    <a:p>
                      <a:pPr algn="ctr"/>
                      <a:endParaRPr lang="en-US" sz="850" baseline="0" dirty="0">
                        <a:latin typeface="Corbel" panose="020B0503020204020204" pitchFamily="34" charset="0"/>
                        <a:ea typeface="Cambria Math" charset="0"/>
                        <a:cs typeface="Cambria Math" charset="0"/>
                      </a:endParaRPr>
                    </a:p>
                    <a:p>
                      <a:pPr algn="ctr"/>
                      <a:endParaRPr lang="en-US" sz="850" baseline="0" dirty="0">
                        <a:latin typeface="Corbel" panose="020B0503020204020204" pitchFamily="34" charset="0"/>
                        <a:ea typeface="Cambria Math" charset="0"/>
                        <a:cs typeface="Cambria Math" charset="0"/>
                      </a:endParaRPr>
                    </a:p>
                    <a:p>
                      <a:pPr algn="ctr"/>
                      <a:endParaRPr lang="en-US" sz="850" baseline="0" dirty="0">
                        <a:latin typeface="Corbel" panose="020B0503020204020204" pitchFamily="34" charset="0"/>
                        <a:ea typeface="Cambria Math" charset="0"/>
                        <a:cs typeface="Cambria Math" charset="0"/>
                      </a:endParaRPr>
                    </a:p>
                    <a:p>
                      <a:pPr algn="ctr"/>
                      <a:endParaRPr lang="en-US" sz="850" baseline="0" dirty="0">
                        <a:latin typeface="Corbel" panose="020B0503020204020204" pitchFamily="34" charset="0"/>
                        <a:ea typeface="Cambria Math" charset="0"/>
                        <a:cs typeface="Cambria Math" charset="0"/>
                      </a:endParaRPr>
                    </a:p>
                    <a:p>
                      <a:pPr algn="ctr"/>
                      <a:r>
                        <a:rPr lang="en-US" sz="850" baseline="0" dirty="0">
                          <a:latin typeface="Corbel" panose="020B0503020204020204" pitchFamily="34" charset="0"/>
                          <a:ea typeface="Cambria Math" charset="0"/>
                          <a:cs typeface="Cambria Math" charset="0"/>
                        </a:rPr>
                        <a:t>Suggests not at risk of harming baby</a:t>
                      </a:r>
                      <a:endParaRPr lang="en-US" sz="850" dirty="0">
                        <a:latin typeface="Corbel" panose="020B0503020204020204" pitchFamily="34" charset="0"/>
                        <a:ea typeface="Cambria Math" charset="0"/>
                        <a:cs typeface="Cambria Math"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850" dirty="0">
                          <a:latin typeface="Corbel" panose="020B0503020204020204" pitchFamily="34" charset="0"/>
                          <a:ea typeface="Cambria Math" charset="0"/>
                          <a:cs typeface="Cambria Math" charset="0"/>
                        </a:rPr>
                        <a:t>Poor insight</a:t>
                      </a:r>
                    </a:p>
                    <a:p>
                      <a:pPr algn="ctr"/>
                      <a:r>
                        <a:rPr lang="en-US" sz="850" dirty="0">
                          <a:latin typeface="Corbel" panose="020B0503020204020204" pitchFamily="34" charset="0"/>
                          <a:ea typeface="Cambria Math" charset="0"/>
                          <a:cs typeface="Cambria Math" charset="0"/>
                        </a:rPr>
                        <a:t>Psychotic</a:t>
                      </a:r>
                      <a:r>
                        <a:rPr lang="en-US" sz="850" baseline="0" dirty="0">
                          <a:latin typeface="Corbel" panose="020B0503020204020204" pitchFamily="34" charset="0"/>
                          <a:ea typeface="Cambria Math" charset="0"/>
                          <a:cs typeface="Cambria Math" charset="0"/>
                        </a:rPr>
                        <a:t> symptoms</a:t>
                      </a:r>
                    </a:p>
                    <a:p>
                      <a:pPr algn="ctr"/>
                      <a:r>
                        <a:rPr lang="en-US" sz="850" baseline="0" dirty="0">
                          <a:latin typeface="Corbel" panose="020B0503020204020204" pitchFamily="34" charset="0"/>
                          <a:ea typeface="Cambria Math" charset="0"/>
                          <a:cs typeface="Cambria Math" charset="0"/>
                        </a:rPr>
                        <a:t>Delusional beliefs with distortion of reality present</a:t>
                      </a:r>
                    </a:p>
                    <a:p>
                      <a:endParaRPr lang="en-US" sz="850" baseline="0" dirty="0">
                        <a:latin typeface="Corbel" panose="020B0503020204020204" pitchFamily="34" charset="0"/>
                        <a:ea typeface="Cambria Math" charset="0"/>
                        <a:cs typeface="Cambria Math" charset="0"/>
                      </a:endParaRPr>
                    </a:p>
                    <a:p>
                      <a:endParaRPr lang="en-US" sz="850" baseline="0" dirty="0">
                        <a:latin typeface="Corbel" panose="020B0503020204020204" pitchFamily="34" charset="0"/>
                        <a:ea typeface="Cambria Math" charset="0"/>
                        <a:cs typeface="Cambria Math" charset="0"/>
                      </a:endParaRPr>
                    </a:p>
                    <a:p>
                      <a:endParaRPr lang="en-US" sz="850" baseline="0" dirty="0">
                        <a:latin typeface="Corbel" panose="020B0503020204020204" pitchFamily="34" charset="0"/>
                        <a:ea typeface="Cambria Math" charset="0"/>
                        <a:cs typeface="Cambria Math" charset="0"/>
                      </a:endParaRPr>
                    </a:p>
                    <a:p>
                      <a:endParaRPr lang="en-US" sz="850" baseline="0" dirty="0">
                        <a:latin typeface="Corbel" panose="020B0503020204020204" pitchFamily="34" charset="0"/>
                        <a:ea typeface="Cambria Math" charset="0"/>
                        <a:cs typeface="Cambria Math" charset="0"/>
                      </a:endParaRPr>
                    </a:p>
                    <a:p>
                      <a:pPr algn="ctr"/>
                      <a:r>
                        <a:rPr lang="en-US" sz="850" baseline="0" dirty="0">
                          <a:latin typeface="Corbel" panose="020B0503020204020204" pitchFamily="34" charset="0"/>
                          <a:ea typeface="Cambria Math" charset="0"/>
                          <a:cs typeface="Cambria Math" charset="0"/>
                        </a:rPr>
                        <a:t>Suggests at risk of harming baby</a:t>
                      </a:r>
                      <a:endParaRPr lang="en-US" sz="850" dirty="0">
                        <a:latin typeface="Corbel" panose="020B0503020204020204" pitchFamily="34" charset="0"/>
                        <a:ea typeface="Cambria Math" charset="0"/>
                        <a:cs typeface="Cambria Math"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2"/>
                  </a:ext>
                </a:extLst>
              </a:tr>
            </a:tbl>
          </a:graphicData>
        </a:graphic>
      </p:graphicFrame>
      <p:grpSp>
        <p:nvGrpSpPr>
          <p:cNvPr id="2" name="Group 1">
            <a:extLst>
              <a:ext uri="{FF2B5EF4-FFF2-40B4-BE49-F238E27FC236}">
                <a16:creationId xmlns:a16="http://schemas.microsoft.com/office/drawing/2014/main" id="{8207EEDB-C360-7A45-88EE-FC213CC7B8B8}"/>
              </a:ext>
            </a:extLst>
          </p:cNvPr>
          <p:cNvGrpSpPr/>
          <p:nvPr/>
        </p:nvGrpSpPr>
        <p:grpSpPr>
          <a:xfrm>
            <a:off x="163286" y="1240971"/>
            <a:ext cx="6515476" cy="5072742"/>
            <a:chOff x="163286" y="1240971"/>
            <a:chExt cx="6515476" cy="5072742"/>
          </a:xfrm>
        </p:grpSpPr>
        <p:graphicFrame>
          <p:nvGraphicFramePr>
            <p:cNvPr id="6" name="Diagram 5"/>
            <p:cNvGraphicFramePr/>
            <p:nvPr/>
          </p:nvGraphicFramePr>
          <p:xfrm>
            <a:off x="163286" y="1240971"/>
            <a:ext cx="6515476" cy="50727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Rounded Rectangular Callout 10"/>
            <p:cNvSpPr/>
            <p:nvPr/>
          </p:nvSpPr>
          <p:spPr>
            <a:xfrm>
              <a:off x="2418083" y="2741525"/>
              <a:ext cx="2005880" cy="1932215"/>
            </a:xfrm>
            <a:prstGeom prst="wedgeRoundRectCallou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orbel" panose="020B0503020204020204" pitchFamily="34" charset="0"/>
                <a:ea typeface="+mn-ea"/>
                <a:cs typeface="+mn-cs"/>
              </a:endParaRPr>
            </a:p>
          </p:txBody>
        </p:sp>
        <p:sp>
          <p:nvSpPr>
            <p:cNvPr id="8" name="TextBox 7"/>
            <p:cNvSpPr txBox="1"/>
            <p:nvPr/>
          </p:nvSpPr>
          <p:spPr>
            <a:xfrm>
              <a:off x="2477226" y="2811233"/>
              <a:ext cx="1887593" cy="17927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50" b="1" i="1" u="none" strike="noStrike" kern="1200" cap="none" spc="0" normalizeH="0" baseline="0" noProof="0" dirty="0">
                  <a:ln>
                    <a:noFill/>
                  </a:ln>
                  <a:solidFill>
                    <a:prstClr val="black"/>
                  </a:solidFill>
                  <a:effectLst/>
                  <a:uLnTx/>
                  <a:uFillTx/>
                  <a:latin typeface="Corbel" panose="020B0503020204020204" pitchFamily="34" charset="0"/>
                  <a:ea typeface="Cambria Math" charset="0"/>
                  <a:cs typeface="Cambria Math" charset="0"/>
                </a:rPr>
                <a:t>How to talk about perinatal depression/anxiety with patients</a:t>
              </a:r>
              <a:r>
                <a:rPr kumimoji="0" lang="mr-IN" sz="850" b="1" i="1" u="none" strike="noStrike" kern="1200" cap="none" spc="0" normalizeH="0" baseline="0" noProof="0" dirty="0">
                  <a:ln>
                    <a:noFill/>
                  </a:ln>
                  <a:solidFill>
                    <a:prstClr val="black"/>
                  </a:solidFill>
                  <a:effectLst/>
                  <a:uLnTx/>
                  <a:uFillTx/>
                  <a:latin typeface="Corbel" panose="020B0503020204020204" pitchFamily="34" charset="0"/>
                  <a:ea typeface="Cambria Math" charset="0"/>
                  <a:cs typeface="Cambria Math" charset="0"/>
                </a:rPr>
                <a:t>…</a:t>
              </a:r>
              <a:endParaRPr kumimoji="0" lang="en-US" sz="850" b="1" i="1" u="none" strike="noStrike" kern="1200" cap="none" spc="0" normalizeH="0" baseline="0" noProof="0" dirty="0">
                <a:ln>
                  <a:noFill/>
                </a:ln>
                <a:solidFill>
                  <a:prstClr val="black"/>
                </a:solidFill>
                <a:effectLst/>
                <a:uLnTx/>
                <a:uFillTx/>
                <a:latin typeface="Corbel" panose="020B0503020204020204" pitchFamily="34" charset="0"/>
                <a:ea typeface="Cambria Math" charset="0"/>
                <a:cs typeface="Cambria Math"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850" b="1" i="1" u="none" strike="noStrike" kern="1200" cap="none" spc="0" normalizeH="0" baseline="0" noProof="0" dirty="0">
                <a:ln>
                  <a:noFill/>
                </a:ln>
                <a:solidFill>
                  <a:prstClr val="black"/>
                </a:solidFill>
                <a:effectLst/>
                <a:uLnTx/>
                <a:uFillTx/>
                <a:latin typeface="Corbel" panose="020B0503020204020204" pitchFamily="34" charset="0"/>
                <a:ea typeface="Cambria Math" charset="0"/>
                <a:cs typeface="Cambria Math" charset="0"/>
              </a:endParaRPr>
            </a:p>
            <a:p>
              <a:pPr marL="171450" marR="0" lvl="0" indent="-171450" algn="l" defTabSz="914400" rtl="0" eaLnBrk="1" fontAlgn="auto" latinLnBrk="0" hangingPunct="1">
                <a:lnSpc>
                  <a:spcPct val="100000"/>
                </a:lnSpc>
                <a:spcBef>
                  <a:spcPts val="0"/>
                </a:spcBef>
                <a:spcAft>
                  <a:spcPts val="0"/>
                </a:spcAft>
                <a:buClrTx/>
                <a:buSzTx/>
                <a:buFont typeface="ZapfDingbatsITC" charset="0"/>
                <a:buChar char="✦"/>
                <a:tabLst/>
                <a:defRPr/>
              </a:pPr>
              <a:r>
                <a:rPr kumimoji="0" lang="en-US" sz="850" b="0" i="1" u="none" strike="noStrike" kern="1200" cap="none" spc="0" normalizeH="0" baseline="0" noProof="0" dirty="0">
                  <a:ln>
                    <a:noFill/>
                  </a:ln>
                  <a:solidFill>
                    <a:prstClr val="black"/>
                  </a:solidFill>
                  <a:effectLst/>
                  <a:uLnTx/>
                  <a:uFillTx/>
                  <a:latin typeface="Corbel" panose="020B0503020204020204" pitchFamily="34" charset="0"/>
                  <a:ea typeface="Cambria Math" charset="0"/>
                  <a:cs typeface="Cambria Math" charset="0"/>
                </a:rPr>
                <a:t>How are you feeling about being pregnant/a parent?</a:t>
              </a:r>
            </a:p>
            <a:p>
              <a:pPr marL="171450" marR="0" lvl="0" indent="-171450" algn="l" defTabSz="914400" rtl="0" eaLnBrk="1" fontAlgn="auto" latinLnBrk="0" hangingPunct="1">
                <a:lnSpc>
                  <a:spcPct val="100000"/>
                </a:lnSpc>
                <a:spcBef>
                  <a:spcPts val="0"/>
                </a:spcBef>
                <a:spcAft>
                  <a:spcPts val="0"/>
                </a:spcAft>
                <a:buClrTx/>
                <a:buSzTx/>
                <a:buFont typeface="ZapfDingbatsITC" charset="0"/>
                <a:buChar char="✦"/>
                <a:tabLst/>
                <a:defRPr/>
              </a:pPr>
              <a:r>
                <a:rPr kumimoji="0" lang="en-US" sz="850" b="0" i="1" u="none" strike="noStrike" kern="1200" cap="none" spc="0" normalizeH="0" baseline="0" noProof="0" dirty="0">
                  <a:ln>
                    <a:noFill/>
                  </a:ln>
                  <a:solidFill>
                    <a:prstClr val="black"/>
                  </a:solidFill>
                  <a:effectLst/>
                  <a:uLnTx/>
                  <a:uFillTx/>
                  <a:latin typeface="Corbel" panose="020B0503020204020204" pitchFamily="34" charset="0"/>
                  <a:ea typeface="Cambria Math" charset="0"/>
                  <a:cs typeface="Cambria Math" charset="0"/>
                </a:rPr>
                <a:t>What things are you most happy about?</a:t>
              </a:r>
            </a:p>
            <a:p>
              <a:pPr marL="171450" marR="0" lvl="0" indent="-171450" algn="l" defTabSz="914400" rtl="0" eaLnBrk="1" fontAlgn="auto" latinLnBrk="0" hangingPunct="1">
                <a:lnSpc>
                  <a:spcPct val="100000"/>
                </a:lnSpc>
                <a:spcBef>
                  <a:spcPts val="0"/>
                </a:spcBef>
                <a:spcAft>
                  <a:spcPts val="0"/>
                </a:spcAft>
                <a:buClrTx/>
                <a:buSzTx/>
                <a:buFont typeface="ZapfDingbatsITC" charset="0"/>
                <a:buChar char="✦"/>
                <a:tabLst/>
                <a:defRPr/>
              </a:pPr>
              <a:r>
                <a:rPr kumimoji="0" lang="en-US" sz="850" b="0" i="1" u="none" strike="noStrike" kern="1200" cap="none" spc="0" normalizeH="0" baseline="0" noProof="0" dirty="0">
                  <a:ln>
                    <a:noFill/>
                  </a:ln>
                  <a:solidFill>
                    <a:prstClr val="black"/>
                  </a:solidFill>
                  <a:effectLst/>
                  <a:uLnTx/>
                  <a:uFillTx/>
                  <a:latin typeface="Corbel" panose="020B0503020204020204" pitchFamily="34" charset="0"/>
                  <a:ea typeface="Cambria Math" charset="0"/>
                  <a:cs typeface="Cambria Math" charset="0"/>
                </a:rPr>
                <a:t>What things are you most concerned about?</a:t>
              </a:r>
            </a:p>
            <a:p>
              <a:pPr marL="171450" marR="0" lvl="0" indent="-171450" algn="l" defTabSz="914400" rtl="0" eaLnBrk="1" fontAlgn="auto" latinLnBrk="0" hangingPunct="1">
                <a:lnSpc>
                  <a:spcPct val="100000"/>
                </a:lnSpc>
                <a:spcBef>
                  <a:spcPts val="0"/>
                </a:spcBef>
                <a:spcAft>
                  <a:spcPts val="0"/>
                </a:spcAft>
                <a:buClrTx/>
                <a:buSzTx/>
                <a:buFont typeface="ZapfDingbatsITC" charset="0"/>
                <a:buChar char="✦"/>
                <a:tabLst/>
                <a:defRPr/>
              </a:pPr>
              <a:r>
                <a:rPr kumimoji="0" lang="en-US" sz="850" b="0" i="1" u="none" strike="noStrike" kern="1200" cap="none" spc="0" normalizeH="0" baseline="0" noProof="0" dirty="0">
                  <a:ln>
                    <a:noFill/>
                  </a:ln>
                  <a:solidFill>
                    <a:prstClr val="black"/>
                  </a:solidFill>
                  <a:effectLst/>
                  <a:uLnTx/>
                  <a:uFillTx/>
                  <a:latin typeface="Corbel" panose="020B0503020204020204" pitchFamily="34" charset="0"/>
                  <a:ea typeface="Cambria Math" charset="0"/>
                  <a:cs typeface="Cambria Math" charset="0"/>
                </a:rPr>
                <a:t>Do you have anyone you can talk to that you trust?</a:t>
              </a:r>
            </a:p>
            <a:p>
              <a:pPr marL="171450" marR="0" lvl="0" indent="-171450" algn="l" defTabSz="914400" rtl="0" eaLnBrk="1" fontAlgn="auto" latinLnBrk="0" hangingPunct="1">
                <a:lnSpc>
                  <a:spcPct val="100000"/>
                </a:lnSpc>
                <a:spcBef>
                  <a:spcPts val="0"/>
                </a:spcBef>
                <a:spcAft>
                  <a:spcPts val="0"/>
                </a:spcAft>
                <a:buClrTx/>
                <a:buSzTx/>
                <a:buFont typeface="ZapfDingbatsITC" charset="0"/>
                <a:buChar char="✦"/>
                <a:tabLst/>
                <a:defRPr/>
              </a:pPr>
              <a:r>
                <a:rPr kumimoji="0" lang="en-US" sz="850" b="0" i="1" u="none" strike="noStrike" kern="1200" cap="none" spc="0" normalizeH="0" baseline="0" noProof="0" dirty="0">
                  <a:ln>
                    <a:noFill/>
                  </a:ln>
                  <a:solidFill>
                    <a:prstClr val="black"/>
                  </a:solidFill>
                  <a:effectLst/>
                  <a:uLnTx/>
                  <a:uFillTx/>
                  <a:latin typeface="Corbel" panose="020B0503020204020204" pitchFamily="34" charset="0"/>
                  <a:ea typeface="Cambria Math" charset="0"/>
                  <a:cs typeface="Cambria Math" charset="0"/>
                </a:rPr>
                <a:t>How is your partner doing?</a:t>
              </a:r>
            </a:p>
            <a:p>
              <a:pPr marL="171450" marR="0" lvl="0" indent="-171450" algn="l" defTabSz="914400" rtl="0" eaLnBrk="1" fontAlgn="auto" latinLnBrk="0" hangingPunct="1">
                <a:lnSpc>
                  <a:spcPct val="100000"/>
                </a:lnSpc>
                <a:spcBef>
                  <a:spcPts val="0"/>
                </a:spcBef>
                <a:spcAft>
                  <a:spcPts val="0"/>
                </a:spcAft>
                <a:buClrTx/>
                <a:buSzTx/>
                <a:buFont typeface="ZapfDingbatsITC" charset="0"/>
                <a:buChar char="✦"/>
                <a:tabLst/>
                <a:defRPr/>
              </a:pPr>
              <a:r>
                <a:rPr kumimoji="0" lang="en-US" sz="850" b="0" i="1" u="none" strike="noStrike" kern="1200" cap="none" spc="0" normalizeH="0" baseline="0" noProof="0" dirty="0">
                  <a:ln>
                    <a:noFill/>
                  </a:ln>
                  <a:solidFill>
                    <a:prstClr val="black"/>
                  </a:solidFill>
                  <a:effectLst/>
                  <a:uLnTx/>
                  <a:uFillTx/>
                  <a:latin typeface="Corbel" panose="020B0503020204020204" pitchFamily="34" charset="0"/>
                  <a:ea typeface="Cambria Math" charset="0"/>
                  <a:cs typeface="Cambria Math" charset="0"/>
                </a:rPr>
                <a:t>Are you able to enjoy your baby?</a:t>
              </a:r>
            </a:p>
          </p:txBody>
        </p:sp>
      </p:grpSp>
      <p:sp>
        <p:nvSpPr>
          <p:cNvPr id="12" name="Down Arrow 11"/>
          <p:cNvSpPr/>
          <p:nvPr/>
        </p:nvSpPr>
        <p:spPr>
          <a:xfrm>
            <a:off x="4188831" y="8141426"/>
            <a:ext cx="130277" cy="381000"/>
          </a:xfrm>
          <a:prstGeom prst="downArrow">
            <a:avLst/>
          </a:prstGeom>
          <a:solidFill>
            <a:srgbClr val="7D55C7"/>
          </a:solidFill>
          <a:ln>
            <a:solidFill>
              <a:srgbClr val="7D55C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Down Arrow 12"/>
          <p:cNvSpPr/>
          <p:nvPr/>
        </p:nvSpPr>
        <p:spPr>
          <a:xfrm>
            <a:off x="5738949" y="8141426"/>
            <a:ext cx="130277" cy="381000"/>
          </a:xfrm>
          <a:prstGeom prst="downArrow">
            <a:avLst/>
          </a:prstGeom>
          <a:solidFill>
            <a:srgbClr val="7D55C7"/>
          </a:solidFill>
          <a:ln>
            <a:solidFill>
              <a:srgbClr val="7D55C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273630" y="8943945"/>
            <a:ext cx="6294783" cy="20005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©2017-2023. Medical College of Wisconsin. All rights reserved. May not be used or reproduced without written permission from the Medical College of Wisconsin.</a:t>
            </a:r>
          </a:p>
        </p:txBody>
      </p:sp>
      <p:sp>
        <p:nvSpPr>
          <p:cNvPr id="15" name="TextBox 14"/>
          <p:cNvSpPr txBox="1"/>
          <p:nvPr/>
        </p:nvSpPr>
        <p:spPr>
          <a:xfrm>
            <a:off x="139824" y="64748"/>
            <a:ext cx="245580" cy="24622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orbel" panose="020B0503020204020204" pitchFamily="34" charset="0"/>
                <a:ea typeface="+mn-ea"/>
                <a:cs typeface="+mn-cs"/>
              </a:rPr>
              <a:t>5</a:t>
            </a:r>
          </a:p>
        </p:txBody>
      </p:sp>
    </p:spTree>
    <p:extLst>
      <p:ext uri="{BB962C8B-B14F-4D97-AF65-F5344CB8AC3E}">
        <p14:creationId xmlns:p14="http://schemas.microsoft.com/office/powerpoint/2010/main" val="844450942"/>
      </p:ext>
    </p:extLst>
  </p:cSld>
  <p:clrMapOvr>
    <a:masterClrMapping/>
  </p:clrMapOvr>
</p:sld>
</file>

<file path=ppt/theme/theme1.xml><?xml version="1.0" encoding="utf-8"?>
<a:theme xmlns:a="http://schemas.openxmlformats.org/drawingml/2006/main" name="1_Office Theme">
  <a:themeElements>
    <a:clrScheme name="Periscope Colors">
      <a:dk1>
        <a:sysClr val="windowText" lastClr="000000"/>
      </a:dk1>
      <a:lt1>
        <a:sysClr val="window" lastClr="FFFFFF"/>
      </a:lt1>
      <a:dk2>
        <a:srgbClr val="B06AC9"/>
      </a:dk2>
      <a:lt2>
        <a:srgbClr val="EEECE1"/>
      </a:lt2>
      <a:accent1>
        <a:srgbClr val="CEA2DD"/>
      </a:accent1>
      <a:accent2>
        <a:srgbClr val="7F3797"/>
      </a:accent2>
      <a:accent3>
        <a:srgbClr val="5B286C"/>
      </a:accent3>
      <a:accent4>
        <a:srgbClr val="DDBFE8"/>
      </a:accent4>
      <a:accent5>
        <a:srgbClr val="A2DDB1"/>
      </a:accent5>
      <a:accent6>
        <a:srgbClr val="6AC982"/>
      </a:accent6>
      <a:hlink>
        <a:srgbClr val="328948"/>
      </a:hlink>
      <a:folHlink>
        <a:srgbClr val="DDB1A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TotalTime>
  <Words>532</Words>
  <Application>Microsoft Office PowerPoint</Application>
  <PresentationFormat>Letter Paper (8.5x11 in)</PresentationFormat>
  <Paragraphs>65</Paragraphs>
  <Slides>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Calibri Light</vt:lpstr>
      <vt:lpstr>Cambria</vt:lpstr>
      <vt:lpstr>Corbel</vt:lpstr>
      <vt:lpstr>ZapfDingbatsITC</vt:lpstr>
      <vt:lpstr>1_Office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Kuehn, Shelby</dc:creator>
  <cp:lastModifiedBy>Kuehn, Shelby</cp:lastModifiedBy>
  <cp:revision>1</cp:revision>
  <dcterms:created xsi:type="dcterms:W3CDTF">2023-06-13T18:19:20Z</dcterms:created>
  <dcterms:modified xsi:type="dcterms:W3CDTF">2023-06-13T18:20:46Z</dcterms:modified>
</cp:coreProperties>
</file>